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72" y="-6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589CD079-DDFA-43C4-A20C-6034EEE740F9}" type="datetimeFigureOut">
              <a:rPr lang="en-GB" smtClean="0"/>
              <a:t>10/04/2024</a:t>
            </a:fld>
            <a:endParaRPr lang="en-GB" dirty="0"/>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8835FE5-95B8-42A2-BFDB-FC95954A077F}" type="slidenum">
              <a:rPr lang="en-GB" smtClean="0"/>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8835FE5-95B8-42A2-BFDB-FC95954A077F}" type="slidenum">
              <a:rPr lang="en-GB" smtClean="0"/>
              <a:t>8</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dirty="0"/>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p:nvPr/>
        </p:nvSpPr>
        <p:spPr>
          <a:xfrm>
            <a:off x="6396735" y="2067305"/>
            <a:ext cx="2599690" cy="1014380"/>
          </a:xfrm>
          <a:prstGeom prst="rect">
            <a:avLst/>
          </a:prstGeom>
        </p:spPr>
        <p:txBody>
          <a:bodyPr vert="horz" wrap="square" lIns="0" tIns="16510" rIns="0" bIns="0" rtlCol="0">
            <a:spAutoFit/>
          </a:bodyPr>
          <a:lstStyle/>
          <a:p>
            <a:pPr marL="12700">
              <a:lnSpc>
                <a:spcPct val="100000"/>
              </a:lnSpc>
              <a:spcBef>
                <a:spcPts val="130"/>
              </a:spcBef>
            </a:pPr>
            <a:r>
              <a:rPr lang="en-GB" sz="3200" dirty="0" smtClean="0">
                <a:latin typeface="Trebuchet MS"/>
                <a:cs typeface="Trebuchet MS"/>
              </a:rPr>
              <a:t>APARNA S</a:t>
            </a:r>
          </a:p>
          <a:p>
            <a:pPr marL="12700">
              <a:lnSpc>
                <a:spcPct val="100000"/>
              </a:lnSpc>
              <a:spcBef>
                <a:spcPts val="130"/>
              </a:spcBef>
            </a:pPr>
            <a:r>
              <a:rPr lang="en-GB" sz="3200" dirty="0" smtClean="0">
                <a:latin typeface="Trebuchet MS"/>
                <a:cs typeface="Trebuchet MS"/>
              </a:rPr>
              <a:t>711721104016</a:t>
            </a:r>
            <a:endParaRPr sz="3200" dirty="0">
              <a:latin typeface="Trebuchet MS"/>
              <a:cs typeface="Trebuchet MS"/>
            </a:endParaRPr>
          </a:p>
        </p:txBody>
      </p:sp>
      <p:sp>
        <p:nvSpPr>
          <p:cNvPr id="8" name="object 8"/>
          <p:cNvSpPr txBox="1"/>
          <p:nvPr/>
        </p:nvSpPr>
        <p:spPr>
          <a:xfrm>
            <a:off x="6484620" y="3113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6012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7305675" y="742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572625"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xfrm>
            <a:off x="739775" y="1524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609600" y="1524000"/>
            <a:ext cx="9601200" cy="369332"/>
          </a:xfrm>
          <a:prstGeom prst="rect">
            <a:avLst/>
          </a:prstGeom>
        </p:spPr>
        <p:txBody>
          <a:bodyPr wrap="square">
            <a:spAutoFit/>
          </a:bodyPr>
          <a:lstStyle/>
          <a:p>
            <a:endParaRPr lang="en-GB" dirty="0"/>
          </a:p>
        </p:txBody>
      </p:sp>
      <p:sp>
        <p:nvSpPr>
          <p:cNvPr id="11" name="Rectangle 10"/>
          <p:cNvSpPr/>
          <p:nvPr/>
        </p:nvSpPr>
        <p:spPr>
          <a:xfrm>
            <a:off x="762000" y="1219200"/>
            <a:ext cx="8915400" cy="4801314"/>
          </a:xfrm>
          <a:prstGeom prst="rect">
            <a:avLst/>
          </a:prstGeom>
        </p:spPr>
        <p:txBody>
          <a:bodyPr wrap="square">
            <a:spAutoFit/>
          </a:bodyPr>
          <a:lstStyle/>
          <a:p>
            <a:r>
              <a:rPr lang="en-GB" b="1" dirty="0" smtClean="0"/>
              <a:t>5. Model </a:t>
            </a:r>
            <a:r>
              <a:rPr lang="en-GB" b="1" dirty="0"/>
              <a:t>Evaluation:</a:t>
            </a:r>
            <a:r>
              <a:rPr lang="en-GB" dirty="0"/>
              <a:t> Evaluate the trained model's performance using a separate validation dataset. Measure metrics such as accuracy, precision, recall, and F1-score to assess the model's effectiveness in recognizing traffic signs</a:t>
            </a:r>
            <a:r>
              <a:rPr lang="en-GB" dirty="0" smtClean="0"/>
              <a:t>.</a:t>
            </a:r>
          </a:p>
          <a:p>
            <a:endParaRPr lang="en-GB" dirty="0"/>
          </a:p>
          <a:p>
            <a:r>
              <a:rPr lang="en-GB" b="1" dirty="0" smtClean="0"/>
              <a:t>6. Fine-Tuning </a:t>
            </a:r>
            <a:r>
              <a:rPr lang="en-GB" b="1" dirty="0"/>
              <a:t>and Optimization:</a:t>
            </a:r>
            <a:r>
              <a:rPr lang="en-GB" dirty="0"/>
              <a:t> Fine-tune the model and optimize its hyperparameters to improve performance further. Techniques such as grid search or random search can be used to find optimal hyperparameter values</a:t>
            </a:r>
            <a:r>
              <a:rPr lang="en-GB" dirty="0" smtClean="0"/>
              <a:t>.</a:t>
            </a:r>
          </a:p>
          <a:p>
            <a:endParaRPr lang="en-GB" dirty="0"/>
          </a:p>
          <a:p>
            <a:r>
              <a:rPr lang="en-GB" b="1" dirty="0" smtClean="0"/>
              <a:t>7. Deployment</a:t>
            </a:r>
            <a:r>
              <a:rPr lang="en-GB" b="1" dirty="0"/>
              <a:t>:</a:t>
            </a:r>
            <a:r>
              <a:rPr lang="en-GB" dirty="0"/>
              <a:t> Deploy the trained model into real-world applications, such as autonomous vehicles, intelligent transportation systems, or mobile navigation apps. Ensure seamless integration and efficient operation of the recognition system in the target environment</a:t>
            </a:r>
            <a:r>
              <a:rPr lang="en-GB" dirty="0" smtClean="0"/>
              <a:t>.</a:t>
            </a:r>
          </a:p>
          <a:p>
            <a:endParaRPr lang="en-GB" dirty="0"/>
          </a:p>
          <a:p>
            <a:r>
              <a:rPr lang="en-GB" b="1" dirty="0" smtClean="0"/>
              <a:t>8. Continuous </a:t>
            </a:r>
            <a:r>
              <a:rPr lang="en-GB" b="1" dirty="0"/>
              <a:t>Monitoring and Updates:</a:t>
            </a:r>
            <a:r>
              <a:rPr lang="en-GB" dirty="0"/>
              <a:t> Continuously monitor the performance of the deployed model and update it periodically to adapt to changes in traffic conditions, signage, or environmental factors. This may involve retraining the model with new data or fine-tuning existing parameters to maintain optimal performance over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298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801225"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pic>
        <p:nvPicPr>
          <p:cNvPr id="4099" name="Picture 3"/>
          <p:cNvPicPr>
            <a:picLocks noChangeAspect="1" noChangeArrowheads="1"/>
          </p:cNvPicPr>
          <p:nvPr/>
        </p:nvPicPr>
        <p:blipFill>
          <a:blip r:embed="rId3" cstate="print"/>
          <a:srcRect l="12500" t="5556" r="25625" b="8889"/>
          <a:stretch>
            <a:fillRect/>
          </a:stretch>
        </p:blipFill>
        <p:spPr bwMode="auto">
          <a:xfrm>
            <a:off x="381000" y="1371600"/>
            <a:ext cx="4800600" cy="47244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l="30000" t="36667" r="45000" b="12222"/>
          <a:stretch>
            <a:fillRect/>
          </a:stretch>
        </p:blipFill>
        <p:spPr bwMode="auto">
          <a:xfrm>
            <a:off x="5181600" y="1676400"/>
            <a:ext cx="4419600" cy="4419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981200" y="2932093"/>
            <a:ext cx="6629400" cy="1015663"/>
          </a:xfrm>
          <a:prstGeom prst="rect">
            <a:avLst/>
          </a:prstGeom>
          <a:noFill/>
        </p:spPr>
        <p:txBody>
          <a:bodyPr wrap="square" rtlCol="0">
            <a:spAutoFit/>
          </a:bodyPr>
          <a:lstStyle/>
          <a:p>
            <a:r>
              <a:rPr lang="en-GB" sz="3000" b="1" dirty="0" smtClean="0">
                <a:latin typeface="Arial" pitchFamily="34" charset="0"/>
                <a:cs typeface="Arial" pitchFamily="34" charset="0"/>
              </a:rPr>
              <a:t>Traffic sign recognition using CNN</a:t>
            </a:r>
          </a:p>
          <a:p>
            <a:r>
              <a:rPr lang="en-GB" sz="3000" b="1" dirty="0" smtClean="0">
                <a:latin typeface="Arial" pitchFamily="34" charset="0"/>
                <a:cs typeface="Arial" pitchFamily="34" charset="0"/>
              </a:rPr>
              <a:t>And Keras</a:t>
            </a:r>
            <a:endParaRPr lang="en-GB" sz="3000"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2514600" y="1981200"/>
            <a:ext cx="6705600" cy="3539430"/>
          </a:xfrm>
          <a:prstGeom prst="rect">
            <a:avLst/>
          </a:prstGeom>
          <a:noFill/>
        </p:spPr>
        <p:txBody>
          <a:bodyPr wrap="square" rtlCol="0">
            <a:spAutoFit/>
          </a:bodyPr>
          <a:lstStyle/>
          <a:p>
            <a:pPr marL="742950" indent="-742950">
              <a:buFont typeface="+mj-lt"/>
              <a:buAutoNum type="arabicPeriod"/>
            </a:pPr>
            <a:r>
              <a:rPr lang="en-IN" sz="2800" dirty="0" smtClean="0"/>
              <a:t>Problem Statement</a:t>
            </a:r>
          </a:p>
          <a:p>
            <a:pPr marL="742950" indent="-742950">
              <a:buFont typeface="+mj-lt"/>
              <a:buAutoNum type="arabicPeriod"/>
            </a:pPr>
            <a:r>
              <a:rPr lang="en-IN" sz="2800" dirty="0" smtClean="0"/>
              <a:t>Project Overview</a:t>
            </a:r>
          </a:p>
          <a:p>
            <a:pPr marL="742950" indent="-742950">
              <a:buFont typeface="+mj-lt"/>
              <a:buAutoNum type="arabicPeriod"/>
            </a:pPr>
            <a:r>
              <a:rPr lang="en-IN" sz="2800" dirty="0" smtClean="0"/>
              <a:t>End Users</a:t>
            </a:r>
          </a:p>
          <a:p>
            <a:pPr marL="742950" indent="-742950">
              <a:buFont typeface="+mj-lt"/>
              <a:buAutoNum type="arabicPeriod"/>
            </a:pPr>
            <a:r>
              <a:rPr lang="en-IN" sz="2800" dirty="0" smtClean="0"/>
              <a:t>Our solution and Value Proposition</a:t>
            </a:r>
          </a:p>
          <a:p>
            <a:pPr marL="742950" indent="-742950">
              <a:buFont typeface="+mj-lt"/>
              <a:buAutoNum type="arabicPeriod"/>
            </a:pPr>
            <a:r>
              <a:rPr lang="en-IN" sz="2800" dirty="0" smtClean="0"/>
              <a:t>Key Features</a:t>
            </a:r>
          </a:p>
          <a:p>
            <a:pPr marL="742950" indent="-742950">
              <a:buFont typeface="+mj-lt"/>
              <a:buAutoNum type="arabicPeriod"/>
            </a:pPr>
            <a:r>
              <a:rPr lang="en-IN" sz="2800" dirty="0" smtClean="0"/>
              <a:t>Modelling Approach</a:t>
            </a:r>
          </a:p>
          <a:p>
            <a:pPr marL="742950" indent="-742950">
              <a:buFont typeface="+mj-lt"/>
              <a:buAutoNum type="arabicPeriod"/>
            </a:pPr>
            <a:r>
              <a:rPr lang="en-IN" sz="2800" dirty="0" smtClean="0"/>
              <a:t>Results and Evaluation</a:t>
            </a:r>
          </a:p>
          <a:p>
            <a:endParaRPr lang="en-GB"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1066800" y="2527518"/>
            <a:ext cx="6477000" cy="1815882"/>
          </a:xfrm>
          <a:prstGeom prst="rect">
            <a:avLst/>
          </a:prstGeom>
        </p:spPr>
        <p:txBody>
          <a:bodyPr wrap="square">
            <a:spAutoFit/>
          </a:bodyPr>
          <a:lstStyle/>
          <a:p>
            <a:r>
              <a:rPr lang="en-GB" sz="2800" dirty="0">
                <a:latin typeface="Arial" pitchFamily="34" charset="0"/>
                <a:cs typeface="Arial" pitchFamily="34" charset="0"/>
              </a:rPr>
              <a:t>D</a:t>
            </a:r>
            <a:r>
              <a:rPr lang="en-GB" sz="2800" dirty="0" smtClean="0">
                <a:latin typeface="Arial" pitchFamily="34" charset="0"/>
                <a:cs typeface="Arial" pitchFamily="34" charset="0"/>
              </a:rPr>
              <a:t>evelop </a:t>
            </a:r>
            <a:r>
              <a:rPr lang="en-GB" sz="2800" dirty="0">
                <a:latin typeface="Arial" pitchFamily="34" charset="0"/>
                <a:cs typeface="Arial" pitchFamily="34" charset="0"/>
              </a:rPr>
              <a:t>a robust Convolutional Neural Network (CNN) model using the Keras deep learning framework to accurately classify traffic signs from input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838200" y="2057400"/>
            <a:ext cx="7543800" cy="3785652"/>
          </a:xfrm>
          <a:prstGeom prst="rect">
            <a:avLst/>
          </a:prstGeom>
        </p:spPr>
        <p:txBody>
          <a:bodyPr wrap="square">
            <a:spAutoFit/>
          </a:bodyPr>
          <a:lstStyle/>
          <a:p>
            <a:r>
              <a:rPr lang="en-GB" sz="2400" dirty="0">
                <a:latin typeface="Arial" pitchFamily="34" charset="0"/>
                <a:cs typeface="Arial" pitchFamily="34" charset="0"/>
              </a:rPr>
              <a:t>The project aims to develop an AI-based system for accurately recognizing and interpreting traffic signs from images, enhancing safety and efficiency in transportation systems</a:t>
            </a:r>
            <a:r>
              <a:rPr lang="en-GB" sz="2400" dirty="0" smtClean="0">
                <a:latin typeface="Arial" pitchFamily="34" charset="0"/>
                <a:cs typeface="Arial" pitchFamily="34" charset="0"/>
              </a:rPr>
              <a:t>. The system involves collecting </a:t>
            </a:r>
            <a:r>
              <a:rPr lang="en-GB" sz="2400" dirty="0">
                <a:latin typeface="Arial" pitchFamily="34" charset="0"/>
                <a:cs typeface="Arial" pitchFamily="34" charset="0"/>
              </a:rPr>
              <a:t>and </a:t>
            </a:r>
            <a:r>
              <a:rPr lang="en-GB" sz="2400" dirty="0" smtClean="0">
                <a:latin typeface="Arial" pitchFamily="34" charset="0"/>
                <a:cs typeface="Arial" pitchFamily="34" charset="0"/>
              </a:rPr>
              <a:t>preprocessing labelled </a:t>
            </a:r>
            <a:r>
              <a:rPr lang="en-GB" sz="2400" dirty="0">
                <a:latin typeface="Arial" pitchFamily="34" charset="0"/>
                <a:cs typeface="Arial" pitchFamily="34" charset="0"/>
              </a:rPr>
              <a:t>traffic sign images, </a:t>
            </a:r>
            <a:r>
              <a:rPr lang="en-GB" sz="2400" dirty="0" smtClean="0">
                <a:latin typeface="Arial" pitchFamily="34" charset="0"/>
                <a:cs typeface="Arial" pitchFamily="34" charset="0"/>
              </a:rPr>
              <a:t>training </a:t>
            </a:r>
            <a:r>
              <a:rPr lang="en-GB" sz="2400" dirty="0">
                <a:latin typeface="Arial" pitchFamily="34" charset="0"/>
                <a:cs typeface="Arial" pitchFamily="34" charset="0"/>
              </a:rPr>
              <a:t>a CNN model with optimized </a:t>
            </a:r>
            <a:r>
              <a:rPr lang="en-GB" sz="2400" dirty="0" smtClean="0">
                <a:latin typeface="Arial" pitchFamily="34" charset="0"/>
                <a:cs typeface="Arial" pitchFamily="34" charset="0"/>
              </a:rPr>
              <a:t>hyperparameters</a:t>
            </a:r>
            <a:r>
              <a:rPr lang="en-GB" sz="2400" dirty="0">
                <a:latin typeface="Arial" pitchFamily="34" charset="0"/>
                <a:cs typeface="Arial" pitchFamily="34" charset="0"/>
              </a:rPr>
              <a:t>, and </a:t>
            </a:r>
            <a:r>
              <a:rPr lang="en-GB" sz="2400" dirty="0" smtClean="0">
                <a:latin typeface="Arial" pitchFamily="34" charset="0"/>
                <a:cs typeface="Arial" pitchFamily="34" charset="0"/>
              </a:rPr>
              <a:t>evaluating </a:t>
            </a:r>
            <a:r>
              <a:rPr lang="en-GB" sz="2400" dirty="0">
                <a:latin typeface="Arial" pitchFamily="34" charset="0"/>
                <a:cs typeface="Arial" pitchFamily="34" charset="0"/>
              </a:rPr>
              <a:t>its performance on a separate test dataset. </a:t>
            </a:r>
            <a:r>
              <a:rPr lang="en-GB" sz="2400" dirty="0" smtClean="0">
                <a:latin typeface="Arial" pitchFamily="34" charset="0"/>
                <a:cs typeface="Arial" pitchFamily="34" charset="0"/>
              </a:rPr>
              <a:t>This project involves exploring </a:t>
            </a:r>
            <a:r>
              <a:rPr lang="en-GB" sz="2400" dirty="0">
                <a:latin typeface="Arial" pitchFamily="34" charset="0"/>
                <a:cs typeface="Arial" pitchFamily="34" charset="0"/>
              </a:rPr>
              <a:t>efficient deployment strategies for integrating the model into real-world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1" name="Rectangle 10"/>
          <p:cNvSpPr/>
          <p:nvPr/>
        </p:nvSpPr>
        <p:spPr>
          <a:xfrm>
            <a:off x="1676400" y="2514600"/>
            <a:ext cx="8001000" cy="1938992"/>
          </a:xfrm>
          <a:prstGeom prst="rect">
            <a:avLst/>
          </a:prstGeom>
        </p:spPr>
        <p:txBody>
          <a:bodyPr wrap="square">
            <a:spAutoFit/>
          </a:bodyPr>
          <a:lstStyle/>
          <a:p>
            <a:pPr lvl="3">
              <a:buFont typeface="Arial" pitchFamily="34" charset="0"/>
              <a:buChar char="•"/>
            </a:pPr>
            <a:r>
              <a:rPr lang="en-GB" sz="2400" dirty="0" smtClean="0">
                <a:latin typeface="Arial" pitchFamily="34" charset="0"/>
                <a:cs typeface="Arial" pitchFamily="34" charset="0"/>
              </a:rPr>
              <a:t> Autonomous Vehicle </a:t>
            </a:r>
            <a:r>
              <a:rPr lang="en-GB" sz="2400" dirty="0">
                <a:latin typeface="Arial" pitchFamily="34" charset="0"/>
                <a:cs typeface="Arial" pitchFamily="34" charset="0"/>
              </a:rPr>
              <a:t>M</a:t>
            </a:r>
            <a:r>
              <a:rPr lang="en-GB" sz="2400" dirty="0" smtClean="0">
                <a:latin typeface="Arial" pitchFamily="34" charset="0"/>
                <a:cs typeface="Arial" pitchFamily="34" charset="0"/>
              </a:rPr>
              <a:t>anufacturers</a:t>
            </a:r>
          </a:p>
          <a:p>
            <a:pPr lvl="1">
              <a:buFont typeface="Arial" pitchFamily="34" charset="0"/>
              <a:buChar char="•"/>
            </a:pPr>
            <a:r>
              <a:rPr lang="en-GB" sz="2400" dirty="0" smtClean="0">
                <a:latin typeface="Arial" pitchFamily="34" charset="0"/>
                <a:cs typeface="Arial" pitchFamily="34" charset="0"/>
              </a:rPr>
              <a:t> Intelligent Transportation Systems(ITS) providers</a:t>
            </a:r>
          </a:p>
          <a:p>
            <a:pPr lvl="1">
              <a:buFont typeface="Arial" pitchFamily="34" charset="0"/>
              <a:buChar char="•"/>
            </a:pPr>
            <a:r>
              <a:rPr lang="en-GB" sz="2400" dirty="0" smtClean="0">
                <a:latin typeface="Arial" pitchFamily="34" charset="0"/>
                <a:cs typeface="Arial" pitchFamily="34" charset="0"/>
              </a:rPr>
              <a:t> Government </a:t>
            </a:r>
            <a:r>
              <a:rPr lang="en-GB" sz="2400" dirty="0">
                <a:latin typeface="Arial" pitchFamily="34" charset="0"/>
                <a:cs typeface="Arial" pitchFamily="34" charset="0"/>
              </a:rPr>
              <a:t>A</a:t>
            </a:r>
            <a:r>
              <a:rPr lang="en-GB" sz="2400" dirty="0" smtClean="0">
                <a:latin typeface="Arial" pitchFamily="34" charset="0"/>
                <a:cs typeface="Arial" pitchFamily="34" charset="0"/>
              </a:rPr>
              <a:t>gencies</a:t>
            </a:r>
          </a:p>
          <a:p>
            <a:pPr lvl="1">
              <a:buFont typeface="Arial" pitchFamily="34" charset="0"/>
              <a:buChar char="•"/>
            </a:pPr>
            <a:r>
              <a:rPr lang="en-GB" sz="2400" dirty="0" smtClean="0">
                <a:latin typeface="Arial" pitchFamily="34" charset="0"/>
                <a:cs typeface="Arial" pitchFamily="34" charset="0"/>
              </a:rPr>
              <a:t> Mobile Application </a:t>
            </a:r>
            <a:r>
              <a:rPr lang="en-GB" sz="2400" dirty="0">
                <a:latin typeface="Arial" pitchFamily="34" charset="0"/>
                <a:cs typeface="Arial" pitchFamily="34" charset="0"/>
              </a:rPr>
              <a:t>D</a:t>
            </a:r>
            <a:r>
              <a:rPr lang="en-GB" sz="2400" dirty="0" smtClean="0">
                <a:latin typeface="Arial" pitchFamily="34" charset="0"/>
                <a:cs typeface="Arial" pitchFamily="34" charset="0"/>
              </a:rPr>
              <a:t>evelopers</a:t>
            </a:r>
          </a:p>
          <a:p>
            <a:pPr lvl="1">
              <a:buFont typeface="Arial" pitchFamily="34" charset="0"/>
              <a:buChar char="•"/>
            </a:pPr>
            <a:r>
              <a:rPr lang="en-GB" sz="2400" dirty="0" smtClean="0">
                <a:latin typeface="Arial" pitchFamily="34" charset="0"/>
                <a:cs typeface="Arial" pitchFamily="34" charset="0"/>
              </a:rPr>
              <a:t> General </a:t>
            </a:r>
            <a:r>
              <a:rPr lang="en-GB" sz="2400" dirty="0">
                <a:latin typeface="Arial" pitchFamily="34" charset="0"/>
                <a:cs typeface="Arial" pitchFamily="34" charset="0"/>
              </a:rPr>
              <a:t>P</a:t>
            </a:r>
            <a:r>
              <a:rPr lang="en-GB" sz="2400" dirty="0" smtClean="0">
                <a:latin typeface="Arial" pitchFamily="34" charset="0"/>
                <a:cs typeface="Arial" pitchFamily="34" charset="0"/>
              </a:rPr>
              <a:t>ublic</a:t>
            </a:r>
            <a:endParaRPr lang="en-GB" sz="24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219200"/>
            <a:ext cx="2057400" cy="1800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772275"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514600" y="1447800"/>
            <a:ext cx="6096000" cy="1754326"/>
          </a:xfrm>
          <a:prstGeom prst="rect">
            <a:avLst/>
          </a:prstGeom>
        </p:spPr>
        <p:txBody>
          <a:bodyPr>
            <a:spAutoFit/>
          </a:bodyPr>
          <a:lstStyle/>
          <a:p>
            <a:r>
              <a:rPr lang="en-GB" b="1" dirty="0" smtClean="0"/>
              <a:t>SOLUTION</a:t>
            </a:r>
          </a:p>
          <a:p>
            <a:endParaRPr lang="en-GB" dirty="0"/>
          </a:p>
          <a:p>
            <a:r>
              <a:rPr lang="en-GB" dirty="0" smtClean="0">
                <a:latin typeface="Arial" pitchFamily="34" charset="0"/>
                <a:cs typeface="Arial" pitchFamily="34" charset="0"/>
              </a:rPr>
              <a:t>The </a:t>
            </a:r>
            <a:r>
              <a:rPr lang="en-GB" dirty="0">
                <a:latin typeface="Arial" pitchFamily="34" charset="0"/>
                <a:cs typeface="Arial" pitchFamily="34" charset="0"/>
              </a:rPr>
              <a:t>solution for the Traffic Sign Recognition project involves developing a robust Convolutional Neural Network (CNN) model using the Keras deep learning framework. </a:t>
            </a:r>
          </a:p>
        </p:txBody>
      </p:sp>
      <p:sp>
        <p:nvSpPr>
          <p:cNvPr id="12" name="Rectangle 11"/>
          <p:cNvSpPr/>
          <p:nvPr/>
        </p:nvSpPr>
        <p:spPr>
          <a:xfrm>
            <a:off x="2590800" y="3352800"/>
            <a:ext cx="6096000" cy="3139321"/>
          </a:xfrm>
          <a:prstGeom prst="rect">
            <a:avLst/>
          </a:prstGeom>
        </p:spPr>
        <p:txBody>
          <a:bodyPr wrap="square">
            <a:spAutoFit/>
          </a:bodyPr>
          <a:lstStyle/>
          <a:p>
            <a:r>
              <a:rPr lang="en-GB" b="1" dirty="0" smtClean="0"/>
              <a:t>VALUE PROPOSITION</a:t>
            </a:r>
          </a:p>
          <a:p>
            <a:endParaRPr lang="en-GB" b="1" dirty="0" smtClean="0"/>
          </a:p>
          <a:p>
            <a:r>
              <a:rPr lang="en-GB" b="1" dirty="0" smtClean="0">
                <a:latin typeface="Arial" pitchFamily="34" charset="0"/>
                <a:cs typeface="Arial" pitchFamily="34" charset="0"/>
              </a:rPr>
              <a:t>Enhanced </a:t>
            </a:r>
            <a:r>
              <a:rPr lang="en-GB" b="1" dirty="0">
                <a:latin typeface="Arial" pitchFamily="34" charset="0"/>
                <a:cs typeface="Arial" pitchFamily="34" charset="0"/>
              </a:rPr>
              <a:t>Safety:</a:t>
            </a:r>
            <a:r>
              <a:rPr lang="en-GB" dirty="0">
                <a:latin typeface="Arial" pitchFamily="34" charset="0"/>
                <a:cs typeface="Arial" pitchFamily="34" charset="0"/>
              </a:rPr>
              <a:t> Accurate and reliable traffic sign recognition enhances road safety for drivers and autonomous vehicles.</a:t>
            </a:r>
          </a:p>
          <a:p>
            <a:r>
              <a:rPr lang="en-GB" b="1" dirty="0">
                <a:latin typeface="Arial" pitchFamily="34" charset="0"/>
                <a:cs typeface="Arial" pitchFamily="34" charset="0"/>
              </a:rPr>
              <a:t>Efficiency and Automation:</a:t>
            </a:r>
            <a:r>
              <a:rPr lang="en-GB" dirty="0">
                <a:latin typeface="Arial" pitchFamily="34" charset="0"/>
                <a:cs typeface="Arial" pitchFamily="34" charset="0"/>
              </a:rPr>
              <a:t> Automated recognition streamlines navigation and traffic management tasks, improving operational efficiency.</a:t>
            </a:r>
          </a:p>
          <a:p>
            <a:r>
              <a:rPr lang="en-GB" b="1" dirty="0">
                <a:latin typeface="Arial" pitchFamily="34" charset="0"/>
                <a:cs typeface="Arial" pitchFamily="34" charset="0"/>
              </a:rPr>
              <a:t>Versatile Integration:</a:t>
            </a:r>
            <a:r>
              <a:rPr lang="en-GB" dirty="0">
                <a:latin typeface="Arial" pitchFamily="34" charset="0"/>
                <a:cs typeface="Arial" pitchFamily="34" charset="0"/>
              </a:rPr>
              <a:t> Seamless integration into existing systems enhances capabilities across platforms, ensuring cost-effective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772275" y="1200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76200"/>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Rectangle 8"/>
          <p:cNvSpPr/>
          <p:nvPr/>
        </p:nvSpPr>
        <p:spPr>
          <a:xfrm>
            <a:off x="2667000" y="1848683"/>
            <a:ext cx="6096000" cy="4247317"/>
          </a:xfrm>
          <a:prstGeom prst="rect">
            <a:avLst/>
          </a:prstGeom>
        </p:spPr>
        <p:txBody>
          <a:bodyPr>
            <a:spAutoFit/>
          </a:bodyPr>
          <a:lstStyle/>
          <a:p>
            <a:r>
              <a:rPr lang="en-GB" b="1" dirty="0">
                <a:latin typeface="Arial" pitchFamily="34" charset="0"/>
                <a:cs typeface="Arial" pitchFamily="34" charset="0"/>
              </a:rPr>
              <a:t>Advanced Recognition Accuracy:</a:t>
            </a:r>
            <a:r>
              <a:rPr lang="en-GB" dirty="0">
                <a:latin typeface="Arial" pitchFamily="34" charset="0"/>
                <a:cs typeface="Arial" pitchFamily="34" charset="0"/>
              </a:rPr>
              <a:t> Our solution boasts exceptional accuracy in detecting diverse traffic signs, ensuring reliability in all conditions</a:t>
            </a:r>
            <a:r>
              <a:rPr lang="en-GB" dirty="0" smtClean="0">
                <a:latin typeface="Arial" pitchFamily="34" charset="0"/>
                <a:cs typeface="Arial" pitchFamily="34" charset="0"/>
              </a:rPr>
              <a:t>.</a:t>
            </a:r>
          </a:p>
          <a:p>
            <a:endParaRPr lang="en-GB" dirty="0">
              <a:latin typeface="Arial" pitchFamily="34" charset="0"/>
              <a:cs typeface="Arial" pitchFamily="34" charset="0"/>
            </a:endParaRPr>
          </a:p>
          <a:p>
            <a:r>
              <a:rPr lang="en-GB" b="1" dirty="0">
                <a:latin typeface="Arial" pitchFamily="34" charset="0"/>
                <a:cs typeface="Arial" pitchFamily="34" charset="0"/>
              </a:rPr>
              <a:t>Real-time Performance:</a:t>
            </a:r>
            <a:r>
              <a:rPr lang="en-GB" dirty="0">
                <a:latin typeface="Arial" pitchFamily="34" charset="0"/>
                <a:cs typeface="Arial" pitchFamily="34" charset="0"/>
              </a:rPr>
              <a:t> With rapid recognition capabilities, our system provides instant feedback, enabling swift and safe decision-making</a:t>
            </a:r>
            <a:r>
              <a:rPr lang="en-GB" dirty="0" smtClean="0">
                <a:latin typeface="Arial" pitchFamily="34" charset="0"/>
                <a:cs typeface="Arial" pitchFamily="34" charset="0"/>
              </a:rPr>
              <a:t>.</a:t>
            </a:r>
          </a:p>
          <a:p>
            <a:endParaRPr lang="en-GB" dirty="0">
              <a:latin typeface="Arial" pitchFamily="34" charset="0"/>
              <a:cs typeface="Arial" pitchFamily="34" charset="0"/>
            </a:endParaRPr>
          </a:p>
          <a:p>
            <a:r>
              <a:rPr lang="en-GB" b="1" dirty="0">
                <a:latin typeface="Arial" pitchFamily="34" charset="0"/>
                <a:cs typeface="Arial" pitchFamily="34" charset="0"/>
              </a:rPr>
              <a:t>Cost-Effective Efficiency:</a:t>
            </a:r>
            <a:r>
              <a:rPr lang="en-GB" dirty="0">
                <a:latin typeface="Arial" pitchFamily="34" charset="0"/>
                <a:cs typeface="Arial" pitchFamily="34" charset="0"/>
              </a:rPr>
              <a:t> By automating tasks, our system enhances operational efficiency, reducing manual intervention and associated costs</a:t>
            </a:r>
            <a:r>
              <a:rPr lang="en-GB" dirty="0" smtClean="0">
                <a:latin typeface="Arial" pitchFamily="34" charset="0"/>
                <a:cs typeface="Arial" pitchFamily="34" charset="0"/>
              </a:rPr>
              <a:t>.</a:t>
            </a:r>
          </a:p>
          <a:p>
            <a:endParaRPr lang="en-GB" dirty="0">
              <a:latin typeface="Arial" pitchFamily="34" charset="0"/>
              <a:cs typeface="Arial" pitchFamily="34" charset="0"/>
            </a:endParaRPr>
          </a:p>
          <a:p>
            <a:r>
              <a:rPr lang="en-GB" b="1" dirty="0">
                <a:latin typeface="Arial" pitchFamily="34" charset="0"/>
                <a:cs typeface="Arial" pitchFamily="34" charset="0"/>
              </a:rPr>
              <a:t>Enhanced Safety and Efficiency:</a:t>
            </a:r>
            <a:r>
              <a:rPr lang="en-GB" dirty="0">
                <a:latin typeface="Arial" pitchFamily="34" charset="0"/>
                <a:cs typeface="Arial" pitchFamily="34" charset="0"/>
              </a:rPr>
              <a:t> Overall, our solution significantly improves road safety and traffic management, revolutionizing transportation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7305675"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739775" y="1524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609600" y="1524000"/>
            <a:ext cx="9601200" cy="3970318"/>
          </a:xfrm>
          <a:prstGeom prst="rect">
            <a:avLst/>
          </a:prstGeom>
        </p:spPr>
        <p:txBody>
          <a:bodyPr wrap="square">
            <a:spAutoFit/>
          </a:bodyPr>
          <a:lstStyle/>
          <a:p>
            <a:r>
              <a:rPr lang="en-GB" b="1" dirty="0" smtClean="0"/>
              <a:t>1. Data </a:t>
            </a:r>
            <a:r>
              <a:rPr lang="en-GB" b="1" dirty="0"/>
              <a:t>Collection:</a:t>
            </a:r>
            <a:r>
              <a:rPr lang="en-GB" dirty="0"/>
              <a:t> Gather a dataset of </a:t>
            </a:r>
            <a:r>
              <a:rPr lang="en-GB" dirty="0" smtClean="0"/>
              <a:t>labelled </a:t>
            </a:r>
            <a:r>
              <a:rPr lang="en-GB" dirty="0"/>
              <a:t>traffic sign images, encompassing various types of signs, lighting conditions, and environmental factors</a:t>
            </a:r>
            <a:r>
              <a:rPr lang="en-GB" dirty="0" smtClean="0"/>
              <a:t>.</a:t>
            </a:r>
          </a:p>
          <a:p>
            <a:endParaRPr lang="en-GB" dirty="0"/>
          </a:p>
          <a:p>
            <a:r>
              <a:rPr lang="en-GB" b="1" dirty="0" smtClean="0"/>
              <a:t>2. Data </a:t>
            </a:r>
            <a:r>
              <a:rPr lang="en-GB" b="1" dirty="0"/>
              <a:t>Preprocessing:</a:t>
            </a:r>
            <a:r>
              <a:rPr lang="en-GB" dirty="0"/>
              <a:t> Preprocess the collected images by resizing them to a uniform size, normalizing pixel values, and potentially augmenting the dataset with techniques like rotation, translation, and flipping to increase robustness</a:t>
            </a:r>
            <a:r>
              <a:rPr lang="en-GB" dirty="0" smtClean="0"/>
              <a:t>.</a:t>
            </a:r>
          </a:p>
          <a:p>
            <a:endParaRPr lang="en-GB" dirty="0"/>
          </a:p>
          <a:p>
            <a:r>
              <a:rPr lang="en-GB" b="1" dirty="0" smtClean="0"/>
              <a:t>3. Model </a:t>
            </a:r>
            <a:r>
              <a:rPr lang="en-GB" b="1" dirty="0"/>
              <a:t>Selection:</a:t>
            </a:r>
            <a:r>
              <a:rPr lang="en-GB" dirty="0"/>
              <a:t> Choose an appropriate machine learning model, such as Convolutional Neural Networks (CNNs), for the recognition task. CNNs are commonly used for image classification tasks due to their ability to capture spatial hierarchies of features</a:t>
            </a:r>
            <a:r>
              <a:rPr lang="en-GB" dirty="0" smtClean="0"/>
              <a:t>.</a:t>
            </a:r>
          </a:p>
          <a:p>
            <a:endParaRPr lang="en-GB" dirty="0"/>
          </a:p>
          <a:p>
            <a:r>
              <a:rPr lang="en-GB" b="1" dirty="0" smtClean="0"/>
              <a:t>4. Model </a:t>
            </a:r>
            <a:r>
              <a:rPr lang="en-GB" b="1" dirty="0"/>
              <a:t>Training:</a:t>
            </a:r>
            <a:r>
              <a:rPr lang="en-GB" dirty="0"/>
              <a:t> Train the selected model using the preprocessed dataset. During training, the model learns to map input images to their corresponding traffic sign labels by adjusting its internal parameters based on the provided training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694</Words>
  <Application>Microsoft Office PowerPoint</Application>
  <PresentationFormat>Custom</PresentationFormat>
  <Paragraphs>80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sansh</dc:creator>
  <cp:lastModifiedBy>sansh</cp:lastModifiedBy>
  <cp:revision>17</cp:revision>
  <dcterms:created xsi:type="dcterms:W3CDTF">2024-04-10T04:05:55Z</dcterms:created>
  <dcterms:modified xsi:type="dcterms:W3CDTF">2024-04-10T06:57:00Z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