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8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8" r:id="rId11"/>
    <p:sldId id="26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E6924-BD7D-46D6-80C1-22B37BD41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013763-8883-4124-AE3F-8CF4F7AED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a scraper bot that scrapes Kickstarter on monthly basis and stores data</a:t>
          </a:r>
        </a:p>
      </dgm:t>
    </dgm:pt>
    <dgm:pt modelId="{AB5D3F8E-EAC8-4E7C-93F2-B2F86C6CD19A}" type="parTrans" cxnId="{CCE2202C-13C0-4D67-A375-3DAAB082F96F}">
      <dgm:prSet/>
      <dgm:spPr/>
      <dgm:t>
        <a:bodyPr/>
        <a:lstStyle/>
        <a:p>
          <a:endParaRPr lang="en-US"/>
        </a:p>
      </dgm:t>
    </dgm:pt>
    <dgm:pt modelId="{5CF1AA4D-E3D0-4580-AF38-4451DEE81180}" type="sibTrans" cxnId="{CCE2202C-13C0-4D67-A375-3DAAB082F96F}">
      <dgm:prSet/>
      <dgm:spPr/>
      <dgm:t>
        <a:bodyPr/>
        <a:lstStyle/>
        <a:p>
          <a:endParaRPr lang="en-US"/>
        </a:p>
      </dgm:t>
    </dgm:pt>
    <dgm:pt modelId="{F295002F-C601-4CDF-943B-C7380332A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Scraping is incremental in nature</a:t>
          </a:r>
        </a:p>
      </dgm:t>
    </dgm:pt>
    <dgm:pt modelId="{59397C94-FF88-42A6-91E2-0DD081D26744}" type="parTrans" cxnId="{E32CFDF2-83EA-4DD1-996D-8876E32D8297}">
      <dgm:prSet/>
      <dgm:spPr/>
      <dgm:t>
        <a:bodyPr/>
        <a:lstStyle/>
        <a:p>
          <a:endParaRPr lang="en-US"/>
        </a:p>
      </dgm:t>
    </dgm:pt>
    <dgm:pt modelId="{4BC8A3DE-5B4D-4334-9FA8-0B15BF0A7465}" type="sibTrans" cxnId="{E32CFDF2-83EA-4DD1-996D-8876E32D8297}">
      <dgm:prSet/>
      <dgm:spPr/>
      <dgm:t>
        <a:bodyPr/>
        <a:lstStyle/>
        <a:p>
          <a:endParaRPr lang="en-US"/>
        </a:p>
      </dgm:t>
    </dgm:pt>
    <dgm:pt modelId="{A670A6A0-69F8-4E16-A157-33959B211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Originally had 37 features. We reduced it to half and added more by dividing existing</a:t>
          </a:r>
        </a:p>
      </dgm:t>
    </dgm:pt>
    <dgm:pt modelId="{E1DC0FDC-A594-4A8D-A966-3CFA94D69970}" type="parTrans" cxnId="{EF96CBF0-576A-410A-A7E3-126B4E62C6A9}">
      <dgm:prSet/>
      <dgm:spPr/>
      <dgm:t>
        <a:bodyPr/>
        <a:lstStyle/>
        <a:p>
          <a:endParaRPr lang="en-US"/>
        </a:p>
      </dgm:t>
    </dgm:pt>
    <dgm:pt modelId="{1C8427C1-B473-453F-9BD3-B61588F32DEA}" type="sibTrans" cxnId="{EF96CBF0-576A-410A-A7E3-126B4E62C6A9}">
      <dgm:prSet/>
      <dgm:spPr/>
      <dgm:t>
        <a:bodyPr/>
        <a:lstStyle/>
        <a:p>
          <a:endParaRPr lang="en-US"/>
        </a:p>
      </dgm:t>
    </dgm:pt>
    <dgm:pt modelId="{5016841A-D710-4E2A-B5BE-35BF47721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end we had 49 features after doing all feature engineering</a:t>
          </a:r>
        </a:p>
      </dgm:t>
    </dgm:pt>
    <dgm:pt modelId="{37C9434A-E508-4E06-8905-FCF4C0DD557A}" type="parTrans" cxnId="{DECEBFEA-DD41-499B-AB4F-4A15B25DE3EA}">
      <dgm:prSet/>
      <dgm:spPr/>
      <dgm:t>
        <a:bodyPr/>
        <a:lstStyle/>
        <a:p>
          <a:endParaRPr lang="en-US"/>
        </a:p>
      </dgm:t>
    </dgm:pt>
    <dgm:pt modelId="{157C3DC5-4845-45F0-8BE7-BEB756C10FF1}" type="sibTrans" cxnId="{DECEBFEA-DD41-499B-AB4F-4A15B25DE3EA}">
      <dgm:prSet/>
      <dgm:spPr/>
      <dgm:t>
        <a:bodyPr/>
        <a:lstStyle/>
        <a:p>
          <a:endParaRPr lang="en-US"/>
        </a:p>
      </dgm:t>
    </dgm:pt>
    <dgm:pt modelId="{49C8552B-872C-4309-A681-EB3F82DBAAF0}" type="pres">
      <dgm:prSet presAssocID="{AA7E6924-BD7D-46D6-80C1-22B37BD41812}" presName="root" presStyleCnt="0">
        <dgm:presLayoutVars>
          <dgm:dir/>
          <dgm:resizeHandles val="exact"/>
        </dgm:presLayoutVars>
      </dgm:prSet>
      <dgm:spPr/>
    </dgm:pt>
    <dgm:pt modelId="{E9EE13EE-34AD-42A6-AFDF-E6C7FEDEF8EB}" type="pres">
      <dgm:prSet presAssocID="{C1013763-8883-4124-AE3F-8CF4F7AEDFFC}" presName="compNode" presStyleCnt="0"/>
      <dgm:spPr/>
    </dgm:pt>
    <dgm:pt modelId="{754C91C5-BBA2-4A19-BC3B-7977AD85522D}" type="pres">
      <dgm:prSet presAssocID="{C1013763-8883-4124-AE3F-8CF4F7AEDFFC}" presName="bgRect" presStyleLbl="bgShp" presStyleIdx="0" presStyleCnt="4"/>
      <dgm:spPr/>
    </dgm:pt>
    <dgm:pt modelId="{75E6C0ED-107A-4721-A44C-D92178CDBBD1}" type="pres">
      <dgm:prSet presAssocID="{C1013763-8883-4124-AE3F-8CF4F7AEDF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378D96-FC9B-4314-BFB1-54687742EBB5}" type="pres">
      <dgm:prSet presAssocID="{C1013763-8883-4124-AE3F-8CF4F7AEDFFC}" presName="spaceRect" presStyleCnt="0"/>
      <dgm:spPr/>
    </dgm:pt>
    <dgm:pt modelId="{07B3C1A8-07DD-4B06-B386-CC76FBCA4F35}" type="pres">
      <dgm:prSet presAssocID="{C1013763-8883-4124-AE3F-8CF4F7AEDFFC}" presName="parTx" presStyleLbl="revTx" presStyleIdx="0" presStyleCnt="4">
        <dgm:presLayoutVars>
          <dgm:chMax val="0"/>
          <dgm:chPref val="0"/>
        </dgm:presLayoutVars>
      </dgm:prSet>
      <dgm:spPr/>
    </dgm:pt>
    <dgm:pt modelId="{F3365D7F-EF60-4530-B041-28644C3A0A47}" type="pres">
      <dgm:prSet presAssocID="{5CF1AA4D-E3D0-4580-AF38-4451DEE81180}" presName="sibTrans" presStyleCnt="0"/>
      <dgm:spPr/>
    </dgm:pt>
    <dgm:pt modelId="{DDA14A01-4F46-45DD-9518-39501FADEC42}" type="pres">
      <dgm:prSet presAssocID="{F295002F-C601-4CDF-943B-C7380332AB4D}" presName="compNode" presStyleCnt="0"/>
      <dgm:spPr/>
    </dgm:pt>
    <dgm:pt modelId="{9E4702B3-9045-4DFF-A7DB-2C53D44A740F}" type="pres">
      <dgm:prSet presAssocID="{F295002F-C601-4CDF-943B-C7380332AB4D}" presName="bgRect" presStyleLbl="bgShp" presStyleIdx="1" presStyleCnt="4"/>
      <dgm:spPr/>
    </dgm:pt>
    <dgm:pt modelId="{E4D30548-09E5-4709-85EA-3C41C8FC32ED}" type="pres">
      <dgm:prSet presAssocID="{F295002F-C601-4CDF-943B-C7380332AB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28C4A705-BDC6-42A5-A96B-0BD3B53BB86E}" type="pres">
      <dgm:prSet presAssocID="{F295002F-C601-4CDF-943B-C7380332AB4D}" presName="spaceRect" presStyleCnt="0"/>
      <dgm:spPr/>
    </dgm:pt>
    <dgm:pt modelId="{1A48B0DF-D9FA-4C6F-BBEA-04EC12813429}" type="pres">
      <dgm:prSet presAssocID="{F295002F-C601-4CDF-943B-C7380332AB4D}" presName="parTx" presStyleLbl="revTx" presStyleIdx="1" presStyleCnt="4">
        <dgm:presLayoutVars>
          <dgm:chMax val="0"/>
          <dgm:chPref val="0"/>
        </dgm:presLayoutVars>
      </dgm:prSet>
      <dgm:spPr/>
    </dgm:pt>
    <dgm:pt modelId="{BDE33F62-262F-487A-AC10-A4F020FD8E26}" type="pres">
      <dgm:prSet presAssocID="{4BC8A3DE-5B4D-4334-9FA8-0B15BF0A7465}" presName="sibTrans" presStyleCnt="0"/>
      <dgm:spPr/>
    </dgm:pt>
    <dgm:pt modelId="{4DEE8009-CBC5-4517-8AF8-655F00DF1291}" type="pres">
      <dgm:prSet presAssocID="{A670A6A0-69F8-4E16-A157-33959B2117B6}" presName="compNode" presStyleCnt="0"/>
      <dgm:spPr/>
    </dgm:pt>
    <dgm:pt modelId="{B5A3C0CA-DDBD-420D-9E6E-81A81207FF02}" type="pres">
      <dgm:prSet presAssocID="{A670A6A0-69F8-4E16-A157-33959B2117B6}" presName="bgRect" presStyleLbl="bgShp" presStyleIdx="2" presStyleCnt="4"/>
      <dgm:spPr/>
    </dgm:pt>
    <dgm:pt modelId="{E7BFCAEC-2BA3-4146-A6E5-CB5079D2B640}" type="pres">
      <dgm:prSet presAssocID="{A670A6A0-69F8-4E16-A157-33959B2117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FF8E492-724B-459A-A87C-4B64C3A2AFBF}" type="pres">
      <dgm:prSet presAssocID="{A670A6A0-69F8-4E16-A157-33959B2117B6}" presName="spaceRect" presStyleCnt="0"/>
      <dgm:spPr/>
    </dgm:pt>
    <dgm:pt modelId="{FF4D7C52-7FB6-406E-9D4F-875D702CF664}" type="pres">
      <dgm:prSet presAssocID="{A670A6A0-69F8-4E16-A157-33959B2117B6}" presName="parTx" presStyleLbl="revTx" presStyleIdx="2" presStyleCnt="4">
        <dgm:presLayoutVars>
          <dgm:chMax val="0"/>
          <dgm:chPref val="0"/>
        </dgm:presLayoutVars>
      </dgm:prSet>
      <dgm:spPr/>
    </dgm:pt>
    <dgm:pt modelId="{86B99444-0680-4F88-8E4C-F2D09D093ADA}" type="pres">
      <dgm:prSet presAssocID="{1C8427C1-B473-453F-9BD3-B61588F32DEA}" presName="sibTrans" presStyleCnt="0"/>
      <dgm:spPr/>
    </dgm:pt>
    <dgm:pt modelId="{2FCE9CF0-CD57-4908-990C-AC8C50AD0D21}" type="pres">
      <dgm:prSet presAssocID="{5016841A-D710-4E2A-B5BE-35BF47721972}" presName="compNode" presStyleCnt="0"/>
      <dgm:spPr/>
    </dgm:pt>
    <dgm:pt modelId="{CF2908A6-8766-4A8F-BB92-FCD33B308954}" type="pres">
      <dgm:prSet presAssocID="{5016841A-D710-4E2A-B5BE-35BF47721972}" presName="bgRect" presStyleLbl="bgShp" presStyleIdx="3" presStyleCnt="4"/>
      <dgm:spPr/>
    </dgm:pt>
    <dgm:pt modelId="{C532F8E2-C228-4BF0-AF26-54B6F0E1DE44}" type="pres">
      <dgm:prSet presAssocID="{5016841A-D710-4E2A-B5BE-35BF477219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83CBD7F-BACF-4245-B62E-A18EBFF2F8DE}" type="pres">
      <dgm:prSet presAssocID="{5016841A-D710-4E2A-B5BE-35BF47721972}" presName="spaceRect" presStyleCnt="0"/>
      <dgm:spPr/>
    </dgm:pt>
    <dgm:pt modelId="{D22437EC-440B-411E-9CEC-77EB3D25A30B}" type="pres">
      <dgm:prSet presAssocID="{5016841A-D710-4E2A-B5BE-35BF477219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534F02-89A2-4A4F-9087-E6B3D9B7DCDE}" type="presOf" srcId="{5016841A-D710-4E2A-B5BE-35BF47721972}" destId="{D22437EC-440B-411E-9CEC-77EB3D25A30B}" srcOrd="0" destOrd="0" presId="urn:microsoft.com/office/officeart/2018/2/layout/IconVerticalSolidList"/>
    <dgm:cxn modelId="{F403AD24-6D8B-4F57-A60E-FF0963CF23CB}" type="presOf" srcId="{A670A6A0-69F8-4E16-A157-33959B2117B6}" destId="{FF4D7C52-7FB6-406E-9D4F-875D702CF664}" srcOrd="0" destOrd="0" presId="urn:microsoft.com/office/officeart/2018/2/layout/IconVerticalSolidList"/>
    <dgm:cxn modelId="{CCE2202C-13C0-4D67-A375-3DAAB082F96F}" srcId="{AA7E6924-BD7D-46D6-80C1-22B37BD41812}" destId="{C1013763-8883-4124-AE3F-8CF4F7AEDFFC}" srcOrd="0" destOrd="0" parTransId="{AB5D3F8E-EAC8-4E7C-93F2-B2F86C6CD19A}" sibTransId="{5CF1AA4D-E3D0-4580-AF38-4451DEE81180}"/>
    <dgm:cxn modelId="{84443464-8044-4F7F-B08E-A03CD2D7DF0B}" type="presOf" srcId="{C1013763-8883-4124-AE3F-8CF4F7AEDFFC}" destId="{07B3C1A8-07DD-4B06-B386-CC76FBCA4F35}" srcOrd="0" destOrd="0" presId="urn:microsoft.com/office/officeart/2018/2/layout/IconVerticalSolidList"/>
    <dgm:cxn modelId="{58E52670-72FE-4BBA-B373-0BD879D1BD16}" type="presOf" srcId="{AA7E6924-BD7D-46D6-80C1-22B37BD41812}" destId="{49C8552B-872C-4309-A681-EB3F82DBAAF0}" srcOrd="0" destOrd="0" presId="urn:microsoft.com/office/officeart/2018/2/layout/IconVerticalSolidList"/>
    <dgm:cxn modelId="{562CE5D0-6DBE-4ED1-A03C-74E8B2FC134F}" type="presOf" srcId="{F295002F-C601-4CDF-943B-C7380332AB4D}" destId="{1A48B0DF-D9FA-4C6F-BBEA-04EC12813429}" srcOrd="0" destOrd="0" presId="urn:microsoft.com/office/officeart/2018/2/layout/IconVerticalSolidList"/>
    <dgm:cxn modelId="{DECEBFEA-DD41-499B-AB4F-4A15B25DE3EA}" srcId="{AA7E6924-BD7D-46D6-80C1-22B37BD41812}" destId="{5016841A-D710-4E2A-B5BE-35BF47721972}" srcOrd="3" destOrd="0" parTransId="{37C9434A-E508-4E06-8905-FCF4C0DD557A}" sibTransId="{157C3DC5-4845-45F0-8BE7-BEB756C10FF1}"/>
    <dgm:cxn modelId="{EF96CBF0-576A-410A-A7E3-126B4E62C6A9}" srcId="{AA7E6924-BD7D-46D6-80C1-22B37BD41812}" destId="{A670A6A0-69F8-4E16-A157-33959B2117B6}" srcOrd="2" destOrd="0" parTransId="{E1DC0FDC-A594-4A8D-A966-3CFA94D69970}" sibTransId="{1C8427C1-B473-453F-9BD3-B61588F32DEA}"/>
    <dgm:cxn modelId="{E32CFDF2-83EA-4DD1-996D-8876E32D8297}" srcId="{AA7E6924-BD7D-46D6-80C1-22B37BD41812}" destId="{F295002F-C601-4CDF-943B-C7380332AB4D}" srcOrd="1" destOrd="0" parTransId="{59397C94-FF88-42A6-91E2-0DD081D26744}" sibTransId="{4BC8A3DE-5B4D-4334-9FA8-0B15BF0A7465}"/>
    <dgm:cxn modelId="{A7DA05E8-D6EA-4B7B-99ED-63C0DEDEF6BF}" type="presParOf" srcId="{49C8552B-872C-4309-A681-EB3F82DBAAF0}" destId="{E9EE13EE-34AD-42A6-AFDF-E6C7FEDEF8EB}" srcOrd="0" destOrd="0" presId="urn:microsoft.com/office/officeart/2018/2/layout/IconVerticalSolidList"/>
    <dgm:cxn modelId="{B2BB3F1D-947E-45FD-A217-422F0B04CA2A}" type="presParOf" srcId="{E9EE13EE-34AD-42A6-AFDF-E6C7FEDEF8EB}" destId="{754C91C5-BBA2-4A19-BC3B-7977AD85522D}" srcOrd="0" destOrd="0" presId="urn:microsoft.com/office/officeart/2018/2/layout/IconVerticalSolidList"/>
    <dgm:cxn modelId="{4B2F0B29-8196-4E47-8098-803EDFD91F9F}" type="presParOf" srcId="{E9EE13EE-34AD-42A6-AFDF-E6C7FEDEF8EB}" destId="{75E6C0ED-107A-4721-A44C-D92178CDBBD1}" srcOrd="1" destOrd="0" presId="urn:microsoft.com/office/officeart/2018/2/layout/IconVerticalSolidList"/>
    <dgm:cxn modelId="{2926BE52-3811-44EF-822F-C7850CD85AD1}" type="presParOf" srcId="{E9EE13EE-34AD-42A6-AFDF-E6C7FEDEF8EB}" destId="{FB378D96-FC9B-4314-BFB1-54687742EBB5}" srcOrd="2" destOrd="0" presId="urn:microsoft.com/office/officeart/2018/2/layout/IconVerticalSolidList"/>
    <dgm:cxn modelId="{7BFA38D3-5DD2-457E-BFC5-E90643D01902}" type="presParOf" srcId="{E9EE13EE-34AD-42A6-AFDF-E6C7FEDEF8EB}" destId="{07B3C1A8-07DD-4B06-B386-CC76FBCA4F35}" srcOrd="3" destOrd="0" presId="urn:microsoft.com/office/officeart/2018/2/layout/IconVerticalSolidList"/>
    <dgm:cxn modelId="{8EBFDFFA-8624-474E-9516-BAFC8A0A36FB}" type="presParOf" srcId="{49C8552B-872C-4309-A681-EB3F82DBAAF0}" destId="{F3365D7F-EF60-4530-B041-28644C3A0A47}" srcOrd="1" destOrd="0" presId="urn:microsoft.com/office/officeart/2018/2/layout/IconVerticalSolidList"/>
    <dgm:cxn modelId="{86E8FAFB-9316-467D-AA53-301AB090308E}" type="presParOf" srcId="{49C8552B-872C-4309-A681-EB3F82DBAAF0}" destId="{DDA14A01-4F46-45DD-9518-39501FADEC42}" srcOrd="2" destOrd="0" presId="urn:microsoft.com/office/officeart/2018/2/layout/IconVerticalSolidList"/>
    <dgm:cxn modelId="{453EA08E-6A8D-43B5-9867-AD8D291BB27C}" type="presParOf" srcId="{DDA14A01-4F46-45DD-9518-39501FADEC42}" destId="{9E4702B3-9045-4DFF-A7DB-2C53D44A740F}" srcOrd="0" destOrd="0" presId="urn:microsoft.com/office/officeart/2018/2/layout/IconVerticalSolidList"/>
    <dgm:cxn modelId="{19A9C85B-1A9B-4004-95A1-EF57741F85E9}" type="presParOf" srcId="{DDA14A01-4F46-45DD-9518-39501FADEC42}" destId="{E4D30548-09E5-4709-85EA-3C41C8FC32ED}" srcOrd="1" destOrd="0" presId="urn:microsoft.com/office/officeart/2018/2/layout/IconVerticalSolidList"/>
    <dgm:cxn modelId="{CEA9E720-4C5E-41E6-9C33-EF73F9E39572}" type="presParOf" srcId="{DDA14A01-4F46-45DD-9518-39501FADEC42}" destId="{28C4A705-BDC6-42A5-A96B-0BD3B53BB86E}" srcOrd="2" destOrd="0" presId="urn:microsoft.com/office/officeart/2018/2/layout/IconVerticalSolidList"/>
    <dgm:cxn modelId="{693F92DB-50C6-4A63-B0B1-DC1DBC01EEB3}" type="presParOf" srcId="{DDA14A01-4F46-45DD-9518-39501FADEC42}" destId="{1A48B0DF-D9FA-4C6F-BBEA-04EC12813429}" srcOrd="3" destOrd="0" presId="urn:microsoft.com/office/officeart/2018/2/layout/IconVerticalSolidList"/>
    <dgm:cxn modelId="{303FDC1F-DEC8-404B-A9FC-31285982C743}" type="presParOf" srcId="{49C8552B-872C-4309-A681-EB3F82DBAAF0}" destId="{BDE33F62-262F-487A-AC10-A4F020FD8E26}" srcOrd="3" destOrd="0" presId="urn:microsoft.com/office/officeart/2018/2/layout/IconVerticalSolidList"/>
    <dgm:cxn modelId="{7640C6FC-6375-492C-A612-46D8E6FBE686}" type="presParOf" srcId="{49C8552B-872C-4309-A681-EB3F82DBAAF0}" destId="{4DEE8009-CBC5-4517-8AF8-655F00DF1291}" srcOrd="4" destOrd="0" presId="urn:microsoft.com/office/officeart/2018/2/layout/IconVerticalSolidList"/>
    <dgm:cxn modelId="{31BC3E6B-95C8-42C1-AFC3-885B96EB657C}" type="presParOf" srcId="{4DEE8009-CBC5-4517-8AF8-655F00DF1291}" destId="{B5A3C0CA-DDBD-420D-9E6E-81A81207FF02}" srcOrd="0" destOrd="0" presId="urn:microsoft.com/office/officeart/2018/2/layout/IconVerticalSolidList"/>
    <dgm:cxn modelId="{478491E8-D508-4375-8D70-5759C0D1902C}" type="presParOf" srcId="{4DEE8009-CBC5-4517-8AF8-655F00DF1291}" destId="{E7BFCAEC-2BA3-4146-A6E5-CB5079D2B640}" srcOrd="1" destOrd="0" presId="urn:microsoft.com/office/officeart/2018/2/layout/IconVerticalSolidList"/>
    <dgm:cxn modelId="{B618F16D-DD04-47BA-95D0-47273CDBE244}" type="presParOf" srcId="{4DEE8009-CBC5-4517-8AF8-655F00DF1291}" destId="{8FF8E492-724B-459A-A87C-4B64C3A2AFBF}" srcOrd="2" destOrd="0" presId="urn:microsoft.com/office/officeart/2018/2/layout/IconVerticalSolidList"/>
    <dgm:cxn modelId="{C6A6D471-6224-4299-B6AA-CF7A7915A48A}" type="presParOf" srcId="{4DEE8009-CBC5-4517-8AF8-655F00DF1291}" destId="{FF4D7C52-7FB6-406E-9D4F-875D702CF664}" srcOrd="3" destOrd="0" presId="urn:microsoft.com/office/officeart/2018/2/layout/IconVerticalSolidList"/>
    <dgm:cxn modelId="{B48A242B-CE25-417F-8099-40327473C6A2}" type="presParOf" srcId="{49C8552B-872C-4309-A681-EB3F82DBAAF0}" destId="{86B99444-0680-4F88-8E4C-F2D09D093ADA}" srcOrd="5" destOrd="0" presId="urn:microsoft.com/office/officeart/2018/2/layout/IconVerticalSolidList"/>
    <dgm:cxn modelId="{57D8FCEE-A823-487E-AD12-D233717C58E7}" type="presParOf" srcId="{49C8552B-872C-4309-A681-EB3F82DBAAF0}" destId="{2FCE9CF0-CD57-4908-990C-AC8C50AD0D21}" srcOrd="6" destOrd="0" presId="urn:microsoft.com/office/officeart/2018/2/layout/IconVerticalSolidList"/>
    <dgm:cxn modelId="{F8E89645-1AD2-4462-B12C-87769C1524DB}" type="presParOf" srcId="{2FCE9CF0-CD57-4908-990C-AC8C50AD0D21}" destId="{CF2908A6-8766-4A8F-BB92-FCD33B308954}" srcOrd="0" destOrd="0" presId="urn:microsoft.com/office/officeart/2018/2/layout/IconVerticalSolidList"/>
    <dgm:cxn modelId="{ECD8E8FC-6DFD-4C96-99A8-AB374F7A78E2}" type="presParOf" srcId="{2FCE9CF0-CD57-4908-990C-AC8C50AD0D21}" destId="{C532F8E2-C228-4BF0-AF26-54B6F0E1DE44}" srcOrd="1" destOrd="0" presId="urn:microsoft.com/office/officeart/2018/2/layout/IconVerticalSolidList"/>
    <dgm:cxn modelId="{08F73888-F262-467D-8DD7-008E41504C0A}" type="presParOf" srcId="{2FCE9CF0-CD57-4908-990C-AC8C50AD0D21}" destId="{183CBD7F-BACF-4245-B62E-A18EBFF2F8DE}" srcOrd="2" destOrd="0" presId="urn:microsoft.com/office/officeart/2018/2/layout/IconVerticalSolidList"/>
    <dgm:cxn modelId="{2A04B4AE-4FEF-4517-A7AF-656AE65B3BE6}" type="presParOf" srcId="{2FCE9CF0-CD57-4908-990C-AC8C50AD0D21}" destId="{D22437EC-440B-411E-9CEC-77EB3D25A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91C5-BBA2-4A19-BC3B-7977AD85522D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6C0ED-107A-4721-A44C-D92178CDBBD1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3C1A8-07DD-4B06-B386-CC76FBCA4F35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Found a scraper bot that scrapes Kickstarter on monthly basis and stores data</a:t>
          </a:r>
        </a:p>
      </dsp:txBody>
      <dsp:txXfrm>
        <a:off x="1072424" y="1832"/>
        <a:ext cx="3812778" cy="928506"/>
      </dsp:txXfrm>
    </dsp:sp>
    <dsp:sp modelId="{9E4702B3-9045-4DFF-A7DB-2C53D44A740F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30548-09E5-4709-85EA-3C41C8FC32ED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8B0DF-D9FA-4C6F-BBEA-04EC12813429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Scraping is incremental in nature</a:t>
          </a:r>
        </a:p>
      </dsp:txBody>
      <dsp:txXfrm>
        <a:off x="1072424" y="1162464"/>
        <a:ext cx="3812778" cy="928506"/>
      </dsp:txXfrm>
    </dsp:sp>
    <dsp:sp modelId="{B5A3C0CA-DDBD-420D-9E6E-81A81207FF02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FCAEC-2BA3-4146-A6E5-CB5079D2B640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7C52-7FB6-406E-9D4F-875D702CF664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Originally had 37 features. We reduced it to half and added more by dividing existing</a:t>
          </a:r>
        </a:p>
      </dsp:txBody>
      <dsp:txXfrm>
        <a:off x="1072424" y="2323097"/>
        <a:ext cx="3812778" cy="928506"/>
      </dsp:txXfrm>
    </dsp:sp>
    <dsp:sp modelId="{CF2908A6-8766-4A8F-BB92-FCD33B308954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F8E2-C228-4BF0-AF26-54B6F0E1DE44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437EC-440B-411E-9CEC-77EB3D25A30B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end we had 49 features after doing all feature engineering</a:t>
          </a:r>
        </a:p>
      </dsp:txBody>
      <dsp:txXfrm>
        <a:off x="1072424" y="3483730"/>
        <a:ext cx="3812778" cy="92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6b2c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6b2c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66b2c6c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66b2c6c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66b2c6c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66b2c6c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66b2c6c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66b2c6c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6b2c6c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66b2c6c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6b2c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6b2c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5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6b2c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6b2c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9B0E-C0D8-46FB-AACE-F5E87FF3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97C19-5C74-4919-96B6-5FEE6F5F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7649-9E94-4C48-BB0B-D8B1738B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3168-F79E-4127-B77F-CC4ECDE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6FFB-429E-4264-9939-7093F6E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6296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EE3A-30CF-452A-BBED-5161E27C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7895-C7F6-48CC-B072-01C4DEE5C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B38-2CD3-410E-B0B5-D02D1FE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AFC3-2A49-4FFD-AAF3-31F9F7A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7856-56E6-46F1-9B32-0F80FA91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93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E9976-06C3-421C-B165-6F6D1B654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C31ED-5E92-4F80-8DCD-A1968E25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CE1E-61F4-480C-AF00-9C6C790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15F6-F8F2-40AB-98DB-CE7AE91E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E5B3-FA3A-4010-A55A-3738E490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341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7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DD0-7DDB-40B0-A7BD-B1C503F6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29D2-BCEF-4FDF-A9DB-814CEDCB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79CE-2DE4-4AC6-A777-79294946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0839-6A5B-498C-A1AE-A8D09F30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EE38-9734-4F33-A27E-E44F406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7727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B2CB-F439-423A-9DB0-5DFBE1C3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9D10-626F-4FCC-948D-D5FA826B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483C-6AE4-497E-A196-6B85C66B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34EF-7AFF-4D81-803B-C4E2BFC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B644-9D5F-437E-8879-D20EDC65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665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DF52-C902-4227-85BE-B929AB5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CDA9-CA0C-4EF1-BAF9-5D8476AB8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6993-7152-4055-84EF-0295B11F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ECFD-F854-4674-A348-1EDBC097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4244-7498-492C-8B74-3FD690AB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A433E-164B-481C-B1A6-602B437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2820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E552-4095-4DE8-8A12-F4D3D23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1A3D-63F6-46DB-B424-3900C9E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0F5F-140A-4E62-9B99-4E0D8056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5F1FB-4F58-4CD7-919D-1263E55F1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244D2-42CA-4067-9437-FD3A01A3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C13F8-9D53-465A-AA01-A7AE31C7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4651D-B07B-43A8-947D-2F7EBCC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2ABED-3734-4760-8A58-33F1F32D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6174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298-19EC-432B-8B9C-356454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960DC-2EFF-40B5-BA36-96B220E6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1FDBC-004B-42C8-91D6-F342958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0CFE-C834-447C-80F4-FE94FD86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0444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3D41-7928-4E89-A6C3-39AB0F5A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FFE40-5F2F-4A6E-879C-80326FBC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6787E-8C3F-449E-91AE-74698E9D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19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82E-07C6-4A96-B125-D6945BA6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7FE3-0EE3-4D31-BC28-9453EC35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2DFCA-A0C0-4B8C-9E18-AA9323B7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87B8E-1CC4-47F6-9F80-0CFD7FA4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6CE39-A800-4905-A5FF-08969AC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CA5A-EC13-42C3-9078-82BD5891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93025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CB21-8198-4662-BA90-32226167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9FDE0-4370-42F7-8BF3-B8F0E5BE5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D532-ABBD-497D-9099-ABFB8AFE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9B76-01A2-4CBD-A70F-E5E50D5A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6D322-344D-4D6F-B318-089E2857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7793-F319-4968-B34C-6F5BA194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7513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3B3D5-EBCA-48D2-BDB3-C3AC4924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9BEB-B8D4-4E64-A3A3-F6FE0787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3478-B8AA-4179-8C4A-518089AAD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B8CF-EBB0-4FE1-AB81-216E178F3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6EC2-A549-49AC-B4BC-D9D805F7C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271FF-46E7-4426-ACBE-02E6EF72F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" r="5403" b="1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53138-B86C-49D2-B608-E001A557FBEA}"/>
              </a:ext>
            </a:extLst>
          </p:cNvPr>
          <p:cNvSpPr txBox="1"/>
          <p:nvPr/>
        </p:nvSpPr>
        <p:spPr>
          <a:xfrm>
            <a:off x="251460" y="36957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Lovekesh Bansal</a:t>
            </a:r>
          </a:p>
          <a:p>
            <a:r>
              <a:rPr lang="en-US" dirty="0">
                <a:solidFill>
                  <a:schemeClr val="bg1"/>
                </a:solidFill>
              </a:rPr>
              <a:t>Aparna </a:t>
            </a:r>
            <a:r>
              <a:rPr lang="en-US" dirty="0" err="1">
                <a:solidFill>
                  <a:schemeClr val="bg1"/>
                </a:solidFill>
              </a:rPr>
              <a:t>Aidith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Abraham George</a:t>
            </a:r>
          </a:p>
          <a:p>
            <a:r>
              <a:rPr lang="en-US" dirty="0">
                <a:solidFill>
                  <a:schemeClr val="bg1"/>
                </a:solidFill>
              </a:rPr>
              <a:t>Hani N</a:t>
            </a:r>
            <a:r>
              <a:rPr lang="en-US">
                <a:solidFill>
                  <a:schemeClr val="bg1"/>
                </a:solidFill>
              </a:rPr>
              <a:t>oueilaty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Key Takeaways</a:t>
            </a:r>
          </a:p>
        </p:txBody>
      </p:sp>
      <p:sp>
        <p:nvSpPr>
          <p:cNvPr id="162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numCol="1" rtlCol="0" anchor="ctr" anchorCtr="0">
            <a:normAutofit/>
          </a:bodyPr>
          <a:lstStyle/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Setting up cloud instances to run neural networks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Feature Selection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Exploring Google Dataset search service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Exploring web robots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Arts and tech have higher success rate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US based projects have better success rate</a:t>
            </a:r>
          </a:p>
        </p:txBody>
      </p:sp>
    </p:spTree>
    <p:extLst>
      <p:ext uri="{BB962C8B-B14F-4D97-AF65-F5344CB8AC3E}">
        <p14:creationId xmlns:p14="http://schemas.microsoft.com/office/powerpoint/2010/main" val="98145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62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numCol="1" rtlCol="0" anchor="ctr" anchorCtr="0">
            <a:normAutofit/>
          </a:bodyPr>
          <a:lstStyle/>
          <a:p>
            <a:pPr marL="57150" indent="0" defTabSz="914400">
              <a:spcBef>
                <a:spcPts val="16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1373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62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numCol="1" rtlCol="0" anchor="ctr" anchorCtr="0">
            <a:normAutofit/>
          </a:bodyPr>
          <a:lstStyle/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Crowdfunding service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Huge number of categories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Founded in 2019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$4,045,755,730 pledged to creative projects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15,591,677 people have backed a Kickstarter project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300,000+ part-time and full-time jobs created by Kickstarter projects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Backers get rewards according to donations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Posts include images, topic, caption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Posts can be liked and shared over social media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Dozens of projects are posted every day on Kickstarter. However, not all projects are created equally. We thought it would be interesting to understand: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factors influence the success of Kickstarter projects?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can cause projects failing to meet their funding goal?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type of projects are more likely to succeed?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type of projects are more likely to fail?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/>
              <a:t>Would it be possible to somehow predict the likelihood of a Kickstarter project succeeding or failing solely based on the project’s data?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: Shape 9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b="1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155" name="Google Shape;153;p16">
            <a:extLst>
              <a:ext uri="{FF2B5EF4-FFF2-40B4-BE49-F238E27FC236}">
                <a16:creationId xmlns:a16="http://schemas.microsoft.com/office/drawing/2014/main" id="{245A3ADA-5B5D-4FDE-9E7C-ACDCBB926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896633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82247" y="3428412"/>
            <a:ext cx="8179506" cy="8365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100"/>
              <a:t>Data Analysis Pt.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0ECD2-3881-4D0C-9CFE-7BFD44DA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4" r="5" b="5"/>
          <a:stretch/>
        </p:blipFill>
        <p:spPr>
          <a:xfrm>
            <a:off x="361459" y="551321"/>
            <a:ext cx="2646832" cy="2443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FBB65A-9324-4971-A4A8-45E3735D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591" y="457226"/>
            <a:ext cx="2644818" cy="2631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D1B2F-BC7F-484F-886C-72426BEB8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890084"/>
            <a:ext cx="2665476" cy="1765877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FCA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F278-5636-4344-8DCF-2E10FDB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47" y="3428412"/>
            <a:ext cx="8179506" cy="8365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100"/>
              <a:t>Data Analysis Pt.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20F66-6993-4038-A3E7-8F3D1246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9" y="405149"/>
            <a:ext cx="2646832" cy="2806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25E26-0A10-417B-9151-F68165E5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91" y="369936"/>
            <a:ext cx="2644818" cy="2806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CD131-D20F-4E5D-A547-B30231B2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369936"/>
            <a:ext cx="2665476" cy="2806173"/>
          </a:xfrm>
          <a:prstGeom prst="rect">
            <a:avLst/>
          </a:prstGeom>
        </p:spPr>
      </p:pic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DE8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766365" y="3003549"/>
            <a:ext cx="4848966" cy="9931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b="1"/>
              <a:t>Results - Random forest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38225" y="241299"/>
            <a:ext cx="3096928" cy="4545013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8D992-B0CD-441E-A950-AC7369B9E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99" b="14341"/>
          <a:stretch/>
        </p:blipFill>
        <p:spPr>
          <a:xfrm>
            <a:off x="479524" y="1564612"/>
            <a:ext cx="2612645" cy="1900769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608601" y="241299"/>
            <a:ext cx="2531610" cy="2444751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79CC3-E161-B043-BDEE-ECB2F9F43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30" b="-3"/>
          <a:stretch/>
        </p:blipFill>
        <p:spPr>
          <a:xfrm>
            <a:off x="3817753" y="1022967"/>
            <a:ext cx="2103224" cy="87665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511" y="241299"/>
            <a:ext cx="2531609" cy="2444751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9441E-CA6D-E24D-9C03-E7AE67FF9F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10350"/>
          <a:stretch/>
        </p:blipFill>
        <p:spPr>
          <a:xfrm>
            <a:off x="6622811" y="698523"/>
            <a:ext cx="2081501" cy="1525539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A0E8-806F-8B43-B1D1-B1E8F9EF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2" y="723900"/>
            <a:ext cx="3355605" cy="2381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6000" b="1"/>
              <a:t>Gradient Boosting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9688" y="0"/>
            <a:ext cx="4644311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1929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D54E1-73AD-41C9-A48F-9D1E055A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81" y="559025"/>
            <a:ext cx="4084637" cy="141941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243" y="2606040"/>
            <a:ext cx="2255467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1BDC1-ECD3-4C0B-AC29-B3F4770D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81" y="2861574"/>
            <a:ext cx="1773237" cy="18914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8533" y="2606040"/>
            <a:ext cx="2255467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8462" y="2606040"/>
            <a:ext cx="2255466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BE280-0229-46B0-8A73-FA4D7B088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1"/>
          <a:stretch/>
        </p:blipFill>
        <p:spPr>
          <a:xfrm>
            <a:off x="7135899" y="2888856"/>
            <a:ext cx="1773238" cy="18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575D9-592F-C949-8793-97D04993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65" y="2859715"/>
            <a:ext cx="4848966" cy="1137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Adaptive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8832-6F8F-0247-ADBA-E2F1F344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1" r="2" b="4168"/>
          <a:stretch/>
        </p:blipFill>
        <p:spPr>
          <a:xfrm>
            <a:off x="238226" y="224522"/>
            <a:ext cx="3120339" cy="2286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503B2-337B-1946-88D9-DD5495E5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2"/>
          <a:stretch/>
        </p:blipFill>
        <p:spPr>
          <a:xfrm>
            <a:off x="3490722" y="224522"/>
            <a:ext cx="5412813" cy="22561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7CC4471-F855-41C3-8D09-33E21B14B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69" r="6" b="14493"/>
          <a:stretch/>
        </p:blipFill>
        <p:spPr>
          <a:xfrm>
            <a:off x="238226" y="2632074"/>
            <a:ext cx="3120339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256</Words>
  <Application>Microsoft Macintosh PowerPoint</Application>
  <PresentationFormat>On-screen Show (16:9)</PresentationFormat>
  <Paragraphs>39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Calibri</vt:lpstr>
      <vt:lpstr>Office Theme</vt:lpstr>
      <vt:lpstr>PowerPoint Presentation</vt:lpstr>
      <vt:lpstr>Background</vt:lpstr>
      <vt:lpstr>Motivation</vt:lpstr>
      <vt:lpstr>Data</vt:lpstr>
      <vt:lpstr>Data Analysis Pt. 1</vt:lpstr>
      <vt:lpstr>Data Analysis Pt. 2</vt:lpstr>
      <vt:lpstr>Results - Random forest</vt:lpstr>
      <vt:lpstr>Gradient Boosting</vt:lpstr>
      <vt:lpstr>Adaptive Boosting</vt:lpstr>
      <vt:lpstr>Key Takeaways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Lovekesh Bansal</dc:creator>
  <cp:lastModifiedBy>Microsoft Office User</cp:lastModifiedBy>
  <cp:revision>7</cp:revision>
  <dcterms:created xsi:type="dcterms:W3CDTF">2018-12-13T06:20:06Z</dcterms:created>
  <dcterms:modified xsi:type="dcterms:W3CDTF">2018-12-16T22:55:49Z</dcterms:modified>
</cp:coreProperties>
</file>