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80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5" r:id="rId9"/>
    <p:sldId id="266" r:id="rId10"/>
    <p:sldId id="268" r:id="rId11"/>
    <p:sldId id="269" r:id="rId12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Calibri Light" panose="020F0302020204030204" pitchFamily="34" charset="0"/>
      <p:regular r:id="rId18"/>
      <p:italic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599"/>
  </p:normalViewPr>
  <p:slideViewPr>
    <p:cSldViewPr snapToGrid="0">
      <p:cViewPr varScale="1">
        <p:scale>
          <a:sx n="141" d="100"/>
          <a:sy n="141" d="100"/>
        </p:scale>
        <p:origin x="8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A7E6924-BD7D-46D6-80C1-22B37BD4181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1013763-8883-4124-AE3F-8CF4F7AEDFF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Found a scraper bot that scrapes Kickstarter on monthly basis and stores data</a:t>
          </a:r>
        </a:p>
      </dgm:t>
    </dgm:pt>
    <dgm:pt modelId="{AB5D3F8E-EAC8-4E7C-93F2-B2F86C6CD19A}" type="parTrans" cxnId="{CCE2202C-13C0-4D67-A375-3DAAB082F96F}">
      <dgm:prSet/>
      <dgm:spPr/>
      <dgm:t>
        <a:bodyPr/>
        <a:lstStyle/>
        <a:p>
          <a:endParaRPr lang="en-US"/>
        </a:p>
      </dgm:t>
    </dgm:pt>
    <dgm:pt modelId="{5CF1AA4D-E3D0-4580-AF38-4451DEE81180}" type="sibTrans" cxnId="{CCE2202C-13C0-4D67-A375-3DAAB082F96F}">
      <dgm:prSet/>
      <dgm:spPr/>
      <dgm:t>
        <a:bodyPr/>
        <a:lstStyle/>
        <a:p>
          <a:endParaRPr lang="en-US"/>
        </a:p>
      </dgm:t>
    </dgm:pt>
    <dgm:pt modelId="{F295002F-C601-4CDF-943B-C7380332AB4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Scraping is incremental in nature</a:t>
          </a:r>
        </a:p>
      </dgm:t>
    </dgm:pt>
    <dgm:pt modelId="{59397C94-FF88-42A6-91E2-0DD081D26744}" type="parTrans" cxnId="{E32CFDF2-83EA-4DD1-996D-8876E32D8297}">
      <dgm:prSet/>
      <dgm:spPr/>
      <dgm:t>
        <a:bodyPr/>
        <a:lstStyle/>
        <a:p>
          <a:endParaRPr lang="en-US"/>
        </a:p>
      </dgm:t>
    </dgm:pt>
    <dgm:pt modelId="{4BC8A3DE-5B4D-4334-9FA8-0B15BF0A7465}" type="sibTrans" cxnId="{E32CFDF2-83EA-4DD1-996D-8876E32D8297}">
      <dgm:prSet/>
      <dgm:spPr/>
      <dgm:t>
        <a:bodyPr/>
        <a:lstStyle/>
        <a:p>
          <a:endParaRPr lang="en-US"/>
        </a:p>
      </dgm:t>
    </dgm:pt>
    <dgm:pt modelId="{A670A6A0-69F8-4E16-A157-33959B2117B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Originally had 37 features. We reduced it to half and added more by dividing existing</a:t>
          </a:r>
        </a:p>
      </dgm:t>
    </dgm:pt>
    <dgm:pt modelId="{E1DC0FDC-A594-4A8D-A966-3CFA94D69970}" type="parTrans" cxnId="{EF96CBF0-576A-410A-A7E3-126B4E62C6A9}">
      <dgm:prSet/>
      <dgm:spPr/>
      <dgm:t>
        <a:bodyPr/>
        <a:lstStyle/>
        <a:p>
          <a:endParaRPr lang="en-US"/>
        </a:p>
      </dgm:t>
    </dgm:pt>
    <dgm:pt modelId="{1C8427C1-B473-453F-9BD3-B61588F32DEA}" type="sibTrans" cxnId="{EF96CBF0-576A-410A-A7E3-126B4E62C6A9}">
      <dgm:prSet/>
      <dgm:spPr/>
      <dgm:t>
        <a:bodyPr/>
        <a:lstStyle/>
        <a:p>
          <a:endParaRPr lang="en-US"/>
        </a:p>
      </dgm:t>
    </dgm:pt>
    <dgm:pt modelId="{5016841A-D710-4E2A-B5BE-35BF4772197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the end we had 49 features after doing all feature engineering</a:t>
          </a:r>
        </a:p>
      </dgm:t>
    </dgm:pt>
    <dgm:pt modelId="{37C9434A-E508-4E06-8905-FCF4C0DD557A}" type="parTrans" cxnId="{DECEBFEA-DD41-499B-AB4F-4A15B25DE3EA}">
      <dgm:prSet/>
      <dgm:spPr/>
      <dgm:t>
        <a:bodyPr/>
        <a:lstStyle/>
        <a:p>
          <a:endParaRPr lang="en-US"/>
        </a:p>
      </dgm:t>
    </dgm:pt>
    <dgm:pt modelId="{157C3DC5-4845-45F0-8BE7-BEB756C10FF1}" type="sibTrans" cxnId="{DECEBFEA-DD41-499B-AB4F-4A15B25DE3EA}">
      <dgm:prSet/>
      <dgm:spPr/>
      <dgm:t>
        <a:bodyPr/>
        <a:lstStyle/>
        <a:p>
          <a:endParaRPr lang="en-US"/>
        </a:p>
      </dgm:t>
    </dgm:pt>
    <dgm:pt modelId="{49C8552B-872C-4309-A681-EB3F82DBAAF0}" type="pres">
      <dgm:prSet presAssocID="{AA7E6924-BD7D-46D6-80C1-22B37BD41812}" presName="root" presStyleCnt="0">
        <dgm:presLayoutVars>
          <dgm:dir/>
          <dgm:resizeHandles val="exact"/>
        </dgm:presLayoutVars>
      </dgm:prSet>
      <dgm:spPr/>
    </dgm:pt>
    <dgm:pt modelId="{E9EE13EE-34AD-42A6-AFDF-E6C7FEDEF8EB}" type="pres">
      <dgm:prSet presAssocID="{C1013763-8883-4124-AE3F-8CF4F7AEDFFC}" presName="compNode" presStyleCnt="0"/>
      <dgm:spPr/>
    </dgm:pt>
    <dgm:pt modelId="{754C91C5-BBA2-4A19-BC3B-7977AD85522D}" type="pres">
      <dgm:prSet presAssocID="{C1013763-8883-4124-AE3F-8CF4F7AEDFFC}" presName="bgRect" presStyleLbl="bgShp" presStyleIdx="0" presStyleCnt="4"/>
      <dgm:spPr/>
    </dgm:pt>
    <dgm:pt modelId="{75E6C0ED-107A-4721-A44C-D92178CDBBD1}" type="pres">
      <dgm:prSet presAssocID="{C1013763-8883-4124-AE3F-8CF4F7AEDFFC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FB378D96-FC9B-4314-BFB1-54687742EBB5}" type="pres">
      <dgm:prSet presAssocID="{C1013763-8883-4124-AE3F-8CF4F7AEDFFC}" presName="spaceRect" presStyleCnt="0"/>
      <dgm:spPr/>
    </dgm:pt>
    <dgm:pt modelId="{07B3C1A8-07DD-4B06-B386-CC76FBCA4F35}" type="pres">
      <dgm:prSet presAssocID="{C1013763-8883-4124-AE3F-8CF4F7AEDFFC}" presName="parTx" presStyleLbl="revTx" presStyleIdx="0" presStyleCnt="4">
        <dgm:presLayoutVars>
          <dgm:chMax val="0"/>
          <dgm:chPref val="0"/>
        </dgm:presLayoutVars>
      </dgm:prSet>
      <dgm:spPr/>
    </dgm:pt>
    <dgm:pt modelId="{F3365D7F-EF60-4530-B041-28644C3A0A47}" type="pres">
      <dgm:prSet presAssocID="{5CF1AA4D-E3D0-4580-AF38-4451DEE81180}" presName="sibTrans" presStyleCnt="0"/>
      <dgm:spPr/>
    </dgm:pt>
    <dgm:pt modelId="{DDA14A01-4F46-45DD-9518-39501FADEC42}" type="pres">
      <dgm:prSet presAssocID="{F295002F-C601-4CDF-943B-C7380332AB4D}" presName="compNode" presStyleCnt="0"/>
      <dgm:spPr/>
    </dgm:pt>
    <dgm:pt modelId="{9E4702B3-9045-4DFF-A7DB-2C53D44A740F}" type="pres">
      <dgm:prSet presAssocID="{F295002F-C601-4CDF-943B-C7380332AB4D}" presName="bgRect" presStyleLbl="bgShp" presStyleIdx="1" presStyleCnt="4"/>
      <dgm:spPr/>
    </dgm:pt>
    <dgm:pt modelId="{E4D30548-09E5-4709-85EA-3C41C8FC32ED}" type="pres">
      <dgm:prSet presAssocID="{F295002F-C601-4CDF-943B-C7380332AB4D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eaf"/>
        </a:ext>
      </dgm:extLst>
    </dgm:pt>
    <dgm:pt modelId="{28C4A705-BDC6-42A5-A96B-0BD3B53BB86E}" type="pres">
      <dgm:prSet presAssocID="{F295002F-C601-4CDF-943B-C7380332AB4D}" presName="spaceRect" presStyleCnt="0"/>
      <dgm:spPr/>
    </dgm:pt>
    <dgm:pt modelId="{1A48B0DF-D9FA-4C6F-BBEA-04EC12813429}" type="pres">
      <dgm:prSet presAssocID="{F295002F-C601-4CDF-943B-C7380332AB4D}" presName="parTx" presStyleLbl="revTx" presStyleIdx="1" presStyleCnt="4">
        <dgm:presLayoutVars>
          <dgm:chMax val="0"/>
          <dgm:chPref val="0"/>
        </dgm:presLayoutVars>
      </dgm:prSet>
      <dgm:spPr/>
    </dgm:pt>
    <dgm:pt modelId="{BDE33F62-262F-487A-AC10-A4F020FD8E26}" type="pres">
      <dgm:prSet presAssocID="{4BC8A3DE-5B4D-4334-9FA8-0B15BF0A7465}" presName="sibTrans" presStyleCnt="0"/>
      <dgm:spPr/>
    </dgm:pt>
    <dgm:pt modelId="{4DEE8009-CBC5-4517-8AF8-655F00DF1291}" type="pres">
      <dgm:prSet presAssocID="{A670A6A0-69F8-4E16-A157-33959B2117B6}" presName="compNode" presStyleCnt="0"/>
      <dgm:spPr/>
    </dgm:pt>
    <dgm:pt modelId="{B5A3C0CA-DDBD-420D-9E6E-81A81207FF02}" type="pres">
      <dgm:prSet presAssocID="{A670A6A0-69F8-4E16-A157-33959B2117B6}" presName="bgRect" presStyleLbl="bgShp" presStyleIdx="2" presStyleCnt="4"/>
      <dgm:spPr/>
    </dgm:pt>
    <dgm:pt modelId="{E7BFCAEC-2BA3-4146-A6E5-CB5079D2B640}" type="pres">
      <dgm:prSet presAssocID="{A670A6A0-69F8-4E16-A157-33959B2117B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8FF8E492-724B-459A-A87C-4B64C3A2AFBF}" type="pres">
      <dgm:prSet presAssocID="{A670A6A0-69F8-4E16-A157-33959B2117B6}" presName="spaceRect" presStyleCnt="0"/>
      <dgm:spPr/>
    </dgm:pt>
    <dgm:pt modelId="{FF4D7C52-7FB6-406E-9D4F-875D702CF664}" type="pres">
      <dgm:prSet presAssocID="{A670A6A0-69F8-4E16-A157-33959B2117B6}" presName="parTx" presStyleLbl="revTx" presStyleIdx="2" presStyleCnt="4">
        <dgm:presLayoutVars>
          <dgm:chMax val="0"/>
          <dgm:chPref val="0"/>
        </dgm:presLayoutVars>
      </dgm:prSet>
      <dgm:spPr/>
    </dgm:pt>
    <dgm:pt modelId="{86B99444-0680-4F88-8E4C-F2D09D093ADA}" type="pres">
      <dgm:prSet presAssocID="{1C8427C1-B473-453F-9BD3-B61588F32DEA}" presName="sibTrans" presStyleCnt="0"/>
      <dgm:spPr/>
    </dgm:pt>
    <dgm:pt modelId="{2FCE9CF0-CD57-4908-990C-AC8C50AD0D21}" type="pres">
      <dgm:prSet presAssocID="{5016841A-D710-4E2A-B5BE-35BF47721972}" presName="compNode" presStyleCnt="0"/>
      <dgm:spPr/>
    </dgm:pt>
    <dgm:pt modelId="{CF2908A6-8766-4A8F-BB92-FCD33B308954}" type="pres">
      <dgm:prSet presAssocID="{5016841A-D710-4E2A-B5BE-35BF47721972}" presName="bgRect" presStyleLbl="bgShp" presStyleIdx="3" presStyleCnt="4"/>
      <dgm:spPr/>
    </dgm:pt>
    <dgm:pt modelId="{C532F8E2-C228-4BF0-AF26-54B6F0E1DE44}" type="pres">
      <dgm:prSet presAssocID="{5016841A-D710-4E2A-B5BE-35BF47721972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humbs Up Sign"/>
        </a:ext>
      </dgm:extLst>
    </dgm:pt>
    <dgm:pt modelId="{183CBD7F-BACF-4245-B62E-A18EBFF2F8DE}" type="pres">
      <dgm:prSet presAssocID="{5016841A-D710-4E2A-B5BE-35BF47721972}" presName="spaceRect" presStyleCnt="0"/>
      <dgm:spPr/>
    </dgm:pt>
    <dgm:pt modelId="{D22437EC-440B-411E-9CEC-77EB3D25A30B}" type="pres">
      <dgm:prSet presAssocID="{5016841A-D710-4E2A-B5BE-35BF47721972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3A534F02-89A2-4A4F-9087-E6B3D9B7DCDE}" type="presOf" srcId="{5016841A-D710-4E2A-B5BE-35BF47721972}" destId="{D22437EC-440B-411E-9CEC-77EB3D25A30B}" srcOrd="0" destOrd="0" presId="urn:microsoft.com/office/officeart/2018/2/layout/IconVerticalSolidList"/>
    <dgm:cxn modelId="{F403AD24-6D8B-4F57-A60E-FF0963CF23CB}" type="presOf" srcId="{A670A6A0-69F8-4E16-A157-33959B2117B6}" destId="{FF4D7C52-7FB6-406E-9D4F-875D702CF664}" srcOrd="0" destOrd="0" presId="urn:microsoft.com/office/officeart/2018/2/layout/IconVerticalSolidList"/>
    <dgm:cxn modelId="{CCE2202C-13C0-4D67-A375-3DAAB082F96F}" srcId="{AA7E6924-BD7D-46D6-80C1-22B37BD41812}" destId="{C1013763-8883-4124-AE3F-8CF4F7AEDFFC}" srcOrd="0" destOrd="0" parTransId="{AB5D3F8E-EAC8-4E7C-93F2-B2F86C6CD19A}" sibTransId="{5CF1AA4D-E3D0-4580-AF38-4451DEE81180}"/>
    <dgm:cxn modelId="{84443464-8044-4F7F-B08E-A03CD2D7DF0B}" type="presOf" srcId="{C1013763-8883-4124-AE3F-8CF4F7AEDFFC}" destId="{07B3C1A8-07DD-4B06-B386-CC76FBCA4F35}" srcOrd="0" destOrd="0" presId="urn:microsoft.com/office/officeart/2018/2/layout/IconVerticalSolidList"/>
    <dgm:cxn modelId="{58E52670-72FE-4BBA-B373-0BD879D1BD16}" type="presOf" srcId="{AA7E6924-BD7D-46D6-80C1-22B37BD41812}" destId="{49C8552B-872C-4309-A681-EB3F82DBAAF0}" srcOrd="0" destOrd="0" presId="urn:microsoft.com/office/officeart/2018/2/layout/IconVerticalSolidList"/>
    <dgm:cxn modelId="{562CE5D0-6DBE-4ED1-A03C-74E8B2FC134F}" type="presOf" srcId="{F295002F-C601-4CDF-943B-C7380332AB4D}" destId="{1A48B0DF-D9FA-4C6F-BBEA-04EC12813429}" srcOrd="0" destOrd="0" presId="urn:microsoft.com/office/officeart/2018/2/layout/IconVerticalSolidList"/>
    <dgm:cxn modelId="{DECEBFEA-DD41-499B-AB4F-4A15B25DE3EA}" srcId="{AA7E6924-BD7D-46D6-80C1-22B37BD41812}" destId="{5016841A-D710-4E2A-B5BE-35BF47721972}" srcOrd="3" destOrd="0" parTransId="{37C9434A-E508-4E06-8905-FCF4C0DD557A}" sibTransId="{157C3DC5-4845-45F0-8BE7-BEB756C10FF1}"/>
    <dgm:cxn modelId="{EF96CBF0-576A-410A-A7E3-126B4E62C6A9}" srcId="{AA7E6924-BD7D-46D6-80C1-22B37BD41812}" destId="{A670A6A0-69F8-4E16-A157-33959B2117B6}" srcOrd="2" destOrd="0" parTransId="{E1DC0FDC-A594-4A8D-A966-3CFA94D69970}" sibTransId="{1C8427C1-B473-453F-9BD3-B61588F32DEA}"/>
    <dgm:cxn modelId="{E32CFDF2-83EA-4DD1-996D-8876E32D8297}" srcId="{AA7E6924-BD7D-46D6-80C1-22B37BD41812}" destId="{F295002F-C601-4CDF-943B-C7380332AB4D}" srcOrd="1" destOrd="0" parTransId="{59397C94-FF88-42A6-91E2-0DD081D26744}" sibTransId="{4BC8A3DE-5B4D-4334-9FA8-0B15BF0A7465}"/>
    <dgm:cxn modelId="{A7DA05E8-D6EA-4B7B-99ED-63C0DEDEF6BF}" type="presParOf" srcId="{49C8552B-872C-4309-A681-EB3F82DBAAF0}" destId="{E9EE13EE-34AD-42A6-AFDF-E6C7FEDEF8EB}" srcOrd="0" destOrd="0" presId="urn:microsoft.com/office/officeart/2018/2/layout/IconVerticalSolidList"/>
    <dgm:cxn modelId="{B2BB3F1D-947E-45FD-A217-422F0B04CA2A}" type="presParOf" srcId="{E9EE13EE-34AD-42A6-AFDF-E6C7FEDEF8EB}" destId="{754C91C5-BBA2-4A19-BC3B-7977AD85522D}" srcOrd="0" destOrd="0" presId="urn:microsoft.com/office/officeart/2018/2/layout/IconVerticalSolidList"/>
    <dgm:cxn modelId="{4B2F0B29-8196-4E47-8098-803EDFD91F9F}" type="presParOf" srcId="{E9EE13EE-34AD-42A6-AFDF-E6C7FEDEF8EB}" destId="{75E6C0ED-107A-4721-A44C-D92178CDBBD1}" srcOrd="1" destOrd="0" presId="urn:microsoft.com/office/officeart/2018/2/layout/IconVerticalSolidList"/>
    <dgm:cxn modelId="{2926BE52-3811-44EF-822F-C7850CD85AD1}" type="presParOf" srcId="{E9EE13EE-34AD-42A6-AFDF-E6C7FEDEF8EB}" destId="{FB378D96-FC9B-4314-BFB1-54687742EBB5}" srcOrd="2" destOrd="0" presId="urn:microsoft.com/office/officeart/2018/2/layout/IconVerticalSolidList"/>
    <dgm:cxn modelId="{7BFA38D3-5DD2-457E-BFC5-E90643D01902}" type="presParOf" srcId="{E9EE13EE-34AD-42A6-AFDF-E6C7FEDEF8EB}" destId="{07B3C1A8-07DD-4B06-B386-CC76FBCA4F35}" srcOrd="3" destOrd="0" presId="urn:microsoft.com/office/officeart/2018/2/layout/IconVerticalSolidList"/>
    <dgm:cxn modelId="{8EBFDFFA-8624-474E-9516-BAFC8A0A36FB}" type="presParOf" srcId="{49C8552B-872C-4309-A681-EB3F82DBAAF0}" destId="{F3365D7F-EF60-4530-B041-28644C3A0A47}" srcOrd="1" destOrd="0" presId="urn:microsoft.com/office/officeart/2018/2/layout/IconVerticalSolidList"/>
    <dgm:cxn modelId="{86E8FAFB-9316-467D-AA53-301AB090308E}" type="presParOf" srcId="{49C8552B-872C-4309-A681-EB3F82DBAAF0}" destId="{DDA14A01-4F46-45DD-9518-39501FADEC42}" srcOrd="2" destOrd="0" presId="urn:microsoft.com/office/officeart/2018/2/layout/IconVerticalSolidList"/>
    <dgm:cxn modelId="{453EA08E-6A8D-43B5-9867-AD8D291BB27C}" type="presParOf" srcId="{DDA14A01-4F46-45DD-9518-39501FADEC42}" destId="{9E4702B3-9045-4DFF-A7DB-2C53D44A740F}" srcOrd="0" destOrd="0" presId="urn:microsoft.com/office/officeart/2018/2/layout/IconVerticalSolidList"/>
    <dgm:cxn modelId="{19A9C85B-1A9B-4004-95A1-EF57741F85E9}" type="presParOf" srcId="{DDA14A01-4F46-45DD-9518-39501FADEC42}" destId="{E4D30548-09E5-4709-85EA-3C41C8FC32ED}" srcOrd="1" destOrd="0" presId="urn:microsoft.com/office/officeart/2018/2/layout/IconVerticalSolidList"/>
    <dgm:cxn modelId="{CEA9E720-4C5E-41E6-9C33-EF73F9E39572}" type="presParOf" srcId="{DDA14A01-4F46-45DD-9518-39501FADEC42}" destId="{28C4A705-BDC6-42A5-A96B-0BD3B53BB86E}" srcOrd="2" destOrd="0" presId="urn:microsoft.com/office/officeart/2018/2/layout/IconVerticalSolidList"/>
    <dgm:cxn modelId="{693F92DB-50C6-4A63-B0B1-DC1DBC01EEB3}" type="presParOf" srcId="{DDA14A01-4F46-45DD-9518-39501FADEC42}" destId="{1A48B0DF-D9FA-4C6F-BBEA-04EC12813429}" srcOrd="3" destOrd="0" presId="urn:microsoft.com/office/officeart/2018/2/layout/IconVerticalSolidList"/>
    <dgm:cxn modelId="{303FDC1F-DEC8-404B-A9FC-31285982C743}" type="presParOf" srcId="{49C8552B-872C-4309-A681-EB3F82DBAAF0}" destId="{BDE33F62-262F-487A-AC10-A4F020FD8E26}" srcOrd="3" destOrd="0" presId="urn:microsoft.com/office/officeart/2018/2/layout/IconVerticalSolidList"/>
    <dgm:cxn modelId="{7640C6FC-6375-492C-A612-46D8E6FBE686}" type="presParOf" srcId="{49C8552B-872C-4309-A681-EB3F82DBAAF0}" destId="{4DEE8009-CBC5-4517-8AF8-655F00DF1291}" srcOrd="4" destOrd="0" presId="urn:microsoft.com/office/officeart/2018/2/layout/IconVerticalSolidList"/>
    <dgm:cxn modelId="{31BC3E6B-95C8-42C1-AFC3-885B96EB657C}" type="presParOf" srcId="{4DEE8009-CBC5-4517-8AF8-655F00DF1291}" destId="{B5A3C0CA-DDBD-420D-9E6E-81A81207FF02}" srcOrd="0" destOrd="0" presId="urn:microsoft.com/office/officeart/2018/2/layout/IconVerticalSolidList"/>
    <dgm:cxn modelId="{478491E8-D508-4375-8D70-5759C0D1902C}" type="presParOf" srcId="{4DEE8009-CBC5-4517-8AF8-655F00DF1291}" destId="{E7BFCAEC-2BA3-4146-A6E5-CB5079D2B640}" srcOrd="1" destOrd="0" presId="urn:microsoft.com/office/officeart/2018/2/layout/IconVerticalSolidList"/>
    <dgm:cxn modelId="{B618F16D-DD04-47BA-95D0-47273CDBE244}" type="presParOf" srcId="{4DEE8009-CBC5-4517-8AF8-655F00DF1291}" destId="{8FF8E492-724B-459A-A87C-4B64C3A2AFBF}" srcOrd="2" destOrd="0" presId="urn:microsoft.com/office/officeart/2018/2/layout/IconVerticalSolidList"/>
    <dgm:cxn modelId="{C6A6D471-6224-4299-B6AA-CF7A7915A48A}" type="presParOf" srcId="{4DEE8009-CBC5-4517-8AF8-655F00DF1291}" destId="{FF4D7C52-7FB6-406E-9D4F-875D702CF664}" srcOrd="3" destOrd="0" presId="urn:microsoft.com/office/officeart/2018/2/layout/IconVerticalSolidList"/>
    <dgm:cxn modelId="{B48A242B-CE25-417F-8099-40327473C6A2}" type="presParOf" srcId="{49C8552B-872C-4309-A681-EB3F82DBAAF0}" destId="{86B99444-0680-4F88-8E4C-F2D09D093ADA}" srcOrd="5" destOrd="0" presId="urn:microsoft.com/office/officeart/2018/2/layout/IconVerticalSolidList"/>
    <dgm:cxn modelId="{57D8FCEE-A823-487E-AD12-D233717C58E7}" type="presParOf" srcId="{49C8552B-872C-4309-A681-EB3F82DBAAF0}" destId="{2FCE9CF0-CD57-4908-990C-AC8C50AD0D21}" srcOrd="6" destOrd="0" presId="urn:microsoft.com/office/officeart/2018/2/layout/IconVerticalSolidList"/>
    <dgm:cxn modelId="{F8E89645-1AD2-4462-B12C-87769C1524DB}" type="presParOf" srcId="{2FCE9CF0-CD57-4908-990C-AC8C50AD0D21}" destId="{CF2908A6-8766-4A8F-BB92-FCD33B308954}" srcOrd="0" destOrd="0" presId="urn:microsoft.com/office/officeart/2018/2/layout/IconVerticalSolidList"/>
    <dgm:cxn modelId="{ECD8E8FC-6DFD-4C96-99A8-AB374F7A78E2}" type="presParOf" srcId="{2FCE9CF0-CD57-4908-990C-AC8C50AD0D21}" destId="{C532F8E2-C228-4BF0-AF26-54B6F0E1DE44}" srcOrd="1" destOrd="0" presId="urn:microsoft.com/office/officeart/2018/2/layout/IconVerticalSolidList"/>
    <dgm:cxn modelId="{08F73888-F262-467D-8DD7-008E41504C0A}" type="presParOf" srcId="{2FCE9CF0-CD57-4908-990C-AC8C50AD0D21}" destId="{183CBD7F-BACF-4245-B62E-A18EBFF2F8DE}" srcOrd="2" destOrd="0" presId="urn:microsoft.com/office/officeart/2018/2/layout/IconVerticalSolidList"/>
    <dgm:cxn modelId="{2A04B4AE-4FEF-4517-A7AF-656AE65B3BE6}" type="presParOf" srcId="{2FCE9CF0-CD57-4908-990C-AC8C50AD0D21}" destId="{D22437EC-440B-411E-9CEC-77EB3D25A30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4C91C5-BBA2-4A19-BC3B-7977AD85522D}">
      <dsp:nvSpPr>
        <dsp:cNvPr id="0" name=""/>
        <dsp:cNvSpPr/>
      </dsp:nvSpPr>
      <dsp:spPr>
        <a:xfrm>
          <a:off x="0" y="1832"/>
          <a:ext cx="4885203" cy="92850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E6C0ED-107A-4721-A44C-D92178CDBBD1}">
      <dsp:nvSpPr>
        <dsp:cNvPr id="0" name=""/>
        <dsp:cNvSpPr/>
      </dsp:nvSpPr>
      <dsp:spPr>
        <a:xfrm>
          <a:off x="280873" y="210745"/>
          <a:ext cx="510678" cy="51067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B3C1A8-07DD-4B06-B386-CC76FBCA4F35}">
      <dsp:nvSpPr>
        <dsp:cNvPr id="0" name=""/>
        <dsp:cNvSpPr/>
      </dsp:nvSpPr>
      <dsp:spPr>
        <a:xfrm>
          <a:off x="1072424" y="1832"/>
          <a:ext cx="3812778" cy="9285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267" tIns="98267" rIns="98267" bIns="98267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Found a scraper bot that scrapes Kickstarter on monthly basis and stores data</a:t>
          </a:r>
        </a:p>
      </dsp:txBody>
      <dsp:txXfrm>
        <a:off x="1072424" y="1832"/>
        <a:ext cx="3812778" cy="928506"/>
      </dsp:txXfrm>
    </dsp:sp>
    <dsp:sp modelId="{9E4702B3-9045-4DFF-A7DB-2C53D44A740F}">
      <dsp:nvSpPr>
        <dsp:cNvPr id="0" name=""/>
        <dsp:cNvSpPr/>
      </dsp:nvSpPr>
      <dsp:spPr>
        <a:xfrm>
          <a:off x="0" y="1162464"/>
          <a:ext cx="4885203" cy="92850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D30548-09E5-4709-85EA-3C41C8FC32ED}">
      <dsp:nvSpPr>
        <dsp:cNvPr id="0" name=""/>
        <dsp:cNvSpPr/>
      </dsp:nvSpPr>
      <dsp:spPr>
        <a:xfrm>
          <a:off x="280873" y="1371378"/>
          <a:ext cx="510678" cy="51067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48B0DF-D9FA-4C6F-BBEA-04EC12813429}">
      <dsp:nvSpPr>
        <dsp:cNvPr id="0" name=""/>
        <dsp:cNvSpPr/>
      </dsp:nvSpPr>
      <dsp:spPr>
        <a:xfrm>
          <a:off x="1072424" y="1162464"/>
          <a:ext cx="3812778" cy="9285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267" tIns="98267" rIns="98267" bIns="98267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Scraping is incremental in nature</a:t>
          </a:r>
        </a:p>
      </dsp:txBody>
      <dsp:txXfrm>
        <a:off x="1072424" y="1162464"/>
        <a:ext cx="3812778" cy="928506"/>
      </dsp:txXfrm>
    </dsp:sp>
    <dsp:sp modelId="{B5A3C0CA-DDBD-420D-9E6E-81A81207FF02}">
      <dsp:nvSpPr>
        <dsp:cNvPr id="0" name=""/>
        <dsp:cNvSpPr/>
      </dsp:nvSpPr>
      <dsp:spPr>
        <a:xfrm>
          <a:off x="0" y="2323097"/>
          <a:ext cx="4885203" cy="92850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BFCAEC-2BA3-4146-A6E5-CB5079D2B640}">
      <dsp:nvSpPr>
        <dsp:cNvPr id="0" name=""/>
        <dsp:cNvSpPr/>
      </dsp:nvSpPr>
      <dsp:spPr>
        <a:xfrm>
          <a:off x="280873" y="2532011"/>
          <a:ext cx="510678" cy="51067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4D7C52-7FB6-406E-9D4F-875D702CF664}">
      <dsp:nvSpPr>
        <dsp:cNvPr id="0" name=""/>
        <dsp:cNvSpPr/>
      </dsp:nvSpPr>
      <dsp:spPr>
        <a:xfrm>
          <a:off x="1072424" y="2323097"/>
          <a:ext cx="3812778" cy="9285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267" tIns="98267" rIns="98267" bIns="98267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Originally had 37 features. We reduced it to half and added more by dividing existing</a:t>
          </a:r>
        </a:p>
      </dsp:txBody>
      <dsp:txXfrm>
        <a:off x="1072424" y="2323097"/>
        <a:ext cx="3812778" cy="928506"/>
      </dsp:txXfrm>
    </dsp:sp>
    <dsp:sp modelId="{CF2908A6-8766-4A8F-BB92-FCD33B308954}">
      <dsp:nvSpPr>
        <dsp:cNvPr id="0" name=""/>
        <dsp:cNvSpPr/>
      </dsp:nvSpPr>
      <dsp:spPr>
        <a:xfrm>
          <a:off x="0" y="3483730"/>
          <a:ext cx="4885203" cy="92850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32F8E2-C228-4BF0-AF26-54B6F0E1DE44}">
      <dsp:nvSpPr>
        <dsp:cNvPr id="0" name=""/>
        <dsp:cNvSpPr/>
      </dsp:nvSpPr>
      <dsp:spPr>
        <a:xfrm>
          <a:off x="280873" y="3692644"/>
          <a:ext cx="510678" cy="51067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2437EC-440B-411E-9CEC-77EB3D25A30B}">
      <dsp:nvSpPr>
        <dsp:cNvPr id="0" name=""/>
        <dsp:cNvSpPr/>
      </dsp:nvSpPr>
      <dsp:spPr>
        <a:xfrm>
          <a:off x="1072424" y="3483730"/>
          <a:ext cx="3812778" cy="9285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267" tIns="98267" rIns="98267" bIns="98267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the end we had 49 features after doing all feature engineering</a:t>
          </a:r>
        </a:p>
      </dsp:txBody>
      <dsp:txXfrm>
        <a:off x="1072424" y="3483730"/>
        <a:ext cx="3812778" cy="9285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a66b2c6c3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a66b2c6c3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4a66b2c6c3_0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4a66b2c6c3_0_1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4a66b2c6c3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4a66b2c6c3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4a66b2c6c3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4a66b2c6c3_0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4a66b2c6c3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4a66b2c6c3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a66b2c6c3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a66b2c6c3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54527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a66b2c6c3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a66b2c6c3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10685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29B0E-C0D8-46FB-AACE-F5E87FF375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B97C19-5C74-4919-96B6-5FEE6F5FB9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2B7649-9E94-4C48-BB0B-D8B1738B0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D04AF-2F57-4CE4-B5B9-B3C71EE7FB04}" type="datetimeFigureOut">
              <a:rPr lang="en-US" smtClean="0"/>
              <a:t>12/16/18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343168-F79E-4127-B77F-CC4ECDEBC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246FFB-429E-4264-9939-7093F6EFC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79629652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4EE3A-30CF-452A-BBED-5161E27CF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8F7895-C7F6-48CC-B072-01C4DEE5C3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DAEB38-2CD3-410E-B0B5-D02D1FE04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D04AF-2F57-4CE4-B5B9-B3C71EE7FB04}" type="datetimeFigureOut">
              <a:rPr lang="en-US" smtClean="0"/>
              <a:t>12/16/18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60AFC3-2A49-4FFD-AAF3-31F9F7A23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F97856-56E6-46F1-9B32-0F80FA913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5959300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5E9976-06C3-421C-B165-6F6D1B6540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6C31ED-5E92-4F80-8DCD-A1968E25D7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38CE1E-61F4-480C-AF00-9C6C79014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D04AF-2F57-4CE4-B5B9-B3C71EE7FB04}" type="datetimeFigureOut">
              <a:rPr lang="en-US" smtClean="0"/>
              <a:t>12/16/18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F315F6-F8F2-40AB-98DB-CE7AE91EF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E5E5B3-FA3A-4010-A55A-3738E4904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0834132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69741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75DD0-7DDB-40B0-A7BD-B1C503F66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2129D2-BCEF-4FDF-A9DB-814CEDCB3D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5B79CE-2DE4-4AC6-A777-792949463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D04AF-2F57-4CE4-B5B9-B3C71EE7FB04}" type="datetimeFigureOut">
              <a:rPr lang="en-US" smtClean="0"/>
              <a:t>12/16/18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340839-6A5B-498C-A1AE-A8D09F30B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B9EE38-9734-4F33-A27E-E44F4068B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42772795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FB2CB-F439-423A-9DB0-5DFBE1C36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FE9D10-626F-4FCC-948D-D5FA826BF6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55483C-6AE4-497E-A196-6B85C66B5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D04AF-2F57-4CE4-B5B9-B3C71EE7FB04}" type="datetimeFigureOut">
              <a:rPr lang="en-US" smtClean="0"/>
              <a:t>12/16/18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9E34EF-7AFF-4D81-803B-C4E2BFC0D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B0B644-9D5F-437E-8879-D20EDC653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38665041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ADF52-C902-4227-85BE-B929AB565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43CDA9-CA0C-4EF1-BAF9-5D8476AB84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B46993-7152-4055-84EF-0295B11F23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DFECFD-F854-4674-A348-1EDBC097B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D04AF-2F57-4CE4-B5B9-B3C71EE7FB04}" type="datetimeFigureOut">
              <a:rPr lang="en-US" smtClean="0"/>
              <a:t>12/16/18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464244-7498-492C-8B74-3FD690AB8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BA433E-164B-481C-B1A6-602B43767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07282012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1E552-4095-4DE8-8A12-F4D3D236F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421A3D-63F6-46DB-B424-3900C9E2EF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710F5F-140A-4E62-9B99-4E0D80562E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25F1FB-4F58-4CD7-919D-1263E55F17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E244D2-42CA-4067-9437-FD3A01A320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5C13F8-9D53-465A-AA01-A7AE31C7B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D04AF-2F57-4CE4-B5B9-B3C71EE7FB04}" type="datetimeFigureOut">
              <a:rPr lang="en-US" smtClean="0"/>
              <a:t>12/16/18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04651D-B07B-43A8-947D-2F7EBCC53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32ABED-3734-4760-8A58-33F1F32D0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02617401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AF298-19EC-432B-8B9C-3564540A8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5960DC-2EFF-40B5-BA36-96B220E68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D04AF-2F57-4CE4-B5B9-B3C71EE7FB04}" type="datetimeFigureOut">
              <a:rPr lang="en-US" smtClean="0"/>
              <a:t>12/16/18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C1FDBC-004B-42C8-91D6-F34295822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740CFE-C834-447C-80F4-FE94FD860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77044495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003D41-7928-4E89-A6C3-39AB0F5A4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D04AF-2F57-4CE4-B5B9-B3C71EE7FB04}" type="datetimeFigureOut">
              <a:rPr lang="en-US" smtClean="0"/>
              <a:t>12/16/18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CFFE40-5F2F-4A6E-879C-80326FBC3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46787E-8C3F-449E-91AE-74698E9D2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84191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B682E-07C6-4A96-B125-D6945BA68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67FE3-0EE3-4D31-BC28-9453EC35F7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92DFCA-A0C0-4B8C-9E18-AA9323B7C8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D87B8E-1CC4-47F6-9F80-0CFD7FA40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D04AF-2F57-4CE4-B5B9-B3C71EE7FB04}" type="datetimeFigureOut">
              <a:rPr lang="en-US" smtClean="0"/>
              <a:t>12/16/18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56CE39-A800-4905-A5FF-08969AC7F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6FCA5A-EC13-42C3-9078-82BD58916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49302562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3CB21-8198-4662-BA90-322261674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B9FDE0-4370-42F7-8BF3-B8F0E5BE5D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6FD532-ABBD-497D-9099-ABFB8AFE3E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219B76-01A2-4CBD-A70F-E5E50D5A3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D04AF-2F57-4CE4-B5B9-B3C71EE7FB04}" type="datetimeFigureOut">
              <a:rPr lang="en-US" smtClean="0"/>
              <a:t>12/16/18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F6D322-344D-4D6F-B318-089E28575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1E7793-F319-4968-B34C-6F5BA1944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16751312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33B3D5-EBCA-48D2-BDB3-C3AC4924F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C69BEB-B8D4-4E64-A3A3-F6FE07879F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DB3478-B8AA-4179-8C4A-518089AAD9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7D04AF-2F57-4CE4-B5B9-B3C71EE7FB04}" type="datetimeFigureOut">
              <a:rPr lang="en-US" smtClean="0"/>
              <a:t>12/16/18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8FB8CF-EBB0-4FE1-AB81-216E178F34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4D6EC2-A549-49AC-B4BC-D9D805F7C8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0451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9" r:id="rId1"/>
    <p:sldLayoutId id="2147483810" r:id="rId2"/>
    <p:sldLayoutId id="2147483811" r:id="rId3"/>
    <p:sldLayoutId id="2147483812" r:id="rId4"/>
    <p:sldLayoutId id="2147483813" r:id="rId5"/>
    <p:sldLayoutId id="2147483814" r:id="rId6"/>
    <p:sldLayoutId id="2147483815" r:id="rId7"/>
    <p:sldLayoutId id="2147483816" r:id="rId8"/>
    <p:sldLayoutId id="2147483817" r:id="rId9"/>
    <p:sldLayoutId id="2147483818" r:id="rId10"/>
    <p:sldLayoutId id="2147483819" r:id="rId11"/>
    <p:sldLayoutId id="2147483820" r:id="rId12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CE271FF-46E7-4426-ACBE-02E6EF72F04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64" r="5403" b="1"/>
          <a:stretch/>
        </p:blipFill>
        <p:spPr>
          <a:xfrm>
            <a:off x="0" y="0"/>
            <a:ext cx="9143980" cy="51434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5B53138-B86C-49D2-B608-E001A557FBEA}"/>
              </a:ext>
            </a:extLst>
          </p:cNvPr>
          <p:cNvSpPr txBox="1"/>
          <p:nvPr/>
        </p:nvSpPr>
        <p:spPr>
          <a:xfrm>
            <a:off x="251460" y="3695700"/>
            <a:ext cx="2438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Lovekesh Bansal</a:t>
            </a:r>
          </a:p>
          <a:p>
            <a:r>
              <a:rPr lang="en-US" dirty="0">
                <a:solidFill>
                  <a:schemeClr val="bg1"/>
                </a:solidFill>
              </a:rPr>
              <a:t>Aparna </a:t>
            </a:r>
            <a:r>
              <a:rPr lang="en-US" dirty="0" err="1">
                <a:solidFill>
                  <a:schemeClr val="bg1"/>
                </a:solidFill>
              </a:rPr>
              <a:t>Aidith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Abraham George</a:t>
            </a:r>
          </a:p>
          <a:p>
            <a:r>
              <a:rPr lang="en-US">
                <a:solidFill>
                  <a:schemeClr val="bg1"/>
                </a:solidFill>
              </a:rPr>
              <a:t>Hani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Rectangle 166">
            <a:extLst>
              <a:ext uri="{FF2B5EF4-FFF2-40B4-BE49-F238E27FC236}">
                <a16:creationId xmlns:a16="http://schemas.microsoft.com/office/drawing/2014/main" id="{5B336162-B533-4EFE-8BB3-8EBB4A5E32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985788" cy="5143500"/>
          </a:xfrm>
          <a:prstGeom prst="rect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622335" y="2059302"/>
            <a:ext cx="2774103" cy="1024896"/>
          </a:xfrm>
          <a:prstGeom prst="rect">
            <a:avLst/>
          </a:prstGeom>
          <a:solidFill>
            <a:srgbClr val="FFFFFF"/>
          </a:solidFill>
          <a:ln w="25400" cap="sq">
            <a:solidFill>
              <a:srgbClr val="404040"/>
            </a:solidFill>
            <a:miter lim="800000"/>
          </a:ln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algn="ctr" defTabSz="914400">
              <a:spcBef>
                <a:spcPct val="0"/>
              </a:spcBef>
              <a:spcAft>
                <a:spcPts val="0"/>
              </a:spcAft>
            </a:pPr>
            <a:r>
              <a:rPr lang="en-US" kern="1200" dirty="0">
                <a:solidFill>
                  <a:srgbClr val="262626"/>
                </a:solidFill>
                <a:latin typeface="+mj-lt"/>
                <a:ea typeface="+mj-ea"/>
                <a:cs typeface="+mj-cs"/>
              </a:rPr>
              <a:t>Key Takeaways</a:t>
            </a:r>
          </a:p>
        </p:txBody>
      </p:sp>
      <p:sp>
        <p:nvSpPr>
          <p:cNvPr id="162" name="Google Shape;141;p14"/>
          <p:cNvSpPr txBox="1">
            <a:spLocks noGrp="1"/>
          </p:cNvSpPr>
          <p:nvPr>
            <p:ph type="body" idx="1"/>
          </p:nvPr>
        </p:nvSpPr>
        <p:spPr>
          <a:xfrm>
            <a:off x="4536886" y="601978"/>
            <a:ext cx="4056522" cy="3939542"/>
          </a:xfrm>
          <a:prstGeom prst="rect">
            <a:avLst/>
          </a:prstGeom>
        </p:spPr>
        <p:txBody>
          <a:bodyPr spcFirstLastPara="1" vert="horz" lIns="91440" tIns="45720" rIns="91440" bIns="45720" numCol="1" rtlCol="0" anchor="ctr" anchorCtr="0">
            <a:normAutofit/>
          </a:bodyPr>
          <a:lstStyle/>
          <a:p>
            <a:pPr marL="285750" indent="-228600" defTabSz="914400">
              <a:spcBef>
                <a:spcPts val="1600"/>
              </a:spcBef>
              <a:buFont typeface="Arial" panose="020B0604020202020204" pitchFamily="34" charset="0"/>
              <a:buChar char="•"/>
            </a:pPr>
            <a:r>
              <a:rPr lang="en-US" sz="1300" dirty="0"/>
              <a:t>Setting up cloud instances to run neural networks</a:t>
            </a:r>
          </a:p>
          <a:p>
            <a:pPr marL="285750" indent="-228600" defTabSz="914400">
              <a:spcBef>
                <a:spcPts val="1600"/>
              </a:spcBef>
              <a:buFont typeface="Arial" panose="020B0604020202020204" pitchFamily="34" charset="0"/>
              <a:buChar char="•"/>
            </a:pPr>
            <a:r>
              <a:rPr lang="en-US" sz="1300" dirty="0"/>
              <a:t>Feature Selection</a:t>
            </a:r>
          </a:p>
          <a:p>
            <a:pPr marL="285750" indent="-228600" defTabSz="914400">
              <a:spcBef>
                <a:spcPts val="1600"/>
              </a:spcBef>
              <a:buFont typeface="Arial" panose="020B0604020202020204" pitchFamily="34" charset="0"/>
              <a:buChar char="•"/>
            </a:pPr>
            <a:r>
              <a:rPr lang="en-US" sz="1300" dirty="0"/>
              <a:t>Exploring Google Dataset search service</a:t>
            </a:r>
          </a:p>
          <a:p>
            <a:pPr marL="285750" indent="-228600" defTabSz="914400">
              <a:spcBef>
                <a:spcPts val="1600"/>
              </a:spcBef>
              <a:buFont typeface="Arial" panose="020B0604020202020204" pitchFamily="34" charset="0"/>
              <a:buChar char="•"/>
            </a:pPr>
            <a:r>
              <a:rPr lang="en-US" sz="1300" dirty="0"/>
              <a:t>Exploring web robots</a:t>
            </a:r>
          </a:p>
          <a:p>
            <a:pPr marL="285750" indent="-228600" defTabSz="914400">
              <a:spcBef>
                <a:spcPts val="1600"/>
              </a:spcBef>
              <a:buFont typeface="Arial" panose="020B0604020202020204" pitchFamily="34" charset="0"/>
              <a:buChar char="•"/>
            </a:pPr>
            <a:r>
              <a:rPr lang="en-US" sz="1300" dirty="0"/>
              <a:t>Arts and tech have higher success rate</a:t>
            </a:r>
          </a:p>
          <a:p>
            <a:pPr marL="285750" indent="-228600" defTabSz="914400">
              <a:spcBef>
                <a:spcPts val="1600"/>
              </a:spcBef>
              <a:buFont typeface="Arial" panose="020B0604020202020204" pitchFamily="34" charset="0"/>
              <a:buChar char="•"/>
            </a:pPr>
            <a:r>
              <a:rPr lang="en-US" sz="1300" dirty="0"/>
              <a:t>US based projects have better success rate</a:t>
            </a:r>
          </a:p>
        </p:txBody>
      </p:sp>
    </p:spTree>
    <p:extLst>
      <p:ext uri="{BB962C8B-B14F-4D97-AF65-F5344CB8AC3E}">
        <p14:creationId xmlns:p14="http://schemas.microsoft.com/office/powerpoint/2010/main" val="9814537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Rectangle 166">
            <a:extLst>
              <a:ext uri="{FF2B5EF4-FFF2-40B4-BE49-F238E27FC236}">
                <a16:creationId xmlns:a16="http://schemas.microsoft.com/office/drawing/2014/main" id="{5B336162-B533-4EFE-8BB3-8EBB4A5E32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985788" cy="5143500"/>
          </a:xfrm>
          <a:prstGeom prst="rect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622335" y="2059302"/>
            <a:ext cx="2774103" cy="1024896"/>
          </a:xfrm>
          <a:prstGeom prst="rect">
            <a:avLst/>
          </a:prstGeom>
          <a:solidFill>
            <a:srgbClr val="FFFFFF"/>
          </a:solidFill>
          <a:ln w="25400" cap="sq">
            <a:solidFill>
              <a:srgbClr val="404040"/>
            </a:solidFill>
            <a:miter lim="800000"/>
          </a:ln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algn="ctr" defTabSz="914400">
              <a:spcBef>
                <a:spcPct val="0"/>
              </a:spcBef>
              <a:spcAft>
                <a:spcPts val="0"/>
              </a:spcAft>
            </a:pPr>
            <a:r>
              <a:rPr lang="en-US" kern="1200" dirty="0">
                <a:solidFill>
                  <a:srgbClr val="262626"/>
                </a:solidFill>
                <a:latin typeface="+mj-lt"/>
                <a:ea typeface="+mj-ea"/>
                <a:cs typeface="+mj-cs"/>
              </a:rPr>
              <a:t>Q&amp;A</a:t>
            </a:r>
          </a:p>
        </p:txBody>
      </p:sp>
      <p:sp>
        <p:nvSpPr>
          <p:cNvPr id="162" name="Google Shape;141;p14"/>
          <p:cNvSpPr txBox="1">
            <a:spLocks noGrp="1"/>
          </p:cNvSpPr>
          <p:nvPr>
            <p:ph type="body" idx="1"/>
          </p:nvPr>
        </p:nvSpPr>
        <p:spPr>
          <a:xfrm>
            <a:off x="4536886" y="601978"/>
            <a:ext cx="4056522" cy="3939542"/>
          </a:xfrm>
          <a:prstGeom prst="rect">
            <a:avLst/>
          </a:prstGeom>
        </p:spPr>
        <p:txBody>
          <a:bodyPr spcFirstLastPara="1" vert="horz" lIns="91440" tIns="45720" rIns="91440" bIns="45720" numCol="1" rtlCol="0" anchor="ctr" anchorCtr="0">
            <a:normAutofit/>
          </a:bodyPr>
          <a:lstStyle/>
          <a:p>
            <a:pPr marL="57150" indent="0" defTabSz="914400">
              <a:spcBef>
                <a:spcPts val="1600"/>
              </a:spcBef>
              <a:buNone/>
            </a:pPr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24137358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Rectangle 166">
            <a:extLst>
              <a:ext uri="{FF2B5EF4-FFF2-40B4-BE49-F238E27FC236}">
                <a16:creationId xmlns:a16="http://schemas.microsoft.com/office/drawing/2014/main" id="{5B336162-B533-4EFE-8BB3-8EBB4A5E32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985788" cy="5143500"/>
          </a:xfrm>
          <a:prstGeom prst="rect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622335" y="2059302"/>
            <a:ext cx="2774103" cy="1024896"/>
          </a:xfrm>
          <a:prstGeom prst="rect">
            <a:avLst/>
          </a:prstGeom>
          <a:solidFill>
            <a:srgbClr val="FFFFFF"/>
          </a:solidFill>
          <a:ln w="25400" cap="sq">
            <a:solidFill>
              <a:srgbClr val="404040"/>
            </a:solidFill>
            <a:miter lim="800000"/>
          </a:ln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algn="ctr" defTabSz="914400">
              <a:spcBef>
                <a:spcPct val="0"/>
              </a:spcBef>
              <a:spcAft>
                <a:spcPts val="0"/>
              </a:spcAft>
            </a:pPr>
            <a:r>
              <a:rPr lang="en-US" kern="1200">
                <a:solidFill>
                  <a:srgbClr val="262626"/>
                </a:solidFill>
                <a:latin typeface="+mj-lt"/>
                <a:ea typeface="+mj-ea"/>
                <a:cs typeface="+mj-cs"/>
              </a:rPr>
              <a:t>Background</a:t>
            </a:r>
          </a:p>
        </p:txBody>
      </p:sp>
      <p:sp>
        <p:nvSpPr>
          <p:cNvPr id="162" name="Google Shape;141;p14"/>
          <p:cNvSpPr txBox="1">
            <a:spLocks noGrp="1"/>
          </p:cNvSpPr>
          <p:nvPr>
            <p:ph type="body" idx="1"/>
          </p:nvPr>
        </p:nvSpPr>
        <p:spPr>
          <a:xfrm>
            <a:off x="4536886" y="601978"/>
            <a:ext cx="4056522" cy="3939542"/>
          </a:xfrm>
          <a:prstGeom prst="rect">
            <a:avLst/>
          </a:prstGeom>
        </p:spPr>
        <p:txBody>
          <a:bodyPr spcFirstLastPara="1" vert="horz" lIns="91440" tIns="45720" rIns="91440" bIns="45720" numCol="1" rtlCol="0" anchor="ctr" anchorCtr="0">
            <a:normAutofit/>
          </a:bodyPr>
          <a:lstStyle/>
          <a:p>
            <a:pPr marL="285750" indent="-228600" defTabSz="914400">
              <a:spcBef>
                <a:spcPts val="1600"/>
              </a:spcBef>
              <a:buFont typeface="Arial" panose="020B0604020202020204" pitchFamily="34" charset="0"/>
              <a:buChar char="•"/>
            </a:pPr>
            <a:r>
              <a:rPr lang="en-US" sz="1300"/>
              <a:t>Crowdfunding service</a:t>
            </a:r>
          </a:p>
          <a:p>
            <a:pPr marL="285750" indent="-228600" defTabSz="914400">
              <a:spcBef>
                <a:spcPts val="1600"/>
              </a:spcBef>
              <a:buFont typeface="Arial" panose="020B0604020202020204" pitchFamily="34" charset="0"/>
              <a:buChar char="•"/>
            </a:pPr>
            <a:r>
              <a:rPr lang="en-US" sz="1300"/>
              <a:t>Huge number of categories</a:t>
            </a:r>
          </a:p>
          <a:p>
            <a:pPr marL="285750" indent="-228600" defTabSz="914400">
              <a:spcBef>
                <a:spcPts val="1600"/>
              </a:spcBef>
              <a:buFont typeface="Arial" panose="020B0604020202020204" pitchFamily="34" charset="0"/>
              <a:buChar char="•"/>
            </a:pPr>
            <a:r>
              <a:rPr lang="en-US" sz="1300"/>
              <a:t>Founded in 2019</a:t>
            </a:r>
          </a:p>
          <a:p>
            <a:pPr marL="285750" indent="-228600" defTabSz="914400">
              <a:spcBef>
                <a:spcPts val="1600"/>
              </a:spcBef>
              <a:buFont typeface="Arial" panose="020B0604020202020204" pitchFamily="34" charset="0"/>
              <a:buChar char="•"/>
            </a:pPr>
            <a:r>
              <a:rPr lang="en-US" sz="1300"/>
              <a:t>$4,045,755,730 pledged to creative projects</a:t>
            </a:r>
          </a:p>
          <a:p>
            <a:pPr marL="285750" indent="-228600" defTabSz="914400">
              <a:spcBef>
                <a:spcPts val="1600"/>
              </a:spcBef>
              <a:buFont typeface="Arial" panose="020B0604020202020204" pitchFamily="34" charset="0"/>
              <a:buChar char="•"/>
            </a:pPr>
            <a:r>
              <a:rPr lang="en-US" sz="1300"/>
              <a:t>15,591,677 people have backed a Kickstarter project</a:t>
            </a:r>
          </a:p>
          <a:p>
            <a:pPr marL="285750" indent="-228600" defTabSz="914400">
              <a:spcBef>
                <a:spcPts val="1600"/>
              </a:spcBef>
              <a:buFont typeface="Arial" panose="020B0604020202020204" pitchFamily="34" charset="0"/>
              <a:buChar char="•"/>
            </a:pPr>
            <a:r>
              <a:rPr lang="en-US" sz="1300"/>
              <a:t>300,000+ part-time and full-time jobs created by Kickstarter projects</a:t>
            </a:r>
          </a:p>
          <a:p>
            <a:pPr marL="285750" indent="-228600" defTabSz="914400">
              <a:spcBef>
                <a:spcPts val="1600"/>
              </a:spcBef>
              <a:buFont typeface="Arial" panose="020B0604020202020204" pitchFamily="34" charset="0"/>
              <a:buChar char="•"/>
            </a:pPr>
            <a:r>
              <a:rPr lang="en-US" sz="1300"/>
              <a:t>Backers get rewards according to donations</a:t>
            </a:r>
          </a:p>
          <a:p>
            <a:pPr marL="285750" indent="-228600" defTabSz="914400">
              <a:spcBef>
                <a:spcPts val="1600"/>
              </a:spcBef>
              <a:buFont typeface="Arial" panose="020B0604020202020204" pitchFamily="34" charset="0"/>
              <a:buChar char="•"/>
            </a:pPr>
            <a:r>
              <a:rPr lang="en-US" sz="1300"/>
              <a:t>Posts include images, topic, caption</a:t>
            </a:r>
          </a:p>
          <a:p>
            <a:pPr marL="285750" indent="-228600" defTabSz="914400">
              <a:spcBef>
                <a:spcPts val="1600"/>
              </a:spcBef>
              <a:buFont typeface="Arial" panose="020B0604020202020204" pitchFamily="34" charset="0"/>
              <a:buChar char="•"/>
            </a:pPr>
            <a:r>
              <a:rPr lang="en-US" sz="1300"/>
              <a:t>Posts can be liked and shared over social media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Rectangle 151">
            <a:extLst>
              <a:ext uri="{FF2B5EF4-FFF2-40B4-BE49-F238E27FC236}">
                <a16:creationId xmlns:a16="http://schemas.microsoft.com/office/drawing/2014/main" id="{5B336162-B533-4EFE-8BB3-8EBB4A5E32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985788" cy="5143500"/>
          </a:xfrm>
          <a:prstGeom prst="rect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Google Shape;146;p15"/>
          <p:cNvSpPr txBox="1">
            <a:spLocks noGrp="1"/>
          </p:cNvSpPr>
          <p:nvPr>
            <p:ph type="title"/>
          </p:nvPr>
        </p:nvSpPr>
        <p:spPr>
          <a:xfrm>
            <a:off x="622335" y="2059302"/>
            <a:ext cx="2774103" cy="1024896"/>
          </a:xfrm>
          <a:prstGeom prst="rect">
            <a:avLst/>
          </a:prstGeom>
          <a:solidFill>
            <a:srgbClr val="FFFFFF"/>
          </a:solidFill>
          <a:ln w="25400" cap="sq">
            <a:solidFill>
              <a:srgbClr val="404040"/>
            </a:solidFill>
            <a:miter lim="800000"/>
          </a:ln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algn="ctr" defTabSz="914400">
              <a:spcBef>
                <a:spcPct val="0"/>
              </a:spcBef>
              <a:spcAft>
                <a:spcPts val="0"/>
              </a:spcAft>
            </a:pPr>
            <a:r>
              <a:rPr lang="en-US" kern="1200">
                <a:solidFill>
                  <a:srgbClr val="262626"/>
                </a:solidFill>
                <a:latin typeface="+mj-lt"/>
                <a:ea typeface="+mj-ea"/>
                <a:cs typeface="+mj-cs"/>
              </a:rPr>
              <a:t>Motivation</a:t>
            </a:r>
          </a:p>
        </p:txBody>
      </p:sp>
      <p:sp>
        <p:nvSpPr>
          <p:cNvPr id="147" name="Google Shape;147;p15"/>
          <p:cNvSpPr txBox="1">
            <a:spLocks noGrp="1"/>
          </p:cNvSpPr>
          <p:nvPr>
            <p:ph type="body" idx="1"/>
          </p:nvPr>
        </p:nvSpPr>
        <p:spPr>
          <a:xfrm>
            <a:off x="4536886" y="601978"/>
            <a:ext cx="4056522" cy="3939542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-228600" defTabSz="9144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500"/>
              <a:t>Dozens of projects are posted every day on Kickstarter. However, not all projects are created equally. We thought it would be interesting to understand:</a:t>
            </a:r>
          </a:p>
          <a:p>
            <a:pPr marL="457200" lvl="0" indent="-228600" defTabSz="914400">
              <a:spcBef>
                <a:spcPts val="160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sz="1500"/>
              <a:t>What factors influence the success of Kickstarter projects?</a:t>
            </a:r>
          </a:p>
          <a:p>
            <a:pPr marL="457200" lvl="0" indent="-228600" defTabSz="914400"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sz="1500"/>
              <a:t>What can cause projects failing to meet their funding goal?</a:t>
            </a:r>
          </a:p>
          <a:p>
            <a:pPr marL="457200" lvl="0" indent="-228600" defTabSz="914400"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sz="1500"/>
              <a:t>What type of projects are more likely to succeed?</a:t>
            </a:r>
          </a:p>
          <a:p>
            <a:pPr marL="457200" lvl="0" indent="-228600" defTabSz="914400"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sz="1500"/>
              <a:t>What type of projects are more likely to fail?</a:t>
            </a:r>
          </a:p>
          <a:p>
            <a:pPr marL="0" lvl="0" indent="-228600" defTabSz="914400">
              <a:spcBef>
                <a:spcPts val="160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sz="1500"/>
              <a:t>Would it be possible to somehow predict the likelihood of a Kickstarter project succeeding or failing solely based on the project’s data? 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Freeform: Shape 95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3072" y="353193"/>
            <a:ext cx="3285756" cy="4419078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2" name="Google Shape;152;p16"/>
          <p:cNvSpPr txBox="1">
            <a:spLocks noGrp="1"/>
          </p:cNvSpPr>
          <p:nvPr>
            <p:ph type="title"/>
          </p:nvPr>
        </p:nvSpPr>
        <p:spPr>
          <a:xfrm>
            <a:off x="647271" y="759003"/>
            <a:ext cx="2562119" cy="3596556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4400" b="1">
                <a:solidFill>
                  <a:srgbClr val="FFFFFF"/>
                </a:solidFill>
              </a:rPr>
              <a:t>Data</a:t>
            </a:r>
          </a:p>
        </p:txBody>
      </p:sp>
      <p:graphicFrame>
        <p:nvGraphicFramePr>
          <p:cNvPr id="155" name="Google Shape;153;p16">
            <a:extLst>
              <a:ext uri="{FF2B5EF4-FFF2-40B4-BE49-F238E27FC236}">
                <a16:creationId xmlns:a16="http://schemas.microsoft.com/office/drawing/2014/main" id="{245A3ADA-5B5D-4FDE-9E7C-ACDCBB9264F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80896633"/>
              </p:ext>
            </p:extLst>
          </p:nvPr>
        </p:nvGraphicFramePr>
        <p:xfrm>
          <a:off x="3895725" y="353193"/>
          <a:ext cx="4885203" cy="44140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>
            <a:spLocks noGrp="1"/>
          </p:cNvSpPr>
          <p:nvPr>
            <p:ph type="title"/>
          </p:nvPr>
        </p:nvSpPr>
        <p:spPr>
          <a:xfrm>
            <a:off x="482247" y="3428412"/>
            <a:ext cx="8179506" cy="836561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 algn="ctr" defTabSz="914400">
              <a:spcBef>
                <a:spcPct val="0"/>
              </a:spcBef>
              <a:spcAft>
                <a:spcPts val="0"/>
              </a:spcAft>
            </a:pPr>
            <a:r>
              <a:rPr lang="en-US" sz="5100"/>
              <a:t>Data Analysis Pt. 1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520ECD2-3881-4D0C-9CFE-7BFD44DAD40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944" r="5" b="5"/>
          <a:stretch/>
        </p:blipFill>
        <p:spPr>
          <a:xfrm>
            <a:off x="361459" y="551321"/>
            <a:ext cx="2646832" cy="2443402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7CFBB65A-9324-4971-A4A8-45E3735D8B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9591" y="457226"/>
            <a:ext cx="2644818" cy="263159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4CD1B2F-BC7F-484F-886C-72426BEB85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15050" y="890084"/>
            <a:ext cx="2665476" cy="1765877"/>
          </a:xfrm>
          <a:prstGeom prst="rect">
            <a:avLst/>
          </a:prstGeom>
        </p:spPr>
      </p:pic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8F880EF2-DF79-4D9D-8F11-E91D48C797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43000" y="4334029"/>
            <a:ext cx="6858000" cy="0"/>
          </a:xfrm>
          <a:prstGeom prst="line">
            <a:avLst/>
          </a:prstGeom>
          <a:ln w="19050">
            <a:solidFill>
              <a:srgbClr val="FCA10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AF278-5636-4344-8DCF-2E10FDB27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247" y="3428412"/>
            <a:ext cx="8179506" cy="83656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>
              <a:spcBef>
                <a:spcPct val="0"/>
              </a:spcBef>
            </a:pPr>
            <a:r>
              <a:rPr lang="en-US" sz="5100"/>
              <a:t>Data Analysis Pt. 2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5B20F66-6993-4038-A3E7-8F3D1246F4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459" y="405149"/>
            <a:ext cx="2646832" cy="280617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9C25E26-0A10-417B-9151-F68165E53A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9591" y="369936"/>
            <a:ext cx="2644818" cy="280617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3FCD131-D20F-4E5D-A547-B30231B29F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5050" y="369936"/>
            <a:ext cx="2665476" cy="2806173"/>
          </a:xfrm>
          <a:prstGeom prst="rect">
            <a:avLst/>
          </a:prstGeom>
        </p:spPr>
      </p:pic>
      <p:cxnSp>
        <p:nvCxnSpPr>
          <p:cNvPr id="43" name="Straight Connector 40">
            <a:extLst>
              <a:ext uri="{FF2B5EF4-FFF2-40B4-BE49-F238E27FC236}">
                <a16:creationId xmlns:a16="http://schemas.microsoft.com/office/drawing/2014/main" id="{8F880EF2-DF79-4D9D-8F11-E91D48C797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43000" y="4334029"/>
            <a:ext cx="6858000" cy="0"/>
          </a:xfrm>
          <a:prstGeom prst="line">
            <a:avLst/>
          </a:prstGeom>
          <a:ln w="19050">
            <a:solidFill>
              <a:srgbClr val="DE88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2600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>
            <a:spLocks noGrp="1"/>
          </p:cNvSpPr>
          <p:nvPr>
            <p:ph type="title"/>
          </p:nvPr>
        </p:nvSpPr>
        <p:spPr>
          <a:xfrm>
            <a:off x="3766365" y="3003549"/>
            <a:ext cx="4848966" cy="993176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defTabSz="914400">
              <a:spcBef>
                <a:spcPct val="0"/>
              </a:spcBef>
            </a:pPr>
            <a:r>
              <a:rPr lang="en-US" sz="3600" b="1"/>
              <a:t>Results - Random forest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82B0BD37-87F5-4DDB-B767-20FA060489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38225" y="241299"/>
            <a:ext cx="3096928" cy="4545013"/>
          </a:xfrm>
          <a:prstGeom prst="rect">
            <a:avLst/>
          </a:prstGeom>
          <a:solidFill>
            <a:srgbClr val="FFFFFF"/>
          </a:solidFill>
          <a:ln w="127000" cap="sq" cmpd="thinThick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18D992-B0CD-441E-A950-AC7369B9EE0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7999" b="14341"/>
          <a:stretch/>
        </p:blipFill>
        <p:spPr>
          <a:xfrm>
            <a:off x="479524" y="1564612"/>
            <a:ext cx="2612645" cy="1900769"/>
          </a:xfrm>
          <a:prstGeom prst="rect">
            <a:avLst/>
          </a:prstGeom>
        </p:spPr>
      </p:pic>
      <p:sp>
        <p:nvSpPr>
          <p:cNvPr id="114" name="Rectangle 113">
            <a:extLst>
              <a:ext uri="{FF2B5EF4-FFF2-40B4-BE49-F238E27FC236}">
                <a16:creationId xmlns:a16="http://schemas.microsoft.com/office/drawing/2014/main" id="{ADFE5C4E-0B5D-4AB5-9877-3993F84A3D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608601" y="241299"/>
            <a:ext cx="2531610" cy="2444751"/>
          </a:xfrm>
          <a:prstGeom prst="rect">
            <a:avLst/>
          </a:prstGeom>
          <a:solidFill>
            <a:srgbClr val="FFFFFF"/>
          </a:solidFill>
          <a:ln w="127000" cap="sq" cmpd="thinThick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EA79CC3-E161-B043-BDEE-ECB2F9F438F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6430" b="-3"/>
          <a:stretch/>
        </p:blipFill>
        <p:spPr>
          <a:xfrm>
            <a:off x="3817753" y="1022967"/>
            <a:ext cx="2103224" cy="876650"/>
          </a:xfrm>
          <a:prstGeom prst="rect">
            <a:avLst/>
          </a:prstGeom>
        </p:spPr>
      </p:pic>
      <p:sp>
        <p:nvSpPr>
          <p:cNvPr id="116" name="Rectangle 115">
            <a:extLst>
              <a:ext uri="{FF2B5EF4-FFF2-40B4-BE49-F238E27FC236}">
                <a16:creationId xmlns:a16="http://schemas.microsoft.com/office/drawing/2014/main" id="{06048CCE-094B-4948-B61B-DE627F1767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6381511" y="241299"/>
            <a:ext cx="2531609" cy="2444751"/>
          </a:xfrm>
          <a:prstGeom prst="rect">
            <a:avLst/>
          </a:prstGeom>
          <a:solidFill>
            <a:srgbClr val="FFFFFF"/>
          </a:solidFill>
          <a:ln w="127000" cap="sq" cmpd="thinThick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69441E-CA6D-E24D-9C03-E7AE67FF9FB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2" b="10350"/>
          <a:stretch/>
        </p:blipFill>
        <p:spPr>
          <a:xfrm>
            <a:off x="6622811" y="698523"/>
            <a:ext cx="2081501" cy="1525539"/>
          </a:xfrm>
          <a:prstGeom prst="rect">
            <a:avLst/>
          </a:prstGeom>
        </p:spPr>
      </p:pic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5BB48934-4796-4249-B64C-EE2375977B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853715" y="4082314"/>
            <a:ext cx="4800600" cy="0"/>
          </a:xfrm>
          <a:prstGeom prst="line">
            <a:avLst/>
          </a:prstGeom>
          <a:ln w="22225"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AA0E8-806F-8B43-B1D1-B1E8F9EFA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282" y="723900"/>
            <a:ext cx="3355605" cy="2381529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spcBef>
                <a:spcPct val="0"/>
              </a:spcBef>
            </a:pPr>
            <a:r>
              <a:rPr lang="en-US" sz="6000" b="1"/>
              <a:t>Gradient Boosting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18DD249-7BAF-43E4-96D2-897DF8277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99688" y="0"/>
            <a:ext cx="4644311" cy="51435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3709A93-4FBF-496D-9228-3D3DBCF50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1999" y="0"/>
            <a:ext cx="4571929" cy="25374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35D54E1-73AD-41C9-A48F-9D1E055A9B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5681" y="559025"/>
            <a:ext cx="4084637" cy="1419411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AC6F8F5A-EAFE-459F-8F54-9D86D539F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68243" y="2606040"/>
            <a:ext cx="2255467" cy="25374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071BDC1-ECD3-4C0B-AC29-B3F4770D4F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5681" y="2861574"/>
            <a:ext cx="1773237" cy="1891452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C3FD65E3-4E8F-40F8-B00F-C3CA65D8A3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88533" y="2606040"/>
            <a:ext cx="2255467" cy="25374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DFA2231-FFDF-4250-983C-D460855A3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88462" y="2606040"/>
            <a:ext cx="2255466" cy="25374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59BE280-0229-46B0-8A73-FA4D7B08848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331"/>
          <a:stretch/>
        </p:blipFill>
        <p:spPr>
          <a:xfrm>
            <a:off x="7135899" y="2888856"/>
            <a:ext cx="1773238" cy="1836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775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0">
            <a:extLst>
              <a:ext uri="{FF2B5EF4-FFF2-40B4-BE49-F238E27FC236}">
                <a16:creationId xmlns:a16="http://schemas.microsoft.com/office/drawing/2014/main" id="{7383B190-6BFB-422F-B667-06B7B25F0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531267" y="2632472"/>
            <a:ext cx="5319162" cy="2225879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3575D9-592F-C949-8793-97D049939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6365" y="2859715"/>
            <a:ext cx="4848966" cy="1137011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spcBef>
                <a:spcPct val="0"/>
              </a:spcBef>
            </a:pPr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Adaptive Boosting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E08832-6F8F-0247-ADBA-E2F1F344F7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061" r="2" b="4168"/>
          <a:stretch/>
        </p:blipFill>
        <p:spPr>
          <a:xfrm>
            <a:off x="238226" y="224522"/>
            <a:ext cx="3120339" cy="228690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08503B2-337B-1946-88D9-DD5495E56C5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8832"/>
          <a:stretch/>
        </p:blipFill>
        <p:spPr>
          <a:xfrm>
            <a:off x="3490722" y="224522"/>
            <a:ext cx="5412813" cy="2256141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D28E597-4AF8-4D69-A9AB-A1EDC6156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853715" y="4082314"/>
            <a:ext cx="48006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67CC4471-F855-41C3-8D09-33E21B14B8A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7669" r="6" b="14493"/>
          <a:stretch/>
        </p:blipFill>
        <p:spPr>
          <a:xfrm>
            <a:off x="238226" y="2632074"/>
            <a:ext cx="3120339" cy="227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648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255</Words>
  <Application>Microsoft Macintosh PowerPoint</Application>
  <PresentationFormat>On-screen Show (16:9)</PresentationFormat>
  <Paragraphs>39</Paragraphs>
  <Slides>11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 Light</vt:lpstr>
      <vt:lpstr>Calibri</vt:lpstr>
      <vt:lpstr>Office Theme</vt:lpstr>
      <vt:lpstr>PowerPoint Presentation</vt:lpstr>
      <vt:lpstr>Background</vt:lpstr>
      <vt:lpstr>Motivation</vt:lpstr>
      <vt:lpstr>Data</vt:lpstr>
      <vt:lpstr>Data Analysis Pt. 1</vt:lpstr>
      <vt:lpstr>Data Analysis Pt. 2</vt:lpstr>
      <vt:lpstr>Results - Random forest</vt:lpstr>
      <vt:lpstr>Gradient Boosting</vt:lpstr>
      <vt:lpstr>Adaptive Boosting</vt:lpstr>
      <vt:lpstr>Key Takeaways</vt:lpstr>
      <vt:lpstr>Q&amp;A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Lovekesh Bansal</dc:creator>
  <cp:lastModifiedBy>Microsoft Office User</cp:lastModifiedBy>
  <cp:revision>6</cp:revision>
  <dcterms:created xsi:type="dcterms:W3CDTF">2018-12-13T06:20:06Z</dcterms:created>
  <dcterms:modified xsi:type="dcterms:W3CDTF">2018-12-16T22:48:37Z</dcterms:modified>
</cp:coreProperties>
</file>