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0" r:id="rId5"/>
    <p:sldId id="261" r:id="rId6"/>
    <p:sldId id="266" r:id="rId7"/>
    <p:sldId id="265" r:id="rId8"/>
    <p:sldId id="264" r:id="rId9"/>
    <p:sldId id="262" r:id="rId10"/>
    <p:sldId id="267" r:id="rId11"/>
    <p:sldId id="269" r:id="rId12"/>
    <p:sldId id="268" r:id="rId13"/>
    <p:sldId id="270" r:id="rId14"/>
    <p:sldId id="25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0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2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3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4D64-194C-4B2F-B078-8325F772282D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CCD0-5D21-4F0E-A650-51981E5DA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04457" y="1227909"/>
            <a:ext cx="7080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 smtClean="0">
                <a:latin typeface="Bahnschrift SemiBold SemiConden" panose="020B0502040204020203" pitchFamily="34" charset="0"/>
              </a:rPr>
              <a:t>Class Diagrams and Sequence Diagrams </a:t>
            </a:r>
            <a:endParaRPr lang="en-US" sz="4800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8492" y="644434"/>
            <a:ext cx="344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HP Simplified Light" panose="020B0404020204020204" pitchFamily="34" charset="0"/>
              </a:rPr>
              <a:t>Relation between Classes</a:t>
            </a:r>
            <a:endParaRPr lang="en-US" sz="2400" dirty="0">
              <a:latin typeface="HP Simplified Light" panose="020B04040202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42" y="1106099"/>
            <a:ext cx="7686675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2971" y="3291840"/>
            <a:ext cx="150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Association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6275" y="3291840"/>
            <a:ext cx="15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Generalization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3052" y="3291840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Aggregation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03920" y="3261470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Composition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4890" y="3927565"/>
            <a:ext cx="126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ahnschrift Light" panose="020B0502040204020203" pitchFamily="34" charset="0"/>
              </a:rPr>
              <a:t>Someway related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890" y="4611460"/>
            <a:ext cx="1181100" cy="1466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06536" y="3927565"/>
            <a:ext cx="126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ahnschrift Light" panose="020B0502040204020203" pitchFamily="34" charset="0"/>
              </a:rPr>
              <a:t>Is a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7038" y="3927565"/>
            <a:ext cx="126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ahnschrift Light" panose="020B0502040204020203" pitchFamily="34" charset="0"/>
              </a:rPr>
              <a:t>Part of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51964" y="3927565"/>
            <a:ext cx="126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Bahnschrift Light" panose="020B0502040204020203" pitchFamily="34" charset="0"/>
              </a:rPr>
              <a:t>Physically contains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rot="5400000">
            <a:off x="4406536" y="4876800"/>
            <a:ext cx="478973" cy="46808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/>
          <p:cNvSpPr/>
          <p:nvPr/>
        </p:nvSpPr>
        <p:spPr>
          <a:xfrm>
            <a:off x="6923314" y="5016137"/>
            <a:ext cx="505095" cy="32874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ecision 17"/>
          <p:cNvSpPr/>
          <p:nvPr/>
        </p:nvSpPr>
        <p:spPr>
          <a:xfrm>
            <a:off x="8856617" y="4937760"/>
            <a:ext cx="518160" cy="33963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1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86" y="792480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306286" y="1323702"/>
            <a:ext cx="1950720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15590" y="854220"/>
            <a:ext cx="14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Nutritionist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3160" y="790657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6285" y="3940628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297576" y="4411152"/>
            <a:ext cx="1933303" cy="1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33159" y="1233045"/>
            <a:ext cx="19333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35634" y="822828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CropDatabase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3669" y="3991224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PlanAnalyst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" idx="3"/>
            <a:endCxn id="5" idx="1"/>
          </p:cNvCxnSpPr>
          <p:nvPr/>
        </p:nvCxnSpPr>
        <p:spPr>
          <a:xfrm flipV="1">
            <a:off x="3239589" y="1600554"/>
            <a:ext cx="2993571" cy="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5" idx="2"/>
          </p:cNvCxnSpPr>
          <p:nvPr/>
        </p:nvCxnSpPr>
        <p:spPr>
          <a:xfrm flipV="1">
            <a:off x="3218692" y="2410451"/>
            <a:ext cx="3981120" cy="2347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2"/>
            <a:endCxn id="6" idx="0"/>
          </p:cNvCxnSpPr>
          <p:nvPr/>
        </p:nvCxnSpPr>
        <p:spPr>
          <a:xfrm flipH="1">
            <a:off x="2272937" y="2412274"/>
            <a:ext cx="1" cy="152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57006" y="108348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1400" dirty="0" smtClean="0"/>
              <a:t>contributor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42052" y="2563351"/>
            <a:ext cx="9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infoSource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257799" y="1188545"/>
            <a:ext cx="9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infoSource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30879" y="4853245"/>
            <a:ext cx="157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sz="1400" dirty="0" err="1" smtClean="0"/>
              <a:t>userContributor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306285" y="2462575"/>
            <a:ext cx="99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assistant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515291" y="3542438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lead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8560525" y="4437037"/>
            <a:ext cx="27344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Association end names</a:t>
            </a:r>
          </a:p>
          <a:p>
            <a:pPr algn="ctr"/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Association Directionality</a:t>
            </a:r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8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11" grpId="0"/>
      <p:bldP spid="12" grpId="0"/>
      <p:bldP spid="32" grpId="0"/>
      <p:bldP spid="33" grpId="0"/>
      <p:bldP spid="34" grpId="0"/>
      <p:bldP spid="35" grpId="0"/>
      <p:bldP spid="36" grpId="0"/>
      <p:bldP spid="37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2034" y="425716"/>
            <a:ext cx="5111932" cy="343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302034" y="853441"/>
            <a:ext cx="5111932" cy="17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373189" y="42571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302034" y="2420983"/>
            <a:ext cx="5111932" cy="1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02332" y="1083213"/>
            <a:ext cx="2908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</a:t>
            </a:r>
            <a:r>
              <a:rPr lang="en-IN" sz="1600" dirty="0" smtClean="0"/>
              <a:t>   </a:t>
            </a:r>
            <a:r>
              <a:rPr lang="en-IN" sz="1600" dirty="0" err="1" smtClean="0"/>
              <a:t>nameOfTheEmployee</a:t>
            </a:r>
            <a:r>
              <a:rPr lang="en-IN" sz="1600" dirty="0" smtClean="0"/>
              <a:t>:</a:t>
            </a:r>
          </a:p>
          <a:p>
            <a:r>
              <a:rPr lang="en-IN" sz="1600" dirty="0"/>
              <a:t>-</a:t>
            </a:r>
            <a:r>
              <a:rPr lang="en-IN" sz="1600" dirty="0" smtClean="0"/>
              <a:t>   </a:t>
            </a:r>
            <a:r>
              <a:rPr lang="en-IN" sz="1600" dirty="0" err="1" smtClean="0"/>
              <a:t>departmentOfTheEmployee</a:t>
            </a:r>
            <a:r>
              <a:rPr lang="en-IN" sz="1600" dirty="0" smtClean="0"/>
              <a:t>:</a:t>
            </a:r>
          </a:p>
          <a:p>
            <a:r>
              <a:rPr lang="en-IN" sz="1600" dirty="0" smtClean="0"/>
              <a:t>-   </a:t>
            </a:r>
            <a:r>
              <a:rPr lang="en-IN" sz="1600" dirty="0" err="1" smtClean="0"/>
              <a:t>titleOfTheEmployee</a:t>
            </a:r>
            <a:r>
              <a:rPr lang="en-IN" sz="1600" dirty="0" smtClean="0"/>
              <a:t>:</a:t>
            </a:r>
          </a:p>
          <a:p>
            <a:r>
              <a:rPr lang="en-IN" sz="1600" dirty="0" smtClean="0"/>
              <a:t>-   </a:t>
            </a:r>
            <a:r>
              <a:rPr lang="en-IN" sz="1600" dirty="0" err="1" smtClean="0"/>
              <a:t>employeeId</a:t>
            </a:r>
            <a:endParaRPr lang="en-IN" sz="16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7783" y="1062747"/>
            <a:ext cx="153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 err="1"/>
              <a:t>i</a:t>
            </a:r>
            <a:r>
              <a:rPr lang="en-IN" sz="1600" dirty="0" err="1" smtClean="0"/>
              <a:t>nt</a:t>
            </a:r>
            <a:r>
              <a:rPr lang="en-IN" sz="1600" dirty="0" smtClean="0"/>
              <a:t> [1..200] =   1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2332" y="2639594"/>
            <a:ext cx="2882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  </a:t>
            </a:r>
            <a:r>
              <a:rPr lang="en-IN" sz="1600" dirty="0" err="1" smtClean="0"/>
              <a:t>getEmployeeName</a:t>
            </a:r>
            <a:r>
              <a:rPr lang="en-IN" sz="1600" dirty="0" smtClean="0"/>
              <a:t> () :</a:t>
            </a:r>
          </a:p>
          <a:p>
            <a:r>
              <a:rPr lang="en-IN" sz="1600" dirty="0" smtClean="0"/>
              <a:t>+  </a:t>
            </a:r>
            <a:r>
              <a:rPr lang="en-IN" sz="1600" dirty="0" err="1" smtClean="0"/>
              <a:t>getEmployeeDepartment</a:t>
            </a:r>
            <a:r>
              <a:rPr lang="en-IN" sz="1600" dirty="0" smtClean="0"/>
              <a:t> () :</a:t>
            </a:r>
          </a:p>
          <a:p>
            <a:r>
              <a:rPr lang="en-IN" sz="1600" dirty="0" smtClean="0"/>
              <a:t>+  </a:t>
            </a:r>
            <a:r>
              <a:rPr lang="en-IN" sz="1600" dirty="0" err="1" smtClean="0"/>
              <a:t>getEmployeeTitle</a:t>
            </a:r>
            <a:r>
              <a:rPr lang="en-IN" sz="1600" dirty="0" smtClean="0"/>
              <a:t> () :</a:t>
            </a:r>
          </a:p>
          <a:p>
            <a:r>
              <a:rPr lang="en-IN" sz="1600" dirty="0" smtClean="0"/>
              <a:t>+  </a:t>
            </a:r>
            <a:r>
              <a:rPr lang="en-IN" sz="1600" dirty="0" err="1" smtClean="0"/>
              <a:t>getEmployeeId</a:t>
            </a:r>
            <a:r>
              <a:rPr lang="en-IN" sz="1600" dirty="0" smtClean="0"/>
              <a:t> () :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341326" y="2608552"/>
            <a:ext cx="128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 err="1"/>
              <a:t>i</a:t>
            </a:r>
            <a:r>
              <a:rPr lang="en-IN" sz="1600" dirty="0" err="1" smtClean="0"/>
              <a:t>nt</a:t>
            </a:r>
            <a:r>
              <a:rPr lang="en-IN" sz="1600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3646" y="4284618"/>
            <a:ext cx="6879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HP Simplified Light" panose="020B0404020204020204" pitchFamily="34" charset="0"/>
              </a:rPr>
              <a:t>Public (+)         Visible to any element that can see the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HP Simplified Light" panose="020B0404020204020204" pitchFamily="34" charset="0"/>
              </a:rPr>
              <a:t>Protected (#)  Visible to other elements within the class and to subclass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HP Simplified Light" panose="020B0404020204020204" pitchFamily="34" charset="0"/>
              </a:rPr>
              <a:t>Private </a:t>
            </a:r>
            <a:r>
              <a:rPr lang="en-IN" sz="1600" dirty="0" smtClean="0">
                <a:latin typeface="HP Simplified Light" panose="020B0404020204020204" pitchFamily="34" charset="0"/>
              </a:rPr>
              <a:t>(-)        </a:t>
            </a:r>
            <a:r>
              <a:rPr lang="en-IN" sz="1600" dirty="0" smtClean="0">
                <a:latin typeface="HP Simplified Light" panose="020B0404020204020204" pitchFamily="34" charset="0"/>
              </a:rPr>
              <a:t>Visible to other elements within the class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1851" y="696686"/>
            <a:ext cx="2229395" cy="1911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61851" y="1210491"/>
            <a:ext cx="2229395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4663" y="768923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Crop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2480" y="1375954"/>
            <a:ext cx="1872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+  </a:t>
            </a:r>
            <a:r>
              <a:rPr lang="en-IN" dirty="0" err="1" smtClean="0"/>
              <a:t>scientificName</a:t>
            </a:r>
            <a:r>
              <a:rPr lang="en-IN" dirty="0" smtClean="0"/>
              <a:t>:</a:t>
            </a:r>
          </a:p>
          <a:p>
            <a:r>
              <a:rPr lang="en-IN" dirty="0" smtClean="0"/>
              <a:t>#  yield:</a:t>
            </a:r>
          </a:p>
          <a:p>
            <a:r>
              <a:rPr lang="en-IN" dirty="0" smtClean="0"/>
              <a:t>-   </a:t>
            </a:r>
            <a:r>
              <a:rPr lang="en-IN" dirty="0" err="1" smtClean="0"/>
              <a:t>nutrientValue</a:t>
            </a:r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3646" y="5435692"/>
            <a:ext cx="6879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HP Simplified Light" panose="020B0404020204020204" pitchFamily="34" charset="0"/>
              </a:rPr>
              <a:t>Public (+)         </a:t>
            </a:r>
            <a:r>
              <a:rPr lang="en-IN" sz="1600" dirty="0" smtClean="0">
                <a:latin typeface="HP Simplified Light" panose="020B0404020204020204" pitchFamily="34" charset="0"/>
              </a:rPr>
              <a:t>Accessible to all clients</a:t>
            </a:r>
            <a:endParaRPr lang="en-IN" sz="1600" dirty="0" smtClean="0">
              <a:latin typeface="HP Simplified Light" panose="020B04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HP Simplified Light" panose="020B0404020204020204" pitchFamily="34" charset="0"/>
              </a:rPr>
              <a:t>Protected (#)  </a:t>
            </a:r>
            <a:r>
              <a:rPr lang="en-IN" sz="1600" dirty="0" smtClean="0">
                <a:latin typeface="HP Simplified Light" panose="020B0404020204020204" pitchFamily="34" charset="0"/>
              </a:rPr>
              <a:t>Accessible only to the subclasses, friends or the class itself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HP Simplified Light" panose="020B0404020204020204" pitchFamily="34" charset="0"/>
              </a:rPr>
              <a:t>Private (-)        </a:t>
            </a:r>
            <a:r>
              <a:rPr lang="en-IN" sz="1600" dirty="0" smtClean="0">
                <a:latin typeface="HP Simplified Light" panose="020B0404020204020204" pitchFamily="34" charset="0"/>
              </a:rPr>
              <a:t>Accessible only to the class itself or its friends</a:t>
            </a:r>
            <a:endParaRPr lang="en-IN" sz="1600" dirty="0" smtClean="0">
              <a:latin typeface="HP Simplified Light" panose="020B04040202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165" y="3013167"/>
            <a:ext cx="200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 smtClean="0">
                <a:latin typeface="Baskerville Old Face" panose="02020602080505020303" pitchFamily="18" charset="0"/>
              </a:rPr>
              <a:t>Friendship mechanism</a:t>
            </a:r>
            <a:r>
              <a:rPr lang="en-IN" sz="1200" dirty="0" smtClean="0">
                <a:latin typeface="Baskerville Old Face" panose="02020602080505020303" pitchFamily="18" charset="0"/>
              </a:rPr>
              <a:t>:</a:t>
            </a:r>
          </a:p>
          <a:p>
            <a:r>
              <a:rPr lang="en-IN" sz="1200" dirty="0" smtClean="0">
                <a:latin typeface="Baskerville Old Face" panose="02020602080505020303" pitchFamily="18" charset="0"/>
              </a:rPr>
              <a:t>To permit a class to distinguish certain privileged classes that are given the rights to see the class’s protected and private parts.</a:t>
            </a:r>
            <a:endParaRPr lang="en-US" sz="1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6286" y="792480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306286" y="1323702"/>
            <a:ext cx="1950720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15590" y="854220"/>
            <a:ext cx="14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Nutritionist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3160" y="790657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06285" y="3940628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297576" y="4411152"/>
            <a:ext cx="1933303" cy="1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233159" y="1233045"/>
            <a:ext cx="19333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5634" y="822828"/>
            <a:ext cx="1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CropDatabase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3669" y="3991224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PlanAnalyst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2" idx="3"/>
            <a:endCxn id="5" idx="1"/>
          </p:cNvCxnSpPr>
          <p:nvPr/>
        </p:nvCxnSpPr>
        <p:spPr>
          <a:xfrm flipV="1">
            <a:off x="3239589" y="1600554"/>
            <a:ext cx="2993571" cy="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5" idx="2"/>
          </p:cNvCxnSpPr>
          <p:nvPr/>
        </p:nvCxnSpPr>
        <p:spPr>
          <a:xfrm flipV="1">
            <a:off x="3218692" y="2410451"/>
            <a:ext cx="3981120" cy="2347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" idx="2"/>
            <a:endCxn id="6" idx="0"/>
          </p:cNvCxnSpPr>
          <p:nvPr/>
        </p:nvCxnSpPr>
        <p:spPr>
          <a:xfrm flipH="1">
            <a:off x="2272937" y="2412274"/>
            <a:ext cx="1" cy="1528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7006" y="108348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</a:t>
            </a:r>
            <a:r>
              <a:rPr lang="en-IN" sz="1400" dirty="0" smtClean="0"/>
              <a:t>contributor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242051" y="2563351"/>
            <a:ext cx="116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</a:t>
            </a:r>
            <a:r>
              <a:rPr lang="en-IN" sz="1400" dirty="0" err="1" smtClean="0"/>
              <a:t>infoSource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257799" y="1188545"/>
            <a:ext cx="9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infoSource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30879" y="4853245"/>
            <a:ext cx="157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</a:t>
            </a:r>
            <a:r>
              <a:rPr lang="en-IN" sz="1400" dirty="0" err="1" smtClean="0"/>
              <a:t>userContributor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06285" y="2462575"/>
            <a:ext cx="99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assistant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15291" y="3542438"/>
            <a:ext cx="7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lead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257799" y="5560422"/>
            <a:ext cx="6879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HP Simplified Light" panose="020B0404020204020204" pitchFamily="34" charset="0"/>
              </a:rPr>
              <a:t>Public (+)         </a:t>
            </a:r>
            <a:r>
              <a:rPr lang="en-IN" sz="1600" dirty="0" smtClean="0">
                <a:latin typeface="HP Simplified Light" panose="020B0404020204020204" pitchFamily="34" charset="0"/>
              </a:rPr>
              <a:t>Accessible to all clients</a:t>
            </a:r>
            <a:endParaRPr lang="en-IN" sz="1600" dirty="0" smtClean="0">
              <a:latin typeface="HP Simplified Light" panose="020B04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HP Simplified Light" panose="020B0404020204020204" pitchFamily="34" charset="0"/>
              </a:rPr>
              <a:t>Protected (#)  </a:t>
            </a:r>
            <a:r>
              <a:rPr lang="en-IN" sz="1600" dirty="0" smtClean="0">
                <a:latin typeface="HP Simplified Light" panose="020B0404020204020204" pitchFamily="34" charset="0"/>
              </a:rPr>
              <a:t>Accessible only to the subclasses, friends or the class itself</a:t>
            </a:r>
            <a:endParaRPr lang="en-IN" sz="1600" dirty="0" smtClean="0">
              <a:latin typeface="HP Simplified Light" panose="020B04040202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HP Simplified Light" panose="020B0404020204020204" pitchFamily="34" charset="0"/>
              </a:rPr>
              <a:t>Private (-)        </a:t>
            </a:r>
            <a:r>
              <a:rPr lang="en-IN" sz="1600" dirty="0" smtClean="0">
                <a:latin typeface="HP Simplified Light" panose="020B0404020204020204" pitchFamily="34" charset="0"/>
              </a:rPr>
              <a:t>Accessible only to the class itself or its friends</a:t>
            </a:r>
            <a:endParaRPr lang="en-IN" sz="1600" dirty="0" smtClean="0">
              <a:latin typeface="HP Simplified Light" panose="020B04040202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7005" y="1096212"/>
            <a:ext cx="2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056415" y="1135556"/>
            <a:ext cx="2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+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57005" y="4857597"/>
            <a:ext cx="2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42051" y="2514857"/>
            <a:ext cx="2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154537" y="2397296"/>
            <a:ext cx="2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332412" y="3480883"/>
            <a:ext cx="26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788228" y="1114697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770811" y="1602377"/>
            <a:ext cx="1950720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06241" y="1233045"/>
            <a:ext cx="14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/>
              <a:t>FoodItem</a:t>
            </a:r>
            <a:endParaRPr lang="en-US" i="1" dirty="0"/>
          </a:p>
        </p:txBody>
      </p:sp>
      <p:sp>
        <p:nvSpPr>
          <p:cNvPr id="25" name="Rectangle 24"/>
          <p:cNvSpPr/>
          <p:nvPr/>
        </p:nvSpPr>
        <p:spPr>
          <a:xfrm>
            <a:off x="1846217" y="3940628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08617" y="3940628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846217" y="4415246"/>
            <a:ext cx="1933303" cy="1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08617" y="4415246"/>
            <a:ext cx="1942012" cy="8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6846" y="3940628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VitaminContent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08617" y="3940628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CaloricEquivalent</a:t>
            </a:r>
            <a:endParaRPr lang="en-US" dirty="0"/>
          </a:p>
        </p:txBody>
      </p:sp>
      <p:sp>
        <p:nvSpPr>
          <p:cNvPr id="35" name="Flowchart: Decision 34"/>
          <p:cNvSpPr/>
          <p:nvPr/>
        </p:nvSpPr>
        <p:spPr>
          <a:xfrm rot="1771956">
            <a:off x="3844716" y="2740185"/>
            <a:ext cx="235921" cy="32671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cision 35"/>
          <p:cNvSpPr/>
          <p:nvPr/>
        </p:nvSpPr>
        <p:spPr>
          <a:xfrm rot="19140128">
            <a:off x="5420664" y="2718674"/>
            <a:ext cx="207853" cy="36127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5" idx="2"/>
          </p:cNvCxnSpPr>
          <p:nvPr/>
        </p:nvCxnSpPr>
        <p:spPr>
          <a:xfrm flipH="1">
            <a:off x="3278408" y="3045679"/>
            <a:ext cx="603746" cy="9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2"/>
          </p:cNvCxnSpPr>
          <p:nvPr/>
        </p:nvCxnSpPr>
        <p:spPr>
          <a:xfrm>
            <a:off x="5643095" y="3035644"/>
            <a:ext cx="950353" cy="91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69326" y="3648891"/>
            <a:ext cx="50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1..23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431177" y="2694799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532639" y="3580208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721531" y="2790804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8238308" y="1924594"/>
            <a:ext cx="37708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1      Exactly one</a:t>
            </a:r>
          </a:p>
          <a:p>
            <a:r>
              <a:rPr lang="en-IN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*      Unlimited number (zero or more)</a:t>
            </a:r>
          </a:p>
          <a:p>
            <a:r>
              <a:rPr lang="en-IN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0..*   Zero or more</a:t>
            </a:r>
          </a:p>
          <a:p>
            <a:r>
              <a:rPr lang="en-IN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1..*    One or more</a:t>
            </a:r>
          </a:p>
          <a:p>
            <a:r>
              <a:rPr lang="en-IN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0..1   Zero through one</a:t>
            </a:r>
          </a:p>
          <a:p>
            <a:r>
              <a:rPr lang="en-IN" sz="1400" dirty="0" smtClean="0">
                <a:latin typeface="MV Boli" panose="02000500030200090000" pitchFamily="2" charset="0"/>
                <a:cs typeface="MV Boli" panose="02000500030200090000" pitchFamily="2" charset="0"/>
              </a:rPr>
              <a:t>3..7   Three through seven</a:t>
            </a:r>
            <a:endParaRPr lang="en-US" sz="14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3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5" grpId="0" animBg="1"/>
      <p:bldP spid="26" grpId="0" animBg="1"/>
      <p:bldP spid="31" grpId="0"/>
      <p:bldP spid="32" grpId="0"/>
      <p:bldP spid="35" grpId="0" animBg="1"/>
      <p:bldP spid="36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711234" y="984066"/>
            <a:ext cx="1654629" cy="1349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46067" y="4089362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711234" y="1436914"/>
            <a:ext cx="165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750421" y="4537166"/>
            <a:ext cx="15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63634" y="984066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PlanAnalyst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974667" y="4116299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PlanMetrics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428411" y="818606"/>
            <a:ext cx="2908663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7437120" y="1219200"/>
            <a:ext cx="2882537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61365" y="858577"/>
            <a:ext cx="24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EnvironmentController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95405" y="3992097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138160" y="3992097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537371" y="3955306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endCxn id="37" idx="0"/>
          </p:cNvCxnSpPr>
          <p:nvPr/>
        </p:nvCxnSpPr>
        <p:spPr>
          <a:xfrm flipH="1">
            <a:off x="6483531" y="2174821"/>
            <a:ext cx="1134599" cy="1817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887670" y="2206981"/>
            <a:ext cx="38615" cy="1748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9" idx="0"/>
          </p:cNvCxnSpPr>
          <p:nvPr/>
        </p:nvCxnSpPr>
        <p:spPr>
          <a:xfrm>
            <a:off x="10015885" y="2174197"/>
            <a:ext cx="1309612" cy="1781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695405" y="4345577"/>
            <a:ext cx="1576251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138160" y="4389120"/>
            <a:ext cx="1576251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537371" y="4345577"/>
            <a:ext cx="15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32453" y="3984171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Heater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27867" y="4028497"/>
            <a:ext cx="11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Cooler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995287" y="399209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83" y="2367847"/>
            <a:ext cx="1000125" cy="17145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76993" y="3021689"/>
            <a:ext cx="124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Analyzes</a:t>
            </a:r>
            <a:endParaRPr lang="en-US" dirty="0"/>
          </a:p>
        </p:txBody>
      </p:sp>
      <p:sp>
        <p:nvSpPr>
          <p:cNvPr id="51" name="Flowchart: Decision 50"/>
          <p:cNvSpPr/>
          <p:nvPr/>
        </p:nvSpPr>
        <p:spPr>
          <a:xfrm rot="18648260">
            <a:off x="7549410" y="1986176"/>
            <a:ext cx="364865" cy="140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cision 51"/>
          <p:cNvSpPr/>
          <p:nvPr/>
        </p:nvSpPr>
        <p:spPr>
          <a:xfrm>
            <a:off x="8821782" y="1872343"/>
            <a:ext cx="139337" cy="3346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ecision 52"/>
          <p:cNvSpPr/>
          <p:nvPr/>
        </p:nvSpPr>
        <p:spPr>
          <a:xfrm rot="2789459">
            <a:off x="9702049" y="1988204"/>
            <a:ext cx="365617" cy="10667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628303" y="3639697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6222274" y="3684320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10670691" y="3624678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*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9528465" y="1932240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*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527269" y="2020308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*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279501" y="1938976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*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586443" y="3756987"/>
            <a:ext cx="45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1..*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603860" y="2367847"/>
            <a:ext cx="46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1..3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219200" y="1776549"/>
            <a:ext cx="492034" cy="243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209379" y="1436914"/>
            <a:ext cx="46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1..3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244715" y="2086128"/>
            <a:ext cx="46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0</a:t>
            </a:r>
            <a:r>
              <a:rPr lang="en-IN" sz="1400" dirty="0" smtClean="0"/>
              <a:t>..</a:t>
            </a:r>
            <a:r>
              <a:rPr lang="en-IN" sz="1400" dirty="0"/>
              <a:t>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49" y="2072491"/>
            <a:ext cx="623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+lead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29345" y="1414358"/>
            <a:ext cx="623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+staff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3840189" y="1898428"/>
            <a:ext cx="2734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Multiplicity</a:t>
            </a:r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99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/>
      <p:bldP spid="64" grpId="0"/>
      <p:bldP spid="66" grpId="0"/>
      <p:bldP spid="67" grpId="0"/>
      <p:bldP spid="6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63843">
            <a:off x="8568406" y="2937970"/>
            <a:ext cx="203792" cy="78604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479867" y="1859577"/>
            <a:ext cx="2908663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1"/>
            <a:endCxn id="45" idx="3"/>
          </p:cNvCxnSpPr>
          <p:nvPr/>
        </p:nvCxnSpPr>
        <p:spPr>
          <a:xfrm>
            <a:off x="7479867" y="2386446"/>
            <a:ext cx="29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29572" y="1902491"/>
            <a:ext cx="24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EnvironmentController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695405" y="3992097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138160" y="3992097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537371" y="3955306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endCxn id="50" idx="0"/>
          </p:cNvCxnSpPr>
          <p:nvPr/>
        </p:nvCxnSpPr>
        <p:spPr>
          <a:xfrm>
            <a:off x="10130913" y="2913314"/>
            <a:ext cx="1194584" cy="1041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695405" y="4345577"/>
            <a:ext cx="1576251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138160" y="4389120"/>
            <a:ext cx="1576251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537371" y="4345577"/>
            <a:ext cx="15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032453" y="3984171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Heater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527867" y="4028497"/>
            <a:ext cx="11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Cooler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995287" y="399209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28303" y="3639697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6222274" y="3684320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0670691" y="3624678"/>
            <a:ext cx="22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*</a:t>
            </a:r>
            <a:endParaRPr lang="en-US" sz="1400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481" y="1103840"/>
            <a:ext cx="276225" cy="7334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726" y="5160612"/>
            <a:ext cx="276225" cy="733425"/>
          </a:xfrm>
          <a:prstGeom prst="rect">
            <a:avLst/>
          </a:prstGeom>
        </p:spPr>
      </p:pic>
      <p:sp>
        <p:nvSpPr>
          <p:cNvPr id="87" name="Snip Single Corner Rectangle 86"/>
          <p:cNvSpPr/>
          <p:nvPr/>
        </p:nvSpPr>
        <p:spPr>
          <a:xfrm>
            <a:off x="7729572" y="592183"/>
            <a:ext cx="2511708" cy="51165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Triangle 88"/>
          <p:cNvSpPr/>
          <p:nvPr/>
        </p:nvSpPr>
        <p:spPr>
          <a:xfrm>
            <a:off x="10130913" y="592183"/>
            <a:ext cx="110367" cy="121920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988605" y="713569"/>
            <a:ext cx="2142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{system quantity = 0-7}</a:t>
            </a:r>
            <a:endParaRPr lang="en-US" sz="1400" dirty="0"/>
          </a:p>
        </p:txBody>
      </p:sp>
      <p:sp>
        <p:nvSpPr>
          <p:cNvPr id="91" name="Snip Single Corner Rectangle 90"/>
          <p:cNvSpPr/>
          <p:nvPr/>
        </p:nvSpPr>
        <p:spPr>
          <a:xfrm>
            <a:off x="7080069" y="5896541"/>
            <a:ext cx="3590622" cy="50013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/>
          <p:cNvSpPr/>
          <p:nvPr/>
        </p:nvSpPr>
        <p:spPr>
          <a:xfrm>
            <a:off x="10555553" y="5884559"/>
            <a:ext cx="110367" cy="121920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049603" y="5994496"/>
            <a:ext cx="3666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</a:t>
            </a:r>
            <a:r>
              <a:rPr lang="en-IN" sz="1400" dirty="0" smtClean="0"/>
              <a:t>{restart time &gt;= (shutdown time + 5 minutes}}</a:t>
            </a:r>
            <a:endParaRPr lang="en-US" sz="140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204926">
            <a:off x="7117778" y="3239918"/>
            <a:ext cx="285750" cy="581025"/>
          </a:xfrm>
          <a:prstGeom prst="rect">
            <a:avLst/>
          </a:prstGeom>
        </p:spPr>
      </p:pic>
      <p:cxnSp>
        <p:nvCxnSpPr>
          <p:cNvPr id="51" name="Straight Connector 50"/>
          <p:cNvCxnSpPr>
            <a:endCxn id="48" idx="0"/>
          </p:cNvCxnSpPr>
          <p:nvPr/>
        </p:nvCxnSpPr>
        <p:spPr>
          <a:xfrm flipH="1">
            <a:off x="6483531" y="2913314"/>
            <a:ext cx="1246041" cy="1078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Snip Single Corner Rectangle 93"/>
          <p:cNvSpPr/>
          <p:nvPr/>
        </p:nvSpPr>
        <p:spPr>
          <a:xfrm>
            <a:off x="7582388" y="3256731"/>
            <a:ext cx="701756" cy="511657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Triangle 94"/>
          <p:cNvSpPr/>
          <p:nvPr/>
        </p:nvSpPr>
        <p:spPr>
          <a:xfrm>
            <a:off x="8194600" y="3264084"/>
            <a:ext cx="110367" cy="121920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70579" y="3342052"/>
            <a:ext cx="57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{</a:t>
            </a:r>
            <a:r>
              <a:rPr lang="en-IN" sz="1400" dirty="0" err="1" smtClean="0"/>
              <a:t>xor</a:t>
            </a:r>
            <a:r>
              <a:rPr lang="en-IN" sz="1400" dirty="0" smtClean="0"/>
              <a:t>}</a:t>
            </a:r>
            <a:endParaRPr lang="en-US" sz="1400" dirty="0"/>
          </a:p>
        </p:txBody>
      </p:sp>
      <p:cxnSp>
        <p:nvCxnSpPr>
          <p:cNvPr id="52" name="Straight Connector 51"/>
          <p:cNvCxnSpPr>
            <a:stCxn id="45" idx="2"/>
            <a:endCxn id="49" idx="0"/>
          </p:cNvCxnSpPr>
          <p:nvPr/>
        </p:nvCxnSpPr>
        <p:spPr>
          <a:xfrm flipH="1">
            <a:off x="8926286" y="2913314"/>
            <a:ext cx="7913" cy="1078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49603" y="2793944"/>
            <a:ext cx="46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1..7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8897105" y="2900469"/>
            <a:ext cx="46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1..7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369983" y="2873540"/>
            <a:ext cx="46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1..7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4449464" y="517501"/>
            <a:ext cx="2734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Constraints</a:t>
            </a:r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985553" y="713569"/>
            <a:ext cx="1201783" cy="836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40800" y="4776140"/>
            <a:ext cx="1533852" cy="836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06835" y="2702925"/>
            <a:ext cx="1201783" cy="836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901938" y="2702926"/>
            <a:ext cx="1201783" cy="8365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stCxn id="103" idx="1"/>
            <a:endCxn id="103" idx="3"/>
          </p:cNvCxnSpPr>
          <p:nvPr/>
        </p:nvCxnSpPr>
        <p:spPr>
          <a:xfrm>
            <a:off x="1985553" y="1131848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906835" y="3088392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59571" y="5194418"/>
            <a:ext cx="1533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901937" y="3075000"/>
            <a:ext cx="1201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47014" y="762515"/>
            <a:ext cx="80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Plan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915194" y="2721038"/>
            <a:ext cx="122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GrowingPlan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853634" y="2735075"/>
            <a:ext cx="129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GardeningPlan</a:t>
            </a:r>
            <a:endParaRPr lang="en-US" sz="1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59571" y="4807377"/>
            <a:ext cx="167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FruitGrowingPlan</a:t>
            </a:r>
            <a:endParaRPr lang="en-US" sz="1400" dirty="0"/>
          </a:p>
        </p:txBody>
      </p:sp>
      <p:cxnSp>
        <p:nvCxnSpPr>
          <p:cNvPr id="123" name="Straight Connector 122"/>
          <p:cNvCxnSpPr>
            <a:stCxn id="104" idx="0"/>
            <a:endCxn id="105" idx="2"/>
          </p:cNvCxnSpPr>
          <p:nvPr/>
        </p:nvCxnSpPr>
        <p:spPr>
          <a:xfrm flipV="1">
            <a:off x="1507726" y="3539482"/>
            <a:ext cx="1" cy="1236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508227" y="1556544"/>
            <a:ext cx="834379" cy="113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2889751" y="1550126"/>
            <a:ext cx="1595014" cy="1196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687258" y="1689463"/>
            <a:ext cx="187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{incomplete, disjoint}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556626" y="3910321"/>
            <a:ext cx="114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{incomplete}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3448594" y="4667794"/>
            <a:ext cx="1703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Bahnschrift Condensed" panose="020B0502040204020203" pitchFamily="34" charset="0"/>
              </a:rPr>
              <a:t>Complete</a:t>
            </a:r>
          </a:p>
          <a:p>
            <a:r>
              <a:rPr lang="en-IN" dirty="0" smtClean="0">
                <a:latin typeface="Bahnschrift Condensed" panose="020B0502040204020203" pitchFamily="34" charset="0"/>
              </a:rPr>
              <a:t>Incomplete</a:t>
            </a:r>
          </a:p>
          <a:p>
            <a:r>
              <a:rPr lang="en-IN" dirty="0" smtClean="0">
                <a:latin typeface="Bahnschrift Condensed" panose="020B0502040204020203" pitchFamily="34" charset="0"/>
              </a:rPr>
              <a:t>Disjoint</a:t>
            </a:r>
          </a:p>
          <a:p>
            <a:r>
              <a:rPr lang="en-IN" dirty="0" smtClean="0">
                <a:latin typeface="Bahnschrift Condensed" panose="020B0502040204020203" pitchFamily="34" charset="0"/>
              </a:rPr>
              <a:t>Overlapping</a:t>
            </a:r>
          </a:p>
        </p:txBody>
      </p:sp>
    </p:spTree>
    <p:extLst>
      <p:ext uri="{BB962C8B-B14F-4D97-AF65-F5344CB8AC3E}">
        <p14:creationId xmlns:p14="http://schemas.microsoft.com/office/powerpoint/2010/main" val="7861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 animBg="1"/>
      <p:bldP spid="90" grpId="0"/>
      <p:bldP spid="91" grpId="0" animBg="1"/>
      <p:bldP spid="92" grpId="0" animBg="1"/>
      <p:bldP spid="93" grpId="0"/>
      <p:bldP spid="94" grpId="0" animBg="1"/>
      <p:bldP spid="95" grpId="0" animBg="1"/>
      <p:bldP spid="96" grpId="0"/>
      <p:bldP spid="99" grpId="0"/>
      <p:bldP spid="100" grpId="0"/>
      <p:bldP spid="101" grpId="0"/>
      <p:bldP spid="102" grpId="0"/>
      <p:bldP spid="103" grpId="0" animBg="1"/>
      <p:bldP spid="104" grpId="0" animBg="1"/>
      <p:bldP spid="105" grpId="0" animBg="1"/>
      <p:bldP spid="106" grpId="0" animBg="1"/>
      <p:bldP spid="116" grpId="0"/>
      <p:bldP spid="117" grpId="0"/>
      <p:bldP spid="118" grpId="0"/>
      <p:bldP spid="120" grpId="0"/>
      <p:bldP spid="129" grpId="0"/>
      <p:bldP spid="131" grpId="0"/>
      <p:bldP spid="1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41" y="2429691"/>
            <a:ext cx="371475" cy="13620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67840" y="1114697"/>
            <a:ext cx="2011680" cy="131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30974" y="3791766"/>
            <a:ext cx="2011680" cy="1314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67840" y="1628503"/>
            <a:ext cx="2011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30974" y="4231957"/>
            <a:ext cx="2011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20982" y="1186934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3968" y="3858271"/>
            <a:ext cx="90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PlanSet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62" y="905946"/>
            <a:ext cx="1066800" cy="561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1399" y="1002268"/>
            <a:ext cx="63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Item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59416" y="2838994"/>
            <a:ext cx="2048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gency FB" panose="020B0503020202020204" pitchFamily="34" charset="0"/>
              </a:rPr>
              <a:t>«bind»</a:t>
            </a:r>
          </a:p>
          <a:p>
            <a:r>
              <a:rPr lang="en-IN" dirty="0" smtClean="0">
                <a:latin typeface="Agency FB" panose="020B0503020202020204" pitchFamily="34" charset="0"/>
              </a:rPr>
              <a:t>&lt;Item -&gt; </a:t>
            </a:r>
            <a:r>
              <a:rPr lang="en-IN" dirty="0" err="1" smtClean="0">
                <a:latin typeface="Agency FB" panose="020B0503020202020204" pitchFamily="34" charset="0"/>
              </a:rPr>
              <a:t>GardeningPlan</a:t>
            </a:r>
            <a:r>
              <a:rPr lang="en-IN" dirty="0" smtClean="0">
                <a:latin typeface="Agency FB" panose="020B0503020202020204" pitchFamily="34" charset="0"/>
              </a:rPr>
              <a:t>&gt;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50926" y="600333"/>
            <a:ext cx="2229395" cy="1911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950926" y="1114138"/>
            <a:ext cx="2229395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73738" y="672570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Crop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81555" y="1279601"/>
            <a:ext cx="1872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+  </a:t>
            </a:r>
            <a:r>
              <a:rPr lang="en-IN" dirty="0" err="1" smtClean="0"/>
              <a:t>scientificName</a:t>
            </a:r>
            <a:r>
              <a:rPr lang="en-IN" dirty="0" smtClean="0"/>
              <a:t>:</a:t>
            </a:r>
          </a:p>
          <a:p>
            <a:r>
              <a:rPr lang="en-IN" dirty="0" smtClean="0"/>
              <a:t>#  yield:</a:t>
            </a:r>
          </a:p>
          <a:p>
            <a:r>
              <a:rPr lang="en-IN" dirty="0" smtClean="0"/>
              <a:t>-   </a:t>
            </a:r>
            <a:r>
              <a:rPr lang="en-IN" dirty="0" err="1" smtClean="0"/>
              <a:t>nutrientValue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851" y="2549754"/>
            <a:ext cx="285750" cy="9525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>
            <a:off x="8525691" y="3502254"/>
            <a:ext cx="1341120" cy="105232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>
            <a:off x="9692640" y="3502254"/>
            <a:ext cx="174171" cy="190180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56172" y="3565934"/>
            <a:ext cx="113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scientificName</a:t>
            </a:r>
            <a:r>
              <a:rPr lang="en-IN" sz="1200" dirty="0" smtClean="0"/>
              <a:t>: retrieve from the crop database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4893926" y="5106760"/>
            <a:ext cx="27344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Notes and Template Classes</a:t>
            </a:r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  <p:bldP spid="10" grpId="0"/>
      <p:bldP spid="14" grpId="0"/>
      <p:bldP spid="15" grpId="0" animBg="1"/>
      <p:bldP spid="17" grpId="0"/>
      <p:bldP spid="18" grpId="0"/>
      <p:bldP spid="20" grpId="0" animBg="1"/>
      <p:bldP spid="21" grpId="0" animBg="1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008" y="1271446"/>
            <a:ext cx="314325" cy="533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15" y="1271446"/>
            <a:ext cx="314325" cy="533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7" y="1271446"/>
            <a:ext cx="314325" cy="533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77" y="1271446"/>
            <a:ext cx="314325" cy="5334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4434" y="574763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00994" y="574763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88182" y="574763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49542" y="574764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824" y="769216"/>
            <a:ext cx="145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err="1" smtClean="0"/>
              <a:t>GardeningPlan</a:t>
            </a:r>
            <a:endParaRPr lang="en-US" sz="1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694612" y="661494"/>
            <a:ext cx="145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smtClean="0"/>
              <a:t>Environmental</a:t>
            </a:r>
          </a:p>
          <a:p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u="sng" dirty="0" smtClean="0"/>
              <a:t>Controller</a:t>
            </a:r>
            <a:endParaRPr lang="en-US" sz="1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7088777" y="769215"/>
            <a:ext cx="145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smtClean="0"/>
              <a:t>Heater</a:t>
            </a:r>
            <a:endParaRPr lang="en-US" sz="1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402388" y="769214"/>
            <a:ext cx="145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smtClean="0"/>
              <a:t>Cooler</a:t>
            </a:r>
            <a:endParaRPr lang="en-US" sz="14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367246" y="2107474"/>
            <a:ext cx="119743" cy="3918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32242" y="2107474"/>
            <a:ext cx="141105" cy="2673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86989" y="2412274"/>
            <a:ext cx="2845253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1645" y="2037806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setClimate</a:t>
            </a:r>
            <a:r>
              <a:rPr lang="en-IN" sz="1400" dirty="0" smtClean="0"/>
              <a:t>()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435657" y="2656114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4473347" y="2420983"/>
            <a:ext cx="36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33257" y="2420983"/>
            <a:ext cx="0" cy="296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3"/>
          </p:cNvCxnSpPr>
          <p:nvPr/>
        </p:nvCxnSpPr>
        <p:spPr>
          <a:xfrm flipH="1">
            <a:off x="4576762" y="2717074"/>
            <a:ext cx="256495" cy="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71298" y="5041966"/>
            <a:ext cx="165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log</a:t>
            </a:r>
            <a:r>
              <a:rPr lang="en-IN" sz="1600" dirty="0" smtClean="0"/>
              <a:t>()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506788" y="3378925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3"/>
          </p:cNvCxnSpPr>
          <p:nvPr/>
        </p:nvCxnSpPr>
        <p:spPr>
          <a:xfrm flipV="1">
            <a:off x="4473347" y="3435531"/>
            <a:ext cx="3042626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88007" y="3062440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heat()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700291" y="3744573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cool()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0765423" y="4066902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4473347" y="4132216"/>
            <a:ext cx="6292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49299" y="5691051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486989" y="5455920"/>
            <a:ext cx="36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46899" y="5455920"/>
            <a:ext cx="0" cy="296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1" idx="3"/>
          </p:cNvCxnSpPr>
          <p:nvPr/>
        </p:nvCxnSpPr>
        <p:spPr>
          <a:xfrm flipH="1">
            <a:off x="1590404" y="5752011"/>
            <a:ext cx="256495" cy="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57656" y="2082431"/>
            <a:ext cx="165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getTemperature</a:t>
            </a:r>
            <a:r>
              <a:rPr lang="en-IN" sz="1600" dirty="0" smtClean="0"/>
              <a:t>()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4324350" y="6233160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458310" y="6305006"/>
            <a:ext cx="6292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761201" y="6239691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680033" y="6534372"/>
            <a:ext cx="4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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825069" y="5997228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destroy()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803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4" grpId="0" animBg="1"/>
      <p:bldP spid="17" grpId="0" animBg="1"/>
      <p:bldP spid="21" grpId="0"/>
      <p:bldP spid="24" grpId="0" animBg="1"/>
      <p:bldP spid="32" grpId="0"/>
      <p:bldP spid="33" grpId="0" animBg="1"/>
      <p:bldP spid="36" grpId="0"/>
      <p:bldP spid="37" grpId="0"/>
      <p:bldP spid="38" grpId="0" animBg="1"/>
      <p:bldP spid="41" grpId="0" animBg="1"/>
      <p:bldP spid="46" grpId="0"/>
      <p:bldP spid="49" grpId="0" animBg="1"/>
      <p:bldP spid="51" grpId="0" animBg="1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838" y="1367240"/>
            <a:ext cx="2790825" cy="533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547" y="1367240"/>
            <a:ext cx="2790825" cy="5334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21279" y="670557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19549" y="865010"/>
            <a:ext cx="145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smtClean="0"/>
              <a:t>Object1</a:t>
            </a:r>
            <a:endParaRPr lang="en-US" sz="1400" b="1" u="sng" dirty="0"/>
          </a:p>
        </p:txBody>
      </p:sp>
      <p:sp>
        <p:nvSpPr>
          <p:cNvPr id="4" name="Rectangle 3"/>
          <p:cNvSpPr/>
          <p:nvPr/>
        </p:nvSpPr>
        <p:spPr>
          <a:xfrm>
            <a:off x="7119257" y="670557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7527" y="865010"/>
            <a:ext cx="145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smtClean="0"/>
              <a:t>Object2</a:t>
            </a:r>
            <a:endParaRPr lang="en-US" sz="1400" b="1" u="sng" dirty="0"/>
          </a:p>
        </p:txBody>
      </p:sp>
      <p:sp>
        <p:nvSpPr>
          <p:cNvPr id="8" name="Rectangle 7"/>
          <p:cNvSpPr/>
          <p:nvPr/>
        </p:nvSpPr>
        <p:spPr>
          <a:xfrm>
            <a:off x="3313339" y="2049375"/>
            <a:ext cx="141105" cy="2673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39885" y="2269313"/>
            <a:ext cx="4427425" cy="2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17590" y="1928879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Synchronous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67310" y="2203999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870576" y="2776540"/>
            <a:ext cx="137840" cy="724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454444" y="2899954"/>
            <a:ext cx="4412866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98377" y="2715288"/>
            <a:ext cx="16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89866" y="2592177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Asynchronous</a:t>
            </a:r>
            <a:endParaRPr 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72" y="3269095"/>
            <a:ext cx="4360138" cy="3238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189866" y="3074058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Return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4444" y="4092999"/>
            <a:ext cx="1944870" cy="1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23793" y="3919940"/>
            <a:ext cx="20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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419191" y="3766051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Lost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85712" y="4898537"/>
            <a:ext cx="1944870" cy="1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6600" y="4713871"/>
            <a:ext cx="15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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7525" y="4533538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Found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3300275" y="5690488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434235" y="5762334"/>
            <a:ext cx="4433075" cy="1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890231" y="5690487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864722" y="5463863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Destroy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782843" y="6551846"/>
            <a:ext cx="4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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194482" y="4129096"/>
            <a:ext cx="27344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Sequence Diagrams</a:t>
            </a:r>
            <a:endParaRPr lang="en-IN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62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8" grpId="0" animBg="1"/>
      <p:bldP spid="10" grpId="0"/>
      <p:bldP spid="16" grpId="0" animBg="1"/>
      <p:bldP spid="18" grpId="0" animBg="1"/>
      <p:bldP spid="25" grpId="0"/>
      <p:bldP spid="26" grpId="0"/>
      <p:bldP spid="30" grpId="0"/>
      <p:bldP spid="33" grpId="0"/>
      <p:bldP spid="34" grpId="0"/>
      <p:bldP spid="37" grpId="0"/>
      <p:bldP spid="38" grpId="0"/>
      <p:bldP spid="39" grpId="0" animBg="1"/>
      <p:bldP spid="41" grpId="0" animBg="1"/>
      <p:bldP spid="42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588" y="1671559"/>
            <a:ext cx="2690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 smtClean="0"/>
              <a:t>Classes 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Objects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Attributes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" y="3572177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8491" y="2383778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5910" y="1858517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491" y="2979805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63886" y="1144395"/>
            <a:ext cx="3100251" cy="311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963886" y="1671559"/>
            <a:ext cx="3100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1828" y="1302227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1858517"/>
            <a:ext cx="2124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</a:t>
            </a:r>
            <a:r>
              <a:rPr lang="en-IN" sz="1600" dirty="0" smtClean="0"/>
              <a:t>   Name:</a:t>
            </a:r>
          </a:p>
          <a:p>
            <a:r>
              <a:rPr lang="en-IN" sz="1600" dirty="0"/>
              <a:t>-</a:t>
            </a:r>
            <a:r>
              <a:rPr lang="en-IN" sz="1600" dirty="0" smtClean="0"/>
              <a:t>   Department:</a:t>
            </a:r>
          </a:p>
          <a:p>
            <a:r>
              <a:rPr lang="en-IN" sz="1600" dirty="0"/>
              <a:t>-</a:t>
            </a:r>
            <a:r>
              <a:rPr lang="en-IN" sz="1600" dirty="0" smtClean="0"/>
              <a:t>   Title:</a:t>
            </a:r>
          </a:p>
          <a:p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963886" y="3058846"/>
            <a:ext cx="3100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60823" y="1144395"/>
            <a:ext cx="2891246" cy="1424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60823" y="2816405"/>
            <a:ext cx="2891246" cy="1424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675222" y="1144395"/>
            <a:ext cx="15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Employee</a:t>
            </a:r>
            <a:endParaRPr lang="en-US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9675222" y="2874180"/>
            <a:ext cx="15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Employee</a:t>
            </a:r>
            <a:endParaRPr lang="en-US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9074330" y="3331720"/>
            <a:ext cx="21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sz="1200" dirty="0" smtClean="0"/>
              <a:t>Name: </a:t>
            </a:r>
            <a:r>
              <a:rPr lang="en-IN" sz="1200" dirty="0" err="1" smtClean="0"/>
              <a:t>Sushma</a:t>
            </a:r>
            <a:endParaRPr lang="en-IN" sz="1200" dirty="0" smtClean="0"/>
          </a:p>
          <a:p>
            <a:pPr marL="171450" indent="-171450">
              <a:buFontTx/>
              <a:buChar char="-"/>
            </a:pPr>
            <a:r>
              <a:rPr lang="en-IN" sz="1200" dirty="0" smtClean="0"/>
              <a:t>Department: External Affairs </a:t>
            </a:r>
          </a:p>
          <a:p>
            <a:pPr marL="171450" indent="-171450">
              <a:buFontTx/>
              <a:buChar char="-"/>
            </a:pPr>
            <a:r>
              <a:rPr lang="en-IN" sz="1200" dirty="0" smtClean="0"/>
              <a:t>Title: Minister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74331" y="1737447"/>
            <a:ext cx="21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sz="1200" dirty="0" smtClean="0"/>
              <a:t>Name: Nirmala</a:t>
            </a:r>
          </a:p>
          <a:p>
            <a:pPr marL="171450" indent="-171450">
              <a:buFontTx/>
              <a:buChar char="-"/>
            </a:pPr>
            <a:r>
              <a:rPr lang="en-IN" sz="1200" dirty="0" smtClean="0"/>
              <a:t>Department: Defence</a:t>
            </a:r>
          </a:p>
          <a:p>
            <a:pPr marL="171450" indent="-171450">
              <a:buFontTx/>
              <a:buChar char="-"/>
            </a:pPr>
            <a:r>
              <a:rPr lang="en-IN" sz="1200" dirty="0" smtClean="0"/>
              <a:t>Title: Minister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1600" y="3164471"/>
            <a:ext cx="2882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  Get Employee Name</a:t>
            </a:r>
          </a:p>
          <a:p>
            <a:r>
              <a:rPr lang="en-IN" sz="1600" dirty="0" smtClean="0"/>
              <a:t>+  Get Employee Department()</a:t>
            </a:r>
          </a:p>
          <a:p>
            <a:r>
              <a:rPr lang="en-IN" sz="1600" dirty="0" smtClean="0"/>
              <a:t>+  Get Employee Title ()</a:t>
            </a:r>
          </a:p>
        </p:txBody>
      </p:sp>
    </p:spTree>
    <p:extLst>
      <p:ext uri="{BB962C8B-B14F-4D97-AF65-F5344CB8AC3E}">
        <p14:creationId xmlns:p14="http://schemas.microsoft.com/office/powerpoint/2010/main" val="3678737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15" grpId="0" animBg="1"/>
      <p:bldP spid="18" grpId="0"/>
      <p:bldP spid="19" grpId="0"/>
      <p:bldP spid="23" grpId="0" animBg="1"/>
      <p:bldP spid="24" grpId="0" animBg="1"/>
      <p:bldP spid="25" grpId="0"/>
      <p:bldP spid="26" grpId="0"/>
      <p:bldP spid="27" grpId="0"/>
      <p:bldP spid="28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77" y="1271446"/>
            <a:ext cx="314325" cy="5334000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85652" y="2107474"/>
            <a:ext cx="11103428" cy="3948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008" y="1271446"/>
            <a:ext cx="314325" cy="533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15" y="1271446"/>
            <a:ext cx="314325" cy="533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7" y="1271446"/>
            <a:ext cx="314325" cy="533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434" y="574763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00994" y="574763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88182" y="574763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49542" y="574764"/>
            <a:ext cx="1637212" cy="696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9824" y="769216"/>
            <a:ext cx="145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err="1" smtClean="0"/>
              <a:t>GardeningPlan</a:t>
            </a:r>
            <a:endParaRPr lang="en-US" sz="1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694612" y="661494"/>
            <a:ext cx="145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smtClean="0"/>
              <a:t>Environmental</a:t>
            </a:r>
          </a:p>
          <a:p>
            <a:r>
              <a:rPr lang="en-IN" sz="1400" b="1" dirty="0"/>
              <a:t> </a:t>
            </a:r>
            <a:r>
              <a:rPr lang="en-IN" sz="1400" b="1" dirty="0" smtClean="0"/>
              <a:t>   </a:t>
            </a:r>
            <a:r>
              <a:rPr lang="en-IN" sz="1400" b="1" u="sng" dirty="0" smtClean="0"/>
              <a:t>Controller</a:t>
            </a:r>
            <a:endParaRPr lang="en-US" sz="14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088777" y="769215"/>
            <a:ext cx="145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smtClean="0"/>
              <a:t>Heater</a:t>
            </a:r>
            <a:endParaRPr lang="en-US" sz="1400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10402388" y="769214"/>
            <a:ext cx="1454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/>
              <a:t>: </a:t>
            </a:r>
            <a:r>
              <a:rPr lang="en-IN" sz="1400" b="1" u="sng" dirty="0" smtClean="0"/>
              <a:t>Cooler</a:t>
            </a:r>
            <a:endParaRPr lang="en-US" sz="1400" b="1" u="sng" dirty="0"/>
          </a:p>
        </p:txBody>
      </p:sp>
      <p:sp>
        <p:nvSpPr>
          <p:cNvPr id="14" name="Rectangle 13"/>
          <p:cNvSpPr/>
          <p:nvPr/>
        </p:nvSpPr>
        <p:spPr>
          <a:xfrm>
            <a:off x="1367246" y="2107474"/>
            <a:ext cx="119743" cy="3918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32242" y="2107474"/>
            <a:ext cx="141105" cy="2673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486989" y="2412274"/>
            <a:ext cx="2845253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5420" y="2436505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setClimate</a:t>
            </a:r>
            <a:r>
              <a:rPr lang="en-IN" sz="1400" dirty="0" smtClean="0"/>
              <a:t>()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435657" y="2656114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73347" y="2420983"/>
            <a:ext cx="36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33257" y="2420983"/>
            <a:ext cx="0" cy="296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3"/>
          </p:cNvCxnSpPr>
          <p:nvPr/>
        </p:nvCxnSpPr>
        <p:spPr>
          <a:xfrm flipH="1">
            <a:off x="4576762" y="2717074"/>
            <a:ext cx="256495" cy="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1298" y="5041966"/>
            <a:ext cx="165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log</a:t>
            </a:r>
            <a:r>
              <a:rPr lang="en-IN" sz="1600" dirty="0" smtClean="0"/>
              <a:t>()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506788" y="3378925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5" idx="3"/>
          </p:cNvCxnSpPr>
          <p:nvPr/>
        </p:nvCxnSpPr>
        <p:spPr>
          <a:xfrm flipV="1">
            <a:off x="4473347" y="3435531"/>
            <a:ext cx="3042626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88007" y="3062440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       heat()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700291" y="3744573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cool()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765423" y="4066902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endCxn id="27" idx="1"/>
          </p:cNvCxnSpPr>
          <p:nvPr/>
        </p:nvCxnSpPr>
        <p:spPr>
          <a:xfrm>
            <a:off x="4473347" y="4132216"/>
            <a:ext cx="6292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49299" y="5691051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1486989" y="5455920"/>
            <a:ext cx="368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6899" y="5455920"/>
            <a:ext cx="0" cy="296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3"/>
          </p:cNvCxnSpPr>
          <p:nvPr/>
        </p:nvCxnSpPr>
        <p:spPr>
          <a:xfrm flipH="1">
            <a:off x="1590404" y="5752011"/>
            <a:ext cx="256495" cy="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1451" y="2317560"/>
            <a:ext cx="165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 smtClean="0"/>
              <a:t>getTemperature</a:t>
            </a:r>
            <a:r>
              <a:rPr lang="en-IN" sz="1600" dirty="0" smtClean="0"/>
              <a:t>()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4324350" y="6233160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458310" y="6305006"/>
            <a:ext cx="6292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0761201" y="6239691"/>
            <a:ext cx="141105" cy="130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680033" y="6534372"/>
            <a:ext cx="4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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25069" y="5997228"/>
            <a:ext cx="131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destroy()</a:t>
            </a:r>
            <a:endParaRPr lang="en-US" sz="1400" dirty="0"/>
          </a:p>
        </p:txBody>
      </p:sp>
      <p:sp>
        <p:nvSpPr>
          <p:cNvPr id="40" name="Snip Single Corner Rectangle 39"/>
          <p:cNvSpPr/>
          <p:nvPr/>
        </p:nvSpPr>
        <p:spPr>
          <a:xfrm rot="5400000">
            <a:off x="690770" y="2027530"/>
            <a:ext cx="394055" cy="553946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44433" y="2194560"/>
            <a:ext cx="448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loop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77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428" y="197684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Edwardian Script ITC" panose="030303020407070D0804" pitchFamily="66" charset="0"/>
              </a:rPr>
              <a:t>“ The one and only place that a system is conceived is in the mind of the designer”</a:t>
            </a:r>
            <a:endParaRPr lang="en-US" sz="60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41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1909" y="1097281"/>
            <a:ext cx="6905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gency FB" panose="020B0503020202020204" pitchFamily="34" charset="0"/>
              </a:rPr>
              <a:t>Electronics                   Circuit diagrams</a:t>
            </a:r>
          </a:p>
          <a:p>
            <a:r>
              <a:rPr lang="en-IN" sz="2800" dirty="0" smtClean="0">
                <a:latin typeface="Agency FB" panose="020B0503020202020204" pitchFamily="34" charset="0"/>
              </a:rPr>
              <a:t>Architecture                Diagrams</a:t>
            </a:r>
          </a:p>
          <a:p>
            <a:r>
              <a:rPr lang="en-IN" sz="2800" dirty="0" smtClean="0">
                <a:latin typeface="Agency FB" panose="020B0503020202020204" pitchFamily="34" charset="0"/>
              </a:rPr>
              <a:t>Music                           Notes</a:t>
            </a:r>
          </a:p>
          <a:p>
            <a:r>
              <a:rPr lang="en-IN" sz="2800" dirty="0" smtClean="0">
                <a:latin typeface="Agency FB" panose="020B0503020202020204" pitchFamily="34" charset="0"/>
              </a:rPr>
              <a:t>Chemistry                    Symbols</a:t>
            </a:r>
          </a:p>
          <a:p>
            <a:r>
              <a:rPr lang="en-IN" sz="2800" dirty="0" smtClean="0">
                <a:latin typeface="Agency FB" panose="020B0503020202020204" pitchFamily="34" charset="0"/>
              </a:rPr>
              <a:t>Software Systems       ???</a:t>
            </a: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9589" y="4153988"/>
            <a:ext cx="519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UML (Unified Modelling Language)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911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543" y="705394"/>
            <a:ext cx="268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Bahnschrift Condensed" panose="020B0502040204020203" pitchFamily="34" charset="0"/>
              </a:rPr>
              <a:t>UML Diagrams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60" y="1290169"/>
            <a:ext cx="6867525" cy="2152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4891" y="3204754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Structure Diagrams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76347" y="4527984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Interaction Diagrams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585" y="3918384"/>
            <a:ext cx="40005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6319" y="3272053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Behavior</a:t>
            </a:r>
            <a:r>
              <a:rPr lang="en-IN" dirty="0" smtClean="0"/>
              <a:t> Diagrams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9760" y="4027594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Package Diagram</a:t>
            </a:r>
          </a:p>
          <a:p>
            <a:r>
              <a:rPr lang="en-IN" sz="1200" dirty="0" smtClean="0"/>
              <a:t>Class Diagram</a:t>
            </a:r>
          </a:p>
          <a:p>
            <a:r>
              <a:rPr lang="en-IN" sz="1200" dirty="0" smtClean="0"/>
              <a:t>Component Diagram</a:t>
            </a:r>
          </a:p>
          <a:p>
            <a:r>
              <a:rPr lang="en-IN" sz="1200" dirty="0" smtClean="0"/>
              <a:t>Deployment Diagram</a:t>
            </a:r>
          </a:p>
          <a:p>
            <a:r>
              <a:rPr lang="en-IN" sz="1200" dirty="0" smtClean="0"/>
              <a:t>Object Diagram</a:t>
            </a:r>
          </a:p>
          <a:p>
            <a:r>
              <a:rPr lang="en-IN" sz="1200" dirty="0" smtClean="0"/>
              <a:t>Composite Diagram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17785" y="39739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 Case Diagram</a:t>
            </a:r>
          </a:p>
          <a:p>
            <a:r>
              <a:rPr lang="en-IN" sz="1200" dirty="0" smtClean="0"/>
              <a:t>Activity Diagram</a:t>
            </a:r>
          </a:p>
          <a:p>
            <a:r>
              <a:rPr lang="en-IN" sz="1200" dirty="0" smtClean="0"/>
              <a:t>State Machine Diagram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758781" y="5368573"/>
            <a:ext cx="234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Sequence Diagram</a:t>
            </a:r>
          </a:p>
          <a:p>
            <a:r>
              <a:rPr lang="en-IN" sz="1200" dirty="0" smtClean="0"/>
              <a:t>Communication Diagram</a:t>
            </a:r>
          </a:p>
          <a:p>
            <a:r>
              <a:rPr lang="en-IN" sz="1200" dirty="0" smtClean="0"/>
              <a:t>Interaction Overview Diagram</a:t>
            </a:r>
          </a:p>
          <a:p>
            <a:r>
              <a:rPr lang="en-IN" sz="1200" dirty="0" smtClean="0"/>
              <a:t>Timing Diagram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54628" y="4158652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23649" y="5358981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9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4515" y="1724298"/>
            <a:ext cx="271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Sources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1485" y="2960914"/>
            <a:ext cx="1012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Object-Oriented Analysis And Design With Applications  - Grady </a:t>
            </a:r>
            <a:r>
              <a:rPr lang="en-IN" dirty="0" err="1" smtClean="0"/>
              <a:t>Booch</a:t>
            </a:r>
            <a:r>
              <a:rPr lang="en-IN" dirty="0" smtClean="0"/>
              <a:t> | Robert A. </a:t>
            </a:r>
            <a:r>
              <a:rPr lang="en-IN" dirty="0" err="1" smtClean="0"/>
              <a:t>Marksimchuk</a:t>
            </a:r>
            <a:r>
              <a:rPr lang="en-IN" dirty="0" smtClean="0"/>
              <a:t> | Michael W. Engle | Bobbi J. Young | Jim </a:t>
            </a:r>
            <a:r>
              <a:rPr lang="en-IN" dirty="0" err="1" smtClean="0"/>
              <a:t>Conallen</a:t>
            </a:r>
            <a:r>
              <a:rPr lang="en-IN" dirty="0" smtClean="0"/>
              <a:t> | Kelli A. Houston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9" y="0"/>
            <a:ext cx="3933825" cy="40100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02034" y="425716"/>
            <a:ext cx="5111932" cy="343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302034" y="853441"/>
            <a:ext cx="5111932" cy="17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73189" y="42571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Employee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02034" y="2420983"/>
            <a:ext cx="5111932" cy="1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02332" y="1083213"/>
            <a:ext cx="2908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</a:t>
            </a:r>
            <a:r>
              <a:rPr lang="en-IN" sz="1600" dirty="0" smtClean="0"/>
              <a:t>   </a:t>
            </a:r>
            <a:r>
              <a:rPr lang="en-IN" sz="1600" dirty="0" err="1" smtClean="0"/>
              <a:t>nameOfTheEmployee</a:t>
            </a:r>
            <a:r>
              <a:rPr lang="en-IN" sz="1600" dirty="0" smtClean="0"/>
              <a:t>:</a:t>
            </a:r>
          </a:p>
          <a:p>
            <a:r>
              <a:rPr lang="en-IN" sz="1600" dirty="0"/>
              <a:t>-</a:t>
            </a:r>
            <a:r>
              <a:rPr lang="en-IN" sz="1600" dirty="0" smtClean="0"/>
              <a:t>   </a:t>
            </a:r>
            <a:r>
              <a:rPr lang="en-IN" sz="1600" dirty="0" err="1" smtClean="0"/>
              <a:t>departmentOfTheEmployee</a:t>
            </a:r>
            <a:r>
              <a:rPr lang="en-IN" sz="1600" dirty="0" smtClean="0"/>
              <a:t>:</a:t>
            </a:r>
          </a:p>
          <a:p>
            <a:r>
              <a:rPr lang="en-IN" sz="1600" dirty="0" smtClean="0"/>
              <a:t>-   </a:t>
            </a:r>
            <a:r>
              <a:rPr lang="en-IN" sz="1600" dirty="0" err="1" smtClean="0"/>
              <a:t>titleOfTheEmployee</a:t>
            </a:r>
            <a:r>
              <a:rPr lang="en-IN" sz="1600" dirty="0" smtClean="0"/>
              <a:t>:</a:t>
            </a:r>
          </a:p>
          <a:p>
            <a:r>
              <a:rPr lang="en-IN" sz="1600" dirty="0" smtClean="0"/>
              <a:t>-   </a:t>
            </a:r>
            <a:r>
              <a:rPr lang="en-IN" sz="1600" dirty="0" err="1" smtClean="0"/>
              <a:t>employeeId</a:t>
            </a:r>
            <a:endParaRPr lang="en-IN" sz="1600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7783" y="1062747"/>
            <a:ext cx="153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 err="1"/>
              <a:t>i</a:t>
            </a:r>
            <a:r>
              <a:rPr lang="en-IN" sz="1600" dirty="0" err="1" smtClean="0"/>
              <a:t>nt</a:t>
            </a:r>
            <a:r>
              <a:rPr lang="en-IN" sz="1600" dirty="0" smtClean="0"/>
              <a:t> [1..200] =   1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02332" y="2639594"/>
            <a:ext cx="2882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+  </a:t>
            </a:r>
            <a:r>
              <a:rPr lang="en-IN" sz="1600" dirty="0" err="1" smtClean="0"/>
              <a:t>getEmployeeName</a:t>
            </a:r>
            <a:r>
              <a:rPr lang="en-IN" sz="1600" dirty="0" smtClean="0"/>
              <a:t> () :</a:t>
            </a:r>
          </a:p>
          <a:p>
            <a:r>
              <a:rPr lang="en-IN" sz="1600" dirty="0" smtClean="0"/>
              <a:t>+  </a:t>
            </a:r>
            <a:r>
              <a:rPr lang="en-IN" sz="1600" dirty="0" err="1" smtClean="0"/>
              <a:t>getEmployeeDepartment</a:t>
            </a:r>
            <a:r>
              <a:rPr lang="en-IN" sz="1600" dirty="0" smtClean="0"/>
              <a:t> () :</a:t>
            </a:r>
          </a:p>
          <a:p>
            <a:r>
              <a:rPr lang="en-IN" sz="1600" dirty="0" smtClean="0"/>
              <a:t>+  </a:t>
            </a:r>
            <a:r>
              <a:rPr lang="en-IN" sz="1600" dirty="0" err="1" smtClean="0"/>
              <a:t>getEmployeeTitle</a:t>
            </a:r>
            <a:r>
              <a:rPr lang="en-IN" sz="1600" dirty="0" smtClean="0"/>
              <a:t> () :</a:t>
            </a:r>
          </a:p>
          <a:p>
            <a:r>
              <a:rPr lang="en-IN" sz="1600" dirty="0" smtClean="0"/>
              <a:t>+  </a:t>
            </a:r>
            <a:r>
              <a:rPr lang="en-IN" sz="1600" dirty="0" err="1" smtClean="0"/>
              <a:t>getEmployeeId</a:t>
            </a:r>
            <a:r>
              <a:rPr lang="en-IN" sz="1600" dirty="0" smtClean="0"/>
              <a:t> () :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341326" y="2608552"/>
            <a:ext cx="128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/>
              <a:t>s</a:t>
            </a:r>
            <a:r>
              <a:rPr lang="en-IN" sz="1600" dirty="0" smtClean="0"/>
              <a:t>tring</a:t>
            </a:r>
          </a:p>
          <a:p>
            <a:r>
              <a:rPr lang="en-IN" sz="1600" dirty="0" err="1"/>
              <a:t>i</a:t>
            </a:r>
            <a:r>
              <a:rPr lang="en-IN" sz="1600" dirty="0" err="1" smtClean="0"/>
              <a:t>nt</a:t>
            </a:r>
            <a:r>
              <a:rPr lang="en-IN" sz="1600" dirty="0" smtClean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39292" y="4263578"/>
            <a:ext cx="6374674" cy="2168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56709" y="4902926"/>
            <a:ext cx="63572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056709" y="5683042"/>
            <a:ext cx="6357257" cy="29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58640" y="4400497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ClassName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00549" y="5124022"/>
            <a:ext cx="5860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visibility </a:t>
            </a:r>
            <a:r>
              <a:rPr lang="en-IN" sz="1200" dirty="0" err="1" smtClean="0"/>
              <a:t>attributeName</a:t>
            </a:r>
            <a:r>
              <a:rPr lang="en-IN" sz="1200" dirty="0" smtClean="0"/>
              <a:t> : Type [multiplicity] = </a:t>
            </a:r>
            <a:r>
              <a:rPr lang="en-IN" sz="1200" dirty="0" err="1" smtClean="0"/>
              <a:t>DefaultValue</a:t>
            </a:r>
            <a:r>
              <a:rPr lang="en-IN" sz="1200" dirty="0" smtClean="0"/>
              <a:t> {property string}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65715" y="5873419"/>
            <a:ext cx="5721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visibility </a:t>
            </a:r>
            <a:r>
              <a:rPr lang="en-IN" sz="1200" dirty="0" err="1" smtClean="0"/>
              <a:t>operationName</a:t>
            </a:r>
            <a:r>
              <a:rPr lang="en-IN" sz="1200" dirty="0" smtClean="0"/>
              <a:t> {</a:t>
            </a:r>
            <a:r>
              <a:rPr lang="en-IN" sz="1200" dirty="0" err="1" smtClean="0"/>
              <a:t>parameterName</a:t>
            </a:r>
            <a:r>
              <a:rPr lang="en-IN" sz="1200" dirty="0" smtClean="0"/>
              <a:t> : Type} : </a:t>
            </a:r>
            <a:r>
              <a:rPr lang="en-IN" sz="1200" dirty="0" err="1" smtClean="0"/>
              <a:t>ReturnType</a:t>
            </a:r>
            <a:r>
              <a:rPr lang="en-IN" sz="1200" dirty="0" smtClean="0"/>
              <a:t> {property string}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544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  <p:bldP spid="13" grpId="0"/>
      <p:bldP spid="16" grpId="0"/>
      <p:bldP spid="18" grpId="0"/>
      <p:bldP spid="20" grpId="0" animBg="1"/>
      <p:bldP spid="27" grpId="0"/>
      <p:bldP spid="28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3" y="0"/>
            <a:ext cx="109728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0316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806" y="522514"/>
            <a:ext cx="349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Ink Free" panose="03080402000500000000" pitchFamily="66" charset="0"/>
              </a:rPr>
              <a:t>What do I want to grow?</a:t>
            </a:r>
          </a:p>
          <a:p>
            <a:endParaRPr lang="en-IN" dirty="0">
              <a:latin typeface="Ink Free" panose="03080402000500000000" pitchFamily="66" charset="0"/>
            </a:endParaRPr>
          </a:p>
          <a:p>
            <a:r>
              <a:rPr lang="en-IN" dirty="0" smtClean="0">
                <a:latin typeface="Ink Free" panose="03080402000500000000" pitchFamily="66" charset="0"/>
              </a:rPr>
              <a:t>Food items!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933" y="1445844"/>
            <a:ext cx="721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Ink Free" panose="03080402000500000000" pitchFamily="66" charset="0"/>
              </a:rPr>
              <a:t>Food items with vitamin </a:t>
            </a:r>
            <a:r>
              <a:rPr lang="en-IN" dirty="0" smtClean="0">
                <a:latin typeface="Ink Free" panose="03080402000500000000" pitchFamily="66" charset="0"/>
              </a:rPr>
              <a:t>content, nutrients </a:t>
            </a:r>
            <a:r>
              <a:rPr lang="en-IN" dirty="0">
                <a:latin typeface="Ink Free" panose="03080402000500000000" pitchFamily="66" charset="0"/>
              </a:rPr>
              <a:t>and caloric equivalent</a:t>
            </a:r>
            <a:r>
              <a:rPr lang="en-IN" dirty="0"/>
              <a:t>!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35" y="292634"/>
            <a:ext cx="1485900" cy="1476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806" y="2092175"/>
            <a:ext cx="578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Ink Free" panose="03080402000500000000" pitchFamily="66" charset="0"/>
              </a:rPr>
              <a:t> I need a plan!</a:t>
            </a:r>
          </a:p>
          <a:p>
            <a:r>
              <a:rPr lang="en-IN" dirty="0">
                <a:latin typeface="Ink Free" panose="03080402000500000000" pitchFamily="66" charset="0"/>
              </a:rPr>
              <a:t> </a:t>
            </a:r>
            <a:r>
              <a:rPr lang="en-IN" dirty="0" smtClean="0">
                <a:latin typeface="Ink Free" panose="03080402000500000000" pitchFamily="66" charset="0"/>
              </a:rPr>
              <a:t>For gardening and then for growing.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26" y="2978213"/>
            <a:ext cx="495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Ink Free" panose="03080402000500000000" pitchFamily="66" charset="0"/>
              </a:rPr>
              <a:t>I need to control the environment.</a:t>
            </a:r>
          </a:p>
          <a:p>
            <a:r>
              <a:rPr lang="en-IN" dirty="0" smtClean="0">
                <a:latin typeface="Ink Free" panose="03080402000500000000" pitchFamily="66" charset="0"/>
              </a:rPr>
              <a:t>A heater, cooler and light?</a:t>
            </a:r>
          </a:p>
          <a:p>
            <a:r>
              <a:rPr lang="en-IN" dirty="0" smtClean="0">
                <a:latin typeface="Ink Free" panose="03080402000500000000" pitchFamily="66" charset="0"/>
              </a:rPr>
              <a:t>And to measure them…temperature sensor?</a:t>
            </a:r>
            <a:endParaRPr lang="en-US" dirty="0">
              <a:latin typeface="Ink Free" panose="030804020005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933" y="4066903"/>
            <a:ext cx="421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latin typeface="Ink Free" panose="03080402000500000000" pitchFamily="66" charset="0"/>
              </a:rPr>
              <a:t>Data is power.</a:t>
            </a:r>
          </a:p>
          <a:p>
            <a:r>
              <a:rPr lang="en-IN" dirty="0">
                <a:latin typeface="Ink Free" panose="03080402000500000000" pitchFamily="66" charset="0"/>
              </a:rPr>
              <a:t> </a:t>
            </a:r>
            <a:r>
              <a:rPr lang="en-IN" dirty="0" smtClean="0">
                <a:latin typeface="Ink Free" panose="03080402000500000000" pitchFamily="66" charset="0"/>
              </a:rPr>
              <a:t>Crop database</a:t>
            </a:r>
            <a:r>
              <a:rPr lang="en-IN" dirty="0" smtClean="0"/>
              <a:t>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35" y="3236859"/>
            <a:ext cx="1485900" cy="14763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3806" y="5190309"/>
            <a:ext cx="272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</a:t>
            </a:r>
            <a:r>
              <a:rPr lang="en-IN" dirty="0" smtClean="0">
                <a:latin typeface="Ink Free" panose="03080402000500000000" pitchFamily="66" charset="0"/>
              </a:rPr>
              <a:t>I still need people</a:t>
            </a:r>
          </a:p>
          <a:p>
            <a:r>
              <a:rPr lang="en-IN" dirty="0" smtClean="0"/>
              <a:t> 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050" y="5175231"/>
            <a:ext cx="1466850" cy="1562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726" y="5738949"/>
            <a:ext cx="23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Ink Free" panose="03080402000500000000" pitchFamily="66" charset="0"/>
              </a:rPr>
              <a:t> A Plan Maker</a:t>
            </a:r>
          </a:p>
          <a:p>
            <a:r>
              <a:rPr lang="en-IN" dirty="0">
                <a:latin typeface="Ink Free" panose="03080402000500000000" pitchFamily="66" charset="0"/>
              </a:rPr>
              <a:t>  A Nutritionist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234" y="984066"/>
            <a:ext cx="1654629" cy="1349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50420" y="4043981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711234" y="1436914"/>
            <a:ext cx="165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50421" y="4537166"/>
            <a:ext cx="15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63634" y="984066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PlanAnalyst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2823" y="4071764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PlanMetrics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28411" y="818606"/>
            <a:ext cx="2908663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437120" y="1219200"/>
            <a:ext cx="2882537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7491" y="829385"/>
            <a:ext cx="24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EnvironmentController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95405" y="3992097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38160" y="3992097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537371" y="3955306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1" idx="0"/>
          </p:cNvCxnSpPr>
          <p:nvPr/>
        </p:nvCxnSpPr>
        <p:spPr>
          <a:xfrm flipH="1">
            <a:off x="6483531" y="1872343"/>
            <a:ext cx="1293223" cy="2119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</p:cNvCxnSpPr>
          <p:nvPr/>
        </p:nvCxnSpPr>
        <p:spPr>
          <a:xfrm>
            <a:off x="8882743" y="1872343"/>
            <a:ext cx="43542" cy="208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3" idx="0"/>
          </p:cNvCxnSpPr>
          <p:nvPr/>
        </p:nvCxnSpPr>
        <p:spPr>
          <a:xfrm>
            <a:off x="9831977" y="1872343"/>
            <a:ext cx="1493520" cy="2082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695405" y="4345577"/>
            <a:ext cx="1576251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38160" y="4389120"/>
            <a:ext cx="1576251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537371" y="4345577"/>
            <a:ext cx="15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32453" y="3984171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Heater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527867" y="4028497"/>
            <a:ext cx="11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Cooler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995287" y="399209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566263" y="2525486"/>
            <a:ext cx="7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Part of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8135982" y="2696495"/>
            <a:ext cx="7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Part of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0341428" y="2470554"/>
            <a:ext cx="7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Part of</a:t>
            </a:r>
            <a:endParaRPr lang="en-US" sz="1400" dirty="0"/>
          </a:p>
        </p:txBody>
      </p:sp>
      <p:cxnSp>
        <p:nvCxnSpPr>
          <p:cNvPr id="36" name="Straight Connector 35"/>
          <p:cNvCxnSpPr>
            <a:stCxn id="2" idx="2"/>
            <a:endCxn id="3" idx="0"/>
          </p:cNvCxnSpPr>
          <p:nvPr/>
        </p:nvCxnSpPr>
        <p:spPr>
          <a:xfrm flipH="1">
            <a:off x="2538546" y="2333895"/>
            <a:ext cx="3" cy="1710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82240" y="3004272"/>
            <a:ext cx="1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 animBg="1"/>
      <p:bldP spid="10" grpId="0"/>
      <p:bldP spid="11" grpId="0" animBg="1"/>
      <p:bldP spid="12" grpId="0" animBg="1"/>
      <p:bldP spid="13" grpId="0" animBg="1"/>
      <p:bldP spid="20" grpId="0"/>
      <p:bldP spid="21" grpId="0"/>
      <p:bldP spid="22" grpId="0"/>
      <p:bldP spid="32" grpId="0"/>
      <p:bldP spid="33" grpId="0"/>
      <p:bldP spid="34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11234" y="984066"/>
            <a:ext cx="1654629" cy="1349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46067" y="4089362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711234" y="1436914"/>
            <a:ext cx="1654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50421" y="4537166"/>
            <a:ext cx="15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63634" y="984066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PlanAnalyst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74667" y="4116299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PlanMetrics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28411" y="818606"/>
            <a:ext cx="2908663" cy="1053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437120" y="1219200"/>
            <a:ext cx="2882537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61365" y="858577"/>
            <a:ext cx="24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EnvironmentController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695405" y="3992097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138160" y="3992097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537371" y="3955306"/>
            <a:ext cx="1576251" cy="1132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endCxn id="41" idx="0"/>
          </p:cNvCxnSpPr>
          <p:nvPr/>
        </p:nvCxnSpPr>
        <p:spPr>
          <a:xfrm flipH="1">
            <a:off x="6483531" y="2174821"/>
            <a:ext cx="1134599" cy="1817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887670" y="2206981"/>
            <a:ext cx="38615" cy="1748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3" idx="0"/>
          </p:cNvCxnSpPr>
          <p:nvPr/>
        </p:nvCxnSpPr>
        <p:spPr>
          <a:xfrm>
            <a:off x="10015885" y="2174197"/>
            <a:ext cx="1309612" cy="1781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695405" y="4345577"/>
            <a:ext cx="1576251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8138160" y="4389120"/>
            <a:ext cx="1576251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537371" y="4345577"/>
            <a:ext cx="15762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32453" y="3984171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Heater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27867" y="4028497"/>
            <a:ext cx="11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Cooler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0995287" y="399209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Light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83" y="2367847"/>
            <a:ext cx="1000125" cy="17145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076993" y="3021689"/>
            <a:ext cx="124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Analyzes</a:t>
            </a:r>
            <a:endParaRPr lang="en-US" dirty="0"/>
          </a:p>
        </p:txBody>
      </p:sp>
      <p:sp>
        <p:nvSpPr>
          <p:cNvPr id="74" name="Flowchart: Decision 73"/>
          <p:cNvSpPr/>
          <p:nvPr/>
        </p:nvSpPr>
        <p:spPr>
          <a:xfrm rot="18648260">
            <a:off x="7549410" y="1986176"/>
            <a:ext cx="364865" cy="14000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Decision 74"/>
          <p:cNvSpPr/>
          <p:nvPr/>
        </p:nvSpPr>
        <p:spPr>
          <a:xfrm>
            <a:off x="8821782" y="1872343"/>
            <a:ext cx="139337" cy="334638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Decision 75"/>
          <p:cNvSpPr/>
          <p:nvPr/>
        </p:nvSpPr>
        <p:spPr>
          <a:xfrm rot="2789459">
            <a:off x="9702049" y="1988204"/>
            <a:ext cx="365617" cy="10667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30" grpId="0"/>
      <p:bldP spid="34" grpId="0"/>
      <p:bldP spid="37" grpId="0" animBg="1"/>
      <p:bldP spid="40" grpId="0"/>
      <p:bldP spid="41" grpId="0" animBg="1"/>
      <p:bldP spid="42" grpId="0" animBg="1"/>
      <p:bldP spid="43" grpId="0" animBg="1"/>
      <p:bldP spid="70" grpId="0"/>
      <p:bldP spid="71" grpId="0"/>
      <p:bldP spid="72" grpId="0"/>
      <p:bldP spid="33" grpId="0"/>
      <p:bldP spid="74" grpId="0" animBg="1"/>
      <p:bldP spid="75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8228" y="1114697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770811" y="1602377"/>
            <a:ext cx="1950720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06241" y="1233045"/>
            <a:ext cx="14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/>
              <a:t>FoodItem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7145383" y="1114697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217" y="3940628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8617" y="3940628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46217" y="4415246"/>
            <a:ext cx="1933303" cy="1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8617" y="4415246"/>
            <a:ext cx="1942012" cy="8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45383" y="1602377"/>
            <a:ext cx="19333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46126" y="1233045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Tomato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6846" y="3940628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VitaminContent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00503" y="3940628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Nutrients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1"/>
            <a:endCxn id="2" idx="3"/>
          </p:cNvCxnSpPr>
          <p:nvPr/>
        </p:nvCxnSpPr>
        <p:spPr>
          <a:xfrm flipH="1">
            <a:off x="5721531" y="1924594"/>
            <a:ext cx="1423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2" idx="2"/>
          </p:cNvCxnSpPr>
          <p:nvPr/>
        </p:nvCxnSpPr>
        <p:spPr>
          <a:xfrm flipV="1">
            <a:off x="2873829" y="2734491"/>
            <a:ext cx="1881051" cy="12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0"/>
            <a:endCxn id="2" idx="2"/>
          </p:cNvCxnSpPr>
          <p:nvPr/>
        </p:nvCxnSpPr>
        <p:spPr>
          <a:xfrm flipH="1" flipV="1">
            <a:off x="4754880" y="2734491"/>
            <a:ext cx="2168435" cy="12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0023" y="1555262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is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95749" y="3222171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is in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913120" y="3098854"/>
            <a:ext cx="60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</a:t>
            </a:r>
            <a:r>
              <a:rPr lang="en-IN" dirty="0" smtClean="0"/>
              <a:t>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8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 animBg="1"/>
      <p:bldP spid="7" grpId="0" animBg="1"/>
      <p:bldP spid="11" grpId="0"/>
      <p:bldP spid="12" grpId="0"/>
      <p:bldP spid="13" grpId="0"/>
      <p:bldP spid="28" grpId="0"/>
      <p:bldP spid="29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8228" y="1114697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770811" y="1602377"/>
            <a:ext cx="1950720" cy="8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6241" y="1233045"/>
            <a:ext cx="142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 smtClean="0"/>
              <a:t>FoodItem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7145383" y="1114697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217" y="3940628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08617" y="3940628"/>
            <a:ext cx="1933303" cy="16197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846217" y="4415246"/>
            <a:ext cx="1933303" cy="1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08617" y="4415246"/>
            <a:ext cx="1942012" cy="8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45383" y="1602377"/>
            <a:ext cx="19333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6126" y="1233045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Tomato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76846" y="3940628"/>
            <a:ext cx="179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VitaminContent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00503" y="3940628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Nutrients</a:t>
            </a:r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 rot="16200000">
            <a:off x="5712823" y="1628503"/>
            <a:ext cx="348343" cy="31350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3"/>
          </p:cNvCxnSpPr>
          <p:nvPr/>
        </p:nvCxnSpPr>
        <p:spPr>
          <a:xfrm>
            <a:off x="6043749" y="1785257"/>
            <a:ext cx="1101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Decision 24"/>
          <p:cNvSpPr/>
          <p:nvPr/>
        </p:nvSpPr>
        <p:spPr>
          <a:xfrm rot="1771956">
            <a:off x="3844716" y="2740185"/>
            <a:ext cx="235921" cy="326718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cision 25"/>
          <p:cNvSpPr/>
          <p:nvPr/>
        </p:nvSpPr>
        <p:spPr>
          <a:xfrm rot="19140128">
            <a:off x="5420664" y="2718674"/>
            <a:ext cx="207853" cy="36127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5" idx="2"/>
          </p:cNvCxnSpPr>
          <p:nvPr/>
        </p:nvCxnSpPr>
        <p:spPr>
          <a:xfrm flipH="1">
            <a:off x="3278408" y="3045679"/>
            <a:ext cx="603746" cy="9182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2"/>
          </p:cNvCxnSpPr>
          <p:nvPr/>
        </p:nvCxnSpPr>
        <p:spPr>
          <a:xfrm>
            <a:off x="5643095" y="3035644"/>
            <a:ext cx="950353" cy="919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83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7" grpId="0" animBg="1"/>
      <p:bldP spid="8" grpId="0" animBg="1"/>
      <p:bldP spid="17" grpId="0"/>
      <p:bldP spid="18" grpId="0"/>
      <p:bldP spid="19" grpId="0"/>
      <p:bldP spid="20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790</Words>
  <Application>Microsoft Office PowerPoint</Application>
  <PresentationFormat>Widescreen</PresentationFormat>
  <Paragraphs>289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Agency FB</vt:lpstr>
      <vt:lpstr>Arial</vt:lpstr>
      <vt:lpstr>Bahnschrift Condensed</vt:lpstr>
      <vt:lpstr>Bahnschrift Light</vt:lpstr>
      <vt:lpstr>Bahnschrift SemiBold SemiConden</vt:lpstr>
      <vt:lpstr>Baskerville Old Face</vt:lpstr>
      <vt:lpstr>Calibri</vt:lpstr>
      <vt:lpstr>Calibri Light</vt:lpstr>
      <vt:lpstr>Edwardian Script ITC</vt:lpstr>
      <vt:lpstr>HP Simplified Light</vt:lpstr>
      <vt:lpstr>Ink Free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 Annapragada</dc:creator>
  <cp:lastModifiedBy>Aparna Annapragada</cp:lastModifiedBy>
  <cp:revision>125</cp:revision>
  <dcterms:created xsi:type="dcterms:W3CDTF">2018-07-22T14:15:20Z</dcterms:created>
  <dcterms:modified xsi:type="dcterms:W3CDTF">2018-07-29T12:53:24Z</dcterms:modified>
</cp:coreProperties>
</file>