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 b="def" i="def"/>
      <a:tcStyle>
        <a:tcBdr/>
        <a:fill>
          <a:solidFill>
            <a:srgbClr val="F0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DCB"/>
          </a:solidFill>
        </a:fill>
      </a:tcStyle>
    </a:wholeTbl>
    <a:band2H>
      <a:tcTxStyle b="def" i="def"/>
      <a:tcStyle>
        <a:tcBdr/>
        <a:fill>
          <a:solidFill>
            <a:srgbClr val="F9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6CE"/>
          </a:solidFill>
        </a:fill>
      </a:tcStyle>
    </a:wholeTbl>
    <a:band2H>
      <a:tcTxStyle b="def" i="def"/>
      <a:tcStyle>
        <a:tcBdr/>
        <a:fill>
          <a:solidFill>
            <a:srgbClr val="F2EC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직사각형 1"/>
          <p:cNvSpPr/>
          <p:nvPr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" name="그룹 17"/>
          <p:cNvGrpSpPr/>
          <p:nvPr/>
        </p:nvGrpSpPr>
        <p:grpSpPr>
          <a:xfrm>
            <a:off x="4539436" y="1893116"/>
            <a:ext cx="3113129" cy="3113129"/>
            <a:chOff x="0" y="0"/>
            <a:chExt cx="3113128" cy="3113128"/>
          </a:xfrm>
        </p:grpSpPr>
        <p:sp>
          <p:nvSpPr>
            <p:cNvPr id="13" name="타원 18"/>
            <p:cNvSpPr/>
            <p:nvPr/>
          </p:nvSpPr>
          <p:spPr>
            <a:xfrm>
              <a:off x="-1" y="-1"/>
              <a:ext cx="3113130" cy="3113130"/>
            </a:xfrm>
            <a:prstGeom prst="ellipse">
              <a:avLst/>
            </a:prstGeom>
            <a:solidFill>
              <a:srgbClr val="DA222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타원 19"/>
            <p:cNvSpPr/>
            <p:nvPr/>
          </p:nvSpPr>
          <p:spPr>
            <a:xfrm>
              <a:off x="108867" y="108868"/>
              <a:ext cx="2895394" cy="289539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" name="직사각형 20"/>
          <p:cNvSpPr/>
          <p:nvPr/>
        </p:nvSpPr>
        <p:spPr>
          <a:xfrm>
            <a:off x="-3" y="3912718"/>
            <a:ext cx="12192001" cy="2282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4975" y="2476876"/>
            <a:ext cx="2102048" cy="1232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6256" y="5877605"/>
            <a:ext cx="4130399" cy="92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그림 45" descr="그림 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5782186" y="1367519"/>
            <a:ext cx="30484" cy="565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그림 46" descr="그림 4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5976149" y="2885750"/>
            <a:ext cx="30484" cy="565619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제목 슬라이드">
    <p:bg>
      <p:bgPr>
        <a:solidFill>
          <a:srgbClr val="9208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자유형 8"/>
          <p:cNvSpPr/>
          <p:nvPr/>
        </p:nvSpPr>
        <p:spPr>
          <a:xfrm>
            <a:off x="2204720" y="0"/>
            <a:ext cx="9774802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6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99" y="21295"/>
                </a:lnTo>
                <a:cubicBezTo>
                  <a:pt x="9405" y="17854"/>
                  <a:pt x="16561" y="10181"/>
                  <a:pt x="20792" y="169"/>
                </a:cubicBezTo>
                <a:close/>
              </a:path>
            </a:pathLst>
          </a:custGeom>
          <a:solidFill>
            <a:srgbClr val="C70B1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자유형 9"/>
          <p:cNvSpPr/>
          <p:nvPr/>
        </p:nvSpPr>
        <p:spPr>
          <a:xfrm>
            <a:off x="2826364" y="0"/>
            <a:ext cx="936563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6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99" y="21295"/>
                </a:lnTo>
                <a:cubicBezTo>
                  <a:pt x="9405" y="17854"/>
                  <a:pt x="16561" y="10181"/>
                  <a:pt x="20792" y="16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Picture 1" descr="Picture 1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360757" y="794085"/>
            <a:ext cx="5433589" cy="3186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8839" y="5457397"/>
            <a:ext cx="5433590" cy="121303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5869703" y="6418661"/>
            <a:ext cx="258625" cy="2483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83" y="365125"/>
            <a:ext cx="1851026" cy="1085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2000" y="6101124"/>
            <a:ext cx="2447637" cy="546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그림 46" descr="그림 4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5400000">
            <a:off x="5982501" y="1364002"/>
            <a:ext cx="58279" cy="10813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그림 45" descr="그림 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6095648" y="-4527556"/>
            <a:ext cx="65359" cy="12127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2179782" y="365125"/>
            <a:ext cx="683491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2179782" y="365125"/>
            <a:ext cx="683491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1632155" y="4532672"/>
            <a:ext cx="9144001" cy="550607"/>
          </a:xfrm>
          <a:prstGeom prst="rect">
            <a:avLst/>
          </a:prstGeom>
        </p:spPr>
        <p:txBody>
          <a:bodyPr/>
          <a:lstStyle>
            <a:lvl1pPr defTabSz="612648">
              <a:defRPr sz="3618">
                <a:effectLst>
                  <a:outerShdw sx="100000" sy="100000" kx="0" ky="0" algn="b" rotWithShape="0" blurRad="25527" dist="25527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Weekly Report</a:t>
            </a:r>
          </a:p>
        </p:txBody>
      </p:sp>
      <p:sp>
        <p:nvSpPr>
          <p:cNvPr id="118" name="TextBox 4"/>
          <p:cNvSpPr txBox="1"/>
          <p:nvPr/>
        </p:nvSpPr>
        <p:spPr>
          <a:xfrm>
            <a:off x="5266648" y="5173914"/>
            <a:ext cx="600456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24/01/2024</a:t>
            </a:r>
          </a:p>
        </p:txBody>
      </p:sp>
      <p:sp>
        <p:nvSpPr>
          <p:cNvPr id="119" name="TextBox 3"/>
          <p:cNvSpPr txBox="1"/>
          <p:nvPr/>
        </p:nvSpPr>
        <p:spPr>
          <a:xfrm>
            <a:off x="448841" y="5867539"/>
            <a:ext cx="2681259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Aparna B G</a:t>
            </a:r>
          </a:p>
          <a:p>
            <a:pPr/>
            <a:r>
              <a:t>BS-MS Student</a:t>
            </a:r>
          </a:p>
          <a:p>
            <a:pPr/>
            <a:r>
              <a:t>School of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 defTabSz="475487">
              <a:defRPr sz="2027">
                <a:effectLst>
                  <a:outerShdw sx="100000" sy="100000" kx="0" ky="0" algn="b" rotWithShape="0" blurRad="19812" dist="19812" dir="2700000">
                    <a:srgbClr val="000000">
                      <a:alpha val="43137"/>
                    </a:srgbClr>
                  </a:outerShdw>
                </a:effectLst>
              </a:defRPr>
            </a:pPr>
            <a:br/>
            <a:r>
              <a:t>HAR using Wi-Fi Signals </a:t>
            </a:r>
            <a:br/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TOPIC : </a:t>
            </a:r>
            <a:r>
              <a:t>Human Activity Recognition using Wi-Fi Signals</a:t>
            </a:r>
          </a:p>
          <a:p>
            <a:pPr/>
          </a:p>
          <a:p>
            <a:pPr/>
            <a:r>
              <a:t>Improve the activity classification performance</a:t>
            </a:r>
          </a:p>
        </p:txBody>
      </p:sp>
      <p:sp>
        <p:nvSpPr>
          <p:cNvPr id="123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/>
            <a:r>
              <a:t>HAR using Wi-Fi Signals</a:t>
            </a:r>
          </a:p>
        </p:txBody>
      </p:sp>
      <p:sp>
        <p:nvSpPr>
          <p:cNvPr id="126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Screenshot 2024-01-24 at 3.49.07 PM.png" descr="Screenshot 2024-01-24 at 3.49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484" y="2107652"/>
            <a:ext cx="8728140" cy="3454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/>
            <a:r>
              <a:t>HAR using Wi-Fi Signals</a:t>
            </a:r>
          </a:p>
        </p:txBody>
      </p:sp>
      <p:pic>
        <p:nvPicPr>
          <p:cNvPr id="13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7596" t="37703" r="52973" b="12606"/>
          <a:stretch>
            <a:fillRect/>
          </a:stretch>
        </p:blipFill>
        <p:spPr>
          <a:xfrm>
            <a:off x="1295399" y="2377439"/>
            <a:ext cx="3307081" cy="319087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rcRect l="8181" t="19510" r="47354" b="2947"/>
          <a:stretch>
            <a:fillRect/>
          </a:stretch>
        </p:blipFill>
        <p:spPr>
          <a:xfrm>
            <a:off x="5888354" y="2307028"/>
            <a:ext cx="4092533" cy="389883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Decision Tree"/>
          <p:cNvSpPr txBox="1"/>
          <p:nvPr/>
        </p:nvSpPr>
        <p:spPr>
          <a:xfrm>
            <a:off x="2090038" y="1691200"/>
            <a:ext cx="1838016" cy="34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5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Decision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/>
            <a:r>
              <a:t>HAR using Wi-Fi Signals</a:t>
            </a:r>
          </a:p>
        </p:txBody>
      </p:sp>
      <p:pic>
        <p:nvPicPr>
          <p:cNvPr id="13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7900" t="16953" r="46742" b="5082"/>
          <a:stretch>
            <a:fillRect/>
          </a:stretch>
        </p:blipFill>
        <p:spPr>
          <a:xfrm>
            <a:off x="6733748" y="2605647"/>
            <a:ext cx="3690564" cy="392322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8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rcRect l="8345" t="19247" r="47674" b="3968"/>
          <a:stretch>
            <a:fillRect/>
          </a:stretch>
        </p:blipFill>
        <p:spPr>
          <a:xfrm>
            <a:off x="1404653" y="2545831"/>
            <a:ext cx="3595035" cy="392307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andom Forest"/>
          <p:cNvSpPr txBox="1"/>
          <p:nvPr/>
        </p:nvSpPr>
        <p:spPr>
          <a:xfrm>
            <a:off x="2090038" y="1691200"/>
            <a:ext cx="2114588" cy="34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5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140" name="Gaussian Naive Bayes"/>
          <p:cNvSpPr txBox="1"/>
          <p:nvPr/>
        </p:nvSpPr>
        <p:spPr>
          <a:xfrm>
            <a:off x="6807942" y="1691200"/>
            <a:ext cx="2994069" cy="34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5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Gaussian Naive Bayes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 defTabSz="694944">
              <a:defRPr sz="2964">
                <a:effectLst>
                  <a:outerShdw sx="100000" sy="100000" kx="0" ky="0" algn="b" rotWithShape="0" blurRad="28956" dist="28956" dir="2700000">
                    <a:srgbClr val="000000">
                      <a:alpha val="43137"/>
                    </a:srgbClr>
                  </a:outerShdw>
                </a:effectLst>
              </a:defRPr>
            </a:pPr>
            <a:br/>
            <a:r>
              <a:t>HAR using Wi-Fi Signals</a:t>
            </a:r>
          </a:p>
        </p:txBody>
      </p:sp>
      <p:pic>
        <p:nvPicPr>
          <p:cNvPr id="14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7388" t="17452" r="46744" b="5764"/>
          <a:stretch>
            <a:fillRect/>
          </a:stretch>
        </p:blipFill>
        <p:spPr>
          <a:xfrm>
            <a:off x="974002" y="2530319"/>
            <a:ext cx="3691278" cy="396991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587" y="2530634"/>
            <a:ext cx="3691336" cy="396931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Logistic Regression"/>
          <p:cNvSpPr txBox="1"/>
          <p:nvPr/>
        </p:nvSpPr>
        <p:spPr>
          <a:xfrm>
            <a:off x="1497818" y="1679506"/>
            <a:ext cx="2643703" cy="34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5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147" name="KNN"/>
          <p:cNvSpPr txBox="1"/>
          <p:nvPr/>
        </p:nvSpPr>
        <p:spPr>
          <a:xfrm>
            <a:off x="7896391" y="1624151"/>
            <a:ext cx="718239" cy="34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5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 defTabSz="694944">
              <a:defRPr sz="2964">
                <a:effectLst>
                  <a:outerShdw sx="100000" sy="100000" kx="0" ky="0" algn="b" rotWithShape="0" blurRad="28956" dist="28956" dir="2700000">
                    <a:srgbClr val="000000">
                      <a:alpha val="43137"/>
                    </a:srgbClr>
                  </a:outerShdw>
                </a:effectLst>
              </a:defRPr>
            </a:pPr>
            <a:br/>
            <a:r>
              <a:t>HAR using Wi-Fi Signals</a:t>
            </a:r>
          </a:p>
        </p:txBody>
      </p:sp>
      <p:sp>
        <p:nvSpPr>
          <p:cNvPr id="150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Data set Information"/>
          <p:cNvSpPr txBox="1"/>
          <p:nvPr/>
        </p:nvSpPr>
        <p:spPr>
          <a:xfrm>
            <a:off x="1497818" y="1679506"/>
            <a:ext cx="2852218" cy="34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5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 set Information</a:t>
            </a:r>
          </a:p>
        </p:txBody>
      </p:sp>
      <p:pic>
        <p:nvPicPr>
          <p:cNvPr id="152" name="Screenshot 2024-01-24 at 3.45.34 PM.png" descr="Screenshot 2024-01-24 at 3.45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926" y="2154340"/>
            <a:ext cx="6958386" cy="445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