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handoutMasterIdLst>
    <p:handoutMasterId r:id="rId18"/>
  </p:handoutMasterIdLst>
  <p:sldIdLst>
    <p:sldId id="257" r:id="rId3"/>
    <p:sldId id="261" r:id="rId4"/>
    <p:sldId id="263" r:id="rId5"/>
    <p:sldId id="264" r:id="rId6"/>
    <p:sldId id="265" r:id="rId7"/>
    <p:sldId id="291" r:id="rId8"/>
    <p:sldId id="266" r:id="rId9"/>
    <p:sldId id="267" r:id="rId10"/>
    <p:sldId id="268" r:id="rId11"/>
    <p:sldId id="269" r:id="rId12"/>
    <p:sldId id="292" r:id="rId13"/>
    <p:sldId id="279" r:id="rId14"/>
    <p:sldId id="293" r:id="rId15"/>
    <p:sldId id="278" r:id="rId16"/>
  </p:sldIdLst>
  <p:sldSz cx="12192000" cy="6858000"/>
  <p:notesSz cx="6858000" cy="9144000"/>
  <p:embeddedFontLst>
    <p:embeddedFont>
      <p:font typeface="Philosopher" panose="00000500000000000000" charset="0"/>
      <p:regular r:id="rId22"/>
      <p:bold r:id="rId23"/>
      <p:italic r:id="rId24"/>
      <p:boldItalic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66AC"/>
    <a:srgbClr val="629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41" autoAdjust="0"/>
    <p:restoredTop sz="94660"/>
  </p:normalViewPr>
  <p:slideViewPr>
    <p:cSldViewPr snapToGrid="0" showGuides="1">
      <p:cViewPr varScale="1">
        <p:scale>
          <a:sx n="155" d="100"/>
          <a:sy n="155" d="100"/>
        </p:scale>
        <p:origin x="396" y="126"/>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Philosopher" panose="00000500000000000000" charset="0"/>
              <a:ea typeface="Philosopher"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Philosopher" panose="00000500000000000000" charset="0"/>
                <a:ea typeface="Philosopher" panose="00000500000000000000" charset="0"/>
              </a:rPr>
            </a:fld>
            <a:endParaRPr lang="zh-CN" altLang="en-US">
              <a:latin typeface="Philosopher" panose="00000500000000000000" charset="0"/>
              <a:ea typeface="Philosopher"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Philosopher" panose="00000500000000000000" charset="0"/>
              <a:ea typeface="Philosopher"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Philosopher" panose="00000500000000000000" charset="0"/>
                <a:ea typeface="Philosopher" panose="00000500000000000000" charset="0"/>
              </a:rPr>
            </a:fld>
            <a:endParaRPr lang="zh-CN" altLang="en-US">
              <a:latin typeface="Philosopher" panose="00000500000000000000" charset="0"/>
              <a:ea typeface="Philosopher" panose="000005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Philosopher" panose="00000500000000000000" charset="0"/>
                <a:ea typeface="Philosopher" panose="00000500000000000000"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Philosopher" panose="00000500000000000000" charset="0"/>
                <a:ea typeface="Philosopher" panose="00000500000000000000"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Philosopher" panose="00000500000000000000" charset="0"/>
                <a:ea typeface="Philosopher" panose="00000500000000000000"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Philosopher" panose="00000500000000000000" charset="0"/>
                <a:ea typeface="Philosopher" panose="00000500000000000000"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Philosopher" panose="00000500000000000000" charset="0"/>
        <a:ea typeface="Philosopher" panose="00000500000000000000" charset="0"/>
        <a:cs typeface="+mn-cs"/>
      </a:defRPr>
    </a:lvl1pPr>
    <a:lvl2pPr marL="457200" algn="l" defTabSz="914400" rtl="0" eaLnBrk="1" latinLnBrk="0" hangingPunct="1">
      <a:defRPr sz="1200" kern="1200">
        <a:solidFill>
          <a:schemeClr val="tx1"/>
        </a:solidFill>
        <a:latin typeface="Philosopher" panose="00000500000000000000" charset="0"/>
        <a:ea typeface="Philosopher" panose="00000500000000000000" charset="0"/>
        <a:cs typeface="+mn-cs"/>
      </a:defRPr>
    </a:lvl2pPr>
    <a:lvl3pPr marL="914400" algn="l" defTabSz="914400" rtl="0" eaLnBrk="1" latinLnBrk="0" hangingPunct="1">
      <a:defRPr sz="1200" kern="1200">
        <a:solidFill>
          <a:schemeClr val="tx1"/>
        </a:solidFill>
        <a:latin typeface="Philosopher" panose="00000500000000000000" charset="0"/>
        <a:ea typeface="Philosopher" panose="00000500000000000000" charset="0"/>
        <a:cs typeface="+mn-cs"/>
      </a:defRPr>
    </a:lvl3pPr>
    <a:lvl4pPr marL="1371600" algn="l" defTabSz="914400" rtl="0" eaLnBrk="1" latinLnBrk="0" hangingPunct="1">
      <a:defRPr sz="1200" kern="1200">
        <a:solidFill>
          <a:schemeClr val="tx1"/>
        </a:solidFill>
        <a:latin typeface="Philosopher" panose="00000500000000000000" charset="0"/>
        <a:ea typeface="Philosopher" panose="00000500000000000000" charset="0"/>
        <a:cs typeface="+mn-cs"/>
      </a:defRPr>
    </a:lvl4pPr>
    <a:lvl5pPr marL="1828800" algn="l" defTabSz="914400" rtl="0" eaLnBrk="1" latinLnBrk="0" hangingPunct="1">
      <a:defRPr sz="1200" kern="1200">
        <a:solidFill>
          <a:schemeClr val="tx1"/>
        </a:solidFill>
        <a:latin typeface="Philosopher" panose="00000500000000000000" charset="0"/>
        <a:ea typeface="Philosopher" panose="000005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descr="背景图案&#10;&#10;描述已自动生成"/>
          <p:cNvPicPr>
            <a:picLocks noChangeAspect="1"/>
          </p:cNvPicPr>
          <p:nvPr userDrawn="1"/>
        </p:nvPicPr>
        <p:blipFill rotWithShape="1">
          <a:blip r:embed="rId2">
            <a:extLst>
              <a:ext uri="{28A0092B-C50C-407E-A947-70E740481C1C}">
                <a14:useLocalDpi xmlns:a14="http://schemas.microsoft.com/office/drawing/2010/main" val="0"/>
              </a:ext>
            </a:extLst>
          </a:blip>
          <a:srcRect l="13200" r="22411"/>
          <a:stretch>
            <a:fillRect/>
          </a:stretch>
        </p:blipFill>
        <p:spPr>
          <a:xfrm>
            <a:off x="0" y="0"/>
            <a:ext cx="12192000" cy="6903417"/>
          </a:xfrm>
          <a:prstGeom prst="rect">
            <a:avLst/>
          </a:prstGeom>
        </p:spPr>
      </p:pic>
    </p:spTree>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nvSpPr>
        <p:spPr>
          <a:xfrm>
            <a:off x="155426" y="343985"/>
            <a:ext cx="686280" cy="1567545"/>
          </a:xfrm>
          <a:custGeom>
            <a:avLst/>
            <a:gdLst>
              <a:gd name="connsiteX0" fmla="*/ 1193074 w 1193074"/>
              <a:gd name="connsiteY0" fmla="*/ 0 h 984069"/>
              <a:gd name="connsiteX1" fmla="*/ 0 w 1193074"/>
              <a:gd name="connsiteY1" fmla="*/ 0 h 984069"/>
              <a:gd name="connsiteX2" fmla="*/ 0 w 1193074"/>
              <a:gd name="connsiteY2" fmla="*/ 984069 h 984069"/>
            </a:gdLst>
            <a:ahLst/>
            <a:cxnLst>
              <a:cxn ang="0">
                <a:pos x="connsiteX0" y="connsiteY0"/>
              </a:cxn>
              <a:cxn ang="0">
                <a:pos x="connsiteX1" y="connsiteY1"/>
              </a:cxn>
              <a:cxn ang="0">
                <a:pos x="connsiteX2" y="connsiteY2"/>
              </a:cxn>
            </a:cxnLst>
            <a:rect l="l" t="t" r="r" b="b"/>
            <a:pathLst>
              <a:path w="1193074" h="984069">
                <a:moveTo>
                  <a:pt x="1193074" y="0"/>
                </a:moveTo>
                <a:lnTo>
                  <a:pt x="0" y="0"/>
                </a:lnTo>
                <a:lnTo>
                  <a:pt x="0" y="984069"/>
                </a:ln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nvSpPr>
        <p:spPr>
          <a:xfrm rot="10800000">
            <a:off x="11359006" y="4929048"/>
            <a:ext cx="686280" cy="1567545"/>
          </a:xfrm>
          <a:custGeom>
            <a:avLst/>
            <a:gdLst>
              <a:gd name="connsiteX0" fmla="*/ 1193074 w 1193074"/>
              <a:gd name="connsiteY0" fmla="*/ 0 h 984069"/>
              <a:gd name="connsiteX1" fmla="*/ 0 w 1193074"/>
              <a:gd name="connsiteY1" fmla="*/ 0 h 984069"/>
              <a:gd name="connsiteX2" fmla="*/ 0 w 1193074"/>
              <a:gd name="connsiteY2" fmla="*/ 984069 h 984069"/>
            </a:gdLst>
            <a:ahLst/>
            <a:cxnLst>
              <a:cxn ang="0">
                <a:pos x="connsiteX0" y="connsiteY0"/>
              </a:cxn>
              <a:cxn ang="0">
                <a:pos x="connsiteX1" y="connsiteY1"/>
              </a:cxn>
              <a:cxn ang="0">
                <a:pos x="connsiteX2" y="connsiteY2"/>
              </a:cxn>
            </a:cxnLst>
            <a:rect l="l" t="t" r="r" b="b"/>
            <a:pathLst>
              <a:path w="1193074" h="984069">
                <a:moveTo>
                  <a:pt x="1193074" y="0"/>
                </a:moveTo>
                <a:lnTo>
                  <a:pt x="0" y="0"/>
                </a:lnTo>
                <a:lnTo>
                  <a:pt x="0" y="984069"/>
                </a:lnTo>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nvCxnSpPr>
        <p:spPr>
          <a:xfrm>
            <a:off x="834694" y="-1532706"/>
            <a:ext cx="0" cy="188105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152557" y="-1151708"/>
            <a:ext cx="0" cy="150005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1049852" y="6496589"/>
            <a:ext cx="0" cy="188105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367715" y="6496589"/>
            <a:ext cx="0" cy="1500053"/>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cu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54911" y="2497173"/>
            <a:ext cx="7282180" cy="922020"/>
          </a:xfrm>
          <a:prstGeom prst="rect">
            <a:avLst/>
          </a:prstGeom>
          <a:noFill/>
        </p:spPr>
        <p:txBody>
          <a:bodyPr wrap="none" rtlCol="0">
            <a:spAutoFit/>
          </a:bodyPr>
          <a:lstStyle/>
          <a:p>
            <a:pPr algn="ctr"/>
            <a:r>
              <a:rPr lang="en-US" altLang="zh-CN" sz="5400" b="1" dirty="0">
                <a:solidFill>
                  <a:schemeClr val="tx1">
                    <a:lumMod val="95000"/>
                    <a:lumOff val="5000"/>
                  </a:schemeClr>
                </a:solidFill>
                <a:latin typeface="Philosopher" panose="00000500000000000000" charset="0"/>
                <a:ea typeface="Philosopher" panose="00000500000000000000" charset="0"/>
                <a:cs typeface="Philosopher" panose="00000500000000000000" charset="0"/>
                <a:sym typeface="Philosopher" panose="00000500000000000000" charset="0"/>
              </a:rPr>
              <a:t>ONLINE ART GALLARY</a:t>
            </a:r>
            <a:endParaRPr lang="en-US" altLang="zh-CN" sz="5400" b="1" dirty="0">
              <a:solidFill>
                <a:schemeClr val="tx1">
                  <a:lumMod val="95000"/>
                  <a:lumOff val="5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sp>
        <p:nvSpPr>
          <p:cNvPr id="8" name="文本框 7"/>
          <p:cNvSpPr txBox="1"/>
          <p:nvPr/>
        </p:nvSpPr>
        <p:spPr>
          <a:xfrm>
            <a:off x="6638147" y="5732973"/>
            <a:ext cx="6201696" cy="922020"/>
          </a:xfrm>
          <a:prstGeom prst="rect">
            <a:avLst/>
          </a:prstGeom>
          <a:noFill/>
        </p:spPr>
        <p:txBody>
          <a:bodyPr wrap="square">
            <a:spAutoFit/>
          </a:bodyPr>
          <a:lstStyle/>
          <a:p>
            <a:pPr algn="ctr"/>
            <a:r>
              <a:rPr lang="en-US" altLang="en-US" sz="1800" dirty="0">
                <a:solidFill>
                  <a:schemeClr val="tx1">
                    <a:lumMod val="65000"/>
                    <a:lumOff val="35000"/>
                  </a:schemeClr>
                </a:solidFill>
                <a:latin typeface="Philosopher" panose="00000500000000000000" charset="0"/>
                <a:ea typeface="Philosopher" panose="00000500000000000000" charset="0"/>
                <a:cs typeface="Philosopher" panose="00000500000000000000" charset="0"/>
                <a:sym typeface="Philosopher" panose="00000500000000000000" charset="0"/>
              </a:rPr>
              <a:t>Aparna c                                                               </a:t>
            </a:r>
            <a:endParaRPr lang="en-US" altLang="en-US" sz="1800" dirty="0">
              <a:solidFill>
                <a:schemeClr val="tx1">
                  <a:lumMod val="65000"/>
                  <a:lumOff val="35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a:p>
            <a:pPr algn="ctr"/>
            <a:r>
              <a:rPr lang="en-US" altLang="en-US" sz="1800" dirty="0">
                <a:solidFill>
                  <a:schemeClr val="tx1">
                    <a:lumMod val="65000"/>
                    <a:lumOff val="35000"/>
                  </a:schemeClr>
                </a:solidFill>
                <a:latin typeface="Philosopher" panose="00000500000000000000" charset="0"/>
                <a:ea typeface="Philosopher" panose="00000500000000000000" charset="0"/>
                <a:cs typeface="Philosopher" panose="00000500000000000000" charset="0"/>
                <a:sym typeface="Philosopher" panose="00000500000000000000" charset="0"/>
              </a:rPr>
              <a:t>MCA                                                                       </a:t>
            </a:r>
            <a:endParaRPr lang="en-US" altLang="en-US" sz="1800" dirty="0">
              <a:solidFill>
                <a:schemeClr val="tx1">
                  <a:lumMod val="65000"/>
                  <a:lumOff val="35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a:p>
            <a:pPr algn="ctr"/>
            <a:r>
              <a:rPr lang="en-US" altLang="en-US" sz="1800" dirty="0">
                <a:solidFill>
                  <a:schemeClr val="tx1">
                    <a:lumMod val="65000"/>
                    <a:lumOff val="35000"/>
                  </a:schemeClr>
                </a:solidFill>
                <a:latin typeface="Philosopher" panose="00000500000000000000" charset="0"/>
                <a:ea typeface="Philosopher" panose="00000500000000000000" charset="0"/>
                <a:cs typeface="Philosopher" panose="00000500000000000000" charset="0"/>
                <a:sym typeface="Philosopher" panose="00000500000000000000" charset="0"/>
              </a:rPr>
              <a:t>KITM24MCA-2002</a:t>
            </a:r>
            <a:endParaRPr lang="en-US" altLang="zh-CN" sz="1800" dirty="0">
              <a:solidFill>
                <a:schemeClr val="tx1">
                  <a:lumMod val="65000"/>
                  <a:lumOff val="35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sp>
        <p:nvSpPr>
          <p:cNvPr id="9" name="文本框 8"/>
          <p:cNvSpPr txBox="1"/>
          <p:nvPr/>
        </p:nvSpPr>
        <p:spPr>
          <a:xfrm>
            <a:off x="2995152" y="4260011"/>
            <a:ext cx="6201696" cy="368300"/>
          </a:xfrm>
          <a:prstGeom prst="rect">
            <a:avLst/>
          </a:prstGeom>
          <a:noFill/>
        </p:spPr>
        <p:txBody>
          <a:bodyPr wrap="square">
            <a:spAutoFit/>
          </a:bodyPr>
          <a:lstStyle/>
          <a:p>
            <a:pPr algn="ctr"/>
            <a:endParaRPr lang="en-US" altLang="zh-CN" sz="1800" dirty="0">
              <a:solidFill>
                <a:schemeClr val="tx1">
                  <a:lumMod val="65000"/>
                  <a:lumOff val="35000"/>
                </a:schemeClr>
              </a:solidFill>
              <a:latin typeface="Philosopher" panose="00000500000000000000" charset="0"/>
              <a:ea typeface="Philosopher" panose="00000500000000000000" charset="0"/>
              <a:sym typeface="Philosopher" panose="00000500000000000000" charset="0"/>
            </a:endParaRPr>
          </a:p>
        </p:txBody>
      </p:sp>
      <p:sp>
        <p:nvSpPr>
          <p:cNvPr id="10" name="文本框 9"/>
          <p:cNvSpPr txBox="1"/>
          <p:nvPr/>
        </p:nvSpPr>
        <p:spPr>
          <a:xfrm>
            <a:off x="2995152" y="2037225"/>
            <a:ext cx="6201696" cy="460375"/>
          </a:xfrm>
          <a:prstGeom prst="rect">
            <a:avLst/>
          </a:prstGeom>
          <a:noFill/>
        </p:spPr>
        <p:txBody>
          <a:bodyPr wrap="square">
            <a:spAutoFit/>
          </a:bodyPr>
          <a:lstStyle/>
          <a:p>
            <a:pPr algn="ctr"/>
            <a:endParaRPr lang="zh-CN" altLang="en-US" sz="2400" spc="300" dirty="0">
              <a:solidFill>
                <a:schemeClr val="tx1">
                  <a:lumMod val="65000"/>
                  <a:lumOff val="35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sp>
        <p:nvSpPr>
          <p:cNvPr id="11" name="文本框 10"/>
          <p:cNvSpPr txBox="1"/>
          <p:nvPr/>
        </p:nvSpPr>
        <p:spPr>
          <a:xfrm>
            <a:off x="3874525" y="3515169"/>
            <a:ext cx="4442951" cy="368300"/>
          </a:xfrm>
          <a:prstGeom prst="rect">
            <a:avLst/>
          </a:prstGeom>
          <a:noFill/>
        </p:spPr>
        <p:txBody>
          <a:bodyPr wrap="square">
            <a:spAutoFit/>
          </a:bodyPr>
          <a:lstStyle/>
          <a:p>
            <a:pPr algn="ctr"/>
            <a:endParaRPr lang="en-US" altLang="zh-CN" sz="1800" dirty="0">
              <a:solidFill>
                <a:schemeClr val="tx1">
                  <a:lumMod val="65000"/>
                  <a:lumOff val="35000"/>
                </a:schemeClr>
              </a:solidFill>
              <a:effectLst/>
              <a:latin typeface="Philosopher" panose="00000500000000000000" charset="0"/>
              <a:ea typeface="Philosopher" panose="00000500000000000000" charset="0"/>
              <a:cs typeface="Philosopher" panose="00000500000000000000" charset="0"/>
              <a:sym typeface="Philosopher" panose="00000500000000000000" charset="0"/>
            </a:endParaRPr>
          </a:p>
        </p:txBody>
      </p:sp>
      <p:cxnSp>
        <p:nvCxnSpPr>
          <p:cNvPr id="12" name="直接连接符 11"/>
          <p:cNvCxnSpPr/>
          <p:nvPr/>
        </p:nvCxnSpPr>
        <p:spPr>
          <a:xfrm>
            <a:off x="4076610" y="3420503"/>
            <a:ext cx="403878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descr="Screenshot (25)"/>
          <p:cNvPicPr>
            <a:picLocks noChangeAspect="1"/>
          </p:cNvPicPr>
          <p:nvPr/>
        </p:nvPicPr>
        <p:blipFill>
          <a:blip r:embed="rId1"/>
          <a:srcRect l="25516" t="11546" r="36953" b="5796"/>
          <a:stretch>
            <a:fillRect/>
          </a:stretch>
        </p:blipFill>
        <p:spPr>
          <a:xfrm>
            <a:off x="2328545" y="438785"/>
            <a:ext cx="7158355" cy="6021705"/>
          </a:xfrm>
          <a:prstGeom prst="rect">
            <a:avLst/>
          </a:prstGeom>
        </p:spPr>
      </p:pic>
      <p:sp>
        <p:nvSpPr>
          <p:cNvPr id="32" name="Text Box 31"/>
          <p:cNvSpPr txBox="1"/>
          <p:nvPr/>
        </p:nvSpPr>
        <p:spPr>
          <a:xfrm>
            <a:off x="2329180" y="438785"/>
            <a:ext cx="1309370" cy="368300"/>
          </a:xfrm>
          <a:prstGeom prst="rect">
            <a:avLst/>
          </a:prstGeom>
          <a:solidFill>
            <a:schemeClr val="bg1"/>
          </a:solidFill>
        </p:spPr>
        <p:txBody>
          <a:bodyPr wrap="square" rtlCol="0">
            <a:spAutoFit/>
          </a:bodyPr>
          <a:p>
            <a:endParaRPr lang="en-US"/>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6)"/>
          <p:cNvPicPr>
            <a:picLocks noChangeAspect="1"/>
          </p:cNvPicPr>
          <p:nvPr/>
        </p:nvPicPr>
        <p:blipFill>
          <a:blip r:embed="rId1"/>
          <a:srcRect l="25516" t="23373" r="36078" b="4936"/>
          <a:stretch>
            <a:fillRect/>
          </a:stretch>
        </p:blipFill>
        <p:spPr>
          <a:xfrm>
            <a:off x="1365885" y="483235"/>
            <a:ext cx="9460865" cy="6042025"/>
          </a:xfrm>
          <a:prstGeom prst="rect">
            <a:avLst/>
          </a:prstGeom>
        </p:spPr>
      </p:pic>
      <p:sp>
        <p:nvSpPr>
          <p:cNvPr id="5" name="Text Box 4"/>
          <p:cNvSpPr txBox="1"/>
          <p:nvPr/>
        </p:nvSpPr>
        <p:spPr>
          <a:xfrm>
            <a:off x="1438910" y="600075"/>
            <a:ext cx="1588135" cy="368300"/>
          </a:xfrm>
          <a:prstGeom prst="rect">
            <a:avLst/>
          </a:prstGeom>
          <a:solidFill>
            <a:schemeClr val="bg1"/>
          </a:solidFill>
        </p:spPr>
        <p:txBody>
          <a:bodyPr wrap="square" rtlCol="0">
            <a:spAutoFit/>
          </a:bodyPr>
          <a:p>
            <a:endParaRPr lang="en-US"/>
          </a:p>
        </p:txBody>
      </p:sp>
      <p:sp>
        <p:nvSpPr>
          <p:cNvPr id="6" name="Text Box 5"/>
          <p:cNvSpPr txBox="1"/>
          <p:nvPr/>
        </p:nvSpPr>
        <p:spPr>
          <a:xfrm>
            <a:off x="1365885" y="1146175"/>
            <a:ext cx="9460865" cy="368300"/>
          </a:xfrm>
          <a:prstGeom prst="rect">
            <a:avLst/>
          </a:prstGeom>
          <a:solidFill>
            <a:schemeClr val="bg1"/>
          </a:solidFill>
        </p:spPr>
        <p:txBody>
          <a:bodyPr wrap="square" rtlCol="0">
            <a:spAutoFit/>
          </a:bodyPr>
          <a:p>
            <a:endParaRPr lang="en-US"/>
          </a:p>
        </p:txBody>
      </p:sp>
    </p:spTree>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34"/>
          <p:cNvSpPr txBox="1"/>
          <p:nvPr/>
        </p:nvSpPr>
        <p:spPr>
          <a:xfrm>
            <a:off x="807756" y="226669"/>
            <a:ext cx="10576488" cy="460375"/>
          </a:xfrm>
          <a:prstGeom prst="rect">
            <a:avLst/>
          </a:prstGeom>
          <a:noFill/>
        </p:spPr>
        <p:txBody>
          <a:bodyPr wrap="square" rtlCol="0">
            <a:spAutoFit/>
          </a:bodyPr>
          <a:lstStyle/>
          <a:p>
            <a:pPr algn="ctr"/>
            <a:r>
              <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rPr>
              <a:t>TABLES</a:t>
            </a:r>
            <a:endPar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cxnSp>
        <p:nvCxnSpPr>
          <p:cNvPr id="49" name="直接连接符 48"/>
          <p:cNvCxnSpPr/>
          <p:nvPr/>
        </p:nvCxnSpPr>
        <p:spPr>
          <a:xfrm>
            <a:off x="4321845" y="705752"/>
            <a:ext cx="3548311"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43" name="Text Box 42"/>
          <p:cNvSpPr txBox="1"/>
          <p:nvPr/>
        </p:nvSpPr>
        <p:spPr>
          <a:xfrm>
            <a:off x="1085850" y="880110"/>
            <a:ext cx="6550025" cy="5879465"/>
          </a:xfrm>
          <a:prstGeom prst="rect">
            <a:avLst/>
          </a:prstGeom>
          <a:noFill/>
        </p:spPr>
        <p:txBody>
          <a:bodyPr wrap="square" rtlCol="0">
            <a:noAutofit/>
          </a:bodyPr>
          <a:p>
            <a:r>
              <a:rPr lang="en-US" altLang="en-US" sz="2400" b="1" u="sng">
                <a:ln/>
                <a:solidFill>
                  <a:schemeClr val="tx1"/>
                </a:solidFill>
                <a:effectLst>
                  <a:outerShdw blurRad="38100" dist="19050" dir="2700000" algn="tl" rotWithShape="0">
                    <a:schemeClr val="dk1">
                      <a:alpha val="40000"/>
                    </a:schemeClr>
                  </a:outerShdw>
                </a:effectLst>
              </a:rPr>
              <a:t>Users Table</a:t>
            </a:r>
            <a:endParaRPr lang="en-US" altLang="en-US" sz="2400" b="1" u="sng">
              <a:ln/>
              <a:solidFill>
                <a:schemeClr val="tx1"/>
              </a:solidFill>
              <a:effectLst>
                <a:outerShdw blurRad="38100" dist="19050" dir="2700000" algn="tl" rotWithShape="0">
                  <a:schemeClr val="dk1">
                    <a:alpha val="40000"/>
                  </a:schemeClr>
                </a:outerShdw>
              </a:effectLst>
            </a:endParaRPr>
          </a:p>
          <a:p>
            <a:endParaRPr lang="en-US" altLang="en-US"/>
          </a:p>
          <a:p>
            <a:r>
              <a:rPr lang="en-US" altLang="en-US"/>
              <a:t>user_id               (INT, Primary Key, Auto Increment)</a:t>
            </a:r>
            <a:endParaRPr lang="en-US" altLang="en-US"/>
          </a:p>
          <a:p>
            <a:r>
              <a:rPr lang="en-US" altLang="en-US"/>
              <a:t>email                   (VARCHAR(255), UNIQUE)</a:t>
            </a:r>
            <a:endParaRPr lang="en-US" altLang="en-US"/>
          </a:p>
          <a:p>
            <a:r>
              <a:rPr lang="en-US" altLang="en-US"/>
              <a:t>password_hash  (VARCHAR(255))</a:t>
            </a:r>
            <a:endParaRPr lang="en-US" altLang="en-US"/>
          </a:p>
          <a:p>
            <a:r>
              <a:rPr lang="en-US" altLang="en-US"/>
              <a:t>username            (VARCHAR(100))</a:t>
            </a:r>
            <a:endParaRPr lang="en-US" altLang="en-US"/>
          </a:p>
          <a:p>
            <a:r>
              <a:rPr lang="en-US" altLang="en-US"/>
              <a:t>user_type           (ENUM('artist', 'buyer', 'admin'))</a:t>
            </a:r>
            <a:endParaRPr lang="en-US" altLang="en-US"/>
          </a:p>
          <a:p>
            <a:r>
              <a:rPr lang="en-US" altLang="en-US"/>
              <a:t>created_at          (TIMESTAMP)</a:t>
            </a:r>
            <a:endParaRPr lang="en-US" altLang="en-US"/>
          </a:p>
          <a:p>
            <a:endParaRPr lang="en-US" altLang="en-US"/>
          </a:p>
          <a:p>
            <a:r>
              <a:rPr lang="en-US" altLang="en-US" sz="2400" b="1" u="sng"/>
              <a:t>Artworks Table</a:t>
            </a:r>
            <a:endParaRPr lang="en-US" altLang="en-US" sz="2400" b="1" u="sng"/>
          </a:p>
          <a:p>
            <a:endParaRPr lang="en-US" altLang="en-US"/>
          </a:p>
          <a:p>
            <a:r>
              <a:rPr lang="en-US" altLang="en-US"/>
              <a:t>artwork_id    (INT, Primary Key, Auto Increment)</a:t>
            </a:r>
            <a:endParaRPr lang="en-US" altLang="en-US"/>
          </a:p>
          <a:p>
            <a:r>
              <a:rPr lang="en-US" altLang="en-US"/>
              <a:t>title                (VARCHAR(255))</a:t>
            </a:r>
            <a:endParaRPr lang="en-US" altLang="en-US"/>
          </a:p>
          <a:p>
            <a:r>
              <a:rPr lang="en-US" altLang="en-US"/>
              <a:t>description   (TEXT)</a:t>
            </a:r>
            <a:endParaRPr lang="en-US" altLang="en-US"/>
          </a:p>
          <a:p>
            <a:r>
              <a:rPr lang="en-US" altLang="en-US"/>
              <a:t>price              (DECIMAL(10, 2))</a:t>
            </a:r>
            <a:endParaRPr lang="en-US" altLang="en-US"/>
          </a:p>
          <a:p>
            <a:r>
              <a:rPr lang="en-US" altLang="en-US"/>
              <a:t>image_url      (VARCHAR(255))</a:t>
            </a:r>
            <a:endParaRPr lang="en-US" altLang="en-US"/>
          </a:p>
          <a:p>
            <a:r>
              <a:rPr lang="en-US" altLang="en-US"/>
              <a:t>category       (VARCHAR(100))</a:t>
            </a:r>
            <a:endParaRPr lang="en-US" altLang="en-US"/>
          </a:p>
          <a:p>
            <a:r>
              <a:rPr lang="en-US" altLang="en-US"/>
              <a:t>artist_id         (INT, Foreign Key, references Users)</a:t>
            </a:r>
            <a:endParaRPr lang="en-US" altLang="en-US"/>
          </a:p>
          <a:p>
            <a:r>
              <a:rPr lang="en-US" altLang="en-US"/>
              <a:t>uploaded_at  (TIMESTAMP)</a:t>
            </a:r>
            <a:endParaRPr lang="en-US" altLang="en-US"/>
          </a:p>
          <a:p>
            <a:endParaRPr lang="en-US" altLang="en-US"/>
          </a:p>
          <a:p>
            <a:endParaRPr lang="en-US" altLang="en-US"/>
          </a:p>
        </p:txBody>
      </p:sp>
    </p:spTree>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54940" y="161290"/>
            <a:ext cx="11221085" cy="6696710"/>
          </a:xfrm>
          <a:prstGeom prst="rect">
            <a:avLst/>
          </a:prstGeom>
          <a:noFill/>
        </p:spPr>
        <p:txBody>
          <a:bodyPr wrap="square" rtlCol="0">
            <a:noAutofit/>
          </a:bodyPr>
          <a:p>
            <a:r>
              <a:rPr lang="en-US" altLang="en-US" sz="2400" b="1" u="sng">
                <a:sym typeface="+mn-ea"/>
              </a:rPr>
              <a:t>Orders Table</a:t>
            </a:r>
            <a:endParaRPr lang="en-US" altLang="en-US"/>
          </a:p>
          <a:p>
            <a:r>
              <a:rPr lang="en-US" altLang="en-US">
                <a:sym typeface="+mn-ea"/>
              </a:rPr>
              <a:t>order_id           (INT, Primary Key, Auto Increment)</a:t>
            </a:r>
            <a:endParaRPr lang="en-US" altLang="en-US"/>
          </a:p>
          <a:p>
            <a:r>
              <a:rPr lang="en-US" altLang="en-US">
                <a:sym typeface="+mn-ea"/>
              </a:rPr>
              <a:t>buyer_id          (INT, Foreign Key, references Users)</a:t>
            </a:r>
            <a:endParaRPr lang="en-US" altLang="en-US"/>
          </a:p>
          <a:p>
            <a:r>
              <a:rPr lang="en-US" altLang="en-US">
                <a:sym typeface="+mn-ea"/>
              </a:rPr>
              <a:t>total_amount   (DECIMAL(10, 2))</a:t>
            </a:r>
            <a:endParaRPr lang="en-US" altLang="en-US"/>
          </a:p>
          <a:p>
            <a:r>
              <a:rPr lang="en-US" altLang="en-US">
                <a:sym typeface="+mn-ea"/>
              </a:rPr>
              <a:t>order_status   (ENUM('pending', 'completed', 'shipped'))</a:t>
            </a:r>
            <a:endParaRPr lang="en-US" altLang="en-US"/>
          </a:p>
          <a:p>
            <a:r>
              <a:rPr lang="en-US" altLang="en-US">
                <a:sym typeface="+mn-ea"/>
              </a:rPr>
              <a:t>order_date      (TIMESTAMP)</a:t>
            </a:r>
            <a:endParaRPr lang="en-US" altLang="en-US"/>
          </a:p>
          <a:p>
            <a:r>
              <a:rPr lang="en-US" altLang="en-US">
                <a:sym typeface="+mn-ea"/>
              </a:rPr>
              <a:t>order_Items Table</a:t>
            </a:r>
            <a:endParaRPr lang="en-US" altLang="en-US"/>
          </a:p>
          <a:p>
            <a:r>
              <a:rPr lang="en-US" altLang="en-US">
                <a:sym typeface="+mn-ea"/>
              </a:rPr>
              <a:t>order_item_id   (INT, Primary Key, Auto Increment)</a:t>
            </a:r>
            <a:endParaRPr lang="en-US" altLang="en-US"/>
          </a:p>
          <a:p>
            <a:r>
              <a:rPr lang="en-US" altLang="en-US">
                <a:sym typeface="+mn-ea"/>
              </a:rPr>
              <a:t>order_id           (INT, Foreign Key, references Orders)</a:t>
            </a:r>
            <a:endParaRPr lang="en-US" altLang="en-US"/>
          </a:p>
          <a:p>
            <a:r>
              <a:rPr lang="en-US" altLang="en-US">
                <a:sym typeface="+mn-ea"/>
              </a:rPr>
              <a:t>artwork_id       (INT, Foreign Key, references Artworks)</a:t>
            </a:r>
            <a:endParaRPr lang="en-US" altLang="en-US"/>
          </a:p>
          <a:p>
            <a:r>
              <a:rPr lang="en-US" altLang="en-US">
                <a:sym typeface="+mn-ea"/>
              </a:rPr>
              <a:t>quantity           (INT)</a:t>
            </a:r>
            <a:endParaRPr lang="en-US" altLang="en-US"/>
          </a:p>
          <a:p>
            <a:r>
              <a:rPr lang="en-US" altLang="en-US">
                <a:sym typeface="+mn-ea"/>
              </a:rPr>
              <a:t>unit_price        (DECIMAL(10, 2))</a:t>
            </a:r>
            <a:endParaRPr lang="en-US" altLang="en-US"/>
          </a:p>
          <a:p>
            <a:endParaRPr lang="en-US" altLang="en-US"/>
          </a:p>
          <a:p>
            <a:r>
              <a:rPr lang="en-US" altLang="en-US" sz="2400" b="1" u="sng">
                <a:sym typeface="+mn-ea"/>
              </a:rPr>
              <a:t>Reviews Table</a:t>
            </a:r>
            <a:endParaRPr lang="en-US" altLang="en-US" u="sng"/>
          </a:p>
          <a:p>
            <a:r>
              <a:rPr lang="en-US" altLang="en-US">
                <a:sym typeface="+mn-ea"/>
              </a:rPr>
              <a:t>review_id        (INT, Primary Key, Auto Increment)</a:t>
            </a:r>
            <a:endParaRPr lang="en-US" altLang="en-US"/>
          </a:p>
          <a:p>
            <a:r>
              <a:rPr lang="en-US" altLang="en-US">
                <a:sym typeface="+mn-ea"/>
              </a:rPr>
              <a:t>artwork_id      (INT, Foreign Key, references Artworks)</a:t>
            </a:r>
            <a:endParaRPr lang="en-US" altLang="en-US"/>
          </a:p>
          <a:p>
            <a:r>
              <a:rPr lang="en-US" altLang="en-US">
                <a:sym typeface="+mn-ea"/>
              </a:rPr>
              <a:t>user_id            (INT, Foreign Key, references Users)</a:t>
            </a:r>
            <a:endParaRPr lang="en-US" altLang="en-US"/>
          </a:p>
          <a:p>
            <a:r>
              <a:rPr lang="en-US" altLang="en-US">
                <a:sym typeface="+mn-ea"/>
              </a:rPr>
              <a:t>rating              (INT)</a:t>
            </a:r>
            <a:endParaRPr lang="en-US" altLang="en-US"/>
          </a:p>
          <a:p>
            <a:r>
              <a:rPr lang="en-US" altLang="en-US">
                <a:sym typeface="+mn-ea"/>
              </a:rPr>
              <a:t>comment        (TEXT)</a:t>
            </a:r>
            <a:endParaRPr lang="en-US" altLang="en-US"/>
          </a:p>
          <a:p>
            <a:r>
              <a:rPr lang="en-US" altLang="en-US">
                <a:sym typeface="+mn-ea"/>
              </a:rPr>
              <a:t>created_at      (TIMESTAMP)</a:t>
            </a:r>
            <a:endParaRPr lang="en-US"/>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101466" y="2505670"/>
            <a:ext cx="3989070" cy="922020"/>
          </a:xfrm>
          <a:prstGeom prst="rect">
            <a:avLst/>
          </a:prstGeom>
          <a:noFill/>
        </p:spPr>
        <p:txBody>
          <a:bodyPr wrap="none" rtlCol="0">
            <a:spAutoFit/>
          </a:bodyPr>
          <a:lstStyle/>
          <a:p>
            <a:pPr algn="ctr"/>
            <a:r>
              <a:rPr lang="en-US" altLang="zh-CN" sz="5400" dirty="0">
                <a:solidFill>
                  <a:schemeClr val="tx1">
                    <a:lumMod val="95000"/>
                    <a:lumOff val="5000"/>
                  </a:schemeClr>
                </a:solidFill>
                <a:latin typeface="Philosopher" panose="00000500000000000000" charset="0"/>
                <a:ea typeface="Philosopher" panose="00000500000000000000" charset="0"/>
                <a:cs typeface="Philosopher" panose="00000500000000000000" charset="0"/>
                <a:sym typeface="Philosopher" panose="00000500000000000000" charset="0"/>
              </a:rPr>
              <a:t>THANK YOU</a:t>
            </a:r>
            <a:endParaRPr lang="en-US" altLang="zh-CN" sz="5400" dirty="0">
              <a:solidFill>
                <a:schemeClr val="tx1">
                  <a:lumMod val="95000"/>
                  <a:lumOff val="5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cxnSp>
        <p:nvCxnSpPr>
          <p:cNvPr id="7" name="直接连接符 6"/>
          <p:cNvCxnSpPr/>
          <p:nvPr/>
        </p:nvCxnSpPr>
        <p:spPr>
          <a:xfrm>
            <a:off x="4076610" y="3429000"/>
            <a:ext cx="403878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96017" y="2109980"/>
            <a:ext cx="4798060" cy="398780"/>
          </a:xfrm>
          <a:prstGeom prst="rect">
            <a:avLst/>
          </a:prstGeom>
          <a:solidFill>
            <a:schemeClr val="accent2">
              <a:lumMod val="75000"/>
            </a:schemeClr>
          </a:solidFill>
        </p:spPr>
        <p:txBody>
          <a:bodyPr wrap="square" rtlCol="0">
            <a:spAutoFit/>
          </a:bodyPr>
          <a:lstStyle/>
          <a:p>
            <a:pPr lvl="0" algn="ctr" fontAlgn="base"/>
            <a:r>
              <a:rPr lang="en-US" sz="2000" spc="300" noProof="1">
                <a:solidFill>
                  <a:schemeClr val="bg1"/>
                </a:solidFill>
                <a:latin typeface="Philosopher" panose="00000500000000000000" charset="0"/>
                <a:ea typeface="Philosopher" panose="00000500000000000000" charset="0"/>
                <a:sym typeface="Philosopher" panose="00000500000000000000" charset="0"/>
              </a:rPr>
              <a:t>Project Introduction</a:t>
            </a:r>
            <a:endParaRPr lang="en-US" sz="2000" spc="300" noProof="1">
              <a:solidFill>
                <a:schemeClr val="bg1"/>
              </a:solidFill>
              <a:latin typeface="Philosopher" panose="00000500000000000000" charset="0"/>
              <a:ea typeface="Philosopher" panose="00000500000000000000" charset="0"/>
              <a:sym typeface="Philosopher" panose="00000500000000000000" charset="0"/>
            </a:endParaRPr>
          </a:p>
        </p:txBody>
      </p:sp>
      <p:sp>
        <p:nvSpPr>
          <p:cNvPr id="3" name="文本框 2"/>
          <p:cNvSpPr txBox="1"/>
          <p:nvPr/>
        </p:nvSpPr>
        <p:spPr>
          <a:xfrm>
            <a:off x="3695382" y="2592198"/>
            <a:ext cx="4798695" cy="398780"/>
          </a:xfrm>
          <a:prstGeom prst="rect">
            <a:avLst/>
          </a:prstGeom>
          <a:solidFill>
            <a:schemeClr val="accent2">
              <a:lumMod val="75000"/>
            </a:schemeClr>
          </a:solidFill>
        </p:spPr>
        <p:txBody>
          <a:bodyPr wrap="square" rtlCol="0" anchor="t">
            <a:spAutoFit/>
          </a:bodyPr>
          <a:lstStyle/>
          <a:p>
            <a:pPr algn="ctr"/>
            <a:r>
              <a:rPr lang="en-US" sz="2000" spc="300" noProof="1">
                <a:solidFill>
                  <a:schemeClr val="bg1"/>
                </a:solidFill>
                <a:latin typeface="Philosopher" panose="00000500000000000000" charset="0"/>
                <a:ea typeface="Philosopher" panose="00000500000000000000" charset="0"/>
                <a:sym typeface="Philosopher" panose="00000500000000000000" charset="0"/>
              </a:rPr>
              <a:t>Obectives</a:t>
            </a:r>
            <a:endParaRPr lang="en-US" sz="2000" spc="300" noProof="1">
              <a:solidFill>
                <a:schemeClr val="bg1"/>
              </a:solidFill>
              <a:latin typeface="Philosopher" panose="00000500000000000000" charset="0"/>
              <a:ea typeface="Philosopher" panose="00000500000000000000" charset="0"/>
              <a:sym typeface="Philosopher" panose="00000500000000000000" charset="0"/>
            </a:endParaRPr>
          </a:p>
        </p:txBody>
      </p:sp>
      <p:sp>
        <p:nvSpPr>
          <p:cNvPr id="4" name="文本框 3"/>
          <p:cNvSpPr txBox="1"/>
          <p:nvPr/>
        </p:nvSpPr>
        <p:spPr>
          <a:xfrm>
            <a:off x="3696017" y="3133471"/>
            <a:ext cx="4798060" cy="398780"/>
          </a:xfrm>
          <a:prstGeom prst="rect">
            <a:avLst/>
          </a:prstGeom>
          <a:solidFill>
            <a:schemeClr val="accent2">
              <a:lumMod val="75000"/>
            </a:schemeClr>
          </a:solidFill>
        </p:spPr>
        <p:txBody>
          <a:bodyPr wrap="square" rtlCol="0" anchor="t">
            <a:spAutoFit/>
          </a:bodyPr>
          <a:lstStyle/>
          <a:p>
            <a:pPr algn="ctr"/>
            <a:r>
              <a:rPr lang="en-US" sz="2000" spc="300" noProof="1">
                <a:solidFill>
                  <a:schemeClr val="bg1"/>
                </a:solidFill>
                <a:latin typeface="Philosopher" panose="00000500000000000000" charset="0"/>
                <a:ea typeface="Philosopher" panose="00000500000000000000" charset="0"/>
                <a:sym typeface="Philosopher" panose="00000500000000000000" charset="0"/>
              </a:rPr>
              <a:t>Existing System</a:t>
            </a:r>
            <a:endParaRPr lang="en-US" sz="2000" spc="300" noProof="1">
              <a:solidFill>
                <a:schemeClr val="bg1"/>
              </a:solidFill>
              <a:latin typeface="Philosopher" panose="00000500000000000000" charset="0"/>
              <a:ea typeface="Philosopher" panose="00000500000000000000" charset="0"/>
              <a:sym typeface="Philosopher" panose="00000500000000000000" charset="0"/>
            </a:endParaRPr>
          </a:p>
        </p:txBody>
      </p:sp>
      <p:sp>
        <p:nvSpPr>
          <p:cNvPr id="5" name="TextBox 25"/>
          <p:cNvSpPr txBox="1"/>
          <p:nvPr/>
        </p:nvSpPr>
        <p:spPr>
          <a:xfrm flipH="1">
            <a:off x="4383830" y="1203226"/>
            <a:ext cx="3562292" cy="706755"/>
          </a:xfrm>
          <a:prstGeom prst="rect">
            <a:avLst/>
          </a:prstGeom>
          <a:noFill/>
        </p:spPr>
        <p:txBody>
          <a:bodyPr wrap="square" rtlCol="0">
            <a:spAutoFit/>
            <a:scene3d>
              <a:camera prst="orthographicFront"/>
              <a:lightRig rig="threePt" dir="t"/>
            </a:scene3d>
          </a:bodyPr>
          <a:lstStyle/>
          <a:p>
            <a:pPr lvl="0" algn="ctr" fontAlgn="base"/>
            <a:r>
              <a:rPr lang="en-US" altLang="zh-CN" sz="4000" b="1" u="sng" dirty="0">
                <a:solidFill>
                  <a:schemeClr val="tx2">
                    <a:lumMod val="50000"/>
                  </a:schemeClr>
                </a:solidFill>
                <a:effectLst/>
                <a:latin typeface="Philosopher" panose="00000500000000000000" charset="0"/>
                <a:ea typeface="Philosopher" panose="00000500000000000000" charset="0"/>
                <a:cs typeface="Philosopher" panose="00000500000000000000" charset="0"/>
                <a:sym typeface="Philosopher" panose="00000500000000000000" charset="0"/>
              </a:rPr>
              <a:t>CONTENTS</a:t>
            </a:r>
            <a:endParaRPr lang="en-US" altLang="zh-CN" sz="4000" b="1" u="sng" dirty="0">
              <a:solidFill>
                <a:schemeClr val="tx2">
                  <a:lumMod val="50000"/>
                </a:schemeClr>
              </a:solidFill>
              <a:effectLst/>
              <a:latin typeface="Philosopher" panose="00000500000000000000" charset="0"/>
              <a:ea typeface="Philosopher" panose="00000500000000000000" charset="0"/>
              <a:cs typeface="Philosopher" panose="00000500000000000000" charset="0"/>
              <a:sym typeface="Philosopher" panose="00000500000000000000" charset="0"/>
            </a:endParaRPr>
          </a:p>
        </p:txBody>
      </p:sp>
      <p:sp>
        <p:nvSpPr>
          <p:cNvPr id="7" name="文本框 6"/>
          <p:cNvSpPr txBox="1"/>
          <p:nvPr/>
        </p:nvSpPr>
        <p:spPr>
          <a:xfrm>
            <a:off x="3695382" y="4157345"/>
            <a:ext cx="4798060" cy="398780"/>
          </a:xfrm>
          <a:prstGeom prst="rect">
            <a:avLst/>
          </a:prstGeom>
          <a:solidFill>
            <a:schemeClr val="accent2">
              <a:lumMod val="75000"/>
            </a:schemeClr>
          </a:solidFill>
        </p:spPr>
        <p:txBody>
          <a:bodyPr wrap="square" rtlCol="0" anchor="t">
            <a:spAutoFit/>
          </a:bodyPr>
          <a:lstStyle/>
          <a:p>
            <a:pPr algn="ctr"/>
            <a:r>
              <a:rPr lang="en-US" sz="2000" spc="300" noProof="1">
                <a:solidFill>
                  <a:schemeClr val="bg1"/>
                </a:solidFill>
                <a:latin typeface="Philosopher" panose="00000500000000000000" charset="0"/>
                <a:ea typeface="Philosopher" panose="00000500000000000000" charset="0"/>
                <a:sym typeface="Philosopher" panose="00000500000000000000" charset="0"/>
              </a:rPr>
              <a:t>ER Diagram</a:t>
            </a:r>
            <a:endParaRPr lang="en-US" sz="2000" spc="300" noProof="1">
              <a:solidFill>
                <a:schemeClr val="bg1"/>
              </a:solidFill>
              <a:latin typeface="Philosopher" panose="00000500000000000000" charset="0"/>
              <a:ea typeface="Philosopher" panose="00000500000000000000" charset="0"/>
              <a:sym typeface="Philosopher" panose="00000500000000000000" charset="0"/>
            </a:endParaRPr>
          </a:p>
        </p:txBody>
      </p:sp>
      <p:sp>
        <p:nvSpPr>
          <p:cNvPr id="9" name="Text Box 8"/>
          <p:cNvSpPr txBox="1"/>
          <p:nvPr/>
        </p:nvSpPr>
        <p:spPr>
          <a:xfrm>
            <a:off x="3695065" y="3672840"/>
            <a:ext cx="4798060" cy="398780"/>
          </a:xfrm>
          <a:prstGeom prst="rect">
            <a:avLst/>
          </a:prstGeom>
          <a:solidFill>
            <a:schemeClr val="accent2">
              <a:lumMod val="75000"/>
            </a:schemeClr>
          </a:solidFill>
        </p:spPr>
        <p:txBody>
          <a:bodyPr wrap="square" rtlCol="0">
            <a:spAutoFit/>
          </a:bodyPr>
          <a:p>
            <a:pPr algn="ctr"/>
            <a:r>
              <a:rPr lang="en-US" sz="2000">
                <a:solidFill>
                  <a:schemeClr val="bg1"/>
                </a:solidFill>
              </a:rPr>
              <a:t>Proposed System</a:t>
            </a:r>
            <a:endParaRPr lang="en-US" sz="2000">
              <a:solidFill>
                <a:schemeClr val="bg1"/>
              </a:solidFill>
            </a:endParaRPr>
          </a:p>
        </p:txBody>
      </p:sp>
      <p:sp>
        <p:nvSpPr>
          <p:cNvPr id="10" name="Text Box 9"/>
          <p:cNvSpPr txBox="1"/>
          <p:nvPr/>
        </p:nvSpPr>
        <p:spPr>
          <a:xfrm>
            <a:off x="3695065" y="4641850"/>
            <a:ext cx="4798695" cy="398780"/>
          </a:xfrm>
          <a:prstGeom prst="rect">
            <a:avLst/>
          </a:prstGeom>
          <a:solidFill>
            <a:schemeClr val="accent2">
              <a:lumMod val="75000"/>
            </a:schemeClr>
          </a:solidFill>
        </p:spPr>
        <p:txBody>
          <a:bodyPr wrap="square" rtlCol="0">
            <a:spAutoFit/>
          </a:bodyPr>
          <a:p>
            <a:pPr algn="ctr"/>
            <a:r>
              <a:rPr lang="en-US" sz="2000">
                <a:solidFill>
                  <a:schemeClr val="bg1"/>
                </a:solidFill>
              </a:rPr>
              <a:t>DFD</a:t>
            </a:r>
            <a:endParaRPr lang="en-US" sz="2000">
              <a:solidFill>
                <a:schemeClr val="bg1"/>
              </a:solidFill>
            </a:endParaRPr>
          </a:p>
        </p:txBody>
      </p:sp>
      <p:sp>
        <p:nvSpPr>
          <p:cNvPr id="11" name="Text Box 10"/>
          <p:cNvSpPr txBox="1"/>
          <p:nvPr/>
        </p:nvSpPr>
        <p:spPr>
          <a:xfrm>
            <a:off x="3695065" y="5180965"/>
            <a:ext cx="4798060" cy="398780"/>
          </a:xfrm>
          <a:prstGeom prst="rect">
            <a:avLst/>
          </a:prstGeom>
          <a:solidFill>
            <a:schemeClr val="accent2">
              <a:lumMod val="75000"/>
            </a:schemeClr>
          </a:solidFill>
        </p:spPr>
        <p:txBody>
          <a:bodyPr wrap="square" rtlCol="0">
            <a:spAutoFit/>
          </a:bodyPr>
          <a:p>
            <a:pPr algn="ctr"/>
            <a:r>
              <a:rPr lang="en-US" sz="2000">
                <a:solidFill>
                  <a:schemeClr val="bg1"/>
                </a:solidFill>
              </a:rPr>
              <a:t>Table</a:t>
            </a:r>
            <a:endParaRPr lang="en-US" sz="2000">
              <a:solidFill>
                <a:schemeClr val="bg1"/>
              </a:solidFill>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5"/>
                                        </p:tgtEl>
                                      </p:cBhvr>
                                    </p:animEffect>
                                    <p:animScale>
                                      <p:cBhvr>
                                        <p:cTn id="11" dur="250" autoRev="1" fill="hold"/>
                                        <p:tgtEl>
                                          <p:spTgt spid="5"/>
                                        </p:tgtEl>
                                      </p:cBhvr>
                                      <p:by x="105000" y="105000"/>
                                    </p:animScale>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1+#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p:bldP spid="5" grpId="1"/>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34"/>
          <p:cNvSpPr txBox="1"/>
          <p:nvPr/>
        </p:nvSpPr>
        <p:spPr>
          <a:xfrm>
            <a:off x="807756" y="226669"/>
            <a:ext cx="10576488" cy="460375"/>
          </a:xfrm>
          <a:prstGeom prst="rect">
            <a:avLst/>
          </a:prstGeom>
          <a:noFill/>
        </p:spPr>
        <p:txBody>
          <a:bodyPr wrap="square" rtlCol="0">
            <a:spAutoFit/>
          </a:bodyPr>
          <a:lstStyle/>
          <a:p>
            <a:pPr algn="ctr"/>
            <a:r>
              <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rPr>
              <a:t>INTRODUCTON</a:t>
            </a:r>
            <a:endPar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cxnSp>
        <p:nvCxnSpPr>
          <p:cNvPr id="58" name="直接连接符 57"/>
          <p:cNvCxnSpPr/>
          <p:nvPr/>
        </p:nvCxnSpPr>
        <p:spPr>
          <a:xfrm>
            <a:off x="4824549" y="705752"/>
            <a:ext cx="254290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807720" y="1203960"/>
            <a:ext cx="10325100" cy="5043170"/>
          </a:xfrm>
          <a:prstGeom prst="rect">
            <a:avLst/>
          </a:prstGeom>
          <a:noFill/>
        </p:spPr>
        <p:txBody>
          <a:bodyPr wrap="square" rtlCol="0" anchor="t" anchorCtr="0">
            <a:noAutofit/>
            <a:scene3d>
              <a:camera prst="orthographicFront"/>
              <a:lightRig rig="threePt" dir="t"/>
            </a:scene3d>
          </a:bodyPr>
          <a:p>
            <a:r>
              <a:rPr lang="en-US" altLang="en-US" sz="2400">
                <a:solidFill>
                  <a:schemeClr val="tx1"/>
                </a:solidFill>
                <a:effectLst>
                  <a:outerShdw blurRad="38100" dist="19050" dir="2700000" algn="tl" rotWithShape="0">
                    <a:schemeClr val="dk1">
                      <a:alpha val="40000"/>
                    </a:schemeClr>
                  </a:outerShdw>
                </a:effectLst>
              </a:rPr>
              <a:t>This project is about building an Online Art Gallery Website that helps artists show their work to a wider audience. Instead of displaying art in physical galleries, artists can upload their paintings or digital art on this website. People who love art can easily browse, view, and even buy artworks online.</a:t>
            </a:r>
            <a:endParaRPr lang="en-US" altLang="en-US" sz="2400">
              <a:solidFill>
                <a:schemeClr val="tx1"/>
              </a:solidFill>
              <a:effectLst>
                <a:outerShdw blurRad="38100" dist="19050" dir="2700000" algn="tl" rotWithShape="0">
                  <a:schemeClr val="dk1">
                    <a:alpha val="40000"/>
                  </a:schemeClr>
                </a:outerShdw>
              </a:effectLst>
            </a:endParaRPr>
          </a:p>
          <a:p>
            <a:endParaRPr lang="en-US" altLang="en-US" sz="2400">
              <a:solidFill>
                <a:schemeClr val="tx1"/>
              </a:solidFill>
              <a:effectLst>
                <a:outerShdw blurRad="38100" dist="19050" dir="2700000" algn="tl" rotWithShape="0">
                  <a:schemeClr val="dk1">
                    <a:alpha val="40000"/>
                  </a:schemeClr>
                </a:outerShdw>
              </a:effectLst>
            </a:endParaRPr>
          </a:p>
          <a:p>
            <a:r>
              <a:rPr lang="en-US" altLang="en-US" sz="2400">
                <a:solidFill>
                  <a:schemeClr val="tx1"/>
                </a:solidFill>
                <a:effectLst>
                  <a:outerShdw blurRad="38100" dist="19050" dir="2700000" algn="tl" rotWithShape="0">
                    <a:schemeClr val="dk1">
                      <a:alpha val="40000"/>
                    </a:schemeClr>
                  </a:outerShdw>
                </a:effectLst>
              </a:rPr>
              <a:t>The platform helps artists manage their collections, and it gives users a smooth browsing and buying experience. It includes features like signing up, uploading artworks, placing orders, and admin control to keep everything running smoothly. The main goal is to make it easier for artists to get noticed and for people to discover and enjoy new art—anytime, anywhere.</a:t>
            </a:r>
            <a:endParaRPr lang="en-US" sz="240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34"/>
          <p:cNvSpPr txBox="1"/>
          <p:nvPr/>
        </p:nvSpPr>
        <p:spPr>
          <a:xfrm>
            <a:off x="807756" y="226669"/>
            <a:ext cx="10576488" cy="460375"/>
          </a:xfrm>
          <a:prstGeom prst="rect">
            <a:avLst/>
          </a:prstGeom>
          <a:noFill/>
        </p:spPr>
        <p:txBody>
          <a:bodyPr wrap="square" rtlCol="0">
            <a:spAutoFit/>
          </a:bodyPr>
          <a:lstStyle/>
          <a:p>
            <a:pPr algn="ctr"/>
            <a:r>
              <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rPr>
              <a:t>OBJECTIVES</a:t>
            </a:r>
            <a:endPar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cxnSp>
        <p:nvCxnSpPr>
          <p:cNvPr id="43" name="直接连接符 42"/>
          <p:cNvCxnSpPr/>
          <p:nvPr/>
        </p:nvCxnSpPr>
        <p:spPr>
          <a:xfrm>
            <a:off x="4824549" y="705752"/>
            <a:ext cx="254290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807720" y="1214755"/>
            <a:ext cx="10576560" cy="5643245"/>
          </a:xfrm>
          <a:prstGeom prst="rect">
            <a:avLst/>
          </a:prstGeom>
          <a:noFill/>
        </p:spPr>
        <p:txBody>
          <a:bodyPr wrap="square" rtlCol="0">
            <a:noAutofit/>
          </a:bodyPr>
          <a:p>
            <a:r>
              <a:rPr lang="en-US" altLang="en-US" sz="2400">
                <a:latin typeface="Arial" panose="020B0604020202020204" pitchFamily="34" charset="0"/>
                <a:cs typeface="Arial" panose="020B0604020202020204" pitchFamily="34" charset="0"/>
              </a:rPr>
              <a:t>→</a:t>
            </a:r>
            <a:r>
              <a:rPr lang="en-US" altLang="en-US" sz="2400"/>
              <a:t>  To provide a user-friendly platform for artists to showcase and sell their </a:t>
            </a:r>
            <a:endParaRPr lang="en-US" altLang="en-US" sz="2400"/>
          </a:p>
          <a:p>
            <a:r>
              <a:rPr lang="en-US" altLang="en-US" sz="2400"/>
              <a:t>      artwork  online</a:t>
            </a:r>
            <a:endParaRPr lang="en-US" altLang="en-US" sz="2400"/>
          </a:p>
          <a:p>
            <a:endParaRPr lang="en-US" altLang="en-US" sz="2400"/>
          </a:p>
          <a:p>
            <a:r>
              <a:rPr lang="en-US" altLang="en-US" sz="2400">
                <a:latin typeface="Arial" panose="020B0604020202020204" pitchFamily="34" charset="0"/>
                <a:cs typeface="Arial" panose="020B0604020202020204" pitchFamily="34" charset="0"/>
                <a:sym typeface="+mn-ea"/>
              </a:rPr>
              <a:t>→  </a:t>
            </a:r>
            <a:r>
              <a:rPr lang="en-US" altLang="en-US" sz="2400"/>
              <a:t>To make art accessible to a global audience regardless of location or time.</a:t>
            </a:r>
            <a:endParaRPr lang="en-US" altLang="en-US" sz="2400"/>
          </a:p>
          <a:p>
            <a:endParaRPr lang="en-US" altLang="en-US" sz="2400"/>
          </a:p>
          <a:p>
            <a:r>
              <a:rPr lang="en-US" altLang="en-US" sz="2400">
                <a:latin typeface="Arial" panose="020B0604020202020204" pitchFamily="34" charset="0"/>
                <a:cs typeface="Arial" panose="020B0604020202020204" pitchFamily="34" charset="0"/>
                <a:sym typeface="+mn-ea"/>
              </a:rPr>
              <a:t>→</a:t>
            </a:r>
            <a:r>
              <a:rPr lang="en-US" altLang="en-US" sz="2400"/>
              <a:t>  To support emerging and independent artists in reaching a broader   </a:t>
            </a:r>
            <a:endParaRPr lang="en-US" altLang="en-US" sz="2400"/>
          </a:p>
          <a:p>
            <a:r>
              <a:rPr lang="en-US" altLang="en-US" sz="2400"/>
              <a:t>       customer base.</a:t>
            </a:r>
            <a:endParaRPr lang="en-US" altLang="en-US" sz="2400"/>
          </a:p>
          <a:p>
            <a:endParaRPr lang="en-US" altLang="en-US" sz="2400"/>
          </a:p>
          <a:p>
            <a:r>
              <a:rPr lang="en-US" altLang="en-US" sz="2400">
                <a:latin typeface="Arial" panose="020B0604020202020204" pitchFamily="34" charset="0"/>
                <a:cs typeface="Arial" panose="020B0604020202020204" pitchFamily="34" charset="0"/>
                <a:sym typeface="+mn-ea"/>
              </a:rPr>
              <a:t>→</a:t>
            </a:r>
            <a:r>
              <a:rPr lang="en-US" altLang="en-US" sz="2400"/>
              <a:t>  To simplify the process of discovering and purchasing art for users.</a:t>
            </a:r>
            <a:endParaRPr lang="en-US" altLang="en-US" sz="2400"/>
          </a:p>
          <a:p>
            <a:endParaRPr lang="en-US" altLang="en-US" sz="2400"/>
          </a:p>
          <a:p>
            <a:r>
              <a:rPr lang="en-US" altLang="en-US" sz="2400">
                <a:latin typeface="Arial" panose="020B0604020202020204" pitchFamily="34" charset="0"/>
                <a:cs typeface="Arial" panose="020B0604020202020204" pitchFamily="34" charset="0"/>
                <a:sym typeface="+mn-ea"/>
              </a:rPr>
              <a:t>→</a:t>
            </a:r>
            <a:r>
              <a:rPr lang="en-US" altLang="en-US" sz="2400"/>
              <a:t>  To offer an admin interface for monitoring, managing, and moderating </a:t>
            </a:r>
            <a:endParaRPr lang="en-US" altLang="en-US" sz="2400"/>
          </a:p>
          <a:p>
            <a:r>
              <a:rPr lang="en-US" altLang="en-US" sz="2400"/>
              <a:t>       platform activities.</a:t>
            </a:r>
            <a:endParaRPr lang="en-US" altLang="en-US" sz="2400"/>
          </a:p>
          <a:p>
            <a:endParaRPr lang="en-US" altLang="en-US" sz="2400"/>
          </a:p>
          <a:p>
            <a:r>
              <a:rPr lang="en-US" altLang="en-US" sz="2400">
                <a:latin typeface="Arial" panose="020B0604020202020204" pitchFamily="34" charset="0"/>
                <a:cs typeface="Arial" panose="020B0604020202020204" pitchFamily="34" charset="0"/>
                <a:sym typeface="+mn-ea"/>
              </a:rPr>
              <a:t>→</a:t>
            </a:r>
            <a:r>
              <a:rPr lang="en-US" altLang="en-US" sz="2400"/>
              <a:t>  To bridge the gap between traditional art exposure and modern digital </a:t>
            </a:r>
            <a:endParaRPr lang="en-US" altLang="en-US" sz="2400"/>
          </a:p>
          <a:p>
            <a:r>
              <a:rPr lang="en-US" altLang="en-US" sz="2400"/>
              <a:t>       interaction.</a:t>
            </a:r>
            <a:endParaRPr lang="en-US" altLang="en-US" sz="2400"/>
          </a:p>
        </p:txBody>
      </p:sp>
    </p:spTree>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96925" y="417195"/>
            <a:ext cx="10427970" cy="6026150"/>
          </a:xfrm>
          <a:prstGeom prst="rect">
            <a:avLst/>
          </a:prstGeom>
          <a:noFill/>
        </p:spPr>
        <p:txBody>
          <a:bodyPr wrap="square" rtlCol="0">
            <a:noAutofit/>
          </a:bodyPr>
          <a:p>
            <a:pPr algn="ctr"/>
            <a:r>
              <a:rPr lang="en-US" altLang="en-US" sz="2400" b="1" u="sng"/>
              <a:t>Existing System</a:t>
            </a:r>
            <a:endParaRPr lang="en-US" altLang="en-US" sz="2400" b="1" u="sng"/>
          </a:p>
          <a:p>
            <a:pPr algn="ctr"/>
            <a:endParaRPr lang="en-US" altLang="en-US"/>
          </a:p>
          <a:p>
            <a:r>
              <a:rPr lang="en-US" altLang="en-US"/>
              <a:t>The existing system for buying and selling art primarily relies on physical art galleries and exhibitions. This traditional model has several limitations:</a:t>
            </a:r>
            <a:endParaRPr lang="en-US" altLang="en-US"/>
          </a:p>
          <a:p>
            <a:endParaRPr lang="en-US" altLang="en-US"/>
          </a:p>
          <a:p>
            <a:r>
              <a:rPr lang="en-US" altLang="en-US" b="1"/>
              <a:t>Geographical Barriers</a:t>
            </a:r>
            <a:r>
              <a:rPr lang="en-US" altLang="en-US"/>
              <a:t>: Artists and buyers are limited by their physical location, restricting exposure and market access.</a:t>
            </a:r>
            <a:endParaRPr lang="en-US" altLang="en-US"/>
          </a:p>
          <a:p>
            <a:endParaRPr lang="en-US" altLang="en-US"/>
          </a:p>
          <a:p>
            <a:r>
              <a:rPr lang="en-US" altLang="en-US" b="1"/>
              <a:t>Limited Access</a:t>
            </a:r>
            <a:r>
              <a:rPr lang="en-US" altLang="en-US"/>
              <a:t>: Galleries have specific operating hours, making art inaccessible outside of those times.</a:t>
            </a:r>
            <a:endParaRPr lang="en-US" altLang="en-US"/>
          </a:p>
          <a:p>
            <a:endParaRPr lang="en-US" altLang="en-US"/>
          </a:p>
          <a:p>
            <a:r>
              <a:rPr lang="en-US" altLang="en-US" b="1"/>
              <a:t>High Costs: </a:t>
            </a:r>
            <a:r>
              <a:rPr lang="en-US" altLang="en-US"/>
              <a:t>Artists often face high fees to exhibit their work, and gallery owners must cover significant </a:t>
            </a:r>
            <a:endParaRPr lang="en-US" altLang="en-US"/>
          </a:p>
          <a:p>
            <a:r>
              <a:rPr lang="en-US" altLang="en-US"/>
              <a:t>                    overhead, which can drive up prices.</a:t>
            </a:r>
            <a:endParaRPr lang="en-US" altLang="en-US"/>
          </a:p>
          <a:p>
            <a:endParaRPr lang="en-US" altLang="en-US"/>
          </a:p>
          <a:p>
            <a:r>
              <a:rPr lang="en-US" altLang="en-US" b="1"/>
              <a:t>Narrow Reach</a:t>
            </a:r>
            <a:r>
              <a:rPr lang="en-US" altLang="en-US"/>
              <a:t>: The audience is typically limited to those who can physically visit the gallery, hindering a</a:t>
            </a:r>
            <a:endParaRPr lang="en-US" altLang="en-US"/>
          </a:p>
          <a:p>
            <a:r>
              <a:rPr lang="en-US" altLang="en-US"/>
              <a:t>                            global reach.</a:t>
            </a:r>
            <a:endParaRPr lang="en-US" altLang="en-US"/>
          </a:p>
          <a:p>
            <a:endParaRPr lang="en-US" altLang="en-US"/>
          </a:p>
          <a:p>
            <a:r>
              <a:rPr lang="en-US" altLang="en-US" b="1"/>
              <a:t>Manual Processes</a:t>
            </a:r>
            <a:r>
              <a:rPr lang="en-US" altLang="en-US"/>
              <a:t>: Managing inventory, sales, and artist relations is often a manual, labor-intensive </a:t>
            </a:r>
            <a:endParaRPr lang="en-US" altLang="en-US"/>
          </a:p>
          <a:p>
            <a:r>
              <a:rPr lang="en-US" altLang="en-US"/>
              <a:t>                                  process.</a:t>
            </a:r>
            <a:endParaRPr lang="en-US" altLang="en-US"/>
          </a:p>
          <a:p>
            <a:endParaRPr lang="en-US" altLang="en-US"/>
          </a:p>
          <a:p>
            <a:endParaRPr lang="en-US"/>
          </a:p>
        </p:txBody>
      </p:sp>
    </p:spTree>
  </p:cSld>
  <p:clrMapOvr>
    <a:masterClrMapping/>
  </p:clrMapOvr>
  <p:transition>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24560" y="428625"/>
            <a:ext cx="10279380" cy="5810250"/>
          </a:xfrm>
          <a:prstGeom prst="rect">
            <a:avLst/>
          </a:prstGeom>
          <a:noFill/>
        </p:spPr>
        <p:txBody>
          <a:bodyPr wrap="square" rtlCol="0">
            <a:noAutofit/>
          </a:bodyPr>
          <a:p>
            <a:pPr algn="ctr"/>
            <a:r>
              <a:rPr lang="en-US" altLang="en-US" sz="2400" b="1" u="sng">
                <a:sym typeface="+mn-ea"/>
              </a:rPr>
              <a:t>Proposed System</a:t>
            </a:r>
            <a:endParaRPr lang="en-US" altLang="en-US" sz="2400" b="1" u="sng">
              <a:sym typeface="+mn-ea"/>
            </a:endParaRPr>
          </a:p>
          <a:p>
            <a:pPr algn="ctr"/>
            <a:endParaRPr lang="en-US" altLang="en-US"/>
          </a:p>
          <a:p>
            <a:r>
              <a:rPr lang="en-US" altLang="en-US">
                <a:sym typeface="+mn-ea"/>
              </a:rPr>
              <a:t>The proposed system is an online, web-based platform that provides a comprehensive solution to the problems of the existing system. It is a three-tier architecture that offers a streamlined and efficient experience.</a:t>
            </a:r>
            <a:endParaRPr lang="en-US" altLang="en-US"/>
          </a:p>
          <a:p>
            <a:endParaRPr lang="en-US" altLang="en-US"/>
          </a:p>
          <a:p>
            <a:r>
              <a:rPr lang="en-US" altLang="en-US" b="1">
                <a:sym typeface="+mn-ea"/>
              </a:rPr>
              <a:t>User Module</a:t>
            </a:r>
            <a:r>
              <a:rPr lang="en-US" altLang="en-US">
                <a:sym typeface="+mn-ea"/>
              </a:rPr>
              <a:t>: This is for art lovers to browse, search, and filter artworks. Users can view high-resolution images, read descriptions, add items to a cart, and complete a mock purchase. They can also leave comments and reviews on artworks.</a:t>
            </a:r>
            <a:endParaRPr lang="en-US" altLang="en-US"/>
          </a:p>
          <a:p>
            <a:endParaRPr lang="en-US" altLang="en-US"/>
          </a:p>
          <a:p>
            <a:r>
              <a:rPr lang="en-US" altLang="en-US" b="1">
                <a:sym typeface="+mn-ea"/>
              </a:rPr>
              <a:t>Artist Module</a:t>
            </a:r>
            <a:r>
              <a:rPr lang="en-US" altLang="en-US">
                <a:sym typeface="+mn-ea"/>
              </a:rPr>
              <a:t>: This is a dedicated section for artists to register, log in, and manage their portfolio. They can upload new artworks with details like title, price, and description. Artists can also view their sales history and manage their listings.</a:t>
            </a:r>
            <a:endParaRPr lang="en-US" altLang="en-US"/>
          </a:p>
          <a:p>
            <a:endParaRPr lang="en-US" altLang="en-US"/>
          </a:p>
          <a:p>
            <a:r>
              <a:rPr lang="en-US" altLang="en-US" b="1">
                <a:sym typeface="+mn-ea"/>
              </a:rPr>
              <a:t>Admin Module</a:t>
            </a:r>
            <a:r>
              <a:rPr lang="en-US" altLang="en-US">
                <a:sym typeface="+mn-ea"/>
              </a:rPr>
              <a:t>: A secure interface for administrators to manage the entire platform. This includes moderating user accounts and artworks, reviewing comments, and generating valuable sales reports to monitor platform performance.</a:t>
            </a:r>
            <a:endParaRPr lang="en-US"/>
          </a:p>
        </p:txBody>
      </p:sp>
    </p:spTree>
  </p:cSld>
  <p:clrMapOvr>
    <a:masterClrMapping/>
  </p:clrMapOvr>
  <p:transition>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4"/>
          <p:cNvSpPr txBox="1"/>
          <p:nvPr/>
        </p:nvSpPr>
        <p:spPr>
          <a:xfrm>
            <a:off x="807756" y="226669"/>
            <a:ext cx="10576488" cy="460375"/>
          </a:xfrm>
          <a:prstGeom prst="rect">
            <a:avLst/>
          </a:prstGeom>
          <a:noFill/>
        </p:spPr>
        <p:txBody>
          <a:bodyPr wrap="square" rtlCol="0">
            <a:spAutoFit/>
          </a:bodyPr>
          <a:lstStyle/>
          <a:p>
            <a:pPr algn="ctr"/>
            <a:r>
              <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rPr>
              <a:t>ER Diagram</a:t>
            </a:r>
            <a:endPar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cxnSp>
        <p:nvCxnSpPr>
          <p:cNvPr id="33" name="直接连接符 32"/>
          <p:cNvCxnSpPr/>
          <p:nvPr/>
        </p:nvCxnSpPr>
        <p:spPr>
          <a:xfrm>
            <a:off x="4824549" y="705752"/>
            <a:ext cx="254290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8" name="Picture 37" descr="Screenshot (27)"/>
          <p:cNvPicPr>
            <a:picLocks noChangeAspect="1"/>
          </p:cNvPicPr>
          <p:nvPr/>
        </p:nvPicPr>
        <p:blipFill>
          <a:blip r:embed="rId1"/>
          <a:srcRect l="23755" t="17741" r="38010" b="10667"/>
          <a:stretch>
            <a:fillRect/>
          </a:stretch>
        </p:blipFill>
        <p:spPr>
          <a:xfrm>
            <a:off x="914400" y="1216660"/>
            <a:ext cx="10125075" cy="5434965"/>
          </a:xfrm>
          <a:prstGeom prst="rect">
            <a:avLst/>
          </a:prstGeom>
        </p:spPr>
      </p:pic>
    </p:spTree>
  </p:cSld>
  <p:clrMapOvr>
    <a:masterClrMapping/>
  </p:clrMapOvr>
  <p:transition>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TextBox 34"/>
          <p:cNvSpPr txBox="1"/>
          <p:nvPr/>
        </p:nvSpPr>
        <p:spPr>
          <a:xfrm>
            <a:off x="828076" y="226669"/>
            <a:ext cx="10576488" cy="460375"/>
          </a:xfrm>
          <a:prstGeom prst="rect">
            <a:avLst/>
          </a:prstGeom>
          <a:noFill/>
        </p:spPr>
        <p:txBody>
          <a:bodyPr wrap="square" rtlCol="0">
            <a:spAutoFit/>
          </a:bodyPr>
          <a:lstStyle/>
          <a:p>
            <a:pPr algn="ctr"/>
            <a:r>
              <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rPr>
              <a:t>DFD</a:t>
            </a:r>
            <a:endParaRPr lang="en-US" altLang="zh-CN" sz="2400" spc="300" dirty="0">
              <a:solidFill>
                <a:schemeClr val="tx2">
                  <a:lumMod val="50000"/>
                </a:schemeClr>
              </a:solidFill>
              <a:latin typeface="Philosopher" panose="00000500000000000000" charset="0"/>
              <a:ea typeface="Philosopher" panose="00000500000000000000" charset="0"/>
              <a:cs typeface="Philosopher" panose="00000500000000000000" charset="0"/>
              <a:sym typeface="Philosopher" panose="00000500000000000000" charset="0"/>
            </a:endParaRPr>
          </a:p>
        </p:txBody>
      </p:sp>
      <p:cxnSp>
        <p:nvCxnSpPr>
          <p:cNvPr id="171" name="直接连接符 170"/>
          <p:cNvCxnSpPr/>
          <p:nvPr/>
        </p:nvCxnSpPr>
        <p:spPr>
          <a:xfrm>
            <a:off x="4824549" y="705752"/>
            <a:ext cx="2542902"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172" name="Picture 171" descr="Screenshot (23)"/>
          <p:cNvPicPr>
            <a:picLocks noChangeAspect="1"/>
          </p:cNvPicPr>
          <p:nvPr/>
        </p:nvPicPr>
        <p:blipFill>
          <a:blip r:embed="rId1"/>
          <a:srcRect l="25250" t="22861" r="38625" b="18741"/>
          <a:stretch>
            <a:fillRect/>
          </a:stretch>
        </p:blipFill>
        <p:spPr>
          <a:xfrm>
            <a:off x="3078480" y="1257300"/>
            <a:ext cx="5421630" cy="4528820"/>
          </a:xfrm>
          <a:prstGeom prst="rect">
            <a:avLst/>
          </a:prstGeom>
        </p:spPr>
      </p:pic>
    </p:spTree>
  </p:cSld>
  <p:clrMapOvr>
    <a:masterClrMapping/>
  </p:clrMapOvr>
  <p:transition>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Screenshot (24)"/>
          <p:cNvPicPr>
            <a:picLocks noChangeAspect="1"/>
          </p:cNvPicPr>
          <p:nvPr/>
        </p:nvPicPr>
        <p:blipFill>
          <a:blip r:embed="rId1"/>
          <a:srcRect l="25289" t="16389" r="36474" b="26574"/>
          <a:stretch>
            <a:fillRect/>
          </a:stretch>
        </p:blipFill>
        <p:spPr>
          <a:xfrm>
            <a:off x="1290320" y="459740"/>
            <a:ext cx="9632315" cy="5636895"/>
          </a:xfrm>
          <a:prstGeom prst="rect">
            <a:avLst/>
          </a:prstGeom>
        </p:spPr>
      </p:pic>
    </p:spTree>
  </p:cSld>
  <p:clrMapOvr>
    <a:masterClrMapping/>
  </p:clrMapOvr>
  <p:transition>
    <p:cut/>
  </p:transition>
  <p:timing>
    <p:tnLst>
      <p:par>
        <p:cTn id="1" dur="indefinite" restart="never" nodeType="tmRoot"/>
      </p:par>
    </p:tnLst>
  </p:timing>
</p:sld>
</file>

<file path=ppt/tags/tag1.xml><?xml version="1.0" encoding="utf-8"?>
<p:tagLst xmlns:p="http://schemas.openxmlformats.org/presentationml/2006/main">
  <p:tag name="COMMONDATA" val="eyJoZGlkIjoiMmNmYmEwOWQ4Y2Q0M2IxMGZkNjI4ZjhkZDQyNzg1OTYifQ=="/>
  <p:tag name="KSO_WPP_MARK_KEY" val="dee53a01-bba1-4bd5-8f8f-8b5fc1a63cc7"/>
</p:tagLst>
</file>

<file path=ppt/theme/theme1.xml><?xml version="1.0" encoding="utf-8"?>
<a:theme xmlns:a="http://schemas.openxmlformats.org/drawingml/2006/main" name="Office 主题">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Philosopher"/>
        <a:ea typeface="Philosopher"/>
        <a:cs typeface="Philosopher"/>
        <a:font script="Jpan" typeface="ＭＳ Ｐゴシック"/>
        <a:font script="Hang" typeface="맑은 고딕"/>
        <a:font script="Hans" typeface="Philosoph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hilosopher"/>
        <a:ea typeface="Philosopher"/>
        <a:cs typeface="Philosopher"/>
        <a:font script="Jpan" typeface="ＭＳ Ｐゴシック"/>
        <a:font script="Hang" typeface="맑은 고딕"/>
        <a:font script="Hans" typeface="Philosopher"/>
        <a:font script="Hant" typeface="新細明體"/>
        <a:font script="Arab" typeface="Philosopher"/>
        <a:font script="Hebr" typeface="Philosopher"/>
        <a:font script="Thai" typeface="Philosopher"/>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hilosoph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Philosopher"/>
        <a:cs typeface="Philosopher"/>
        <a:font script="Jpan" typeface="ＭＳ Ｐゴシック"/>
        <a:font script="Hang" typeface="맑은 고딕"/>
        <a:font script="Hans" typeface="Philosoph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hilosopher"/>
        <a:ea typeface="Philosopher"/>
        <a:cs typeface="Philosopher"/>
        <a:font script="Jpan" typeface="ＭＳ Ｐゴシック"/>
        <a:font script="Hang" typeface="맑은 고딕"/>
        <a:font script="Hans" typeface="Philosopher"/>
        <a:font script="Hant" typeface="新細明體"/>
        <a:font script="Arab" typeface="Philosopher"/>
        <a:font script="Hebr" typeface="Philosopher"/>
        <a:font script="Thai" typeface="Philosopher"/>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hilosoph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Philosopher"/>
        <a:cs typeface="Philosopher"/>
        <a:font script="Jpan" typeface="ＭＳ Ｐゴシック"/>
        <a:font script="Hang" typeface="맑은 고딕"/>
        <a:font script="Hans" typeface="Philosophe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hilosopher"/>
        <a:ea typeface="Philosopher"/>
        <a:cs typeface="Philosopher"/>
        <a:font script="Jpan" typeface="ＭＳ Ｐゴシック"/>
        <a:font script="Hang" typeface="맑은 고딕"/>
        <a:font script="Hans" typeface="Philosopher"/>
        <a:font script="Hant" typeface="新細明體"/>
        <a:font script="Arab" typeface="Philosopher"/>
        <a:font script="Hebr" typeface="Philosopher"/>
        <a:font script="Thai" typeface="Philosopher"/>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Philosoph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4572</Words>
  <Application>WPS Presentation</Application>
  <PresentationFormat>宽屏</PresentationFormat>
  <Paragraphs>126</Paragraphs>
  <Slides>14</Slides>
  <Notes>1</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Philosopher</vt:lpstr>
      <vt:lpstr>Microsoft YaHei</vt:lpstr>
      <vt:lpstr>Arial Unicode MS</vt:lpstr>
      <vt:lpstr>Lato Light</vt:lpstr>
      <vt:lpstr>Calibri Light</vt:lpstr>
      <vt:lpstr>MS PGothic</vt:lpstr>
      <vt:lpstr>Calibri</vt:lpstr>
      <vt:lpstr>等线</vt:lpstr>
      <vt:lpstr>Carlito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姜健</dc:creator>
  <cp:lastModifiedBy>Anshidha P A</cp:lastModifiedBy>
  <cp:revision>53</cp:revision>
  <dcterms:created xsi:type="dcterms:W3CDTF">2020-11-21T14:56:00Z</dcterms:created>
  <dcterms:modified xsi:type="dcterms:W3CDTF">2025-09-11T19:33:00Z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1033-12.2.0.22549</vt:lpwstr>
  </property>
  <property fmtid="{D5CDD505-2E9C-101B-9397-08002B2CF9AE}" pid="3" name="ICV">
    <vt:lpwstr>BBCC9BA9E4C041B58D858D9D5A90221C_13</vt:lpwstr>
  </property>
</Properties>
</file>