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065484-B75A-4EC9-8223-771DD492B1B2}">
  <a:tblStyle styleId="{E4065484-B75A-4EC9-8223-771DD492B1B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entury Gothic"/>
          <a:ea typeface="Century Gothic"/>
          <a:cs typeface="Century Gothic"/>
        </a:font>
        <a:schemeClr val="dk1"/>
      </a:tcTxStyle>
    </a:seCell>
    <a:swCell>
      <a:tcTxStyle b="on" i="off">
        <a:font>
          <a:latin typeface="Century Gothic"/>
          <a:ea typeface="Century Gothic"/>
          <a:cs typeface="Century Gothic"/>
        </a:font>
        <a:schemeClr val="dk1"/>
      </a:tcTx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CF3B1D6-E122-4EF2-BF94-8144DBDEDB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0308639e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0308639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Boxplot, we can clearly see that after removing the outliers Max Rent goes down from $27500 to around $6000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Also, Max Floor size is around 2400sqft.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cleaning we got 518 rows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Aparna</a:t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Interpretation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For same avg rent of Sunnyvale &amp; Fremont ,Fremont has higher Floor Size than Sunnyvale.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Fremont has highest Floor Size with considerably lower rent than others except Santa Clara.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Palo Alto has lowest Floor Size with highest rent.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Santa Clara &amp; Fremont are the best options to move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Priyanka</a:t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05ca2123c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05ca2123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Interpretation from Histogram 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Fremont is best option to move if property requirement is for larger floor size with less monthly rent 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Palo Alto has lowest range of floor size with highest rent range.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Sunnyvale , Palo Alto, Mountain View  &amp; Santa Clara has options of approximately same range of floor Size at same monthly rent range.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06dd3cbac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insights :-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Post covid prices for Palo Alto and santa clara have gone 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Neha</a:t>
            </a:r>
            <a:endParaRPr/>
          </a:p>
        </p:txBody>
      </p:sp>
      <p:sp>
        <p:nvSpPr>
          <p:cNvPr id="310" name="Google Shape;310;ga06dd3cbac_0_7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06dd3cba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insights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covid prices for Palo Alto and Santa Clara have gone 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Neha</a:t>
            </a:r>
            <a:endParaRPr/>
          </a:p>
        </p:txBody>
      </p:sp>
      <p:sp>
        <p:nvSpPr>
          <p:cNvPr id="318" name="Google Shape;318;ga06dd3cbac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0b2cf16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0b2cf1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0b2cf168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0b2cf16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comparison of t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he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Price 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 the basis of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No of Beds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. We can clearly see that the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price 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during the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Pre Covid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was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more 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compared to the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Post Covid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From the scatter plot we can infer that the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Price 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 the basis of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Price/SqFt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during the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Pre Covid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was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more 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compared to the </a:t>
            </a:r>
            <a:r>
              <a:rPr b="1"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Post Covid</a:t>
            </a:r>
            <a:r>
              <a:rPr lang="en-US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05ca2123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seen from the above two pie-charts, “Palo Alto” is the cheapest city in the bay area for both Pre-Covid and Post-Covid time.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Also, we can see that in Post-Covid “Fremont” is the most expensive city.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Also</a:t>
            </a: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there was a drastic drop in Price/Sqft for “Santa Clara” from Pre-Covid to Post-Covid.</a:t>
            </a:r>
            <a:r>
              <a:rPr lang="en-US" sz="1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Overall, the Price/SqFt for each of the above cities in Bay Area has been decreased Post-Covid.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ga05ca2123c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5ca2123c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05ca2123c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we calculated Ordinary Least Squares (OLS) Results to know how our model actually fits for accuracy. R-squared is a statistical measure of how close the data are to the fitted regression line. 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Adjusted </a:t>
            </a: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Square tells us how our model actually fits the data on the line. It ranges from 0 to 100, where 0 is a bad fit (model that does not explain any of the variation in the response variable around its mean) and 100 is a good fit (100% represents a model that explains all of the variation the response variable around its mean).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Looking at our results, we achieve (~60%) as Adjusted R Square value, and it is near to a good fit, which means differences between the observed values and the model's predicted values are small and unbiased. 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Also, the model is not being affected by any outliers.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entury Gothic"/>
              <a:buAutoNum type="arabicPeriod"/>
            </a:pPr>
            <a:r>
              <a:rPr b="1" lang="en-US" sz="1200">
                <a:solidFill>
                  <a:srgbClr val="454545"/>
                </a:solidFill>
              </a:rPr>
              <a:t>std err </a:t>
            </a:r>
            <a:r>
              <a:rPr lang="en-US" sz="1200">
                <a:solidFill>
                  <a:srgbClr val="454545"/>
                </a:solidFill>
              </a:rPr>
              <a:t>reflects the level of accuracy of the coefficients. The lower it is, the higher is the level of accuracy.</a:t>
            </a:r>
            <a:endParaRPr sz="1200">
              <a:solidFill>
                <a:srgbClr val="4545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308639e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30863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900"/>
              <a:buAutoNum type="arabicPeriod"/>
            </a:pPr>
            <a:r>
              <a:rPr b="1" lang="en-US" sz="900">
                <a:solidFill>
                  <a:srgbClr val="454545"/>
                </a:solidFill>
              </a:rPr>
              <a:t>Intercept</a:t>
            </a:r>
            <a:r>
              <a:rPr lang="en-US" sz="900">
                <a:solidFill>
                  <a:srgbClr val="454545"/>
                </a:solidFill>
              </a:rPr>
              <a:t> is your Y-intercept. It means that if all three variable coefficients are zero, then the expected output (i.e., the Y) would be equal to the Intercept coefficient.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AutoNum type="arabicPeriod"/>
            </a:pPr>
            <a:r>
              <a:rPr b="1" lang="en-US" sz="900">
                <a:solidFill>
                  <a:srgbClr val="454545"/>
                </a:solidFill>
              </a:rPr>
              <a:t>Floorsize coefficient</a:t>
            </a:r>
            <a:r>
              <a:rPr lang="en-US" sz="900">
                <a:solidFill>
                  <a:srgbClr val="454545"/>
                </a:solidFill>
              </a:rPr>
              <a:t> represents the change in the output Y due to a change of one unit in the floorsize (everything else held constant)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AutoNum type="arabicPeriod"/>
            </a:pPr>
            <a:r>
              <a:rPr b="1" lang="en-US" sz="900">
                <a:solidFill>
                  <a:srgbClr val="454545"/>
                </a:solidFill>
              </a:rPr>
              <a:t>Beds coefficient</a:t>
            </a:r>
            <a:r>
              <a:rPr lang="en-US" sz="900">
                <a:solidFill>
                  <a:srgbClr val="454545"/>
                </a:solidFill>
              </a:rPr>
              <a:t> represents the change in the output Y due to a change of one unit in the beds (everything else held constant)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AutoNum type="arabicPeriod"/>
            </a:pPr>
            <a:r>
              <a:rPr b="1" lang="en-US" sz="900">
                <a:solidFill>
                  <a:srgbClr val="454545"/>
                </a:solidFill>
              </a:rPr>
              <a:t>Baths</a:t>
            </a:r>
            <a:r>
              <a:rPr lang="en-US" sz="900">
                <a:solidFill>
                  <a:srgbClr val="454545"/>
                </a:solidFill>
              </a:rPr>
              <a:t> </a:t>
            </a:r>
            <a:r>
              <a:rPr b="1" lang="en-US" sz="900">
                <a:solidFill>
                  <a:srgbClr val="454545"/>
                </a:solidFill>
              </a:rPr>
              <a:t>coefficient </a:t>
            </a:r>
            <a:r>
              <a:rPr lang="en-US" sz="900">
                <a:solidFill>
                  <a:srgbClr val="454545"/>
                </a:solidFill>
              </a:rPr>
              <a:t>represents the change in the output Y due to a change of one unit in the baths rate (everything else held constant)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AutoNum type="arabicPeriod"/>
            </a:pPr>
            <a:r>
              <a:rPr b="1" lang="en-US" sz="900">
                <a:solidFill>
                  <a:srgbClr val="454545"/>
                </a:solidFill>
              </a:rPr>
              <a:t>std err </a:t>
            </a:r>
            <a:r>
              <a:rPr lang="en-US" sz="900">
                <a:solidFill>
                  <a:srgbClr val="454545"/>
                </a:solidFill>
              </a:rPr>
              <a:t>reflects the level of accuracy of the coefficients. The lower it is, the higher is the level of accuracy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AutoNum type="arabicPeriod"/>
            </a:pPr>
            <a:r>
              <a:rPr b="1" lang="en-US" sz="900">
                <a:solidFill>
                  <a:srgbClr val="454545"/>
                </a:solidFill>
              </a:rPr>
              <a:t>P &gt;|t|</a:t>
            </a:r>
            <a:r>
              <a:rPr lang="en-US" sz="900">
                <a:solidFill>
                  <a:srgbClr val="454545"/>
                </a:solidFill>
              </a:rPr>
              <a:t> is your </a:t>
            </a:r>
            <a:r>
              <a:rPr i="1" lang="en-US" sz="900">
                <a:solidFill>
                  <a:srgbClr val="454545"/>
                </a:solidFill>
              </a:rPr>
              <a:t>p-value</a:t>
            </a:r>
            <a:r>
              <a:rPr lang="en-US" sz="900">
                <a:solidFill>
                  <a:srgbClr val="454545"/>
                </a:solidFill>
              </a:rPr>
              <a:t>. A p-value of less than 0.05 is considered to be statistically significant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AutoNum type="arabicPeriod"/>
            </a:pPr>
            <a:r>
              <a:rPr b="1" lang="en-US" sz="900">
                <a:solidFill>
                  <a:srgbClr val="454545"/>
                </a:solidFill>
              </a:rPr>
              <a:t>Confidence Interval</a:t>
            </a:r>
            <a:r>
              <a:rPr lang="en-US" sz="900">
                <a:solidFill>
                  <a:srgbClr val="454545"/>
                </a:solidFill>
              </a:rPr>
              <a:t> represents the range in which our coefficients are likely to fall (with a likelihood of 95%)</a:t>
            </a:r>
            <a:endParaRPr sz="900">
              <a:solidFill>
                <a:srgbClr val="4545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A0A0A"/>
                </a:solidFill>
                <a:highlight>
                  <a:srgbClr val="FFFFFF"/>
                </a:highlight>
              </a:rPr>
              <a:t>Niket</a:t>
            </a:r>
            <a:endParaRPr sz="1050">
              <a:solidFill>
                <a:srgbClr val="0A0A0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0308639e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0308639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Priyanka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5ca2123c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5ca2123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Zillow connects all aspects of real estate industry i.e. from seller to buyer to renters.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pooja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pooja</a:t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Aparna</a:t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05ca2123c_3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05ca2123c_3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0308639e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0308639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Speakers Notes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For variable Price,</a:t>
            </a:r>
            <a:r>
              <a:rPr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Max Rent should be between </a:t>
            </a:r>
            <a:r>
              <a:rPr b="1"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$5500</a:t>
            </a:r>
            <a:r>
              <a:rPr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$6000</a:t>
            </a:r>
            <a:r>
              <a:rPr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. However All values beyond that are considered as </a:t>
            </a:r>
            <a:r>
              <a:rPr b="1" lang="en-US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Outliers.</a:t>
            </a:r>
            <a:endParaRPr b="1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4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613" y="2165505"/>
            <a:ext cx="52839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762" y="30855"/>
            <a:ext cx="52839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2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200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" y="228598"/>
            <a:ext cx="2851500" cy="6638590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048" y="-791"/>
            <a:ext cx="2356623" cy="685388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3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5" name="Google Shape;165;p18"/>
          <p:cNvGrpSpPr/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</p:grpSpPr>
        <p:sp>
          <p:nvSpPr>
            <p:cNvPr id="166" name="Google Shape;166;p1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148014" y="468286"/>
              <a:ext cx="1768475" cy="4262464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8"/>
          <p:cNvSpPr/>
          <p:nvPr/>
        </p:nvSpPr>
        <p:spPr>
          <a:xfrm>
            <a:off x="0" y="1804874"/>
            <a:ext cx="7560250" cy="253252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>
            <a:gsLst>
              <a:gs pos="0">
                <a:srgbClr val="922A0E"/>
              </a:gs>
              <a:gs pos="23000">
                <a:srgbClr val="922A0E"/>
              </a:gs>
              <a:gs pos="69000">
                <a:srgbClr val="7B230B"/>
              </a:gs>
              <a:gs pos="97000">
                <a:srgbClr val="73210B"/>
              </a:gs>
              <a:gs pos="100000">
                <a:srgbClr val="73210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type="ctrTitle"/>
          </p:nvPr>
        </p:nvSpPr>
        <p:spPr>
          <a:xfrm>
            <a:off x="0" y="1499075"/>
            <a:ext cx="6955200" cy="42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Bay Area Rental Data Analysis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7216725" y="2297950"/>
            <a:ext cx="4504800" cy="42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chemeClr val="dk1"/>
                </a:solidFill>
              </a:rPr>
              <a:t>Presented by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 u="sng">
                <a:solidFill>
                  <a:schemeClr val="dk1"/>
                </a:solidFill>
              </a:rPr>
              <a:t>Group 3 :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Arjav Kala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Aparna Bhat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Neha Mehta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Niket Patel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Pooja Gupta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Priyanka Singh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9502" l="0" r="0" t="0"/>
          <a:stretch/>
        </p:blipFill>
        <p:spPr>
          <a:xfrm>
            <a:off x="7560250" y="168100"/>
            <a:ext cx="4377350" cy="26017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2" name="Google Shape;182;p18"/>
          <p:cNvSpPr txBox="1"/>
          <p:nvPr/>
        </p:nvSpPr>
        <p:spPr>
          <a:xfrm>
            <a:off x="392325" y="5211475"/>
            <a:ext cx="40116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Guide</a:t>
            </a:r>
            <a:r>
              <a:rPr b="1"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Prof. Dr. Lang Wang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531812" y="4529540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1842900" y="630575"/>
            <a:ext cx="9661800" cy="12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Boxplot without Outliers</a:t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 b="0" l="2350" r="10594" t="0"/>
          <a:stretch/>
        </p:blipFill>
        <p:spPr>
          <a:xfrm>
            <a:off x="375100" y="1880900"/>
            <a:ext cx="5702975" cy="46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574" y="1880887"/>
            <a:ext cx="5647479" cy="46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678875" y="1341325"/>
            <a:ext cx="9318000" cy="5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Price has a highest correlation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with variable Beds and Floor size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ie 0.70 and 0.67.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</a:t>
            </a:r>
            <a:r>
              <a:rPr lang="en-US"/>
              <a:t>Price has negative correlation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with Postal Code and Listed Days.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Also, feature like Floor size has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highest correlation with Beds.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51" y="120025"/>
            <a:ext cx="5281950" cy="452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275" y="4649388"/>
            <a:ext cx="64389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1693475" y="460400"/>
            <a:ext cx="4102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3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Matrix and HeatMap</a:t>
            </a:r>
            <a:endParaRPr sz="3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1550475" y="586700"/>
            <a:ext cx="104364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Floor Size Vs Rent Comparison for each City 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( Basis Average of each parameter)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75" y="1998225"/>
            <a:ext cx="10217051" cy="43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1607138" y="613650"/>
            <a:ext cx="9214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Floor Size  Vs Rent Comparison for each City</a:t>
            </a:r>
            <a:r>
              <a:rPr lang="en-US" sz="1600"/>
              <a:t> 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88706"/>
            <a:ext cx="5989488" cy="423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87" y="1288700"/>
            <a:ext cx="5433187" cy="42339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0"/>
          <p:cNvGraphicFramePr/>
          <p:nvPr/>
        </p:nvGraphicFramePr>
        <p:xfrm>
          <a:off x="384675" y="55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{3CF3B1D6-E122-4EF2-BF94-8144DBDEDBDB}</a:tableStyleId>
              </a:tblPr>
              <a:tblGrid>
                <a:gridCol w="1903775"/>
                <a:gridCol w="1903775"/>
                <a:gridCol w="1903775"/>
                <a:gridCol w="1903775"/>
                <a:gridCol w="1903775"/>
                <a:gridCol w="190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highlight>
                            <a:srgbClr val="FFFFFF"/>
                          </a:highlight>
                        </a:rPr>
                        <a:t>City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Fremont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Sunnyvale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Santa Clara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Mountain View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/>
                        <a:t>Palo Alto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highlight>
                            <a:srgbClr val="FFFFFF"/>
                          </a:highlight>
                        </a:rPr>
                        <a:t>Floor Size( Sqft)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00 ~2500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200 ~2500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200 ~2300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00 ~2500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00 ~2000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highlight>
                            <a:srgbClr val="FFFFFF"/>
                          </a:highlight>
                        </a:rPr>
                        <a:t>Rent ($/month)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1500 ~ 4500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1500 ~ 5500.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1500 ~ 6000.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1500 ~ 6000.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1500 ~ 6000.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1683953" y="669377"/>
            <a:ext cx="8610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Effect of Covid on rent prices</a:t>
            </a:r>
            <a:br>
              <a:rPr lang="en-US" sz="3240"/>
            </a:br>
            <a:endParaRPr sz="3240"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2186609" y="1137037"/>
            <a:ext cx="9318000" cy="4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25" y="1269063"/>
            <a:ext cx="7019925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1973603" y="630527"/>
            <a:ext cx="8610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Effect of Covid on rent prices</a:t>
            </a:r>
            <a:br>
              <a:rPr lang="en-US" sz="3240"/>
            </a:br>
            <a:endParaRPr sz="3240"/>
          </a:p>
        </p:txBody>
      </p:sp>
      <p:sp>
        <p:nvSpPr>
          <p:cNvPr id="321" name="Google Shape;321;p32"/>
          <p:cNvSpPr txBox="1"/>
          <p:nvPr>
            <p:ph idx="1" type="body"/>
          </p:nvPr>
        </p:nvSpPr>
        <p:spPr>
          <a:xfrm>
            <a:off x="2186609" y="1137037"/>
            <a:ext cx="9318000" cy="4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230213"/>
            <a:ext cx="695325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1619475" y="347025"/>
            <a:ext cx="9997800" cy="61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Covid on rent prices</a:t>
            </a:r>
            <a:br>
              <a:rPr lang="en-US" sz="3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78" y="910975"/>
            <a:ext cx="4388325" cy="282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100" y="910975"/>
            <a:ext cx="4388325" cy="281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475" y="3929575"/>
            <a:ext cx="4322995" cy="28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1100" y="3929575"/>
            <a:ext cx="4388325" cy="279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925" y="304600"/>
            <a:ext cx="4753050" cy="2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300" y="304600"/>
            <a:ext cx="4563786" cy="2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925" y="3620975"/>
            <a:ext cx="4753050" cy="314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3300" y="3620975"/>
            <a:ext cx="4563800" cy="31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1688500" y="468875"/>
            <a:ext cx="97857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Price Comparison Pre and Post Covid Data on Basis of Number of Beds</a:t>
            </a:r>
            <a:endParaRPr sz="3240"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1826500" y="1128726"/>
            <a:ext cx="95097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01" y="1694400"/>
            <a:ext cx="7588725" cy="46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1822975" y="398928"/>
            <a:ext cx="92091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Price </a:t>
            </a:r>
            <a:r>
              <a:rPr lang="en-US" sz="3240"/>
              <a:t>Comparison between Pre and Post Covid Data </a:t>
            </a:r>
            <a:r>
              <a:rPr lang="en-US" sz="3240"/>
              <a:t>on Basis of </a:t>
            </a:r>
            <a:r>
              <a:rPr lang="en-US" sz="3240"/>
              <a:t>Size Per Square Feet</a:t>
            </a:r>
            <a:endParaRPr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t/>
            </a:r>
            <a:endParaRPr sz="3240"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1957822" y="1553243"/>
            <a:ext cx="9341100" cy="5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57" y="2025500"/>
            <a:ext cx="7468500" cy="3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1098035" y="3005593"/>
            <a:ext cx="2782202" cy="307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lt1"/>
                </a:solidFill>
              </a:rPr>
              <a:t>Agenda</a:t>
            </a:r>
            <a:r>
              <a:rPr lang="en-US" sz="4000">
                <a:solidFill>
                  <a:schemeClr val="lt1"/>
                </a:solidFill>
              </a:rPr>
              <a:t>: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 flipH="1" rot="10800000">
            <a:off x="-159" y="3179901"/>
            <a:ext cx="1098194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795736" y="0"/>
            <a:ext cx="739626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>
            <a:off x="4713144" y="570921"/>
            <a:ext cx="6832200" cy="5332313"/>
            <a:chOff x="0" y="-70630"/>
            <a:chExt cx="6832200" cy="5332313"/>
          </a:xfrm>
        </p:grpSpPr>
        <p:sp>
          <p:nvSpPr>
            <p:cNvPr id="193" name="Google Shape;193;p19"/>
            <p:cNvSpPr/>
            <p:nvPr/>
          </p:nvSpPr>
          <p:spPr>
            <a:xfrm>
              <a:off x="0" y="3020"/>
              <a:ext cx="6832200" cy="471300"/>
            </a:xfrm>
            <a:prstGeom prst="roundRect">
              <a:avLst>
                <a:gd fmla="val 1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42589" y="109078"/>
              <a:ext cx="259500" cy="259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44687" y="3020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0" y="776364"/>
              <a:ext cx="6832200" cy="471300"/>
            </a:xfrm>
            <a:prstGeom prst="roundRect">
              <a:avLst>
                <a:gd fmla="val 1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42589" y="882422"/>
              <a:ext cx="259500" cy="259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44687" y="776364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544687" y="882414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475" lIns="65475" spcFirstLastPara="1" rIns="65475" wrap="square" tIns="6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Dataset Overview </a:t>
              </a: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&amp; Data Cleaning</a:t>
              </a:r>
              <a:endParaRPr/>
            </a:p>
            <a:p>
              <a:pPr indent="0" lvl="0" marL="0" marR="0" rtl="0" algn="l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0" y="1549707"/>
              <a:ext cx="6832200" cy="471300"/>
            </a:xfrm>
            <a:prstGeom prst="roundRect">
              <a:avLst>
                <a:gd fmla="val 1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42589" y="1655766"/>
              <a:ext cx="259500" cy="259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44687" y="1549707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544687" y="1476070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475" lIns="65475" spcFirstLastPara="1" rIns="65475" wrap="square" tIns="6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Visualization &amp; Interpretation</a:t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2323051"/>
              <a:ext cx="6832200" cy="471300"/>
            </a:xfrm>
            <a:prstGeom prst="roundRect">
              <a:avLst>
                <a:gd fmla="val 1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42589" y="2429110"/>
              <a:ext cx="259500" cy="259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44687" y="2323051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544687" y="2249401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475" lIns="65475" spcFirstLastPara="1" rIns="65475" wrap="square" tIns="6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</a:t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44687" y="3869739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544687" y="3869739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475" lIns="65475" spcFirstLastPara="1" rIns="65475" wrap="square" tIns="6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44687" y="4643083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544687" y="4643083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475" lIns="65475" spcFirstLastPara="1" rIns="65475" wrap="square" tIns="6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544687" y="-70630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475" lIns="65475" spcFirstLastPara="1" rIns="65475" wrap="square" tIns="6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Objective &amp; Web scraping</a:t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44687" y="3096395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42589" y="3202454"/>
              <a:ext cx="259500" cy="2592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rnd" cmpd="sng" w="15875">
              <a:solidFill>
                <a:srgbClr val="E3E9C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544687" y="3096395"/>
              <a:ext cx="6206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475" lIns="65475" spcFirstLastPara="1" rIns="65475" wrap="square" tIns="6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 &amp; A</a:t>
              </a:r>
              <a:endParaRPr/>
            </a:p>
          </p:txBody>
        </p:sp>
      </p:grp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12" y="3246457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1650828" y="542502"/>
            <a:ext cx="8610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Cheapest City</a:t>
            </a:r>
            <a:br>
              <a:rPr lang="en-US" sz="3240"/>
            </a:br>
            <a:endParaRPr sz="3240"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499050" y="979150"/>
            <a:ext cx="11173200" cy="5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/>
              <a:t>Cheapest city of the Bay Area </a:t>
            </a:r>
            <a:endParaRPr i="1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/>
              <a:t>(Pre-Covid and Post-Covid) </a:t>
            </a:r>
            <a:endParaRPr i="1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/>
              <a:t>based on </a:t>
            </a:r>
            <a:r>
              <a:rPr b="1" i="1" lang="en-US" sz="2100"/>
              <a:t>Price/SqFt</a:t>
            </a:r>
            <a:endParaRPr b="1" i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150" y="979156"/>
            <a:ext cx="4669925" cy="17768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6" name="Google Shape;366;p3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573" y="2825373"/>
            <a:ext cx="4573848" cy="38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475" y="2825375"/>
            <a:ext cx="4898669" cy="38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1566000" y="570100"/>
            <a:ext cx="97947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Linear Regression using</a:t>
            </a:r>
            <a:r>
              <a:rPr lang="en-US"/>
              <a:t> </a:t>
            </a:r>
            <a:r>
              <a:rPr lang="en-US"/>
              <a:t>Statsmodel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5" name="Google Shape;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850" y="1213350"/>
            <a:ext cx="7407303" cy="570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1699900" y="530778"/>
            <a:ext cx="8911800" cy="8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Trained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806950" y="1558350"/>
            <a:ext cx="10697700" cy="49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AdjRsquare</a:t>
            </a:r>
            <a:r>
              <a:rPr lang="en-US"/>
              <a:t> reflects the fit of the model.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Rsquare : 0.579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Intercept (1275.95) represents the Y-Intercept which means if all the three variables floor_size, beds and bath coefficient are 0 then the expected output ie Y will be equal to Intercept.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FloorSize Coefficient: 0.66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Beds </a:t>
            </a:r>
            <a:r>
              <a:rPr lang="en-US"/>
              <a:t>Coefficient: 534.91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1667600" y="624100"/>
            <a:ext cx="96303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Regression Analysis and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504000" y="1548000"/>
            <a:ext cx="11688000" cy="50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</a:t>
            </a:r>
            <a:r>
              <a:rPr b="1" lang="en-US"/>
              <a:t>  </a:t>
            </a:r>
            <a:r>
              <a:rPr b="1" lang="en-US"/>
              <a:t>Regression Equation :</a:t>
            </a:r>
            <a:r>
              <a:rPr lang="en-US"/>
              <a:t> </a:t>
            </a:r>
            <a:r>
              <a:rPr b="1" lang="en-US" sz="20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Y = C + M1*X1 + M2*X2 + M3*X3</a:t>
            </a:r>
            <a:endParaRPr b="1" sz="20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Y = Dependent variable (output/outcome/prediction/estimation)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C = Constant (Y-Intercept)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M = Slope of the regression line (the effect that X has on Y)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 X = Independent variable (input variable used in the prediction of Y)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Example:  </a:t>
            </a:r>
            <a:endParaRPr b="1"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Price Prediction (2Bed, 768 sqft): M1=0.66,X1= 768,M2= 534.91,X2=2,C=</a:t>
            </a:r>
            <a:r>
              <a:rPr lang="en-US"/>
              <a:t>1275.95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Actual Price for the given inputs is $2350.0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Predicted Price: $2852.65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                    Percentage Increase: </a:t>
            </a:r>
            <a:r>
              <a:rPr lang="en-US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21% Increase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454545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5454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600"/>
          </a:p>
        </p:txBody>
      </p:sp>
      <p:sp>
        <p:nvSpPr>
          <p:cNvPr id="389" name="Google Shape;389;p4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95" name="Google Shape;395;p41"/>
          <p:cNvSpPr txBox="1"/>
          <p:nvPr>
            <p:ph idx="1" type="body"/>
          </p:nvPr>
        </p:nvSpPr>
        <p:spPr>
          <a:xfrm>
            <a:off x="986248" y="1760050"/>
            <a:ext cx="10518300" cy="4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Cheapest City : Palo Alto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Rent Comparison between Pre and Post covid data : Sunnyvale has highest depreciation rate &amp; Mountain View has highest Appreciation rate 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Price</a:t>
            </a:r>
            <a:r>
              <a:rPr lang="en-US"/>
              <a:t> Prediction (Increase in Price) : 21% increase on Actual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2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02" name="Google Shape;402;p4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42"/>
          <p:cNvGrpSpPr/>
          <p:nvPr/>
        </p:nvGrpSpPr>
        <p:grpSpPr>
          <a:xfrm>
            <a:off x="27225" y="-786"/>
            <a:ext cx="2356675" cy="6854040"/>
            <a:chOff x="6627813" y="194833"/>
            <a:chExt cx="1952625" cy="5678918"/>
          </a:xfrm>
        </p:grpSpPr>
        <p:sp>
          <p:nvSpPr>
            <p:cNvPr id="415" name="Google Shape;415;p42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4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-60475" y="722516"/>
            <a:ext cx="7560245" cy="453886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>
            <a:gsLst>
              <a:gs pos="0">
                <a:srgbClr val="922A0E"/>
              </a:gs>
              <a:gs pos="23000">
                <a:srgbClr val="922A0E"/>
              </a:gs>
              <a:gs pos="69000">
                <a:srgbClr val="7B230B"/>
              </a:gs>
              <a:gs pos="97000">
                <a:srgbClr val="73210B"/>
              </a:gs>
              <a:gs pos="100000">
                <a:srgbClr val="73210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 txBox="1"/>
          <p:nvPr>
            <p:ph type="title"/>
          </p:nvPr>
        </p:nvSpPr>
        <p:spPr>
          <a:xfrm>
            <a:off x="545465" y="787765"/>
            <a:ext cx="5102100" cy="42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rgbClr val="FFFFFF"/>
                </a:solidFill>
              </a:rPr>
              <a:t>Questions …?</a:t>
            </a:r>
            <a:endParaRPr/>
          </a:p>
        </p:txBody>
      </p:sp>
      <p:grpSp>
        <p:nvGrpSpPr>
          <p:cNvPr id="432" name="Google Shape;432;p42"/>
          <p:cNvGrpSpPr/>
          <p:nvPr/>
        </p:nvGrpSpPr>
        <p:grpSpPr>
          <a:xfrm flipH="1">
            <a:off x="6010184" y="11"/>
            <a:ext cx="6176875" cy="6853467"/>
            <a:chOff x="2487613" y="285750"/>
            <a:chExt cx="2428876" cy="5654676"/>
          </a:xfrm>
        </p:grpSpPr>
        <p:sp>
          <p:nvSpPr>
            <p:cNvPr id="433" name="Google Shape;433;p4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3148014" y="468286"/>
              <a:ext cx="1768475" cy="4262464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D1D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4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1640156" y="6758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Objective &amp; Packages used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1344825" y="1289400"/>
            <a:ext cx="8603100" cy="5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Analysis parameters :</a:t>
            </a:r>
            <a:endParaRPr b="1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Floor size Vs rent </a:t>
            </a:r>
            <a:r>
              <a:rPr lang="en-US"/>
              <a:t>comparison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Region highest appreciation rate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Price comparison pre &amp; post COVID-19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Cheapest city of the Bay Area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Price comparison basis floor size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Multiple Regression Analysis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Python Packages Used</a:t>
            </a:r>
            <a:endParaRPr b="1"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</a:t>
            </a:r>
            <a:r>
              <a:rPr lang="en-US"/>
              <a:t>equest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B</a:t>
            </a:r>
            <a:r>
              <a:rPr lang="en-US"/>
              <a:t>eautifulsoup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pandas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n</a:t>
            </a:r>
            <a:r>
              <a:rPr lang="en-US"/>
              <a:t>umpy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re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matplotlib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seaborn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statsmodel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89"/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225" y="2860600"/>
            <a:ext cx="4876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2592925" y="624103"/>
            <a:ext cx="8911800" cy="90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on Dataset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63175" y="1349400"/>
            <a:ext cx="7196400" cy="543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Data Source : </a:t>
            </a:r>
            <a:r>
              <a:rPr lang="en-US">
                <a:solidFill>
                  <a:srgbClr val="0070C0"/>
                </a:solidFill>
              </a:rPr>
              <a:t>https://www.zillow.com/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extracted from Zillow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Zillow is a real estate portal with rental and for sales property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It’s dataset spans across most of the properties in the </a:t>
            </a:r>
            <a:r>
              <a:rPr lang="en-US"/>
              <a:t>United States</a:t>
            </a:r>
            <a:r>
              <a:rPr lang="en-US"/>
              <a:t>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Why did our team choose this data set?</a:t>
            </a:r>
            <a:endParaRPr b="1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Relevant and reliable data set for our use case.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Popular and well known website which most of us have used for renting, buying or selling.</a:t>
            </a:r>
            <a:endParaRPr b="1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 	</a:t>
            </a:r>
            <a:r>
              <a:rPr b="1" lang="en-US" sz="1900"/>
              <a:t>Cities covered under Analysis :</a:t>
            </a:r>
            <a:endParaRPr b="1" sz="190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29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Sunnyvale</a:t>
            </a:r>
            <a:endParaRPr/>
          </a:p>
          <a:p>
            <a:pPr indent="-3429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Fremont</a:t>
            </a:r>
            <a:endParaRPr/>
          </a:p>
          <a:p>
            <a:pPr indent="-3429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Santa Clara</a:t>
            </a:r>
            <a:endParaRPr/>
          </a:p>
          <a:p>
            <a:pPr indent="-3429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Mountain View</a:t>
            </a:r>
            <a:endParaRPr/>
          </a:p>
          <a:p>
            <a:pPr indent="-3429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Palo Alto</a:t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749" y="6"/>
            <a:ext cx="4063250" cy="46466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1792300" y="585524"/>
            <a:ext cx="8911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640"/>
              <a:t>Web Scraping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t/>
            </a:r>
            <a:endParaRPr sz="3240"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728499" y="1197251"/>
            <a:ext cx="11039400" cy="5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 is a process of extracting meaningful information from the website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(i.e. Zillow in our use case).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Various challenges encountered: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IP Address Blocking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This happen when scraped website encounter high volume of requests from same IP address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CAPTCHA (Completely Automated Public Turing test to tell Computer &amp; Human Apart)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Occur if data scraped at very high frequency, then bots sends it to ensure non-stopping scrapes.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Work Around: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IP Address Blocking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Reduced the number of pages we scrap the data from.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In first implementation, we scrape all urls from property list and then each url to get all property info. Later, collected all information for property list using paginated approach.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CAPTCHA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Introduce sleep time between each page request to reduced the frequency of the request at a point of time.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30386" l="45923" r="1344" t="0"/>
          <a:stretch/>
        </p:blipFill>
        <p:spPr>
          <a:xfrm>
            <a:off x="10240450" y="83988"/>
            <a:ext cx="1893224" cy="14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2426873" y="83994"/>
            <a:ext cx="8911687" cy="86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b="1" lang="en-US" sz="3240"/>
              <a:t> </a:t>
            </a:r>
            <a:endParaRPr b="1"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Scrapped Data Set </a:t>
            </a:r>
            <a:endParaRPr sz="3240"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2426872" y="1197243"/>
            <a:ext cx="9341057" cy="5028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Dataset Size : 566 Rows x 11 Columns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Attributes :  Name , Street, City, State, Postal Code, Floor Size, Price, Type of House, Property Type , No. of Days  and Url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1698991" y="422177"/>
            <a:ext cx="8911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10"/>
              <a:buFont typeface="Century Gothic"/>
              <a:buNone/>
            </a:pPr>
            <a:r>
              <a:t/>
            </a:r>
            <a:endParaRPr b="0" i="0" sz="324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48" name="Google Shape;248;p23"/>
          <p:cNvGraphicFramePr/>
          <p:nvPr/>
        </p:nvGraphicFramePr>
        <p:xfrm>
          <a:off x="1159214" y="2534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{E4065484-B75A-4EC9-8223-771DD492B1B2}</a:tableStyleId>
              </a:tblPr>
              <a:tblGrid>
                <a:gridCol w="1418925"/>
                <a:gridCol w="3183300"/>
                <a:gridCol w="5870075"/>
              </a:tblGrid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 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Attributes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Definition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Property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Street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Address of the property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Name of the City of property location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State of property location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Postal Code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Postal Code of Property address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Floor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Total Floor area of the property (sqft)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Rent of the property ($ / mo)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Type of House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Property Size as per Bed &amp; Bathroom availability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Property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Type of Property(Apartment/ Townhouse/House)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 of Days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Ageing of the property listing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Url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Url link to overview property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30386" l="45923" r="1344" t="0"/>
          <a:stretch/>
        </p:blipFill>
        <p:spPr>
          <a:xfrm>
            <a:off x="10240450" y="83988"/>
            <a:ext cx="1893224" cy="14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1729986" y="539394"/>
            <a:ext cx="8911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440"/>
              <a:t>Preprocessing of Data</a:t>
            </a:r>
            <a:endParaRPr sz="3440"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930225" y="1402200"/>
            <a:ext cx="108378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cleaning and </a:t>
            </a:r>
            <a:r>
              <a:rPr b="1" lang="en-US"/>
              <a:t>Formatting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</a:t>
            </a:r>
            <a:r>
              <a:rPr lang="en-US"/>
              <a:t>Checked the Data Type of each variable and converted it into an appropriate data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Removed some special characters </a:t>
            </a:r>
            <a:r>
              <a:rPr b="1" lang="en-US"/>
              <a:t>($)</a:t>
            </a:r>
            <a:r>
              <a:rPr lang="en-US"/>
              <a:t>, </a:t>
            </a:r>
            <a:r>
              <a:rPr b="1" lang="en-US"/>
              <a:t>(%)</a:t>
            </a:r>
            <a:r>
              <a:rPr lang="en-US"/>
              <a:t> and inappropriate </a:t>
            </a:r>
            <a:r>
              <a:rPr b="1" lang="en-US"/>
              <a:t>strings</a:t>
            </a:r>
            <a:r>
              <a:rPr lang="en-US"/>
              <a:t> from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Checked Missing Values and imputed it with </a:t>
            </a:r>
            <a:r>
              <a:rPr b="1" lang="en-US"/>
              <a:t>mean</a:t>
            </a:r>
            <a:r>
              <a:rPr lang="en-US"/>
              <a:t> of the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 Feature like listed days, we have changed missing values by using </a:t>
            </a:r>
            <a:r>
              <a:rPr b="1" lang="en-US"/>
              <a:t>ffill</a:t>
            </a:r>
            <a:r>
              <a:rPr lang="en-US"/>
              <a:t>  method.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Data Validation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  Dropped old </a:t>
            </a:r>
            <a:r>
              <a:rPr b="1" lang="en-US"/>
              <a:t>duplicate</a:t>
            </a:r>
            <a:r>
              <a:rPr lang="en-US"/>
              <a:t> columns &amp; replaced it with </a:t>
            </a:r>
            <a:r>
              <a:rPr b="1" lang="en-US"/>
              <a:t>new</a:t>
            </a:r>
            <a:r>
              <a:rPr lang="en-US"/>
              <a:t>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  Variable listed days has  some values in minutes and hours. We have replaced all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   values(min/hrs) which are less than a day by value 1 i.e 1 day.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After cleaning the data, we have </a:t>
            </a:r>
            <a:r>
              <a:rPr b="1" lang="en-US"/>
              <a:t>6</a:t>
            </a:r>
            <a:r>
              <a:rPr lang="en-US"/>
              <a:t> categorical variables and </a:t>
            </a:r>
            <a:r>
              <a:rPr b="1" lang="en-US"/>
              <a:t>7</a:t>
            </a:r>
            <a:r>
              <a:rPr lang="en-US"/>
              <a:t> numeric variables.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13934" l="0" r="0" t="0"/>
          <a:stretch/>
        </p:blipFill>
        <p:spPr>
          <a:xfrm>
            <a:off x="10255850" y="84000"/>
            <a:ext cx="1804849" cy="1410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1749600" y="624100"/>
            <a:ext cx="9755100" cy="93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Description of Notable Features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1749499" y="2133600"/>
            <a:ext cx="9755100" cy="408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Summary of Dataset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Mean Value for Variable Floor_size : </a:t>
            </a:r>
            <a:r>
              <a:rPr b="1" lang="en-US"/>
              <a:t>1423.91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Mean Value for Variable Price : </a:t>
            </a:r>
            <a:r>
              <a:rPr b="1" lang="en-US"/>
              <a:t>$3520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Mean Bedroom Count : </a:t>
            </a:r>
            <a:r>
              <a:rPr b="1" lang="en-US"/>
              <a:t>2.3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Mean Bathroom Count : </a:t>
            </a:r>
            <a:r>
              <a:rPr b="1" lang="en-US"/>
              <a:t>2.3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Minimum Price :  </a:t>
            </a:r>
            <a:r>
              <a:rPr b="1" lang="en-US"/>
              <a:t>$1450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Maximum Price:  </a:t>
            </a:r>
            <a:r>
              <a:rPr b="1" lang="en-US"/>
              <a:t>$ 27500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Maximum Floor size: </a:t>
            </a:r>
            <a:r>
              <a:rPr b="1" lang="en-US"/>
              <a:t>20944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1671425" y="624100"/>
            <a:ext cx="9833400" cy="7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Boxplot to check outliers for Price &amp; Floor size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1257875" y="1636950"/>
            <a:ext cx="10246800" cy="491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-5680" r="5680" t="0"/>
          <a:stretch/>
        </p:blipFill>
        <p:spPr>
          <a:xfrm>
            <a:off x="70389" y="1905100"/>
            <a:ext cx="5807985" cy="43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225" y="1905100"/>
            <a:ext cx="6008699" cy="43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