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Franklin Gothic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04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zvQzD4lWb+zysDncicL4o5xgx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4" orient="horz"/>
        <p:guide pos="287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FranklinGothic-bold.fnt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Aparna Marathe(am7ad)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Beza Delelegn(bmd5bc)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Hannah Schmuckler(mmc4cv)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Karolina Naranjo-Velasco(kn3cs)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eca47214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6eca4721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06eca47214_1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ecb730fb_6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06ecb730fb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06ecb730fb_6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2e446c925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2e446c92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02e446c925_1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eca4721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6eca472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06eca47214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2e446c925_1_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02e446c925_1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02e446c925_1_5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67552c2e6_0_6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067552c2e6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067552c2e6_0_6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7552c2e6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067552c2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067552c2e6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c72f456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6c72f45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06c72f4567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c72f456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6c72f45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06c72f4567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7422d40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57422d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57422d40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7422d405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57422d40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057422d405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7422d405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57422d4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057422d405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2277770" y="2667000"/>
            <a:ext cx="458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2" type="body"/>
          </p:nvPr>
        </p:nvSpPr>
        <p:spPr>
          <a:xfrm>
            <a:off x="3423750" y="3213100"/>
            <a:ext cx="22987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3" type="body"/>
          </p:nvPr>
        </p:nvSpPr>
        <p:spPr>
          <a:xfrm>
            <a:off x="2125370" y="558800"/>
            <a:ext cx="48895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4" type="body"/>
          </p:nvPr>
        </p:nvSpPr>
        <p:spPr>
          <a:xfrm>
            <a:off x="2945265" y="1485900"/>
            <a:ext cx="3251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Table">
  <p:cSld name="O2: Tab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46C0A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Long Text">
  <p:cSld name="O2: Long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457200" y="1460500"/>
            <a:ext cx="4113213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2" type="body"/>
          </p:nvPr>
        </p:nvSpPr>
        <p:spPr>
          <a:xfrm>
            <a:off x="4875213" y="1460500"/>
            <a:ext cx="3811587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46C0A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Bulleted Text">
  <p:cSld name="O2: Bulleted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1282700" y="1460500"/>
            <a:ext cx="65786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46C0A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Blank">
  <p:cSld name="O2: 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2: Short Text">
  <p:cSld name="O2: Short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1282700" y="1460500"/>
            <a:ext cx="65786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46C0A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3: Image">
  <p:cSld name="O3: Ima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6794500" y="4642644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-10160"/>
            <a:ext cx="9144000" cy="3747589"/>
          </a:xfrm>
          <a:prstGeom prst="rect">
            <a:avLst/>
          </a:prstGeom>
          <a:solidFill>
            <a:srgbClr val="012158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121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imary_full_color_rgb.png" id="11" name="Google Shape;11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36696" y="4229511"/>
            <a:ext cx="1980184" cy="477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ted_line_white.png" id="12" name="Google Shape;12;p16"/>
          <p:cNvPicPr preferRelativeResize="0"/>
          <p:nvPr/>
        </p:nvPicPr>
        <p:blipFill rotWithShape="1">
          <a:blip r:embed="rId2">
            <a:alphaModFix/>
          </a:blip>
          <a:srcRect b="0" l="0" r="60437" t="0"/>
          <a:stretch/>
        </p:blipFill>
        <p:spPr>
          <a:xfrm>
            <a:off x="868947" y="2191552"/>
            <a:ext cx="7486316" cy="28203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>
            <a:off x="-7455" y="4248941"/>
            <a:ext cx="9170081" cy="936363"/>
          </a:xfrm>
          <a:custGeom>
            <a:rect b="b" l="l" r="r" t="t"/>
            <a:pathLst>
              <a:path extrusionOk="0" h="936363" w="9170081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 cap="flat" cmpd="sng" w="9525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VA_Primary_white.eps" id="20" name="Google Shape;20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74967" y="4620044"/>
            <a:ext cx="1353129" cy="3335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190500" y="4721226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nds.png" id="41" name="Google Shape;41;p34"/>
          <p:cNvPicPr preferRelativeResize="0"/>
          <p:nvPr/>
        </p:nvPicPr>
        <p:blipFill rotWithShape="1">
          <a:blip r:embed="rId1">
            <a:alphaModFix/>
          </a:blip>
          <a:srcRect b="-16497" l="2059" r="15385" t="0"/>
          <a:stretch/>
        </p:blipFill>
        <p:spPr>
          <a:xfrm>
            <a:off x="-1" y="-1348886"/>
            <a:ext cx="9155371" cy="7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4"/>
          <p:cNvSpPr/>
          <p:nvPr/>
        </p:nvSpPr>
        <p:spPr>
          <a:xfrm>
            <a:off x="-7455" y="4248941"/>
            <a:ext cx="9170081" cy="936363"/>
          </a:xfrm>
          <a:custGeom>
            <a:rect b="b" l="l" r="r" t="t"/>
            <a:pathLst>
              <a:path extrusionOk="0" h="936363" w="9170081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 cap="flat" cmpd="sng" w="9525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4"/>
          <p:cNvSpPr/>
          <p:nvPr/>
        </p:nvSpPr>
        <p:spPr>
          <a:xfrm>
            <a:off x="1" y="0"/>
            <a:ext cx="9145300" cy="996305"/>
          </a:xfrm>
          <a:custGeom>
            <a:rect b="b" l="l" r="r" t="t"/>
            <a:pathLst>
              <a:path extrusionOk="0" h="996305" w="9145300">
                <a:moveTo>
                  <a:pt x="0" y="0"/>
                </a:moveTo>
                <a:lnTo>
                  <a:pt x="9144000" y="0"/>
                </a:lnTo>
                <a:cubicBezTo>
                  <a:pt x="9144433" y="188808"/>
                  <a:pt x="9144867" y="377616"/>
                  <a:pt x="9145300" y="566424"/>
                </a:cubicBezTo>
                <a:lnTo>
                  <a:pt x="1" y="996305"/>
                </a:lnTo>
                <a:cubicBezTo>
                  <a:pt x="1" y="699066"/>
                  <a:pt x="0" y="297239"/>
                  <a:pt x="0" y="0"/>
                </a:cubicBezTo>
                <a:close/>
              </a:path>
            </a:pathLst>
          </a:custGeom>
          <a:solidFill>
            <a:srgbClr val="012158"/>
          </a:solidFill>
          <a:ln cap="flat" cmpd="sng" w="9525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VA_Primary_white.eps" id="44" name="Google Shape;4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706" y="277922"/>
            <a:ext cx="1408412" cy="34719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4"/>
          <p:cNvSpPr txBox="1"/>
          <p:nvPr>
            <p:ph idx="12" type="sldNum"/>
          </p:nvPr>
        </p:nvSpPr>
        <p:spPr>
          <a:xfrm>
            <a:off x="6794500" y="4642644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idx="1" type="body"/>
          </p:nvPr>
        </p:nvSpPr>
        <p:spPr>
          <a:xfrm>
            <a:off x="1842850" y="2613000"/>
            <a:ext cx="5683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700"/>
              <a:t>Aparna Marathe, Beza Delelegn, 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700"/>
              <a:t>Karolina Naranjo-Velasco, Hannah Schmuckler</a:t>
            </a:r>
            <a:endParaRPr sz="1700"/>
          </a:p>
        </p:txBody>
      </p:sp>
      <p:sp>
        <p:nvSpPr>
          <p:cNvPr id="53" name="Google Shape;53;p1"/>
          <p:cNvSpPr txBox="1"/>
          <p:nvPr>
            <p:ph idx="2" type="body"/>
          </p:nvPr>
        </p:nvSpPr>
        <p:spPr>
          <a:xfrm>
            <a:off x="3423750" y="3213100"/>
            <a:ext cx="22987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December 10, 2021</a:t>
            </a:r>
            <a:endParaRPr/>
          </a:p>
        </p:txBody>
      </p:sp>
      <p:sp>
        <p:nvSpPr>
          <p:cNvPr id="54" name="Google Shape;54;p1"/>
          <p:cNvSpPr txBox="1"/>
          <p:nvPr>
            <p:ph idx="3" type="body"/>
          </p:nvPr>
        </p:nvSpPr>
        <p:spPr>
          <a:xfrm>
            <a:off x="531800" y="337125"/>
            <a:ext cx="8082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4400"/>
              <a:t>Modeling Uncertainty in Diabetes Incidence by Race in the United States</a:t>
            </a:r>
            <a:r>
              <a:rPr lang="en-US" sz="4600"/>
              <a:t> </a:t>
            </a:r>
            <a:endParaRPr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eca47214_1_11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106eca47214_1_11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Hierarchical Predictions</a:t>
            </a:r>
            <a:endParaRPr/>
          </a:p>
        </p:txBody>
      </p:sp>
      <p:pic>
        <p:nvPicPr>
          <p:cNvPr id="152" name="Google Shape;152;g106eca47214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1873" y="3911600"/>
            <a:ext cx="1868575" cy="9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06eca47214_1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125" y="1104738"/>
            <a:ext cx="3807500" cy="27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06eca47214_1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0425" y="1063588"/>
            <a:ext cx="3910906" cy="27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ecb730fb_6_12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106ecb730fb_6_12"/>
          <p:cNvSpPr txBox="1"/>
          <p:nvPr>
            <p:ph idx="1" type="body"/>
          </p:nvPr>
        </p:nvSpPr>
        <p:spPr>
          <a:xfrm>
            <a:off x="457200" y="890850"/>
            <a:ext cx="71388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●"/>
            </a:pPr>
            <a:r>
              <a:rPr lang="en-US" sz="19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Pooled: </a:t>
            </a:r>
            <a:endParaRPr sz="19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○"/>
            </a:pPr>
            <a:r>
              <a:rPr lang="en-US" sz="19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False Positive Rate: 67.92%</a:t>
            </a:r>
            <a:endParaRPr sz="19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○"/>
            </a:pPr>
            <a:r>
              <a:rPr lang="en-US" sz="19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False Negative Rate: 1.92%</a:t>
            </a:r>
            <a:endParaRPr sz="19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●"/>
            </a:pPr>
            <a:r>
              <a:rPr lang="en-US" sz="19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Partially Pooled:  </a:t>
            </a:r>
            <a:endParaRPr sz="19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○"/>
            </a:pPr>
            <a:r>
              <a:rPr lang="en-US" sz="19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False Positive Rate: 66.04%;</a:t>
            </a:r>
            <a:endParaRPr sz="19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○"/>
            </a:pPr>
            <a:r>
              <a:rPr lang="en-US" sz="19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False Negative Rate: 1.92%</a:t>
            </a:r>
            <a:endParaRPr sz="19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●"/>
            </a:pPr>
            <a:r>
              <a:rPr lang="en-US" sz="19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Hierarchical:</a:t>
            </a:r>
            <a:endParaRPr sz="19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○"/>
            </a:pPr>
            <a:r>
              <a:rPr lang="en-US" sz="19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False Positive Rate: 71.53%;</a:t>
            </a:r>
            <a:endParaRPr sz="19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○"/>
            </a:pPr>
            <a:r>
              <a:rPr lang="en-US" sz="19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False Negative Rate: 1.61%</a:t>
            </a:r>
            <a:endParaRPr sz="19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06ecb730fb_6_12"/>
          <p:cNvSpPr txBox="1"/>
          <p:nvPr>
            <p:ph idx="3" type="body"/>
          </p:nvPr>
        </p:nvSpPr>
        <p:spPr>
          <a:xfrm>
            <a:off x="457200" y="4520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Results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e446c925_1_21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102e446c925_1_21"/>
          <p:cNvSpPr txBox="1"/>
          <p:nvPr>
            <p:ph idx="1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Conclusions</a:t>
            </a:r>
            <a:endParaRPr b="1"/>
          </a:p>
        </p:txBody>
      </p:sp>
      <p:sp>
        <p:nvSpPr>
          <p:cNvPr id="170" name="Google Shape;170;g102e446c925_1_21"/>
          <p:cNvSpPr txBox="1"/>
          <p:nvPr/>
        </p:nvSpPr>
        <p:spPr>
          <a:xfrm>
            <a:off x="626700" y="1028700"/>
            <a:ext cx="8060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There is significantly more variance in the hierarchical predictions than the pooled or partially pooled models, but this does not significantly negatively impact model performance. </a:t>
            </a:r>
            <a:endParaRPr b="0" i="0" sz="19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 hierarchical model best captures the increased likelihood of diabetes for minorities.</a:t>
            </a:r>
            <a:endParaRPr b="0" i="0" sz="19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ranklin Gothic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All of these models would be useful for identifying additional individuals who are at high risk for diabetes in the US.</a:t>
            </a:r>
            <a:endParaRPr b="0" i="0" sz="19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D3D3D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D3D3D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3D3D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6eca47214_1_0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106eca47214_1_0"/>
          <p:cNvSpPr txBox="1"/>
          <p:nvPr>
            <p:ph idx="1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8" name="Google Shape;178;g106eca47214_1_0"/>
          <p:cNvSpPr txBox="1"/>
          <p:nvPr/>
        </p:nvSpPr>
        <p:spPr>
          <a:xfrm>
            <a:off x="824150" y="1028700"/>
            <a:ext cx="70995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ranklin Gothic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“Statistics About Diabetes | ADA.”</a:t>
            </a:r>
            <a:r>
              <a:rPr b="0" i="1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American Diabetes Association</a:t>
            </a: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https://www.diabetes.org/resources/statistics/statistics-about-diabetes. Accessed 6 December 2021.</a:t>
            </a:r>
            <a:endParaRPr b="0" i="0" sz="11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ranklin Gothic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Meng, Ying-Ying et al. “Racial and Ethnic Disparities in Diabetes Care and Impact of Vendor-Based Disease Management Programs.” </a:t>
            </a:r>
            <a:r>
              <a:rPr b="0" i="1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Diabetes Care</a:t>
            </a: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vol. 2016;39:743–749, no. 39, 2016, pp. 743–749. </a:t>
            </a:r>
            <a:r>
              <a:rPr b="0" i="1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American Diabetes Association</a:t>
            </a: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https://care.diabetesjournals.org/content/39/5/743.full-text.pdf.</a:t>
            </a:r>
            <a:endParaRPr b="0" i="0" sz="11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ranklin Gothic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“NHANES 2005-2006: Diabetes Data Documentation, Codebook, and Frequencies.” </a:t>
            </a:r>
            <a:r>
              <a:rPr b="0" i="1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Centers for Disease Control and Prevention</a:t>
            </a: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Centers for Disease Control and Prevention, https://wwwn.cdc.gov/Nchs/Nhanes/2005-2006/DIQ_D.htm. </a:t>
            </a:r>
            <a:endParaRPr b="0" i="0" sz="11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ranklin Gothic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“Cholesterol and Diabetes.” </a:t>
            </a:r>
            <a:r>
              <a:rPr b="0" i="1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Www.heart.org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https://www.heart.org/en/health-topics/diabetes/diabetes-complications-and-risks/cholesterol-abnormalities--diabetes. </a:t>
            </a:r>
            <a:endParaRPr b="0" i="0" sz="11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ranklin Gothic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Tung, Yi-Ching, et al. “Association between Gout and Incident Type 2 Diabetes Mellitus: A Retrospective Cohort Study.” </a:t>
            </a:r>
            <a:r>
              <a:rPr b="0" i="1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 American Journal of Medicine</a:t>
            </a: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vol. 129, no. 11, 2016, https://doi.org/10.1016/j.amjmed.2016.06.041. </a:t>
            </a:r>
            <a:endParaRPr b="0" i="0" sz="11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ranklin Gothic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Biondi, Bernadette, et al. “Thyroid Dysfunction and Diabetes Mellitus: Two Closely Associated Disorders.” </a:t>
            </a:r>
            <a:r>
              <a:rPr b="0" i="1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Endocrine Reviews</a:t>
            </a:r>
            <a:r>
              <a:rPr b="0" i="0" lang="en-US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vol. 40, no. 3, 2019, pp. 789–824., https://doi.org/10.1210/er.2018-00163.</a:t>
            </a:r>
            <a:r>
              <a:rPr b="0" i="0" lang="en-US" sz="12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6794500" y="4642644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2e446c925_1_587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g102e446c925_1_587"/>
          <p:cNvSpPr txBox="1"/>
          <p:nvPr>
            <p:ph idx="1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/>
              <a:t>Problem Description </a:t>
            </a:r>
            <a:endParaRPr b="1"/>
          </a:p>
        </p:txBody>
      </p:sp>
      <p:sp>
        <p:nvSpPr>
          <p:cNvPr id="62" name="Google Shape;62;g102e446c925_1_587"/>
          <p:cNvSpPr txBox="1"/>
          <p:nvPr/>
        </p:nvSpPr>
        <p:spPr>
          <a:xfrm>
            <a:off x="457200" y="1107575"/>
            <a:ext cx="83115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Prevalence:</a:t>
            </a:r>
            <a:r>
              <a:rPr b="0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10% of the US population had diabetes (2018)</a:t>
            </a:r>
            <a:endParaRPr b="1" i="0" sz="20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Undiagnosed:</a:t>
            </a:r>
            <a:r>
              <a:rPr b="0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34.2 million adults with diabetes, 7.3 million were undiagnosed.</a:t>
            </a:r>
            <a:endParaRPr b="0" i="0" sz="20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Prediabetes: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88 million Americans age 18 and older had prediabetes (2015)</a:t>
            </a:r>
            <a:endParaRPr b="0" i="0" sz="20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Why race/ethnicity matters?</a:t>
            </a:r>
            <a:r>
              <a:rPr b="0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: 77% higher for African Americans, 66% higher for Latinos/Hispanics, 18% higher for Asian Americans</a:t>
            </a:r>
            <a:endParaRPr b="0" i="0" sz="20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Char char="●"/>
            </a:pPr>
            <a:r>
              <a:rPr b="0" i="0" lang="en-US" sz="2000" u="sng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Approach:</a:t>
            </a:r>
            <a:r>
              <a:rPr b="0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Logistic classification tool to predict the incidence of diabetes by race</a:t>
            </a:r>
            <a:endParaRPr b="0" i="0" sz="20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7552c2e6_0_666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g1067552c2e6_0_666"/>
          <p:cNvSpPr txBox="1"/>
          <p:nvPr>
            <p:ph idx="1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17365D"/>
                </a:solidFill>
              </a:rPr>
              <a:t>Methodology</a:t>
            </a:r>
            <a:r>
              <a:rPr lang="en-US"/>
              <a:t> </a:t>
            </a:r>
            <a:endParaRPr/>
          </a:p>
        </p:txBody>
      </p:sp>
      <p:pic>
        <p:nvPicPr>
          <p:cNvPr id="70" name="Google Shape;70;g1067552c2e6_0_6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50" y="877888"/>
            <a:ext cx="7696159" cy="338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7552c2e6_0_15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g1067552c2e6_0_15"/>
          <p:cNvSpPr txBox="1"/>
          <p:nvPr>
            <p:ph idx="1" type="body"/>
          </p:nvPr>
        </p:nvSpPr>
        <p:spPr>
          <a:xfrm>
            <a:off x="457200" y="1460500"/>
            <a:ext cx="41133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8" name="Google Shape;78;g1067552c2e6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13" y="1250388"/>
            <a:ext cx="47148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067552c2e6_0_15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Pooled Model </a:t>
            </a:r>
            <a:endParaRPr/>
          </a:p>
        </p:txBody>
      </p:sp>
      <p:pic>
        <p:nvPicPr>
          <p:cNvPr id="80" name="Google Shape;80;g1067552c2e6_0_15"/>
          <p:cNvPicPr preferRelativeResize="0"/>
          <p:nvPr/>
        </p:nvPicPr>
        <p:blipFill rotWithShape="1">
          <a:blip r:embed="rId4">
            <a:alphaModFix/>
          </a:blip>
          <a:srcRect b="26350" l="0" r="0" t="24421"/>
          <a:stretch/>
        </p:blipFill>
        <p:spPr>
          <a:xfrm>
            <a:off x="4426675" y="2406775"/>
            <a:ext cx="4433400" cy="15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067552c2e6_0_15"/>
          <p:cNvSpPr txBox="1"/>
          <p:nvPr/>
        </p:nvSpPr>
        <p:spPr>
          <a:xfrm>
            <a:off x="2623900" y="198095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N~(0, 100)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067552c2e6_0_15"/>
          <p:cNvSpPr txBox="1"/>
          <p:nvPr/>
        </p:nvSpPr>
        <p:spPr>
          <a:xfrm>
            <a:off x="3879700" y="198095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N~(1, 2)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067552c2e6_0_15"/>
          <p:cNvSpPr txBox="1"/>
          <p:nvPr/>
        </p:nvSpPr>
        <p:spPr>
          <a:xfrm>
            <a:off x="1281900" y="198095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N~(0, 1)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67552c2e6_0_15"/>
          <p:cNvSpPr txBox="1"/>
          <p:nvPr/>
        </p:nvSpPr>
        <p:spPr>
          <a:xfrm>
            <a:off x="313500" y="198095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HC~(5)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c72f4567_0_25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g106c72f4567_0_25"/>
          <p:cNvSpPr txBox="1"/>
          <p:nvPr>
            <p:ph idx="1" type="body"/>
          </p:nvPr>
        </p:nvSpPr>
        <p:spPr>
          <a:xfrm>
            <a:off x="457200" y="1460500"/>
            <a:ext cx="41133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06c72f4567_0_25"/>
          <p:cNvSpPr txBox="1"/>
          <p:nvPr>
            <p:ph idx="2" type="body"/>
          </p:nvPr>
        </p:nvSpPr>
        <p:spPr>
          <a:xfrm>
            <a:off x="6179371" y="1028700"/>
            <a:ext cx="24162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Results: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06c72f4567_0_25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Partially-Pooled Model </a:t>
            </a:r>
            <a:endParaRPr/>
          </a:p>
        </p:txBody>
      </p:sp>
      <p:pic>
        <p:nvPicPr>
          <p:cNvPr id="94" name="Google Shape;94;g106c72f4567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519238"/>
            <a:ext cx="5029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06c72f4567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7175" y="1460500"/>
            <a:ext cx="3730800" cy="24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06c72f4567_0_25"/>
          <p:cNvSpPr txBox="1"/>
          <p:nvPr/>
        </p:nvSpPr>
        <p:spPr>
          <a:xfrm>
            <a:off x="4127675" y="228505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HC~(5)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06c72f4567_0_25"/>
          <p:cNvSpPr txBox="1"/>
          <p:nvPr/>
        </p:nvSpPr>
        <p:spPr>
          <a:xfrm>
            <a:off x="1265025" y="222325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N~(0, 100)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06c72f4567_0_25"/>
          <p:cNvSpPr txBox="1"/>
          <p:nvPr/>
        </p:nvSpPr>
        <p:spPr>
          <a:xfrm>
            <a:off x="282400" y="222325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N~(0, 1)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06c72f4567_0_25"/>
          <p:cNvSpPr txBox="1"/>
          <p:nvPr/>
        </p:nvSpPr>
        <p:spPr>
          <a:xfrm>
            <a:off x="3037425" y="222325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N~(1, 2)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06c72f4567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450" y="1392263"/>
            <a:ext cx="8161102" cy="2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06c72f4567_0_14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g106c72f4567_0_14"/>
          <p:cNvSpPr txBox="1"/>
          <p:nvPr>
            <p:ph idx="1" type="body"/>
          </p:nvPr>
        </p:nvSpPr>
        <p:spPr>
          <a:xfrm>
            <a:off x="457200" y="1460500"/>
            <a:ext cx="41133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06c72f4567_0_14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Hierarchical Model </a:t>
            </a:r>
            <a:endParaRPr/>
          </a:p>
        </p:txBody>
      </p:sp>
      <p:sp>
        <p:nvSpPr>
          <p:cNvPr id="109" name="Google Shape;109;g106c72f4567_0_14"/>
          <p:cNvSpPr txBox="1"/>
          <p:nvPr/>
        </p:nvSpPr>
        <p:spPr>
          <a:xfrm>
            <a:off x="659700" y="1842400"/>
            <a:ext cx="86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N~(0, 10e5)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06c72f4567_0_14"/>
          <p:cNvSpPr txBox="1"/>
          <p:nvPr/>
        </p:nvSpPr>
        <p:spPr>
          <a:xfrm>
            <a:off x="6083675" y="113740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HC~(10e5)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06c72f4567_0_14"/>
          <p:cNvSpPr txBox="1"/>
          <p:nvPr/>
        </p:nvSpPr>
        <p:spPr>
          <a:xfrm>
            <a:off x="1649500" y="113740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HC~(10e5)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06c72f4567_0_14"/>
          <p:cNvSpPr txBox="1"/>
          <p:nvPr/>
        </p:nvSpPr>
        <p:spPr>
          <a:xfrm>
            <a:off x="7033550" y="1137388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HC~(10e5)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06c72f4567_0_14"/>
          <p:cNvSpPr txBox="1"/>
          <p:nvPr/>
        </p:nvSpPr>
        <p:spPr>
          <a:xfrm>
            <a:off x="5133800" y="113740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N~(1, 2)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06c72f4567_0_14"/>
          <p:cNvSpPr txBox="1"/>
          <p:nvPr/>
        </p:nvSpPr>
        <p:spPr>
          <a:xfrm>
            <a:off x="7983425" y="1137400"/>
            <a:ext cx="75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N~(1, 2)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06c72f4567_0_14"/>
          <p:cNvSpPr txBox="1"/>
          <p:nvPr/>
        </p:nvSpPr>
        <p:spPr>
          <a:xfrm>
            <a:off x="2622075" y="1137400"/>
            <a:ext cx="86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N~(0, 10e5)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7422d405_0_0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1057422d405_0_0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Results by Race: Mexican American</a:t>
            </a:r>
            <a:endParaRPr/>
          </a:p>
        </p:txBody>
      </p:sp>
      <p:sp>
        <p:nvSpPr>
          <p:cNvPr id="123" name="Google Shape;123;g1057422d405_0_0"/>
          <p:cNvSpPr txBox="1"/>
          <p:nvPr/>
        </p:nvSpPr>
        <p:spPr>
          <a:xfrm>
            <a:off x="5241900" y="3583350"/>
            <a:ext cx="34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Distribution of Sampling Results for one Mexican American Diabetic individual</a:t>
            </a:r>
            <a:endParaRPr b="0" i="0" sz="140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24" name="Google Shape;124;g1057422d405_0_0"/>
          <p:cNvSpPr txBox="1"/>
          <p:nvPr/>
        </p:nvSpPr>
        <p:spPr>
          <a:xfrm>
            <a:off x="889175" y="3556450"/>
            <a:ext cx="34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Distribution of Sampling Results for one Mexican American Non-Diabetic individual</a:t>
            </a:r>
            <a:endParaRPr b="0" i="0" sz="140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25" name="Google Shape;125;g1057422d40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8650" y="1100750"/>
            <a:ext cx="3482636" cy="2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057422d40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186" y="1100750"/>
            <a:ext cx="3634386" cy="23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7422d405_0_67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g1057422d405_0_67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Pooled Predictions</a:t>
            </a:r>
            <a:endParaRPr/>
          </a:p>
        </p:txBody>
      </p:sp>
      <p:pic>
        <p:nvPicPr>
          <p:cNvPr id="134" name="Google Shape;134;g1057422d405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963" y="1028700"/>
            <a:ext cx="44100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7422d405_0_79"/>
          <p:cNvSpPr txBox="1"/>
          <p:nvPr>
            <p:ph idx="12" type="sldNum"/>
          </p:nvPr>
        </p:nvSpPr>
        <p:spPr>
          <a:xfrm>
            <a:off x="190500" y="4721226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g1057422d405_0_79"/>
          <p:cNvSpPr txBox="1"/>
          <p:nvPr>
            <p:ph idx="3" type="body"/>
          </p:nvPr>
        </p:nvSpPr>
        <p:spPr>
          <a:xfrm>
            <a:off x="457200" y="4191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Partially-Pooled Predictions</a:t>
            </a:r>
            <a:endParaRPr/>
          </a:p>
        </p:txBody>
      </p:sp>
      <p:pic>
        <p:nvPicPr>
          <p:cNvPr id="142" name="Google Shape;142;g1057422d405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573" y="3858125"/>
            <a:ext cx="1848850" cy="9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057422d405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5" y="1244625"/>
            <a:ext cx="4749710" cy="265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057422d405_0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4200" y="1285388"/>
            <a:ext cx="4299792" cy="25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3: Imag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2016-02-19T13:44:18Z</dcterms:created>
  <dc:creator>Mikale Kwiatkowski</dc:creator>
</cp:coreProperties>
</file>