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5143500" cx="9144000"/>
  <p:notesSz cx="6858000" cy="9144000"/>
  <p:embeddedFontLst>
    <p:embeddedFont>
      <p:font typeface="Franklin Gothic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04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h0GVq70LWBnk/xh7zIBLZMKBMC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DC66B34-144E-4B9D-9C3F-5B94405CFFA6}">
  <a:tblStyle styleId="{9DC66B34-144E-4B9D-9C3F-5B94405CFF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04" orient="horz"/>
        <p:guide pos="287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ranklinGothic-bold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21" Type="http://customschemas.google.com/relationships/presentationmetadata" Target="meta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241a80ccd5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1241a80ccd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make it more memorable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make it clear what the response variable is/problem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-challenges you ran into - how you solved them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what made it challenging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g1241a80ccd5_0_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4bbc9a60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Our content based model yielded a range of genres that we felt most closely aligned the the user’s actual preferences - capturing movies that had themes of action, animation and adventure</a:t>
            </a:r>
            <a:endParaRPr/>
          </a:p>
        </p:txBody>
      </p:sp>
      <p:sp>
        <p:nvSpPr>
          <p:cNvPr id="118" name="Google Shape;118;g124bbc9a601_0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41a80ccd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Our best models yielded RMSE values of around 1, which is a pretty good score in the context of the range of the ratings that were included in the dataset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It makes sense that our </a:t>
            </a:r>
            <a:r>
              <a:rPr lang="en-US"/>
              <a:t>implicit</a:t>
            </a:r>
            <a:r>
              <a:rPr lang="en-US"/>
              <a:t> model did worse than our explicit, as it used less </a:t>
            </a:r>
            <a:r>
              <a:rPr lang="en-US"/>
              <a:t>information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 terms of the RMSE, our collaborative filtering approach with explicit yielded the best score, but we would also like to note that the content-based model yielded a similar RMSE with pretty good movie predictions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 the future, we would hope to normalize the rating values rather than </a:t>
            </a:r>
            <a:r>
              <a:rPr lang="en-US"/>
              <a:t>using the raw value itself - in cases where users were to rate every movie a 5, if we used a z-score rather than the raw value we would allow for users that rated each movie differently to be more important in our model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We would also like to use different approaches like SVD and incorporate user information into our content-based model</a:t>
            </a:r>
            <a:endParaRPr/>
          </a:p>
        </p:txBody>
      </p:sp>
      <p:sp>
        <p:nvSpPr>
          <p:cNvPr id="126" name="Google Shape;126;g1241a80ccd5_0_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41a80ccd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g1241a80ccd5_0_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41a80ccd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g1241a80ccd5_0_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41a80ccd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-predictors vary by model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→ collaborative: movie id, user id, rating,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→ content based: genre, year, </a:t>
            </a:r>
            <a:r>
              <a:rPr lang="en-US"/>
              <a:t>category</a:t>
            </a:r>
            <a:r>
              <a:rPr lang="en-US"/>
              <a:t>, score, description</a:t>
            </a:r>
            <a:endParaRPr/>
          </a:p>
        </p:txBody>
      </p:sp>
      <p:sp>
        <p:nvSpPr>
          <p:cNvPr id="70" name="Google Shape;70;g1241a80ccd5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41a80ccd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We had a lot of data and luckily most of it was clean even after web-scraping, but we still had to remove rows with null values and then sampled 1 million of the </a:t>
            </a:r>
            <a:r>
              <a:rPr lang="en-US"/>
              <a:t>original</a:t>
            </a:r>
            <a:r>
              <a:rPr lang="en-US"/>
              <a:t> 20 </a:t>
            </a:r>
            <a:r>
              <a:rPr lang="en-US"/>
              <a:t>million</a:t>
            </a:r>
            <a:r>
              <a:rPr lang="en-US"/>
              <a:t> for the actual model building process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After that we went into variable transformation which was not needed for the collaborative-based models since they only required variables that were already in the correct format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Preprocessing</a:t>
            </a:r>
            <a:r>
              <a:rPr lang="en-US"/>
              <a:t>, however, was </a:t>
            </a:r>
            <a:r>
              <a:rPr lang="en-US"/>
              <a:t>necessary for the content-based model, which </a:t>
            </a:r>
            <a:r>
              <a:rPr lang="en-US"/>
              <a:t>utilized the movie metadata </a:t>
            </a:r>
            <a:r>
              <a:rPr lang="en-US"/>
              <a:t>including </a:t>
            </a:r>
            <a:r>
              <a:rPr lang="en-US"/>
              <a:t>release year, IMDB score, genres, category (whether it was pg, pg-13, or R), and short movie </a:t>
            </a:r>
            <a:r>
              <a:rPr lang="en-US"/>
              <a:t>description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We converted the genres column into an array of strings and then vectorized via TF-IDF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We indexed the category column and then used one-hot encoding to vectorize it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We cleaned up the description column, removing punctuation and stop words, converting words to lowercase, and finally vectorizing via TF-IDF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Lastly we used VectorAssembler to group these features into one column to predict user rating</a:t>
            </a:r>
            <a:endParaRPr/>
          </a:p>
        </p:txBody>
      </p:sp>
      <p:sp>
        <p:nvSpPr>
          <p:cNvPr id="79" name="Google Shape;79;g1241a80ccd5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41a80ccd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We constructed two collaborative filtering models that utilized the ALS algorithm for matrix factorization  – one with explicit preferences (which used user ratings along with movie id and user id) and one with </a:t>
            </a:r>
            <a:r>
              <a:rPr lang="en-US"/>
              <a:t>implicit</a:t>
            </a:r>
            <a:r>
              <a:rPr lang="en-US"/>
              <a:t> preferences (which only relied on movie id and user id)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We also constructed a content-based linear regression model that predicted user ratings of movies based </a:t>
            </a:r>
            <a:r>
              <a:rPr lang="en-US"/>
              <a:t>solely</a:t>
            </a:r>
            <a:r>
              <a:rPr lang="en-US"/>
              <a:t> on movie metadata which I  mentioned </a:t>
            </a:r>
            <a:r>
              <a:rPr lang="en-US"/>
              <a:t>earlier</a:t>
            </a:r>
            <a:r>
              <a:rPr lang="en-US"/>
              <a:t>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For the models we used a random 70/30 train-test split but ran into trouble with the content-based model since a random split would lead to movies being in both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tried randomly splitting the data for training and testing, but this didn’t make sense since we were essentially training and then testing on movies that users had watched before; eventually, with the help of tashman, we found it made the most sense to split the training and testing sets so that no one movie would be in both</a:t>
            </a:r>
            <a:endParaRPr/>
          </a:p>
        </p:txBody>
      </p:sp>
      <p:sp>
        <p:nvSpPr>
          <p:cNvPr id="87" name="Google Shape;87;g1241a80ccd5_0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41a80ccd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For each of the three models we ran 3-fold cross validation to tune/find the best model parameters and then used </a:t>
            </a:r>
            <a:r>
              <a:rPr lang="en-US"/>
              <a:t>RMSE to evaluate the best models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The RMSE essentially tells us how close our predicted ratings were to the actual ratings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We ended up with the following results: as you can see, the ALS Explicit model performed th</a:t>
            </a:r>
            <a:r>
              <a:rPr lang="en-US"/>
              <a:t>e best, closely followed by the linear regression  model, which was not so closely followed by the ALS Implicit model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We also took a qualitative approach to evaluating the models, which we’ll talk about next…</a:t>
            </a:r>
            <a:endParaRPr/>
          </a:p>
        </p:txBody>
      </p:sp>
      <p:sp>
        <p:nvSpPr>
          <p:cNvPr id="95" name="Google Shape;95;g1241a80ccd5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485ae15c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We also opted to take a more qualitative approach in our model evaluation efforts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For each of the three models, we were able to generate a set of recommendations for every user.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We arbitrarily chose one specific user to see how our predictions compared to their actual preferences - which were the movies that they rated the highest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As you can see, this user’s actual preferences are all over the place - but include genres such as action, adventure, animation and comedy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Our explicit model did well in recommending movies with genres such as comedy and action</a:t>
            </a:r>
            <a:endParaRPr/>
          </a:p>
        </p:txBody>
      </p:sp>
      <p:sp>
        <p:nvSpPr>
          <p:cNvPr id="102" name="Google Shape;102;g12485ae15c0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4bbc9a60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Our implicit model recommended movies with genres that ranged from drama, action and thriller</a:t>
            </a:r>
            <a:endParaRPr/>
          </a:p>
        </p:txBody>
      </p:sp>
      <p:sp>
        <p:nvSpPr>
          <p:cNvPr id="110" name="Google Shape;110;g124bbc9a601_0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7"/>
          <p:cNvSpPr txBox="1"/>
          <p:nvPr>
            <p:ph idx="1" type="body"/>
          </p:nvPr>
        </p:nvSpPr>
        <p:spPr>
          <a:xfrm>
            <a:off x="2277770" y="2667000"/>
            <a:ext cx="4584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7"/>
          <p:cNvSpPr txBox="1"/>
          <p:nvPr>
            <p:ph idx="2" type="body"/>
          </p:nvPr>
        </p:nvSpPr>
        <p:spPr>
          <a:xfrm>
            <a:off x="3423750" y="3213100"/>
            <a:ext cx="22987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1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7"/>
          <p:cNvSpPr txBox="1"/>
          <p:nvPr>
            <p:ph idx="3" type="body"/>
          </p:nvPr>
        </p:nvSpPr>
        <p:spPr>
          <a:xfrm>
            <a:off x="2125370" y="558800"/>
            <a:ext cx="4889500" cy="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17"/>
          <p:cNvSpPr txBox="1"/>
          <p:nvPr>
            <p:ph idx="4" type="body"/>
          </p:nvPr>
        </p:nvSpPr>
        <p:spPr>
          <a:xfrm>
            <a:off x="2945265" y="1485900"/>
            <a:ext cx="3251200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2: Long Text">
  <p:cSld name="O2: Long 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2"/>
          <p:cNvSpPr txBox="1"/>
          <p:nvPr>
            <p:ph idx="12" type="sldNum"/>
          </p:nvPr>
        </p:nvSpPr>
        <p:spPr>
          <a:xfrm>
            <a:off x="190500" y="4721226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22"/>
          <p:cNvSpPr txBox="1"/>
          <p:nvPr>
            <p:ph idx="1" type="body"/>
          </p:nvPr>
        </p:nvSpPr>
        <p:spPr>
          <a:xfrm>
            <a:off x="457200" y="1460500"/>
            <a:ext cx="4113213" cy="22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22"/>
          <p:cNvSpPr txBox="1"/>
          <p:nvPr>
            <p:ph idx="2" type="body"/>
          </p:nvPr>
        </p:nvSpPr>
        <p:spPr>
          <a:xfrm>
            <a:off x="4875213" y="1460500"/>
            <a:ext cx="3811587" cy="22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22"/>
          <p:cNvSpPr txBox="1"/>
          <p:nvPr>
            <p:ph idx="3" type="body"/>
          </p:nvPr>
        </p:nvSpPr>
        <p:spPr>
          <a:xfrm>
            <a:off x="457200" y="4191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E46C0A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E46C0A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2: Short Text">
  <p:cSld name="O2: Short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/>
          <p:nvPr>
            <p:ph idx="12" type="sldNum"/>
          </p:nvPr>
        </p:nvSpPr>
        <p:spPr>
          <a:xfrm>
            <a:off x="190500" y="4721226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23"/>
          <p:cNvSpPr txBox="1"/>
          <p:nvPr>
            <p:ph idx="1" type="body"/>
          </p:nvPr>
        </p:nvSpPr>
        <p:spPr>
          <a:xfrm>
            <a:off x="1282700" y="1460500"/>
            <a:ext cx="6578600" cy="22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23"/>
          <p:cNvSpPr txBox="1"/>
          <p:nvPr>
            <p:ph idx="2" type="body"/>
          </p:nvPr>
        </p:nvSpPr>
        <p:spPr>
          <a:xfrm>
            <a:off x="457200" y="4191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E46C0A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E46C0A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2: Bulleted Text">
  <p:cSld name="O2: Bulleted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4"/>
          <p:cNvSpPr txBox="1"/>
          <p:nvPr>
            <p:ph idx="12" type="sldNum"/>
          </p:nvPr>
        </p:nvSpPr>
        <p:spPr>
          <a:xfrm>
            <a:off x="190500" y="4721226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24"/>
          <p:cNvSpPr txBox="1"/>
          <p:nvPr>
            <p:ph idx="1" type="body"/>
          </p:nvPr>
        </p:nvSpPr>
        <p:spPr>
          <a:xfrm>
            <a:off x="1282700" y="1460500"/>
            <a:ext cx="6578600" cy="22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24"/>
          <p:cNvSpPr txBox="1"/>
          <p:nvPr>
            <p:ph idx="2" type="body"/>
          </p:nvPr>
        </p:nvSpPr>
        <p:spPr>
          <a:xfrm>
            <a:off x="457200" y="4191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E46C0A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E46C0A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2: Blank">
  <p:cSld name="O2: 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 txBox="1"/>
          <p:nvPr>
            <p:ph idx="12" type="sldNum"/>
          </p:nvPr>
        </p:nvSpPr>
        <p:spPr>
          <a:xfrm>
            <a:off x="190500" y="4721226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2: Table">
  <p:cSld name="O2: Tabl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5"/>
          <p:cNvSpPr txBox="1"/>
          <p:nvPr>
            <p:ph idx="12" type="sldNum"/>
          </p:nvPr>
        </p:nvSpPr>
        <p:spPr>
          <a:xfrm>
            <a:off x="190500" y="4721226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25"/>
          <p:cNvSpPr txBox="1"/>
          <p:nvPr>
            <p:ph idx="1" type="body"/>
          </p:nvPr>
        </p:nvSpPr>
        <p:spPr>
          <a:xfrm>
            <a:off x="457200" y="4191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E46C0A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E46C0A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/>
          <p:nvPr/>
        </p:nvSpPr>
        <p:spPr>
          <a:xfrm>
            <a:off x="0" y="-10160"/>
            <a:ext cx="9144000" cy="3747589"/>
          </a:xfrm>
          <a:prstGeom prst="rect">
            <a:avLst/>
          </a:prstGeom>
          <a:solidFill>
            <a:srgbClr val="012158"/>
          </a:solidFill>
          <a:ln>
            <a:noFill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1215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imary_full_color_rgb.png" id="11" name="Google Shape;11;p1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536696" y="4229511"/>
            <a:ext cx="1980184" cy="4778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tted_line_white.png" id="12" name="Google Shape;12;p16"/>
          <p:cNvPicPr preferRelativeResize="0"/>
          <p:nvPr/>
        </p:nvPicPr>
        <p:blipFill rotWithShape="1">
          <a:blip r:embed="rId2">
            <a:alphaModFix/>
          </a:blip>
          <a:srcRect b="0" l="0" r="60437" t="0"/>
          <a:stretch/>
        </p:blipFill>
        <p:spPr>
          <a:xfrm>
            <a:off x="868947" y="2191552"/>
            <a:ext cx="7486316" cy="28203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0"/>
          <p:cNvSpPr/>
          <p:nvPr/>
        </p:nvSpPr>
        <p:spPr>
          <a:xfrm>
            <a:off x="-7455" y="4248941"/>
            <a:ext cx="9170081" cy="936363"/>
          </a:xfrm>
          <a:custGeom>
            <a:rect b="b" l="l" r="r" t="t"/>
            <a:pathLst>
              <a:path extrusionOk="0" h="936363" w="9170081">
                <a:moveTo>
                  <a:pt x="0" y="374298"/>
                </a:moveTo>
                <a:lnTo>
                  <a:pt x="9163617" y="0"/>
                </a:lnTo>
                <a:cubicBezTo>
                  <a:pt x="9165772" y="222474"/>
                  <a:pt x="9167926" y="713889"/>
                  <a:pt x="9170081" y="936363"/>
                </a:cubicBezTo>
                <a:lnTo>
                  <a:pt x="14940" y="902943"/>
                </a:lnTo>
                <a:lnTo>
                  <a:pt x="0" y="374298"/>
                </a:lnTo>
                <a:close/>
              </a:path>
            </a:pathLst>
          </a:custGeom>
          <a:solidFill>
            <a:srgbClr val="012158"/>
          </a:solidFill>
          <a:ln cap="flat" cmpd="sng" w="9525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VA_Primary_white.eps" id="20" name="Google Shape;20;p2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574967" y="4620044"/>
            <a:ext cx="1353129" cy="333562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0"/>
          <p:cNvSpPr txBox="1"/>
          <p:nvPr>
            <p:ph idx="12" type="sldNum"/>
          </p:nvPr>
        </p:nvSpPr>
        <p:spPr>
          <a:xfrm>
            <a:off x="190500" y="4721226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11.png"/><Relationship Id="rId7" Type="http://schemas.openxmlformats.org/officeDocument/2006/relationships/image" Target="../media/image10.png"/><Relationship Id="rId8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g1241a80ccd5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7695"/>
            <a:ext cx="9144000" cy="164465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g1241a80ccd5_0_2"/>
          <p:cNvSpPr txBox="1"/>
          <p:nvPr>
            <p:ph idx="3" type="body"/>
          </p:nvPr>
        </p:nvSpPr>
        <p:spPr>
          <a:xfrm>
            <a:off x="495825" y="391200"/>
            <a:ext cx="8149200" cy="14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b="1" lang="en-US" sz="3100"/>
              <a:t>Movie Recommendation System with PySpark</a:t>
            </a:r>
            <a:endParaRPr b="1" sz="3100"/>
          </a:p>
        </p:txBody>
      </p:sp>
      <p:sp>
        <p:nvSpPr>
          <p:cNvPr id="47" name="Google Shape;47;g1241a80ccd5_0_2"/>
          <p:cNvSpPr txBox="1"/>
          <p:nvPr>
            <p:ph idx="1" type="body"/>
          </p:nvPr>
        </p:nvSpPr>
        <p:spPr>
          <a:xfrm>
            <a:off x="1406164" y="3130625"/>
            <a:ext cx="6328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100"/>
              <a:t>Kara Fallin, Aparna Marathe, Nick Pasternak</a:t>
            </a:r>
            <a:endParaRPr sz="2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4bbc9a601_0_46"/>
          <p:cNvSpPr txBox="1"/>
          <p:nvPr>
            <p:ph idx="3" type="body"/>
          </p:nvPr>
        </p:nvSpPr>
        <p:spPr>
          <a:xfrm>
            <a:off x="457200" y="4191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3200"/>
              <a:buNone/>
            </a:pPr>
            <a:r>
              <a:rPr b="1" lang="en-US">
                <a:solidFill>
                  <a:schemeClr val="lt1"/>
                </a:solidFill>
              </a:rPr>
              <a:t>Model Performance: Qualitative Approach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21" name="Google Shape;121;g124bbc9a601_0_46"/>
          <p:cNvSpPr txBox="1"/>
          <p:nvPr>
            <p:ph idx="12" type="sldNum"/>
          </p:nvPr>
        </p:nvSpPr>
        <p:spPr>
          <a:xfrm>
            <a:off x="190500" y="4721226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g124bbc9a601_0_46"/>
          <p:cNvSpPr txBox="1"/>
          <p:nvPr>
            <p:ph idx="1" type="body"/>
          </p:nvPr>
        </p:nvSpPr>
        <p:spPr>
          <a:xfrm>
            <a:off x="1401300" y="1434750"/>
            <a:ext cx="63414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Actual Preferences of User #318 vs. Linear Regression Recommendations</a:t>
            </a:r>
            <a:endParaRPr sz="16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/>
          </a:p>
        </p:txBody>
      </p:sp>
      <p:graphicFrame>
        <p:nvGraphicFramePr>
          <p:cNvPr id="123" name="Google Shape;123;g124bbc9a601_0_46"/>
          <p:cNvGraphicFramePr/>
          <p:nvPr/>
        </p:nvGraphicFramePr>
        <p:xfrm>
          <a:off x="9525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{9DC66B34-144E-4B9D-9C3F-5B94405CFFA6}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Actual Preferences</a:t>
                      </a:r>
                      <a:endParaRPr sz="1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Recommendations</a:t>
                      </a:r>
                      <a:endParaRPr sz="1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Toy Story </a:t>
                      </a:r>
                      <a:endParaRPr sz="1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Terminator 2: Judgement Day</a:t>
                      </a:r>
                      <a:endParaRPr sz="1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Good, The Bad, and The Ugly</a:t>
                      </a:r>
                      <a:endParaRPr sz="1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Monty Python’s Life of Brian</a:t>
                      </a:r>
                      <a:endParaRPr sz="1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Monty Python and the Holy Grail</a:t>
                      </a:r>
                      <a:endParaRPr sz="1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Notebook</a:t>
                      </a:r>
                      <a:endParaRPr sz="1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Slumdog Millionaire</a:t>
                      </a:r>
                      <a:endParaRPr sz="1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Batman Beyond: Return of the Joker</a:t>
                      </a:r>
                      <a:endParaRPr sz="1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Pan’s Labyrinth</a:t>
                      </a:r>
                      <a:endParaRPr sz="1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Hugo</a:t>
                      </a:r>
                      <a:endParaRPr sz="1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41a80ccd5_0_38"/>
          <p:cNvSpPr txBox="1"/>
          <p:nvPr>
            <p:ph idx="1" type="body"/>
          </p:nvPr>
        </p:nvSpPr>
        <p:spPr>
          <a:xfrm>
            <a:off x="457200" y="1079500"/>
            <a:ext cx="4113300" cy="3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US" sz="1600">
                <a:solidFill>
                  <a:schemeClr val="lt1"/>
                </a:solidFill>
              </a:rPr>
              <a:t>Our RMSE values make sense (explicit vs. implicit)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US" sz="1600">
                <a:solidFill>
                  <a:schemeClr val="lt1"/>
                </a:solidFill>
              </a:rPr>
              <a:t>Explicit collaborative filtering performed the best in terms of RMSE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US" sz="1600">
                <a:solidFill>
                  <a:schemeClr val="lt1"/>
                </a:solidFill>
              </a:rPr>
              <a:t>Qualitative predictions suggest good performance of content-based model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Future Work: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US" sz="1600">
                <a:solidFill>
                  <a:schemeClr val="lt1"/>
                </a:solidFill>
              </a:rPr>
              <a:t>Normalize reviews for content-based model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US" sz="1600">
                <a:solidFill>
                  <a:schemeClr val="lt1"/>
                </a:solidFill>
              </a:rPr>
              <a:t>Try other factorization (i.e. SVD) instead of ALS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US" sz="1600">
                <a:solidFill>
                  <a:schemeClr val="lt1"/>
                </a:solidFill>
              </a:rPr>
              <a:t>Collect and implement user information in content-based model</a:t>
            </a:r>
            <a:endParaRPr sz="16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/>
          </a:p>
        </p:txBody>
      </p:sp>
      <p:sp>
        <p:nvSpPr>
          <p:cNvPr id="129" name="Google Shape;129;g1241a80ccd5_0_38"/>
          <p:cNvSpPr txBox="1"/>
          <p:nvPr>
            <p:ph idx="3" type="body"/>
          </p:nvPr>
        </p:nvSpPr>
        <p:spPr>
          <a:xfrm>
            <a:off x="457200" y="4191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3200"/>
              <a:buNone/>
            </a:pPr>
            <a:r>
              <a:rPr b="1" lang="en-US">
                <a:solidFill>
                  <a:schemeClr val="lt1"/>
                </a:solidFill>
              </a:rPr>
              <a:t>Conclusions and Future Research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30" name="Google Shape;130;g1241a80ccd5_0_38"/>
          <p:cNvSpPr txBox="1"/>
          <p:nvPr>
            <p:ph idx="12" type="sldNum"/>
          </p:nvPr>
        </p:nvSpPr>
        <p:spPr>
          <a:xfrm>
            <a:off x="190500" y="4721226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1" name="Google Shape;131;g1241a80ccd5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0475" y="1214225"/>
            <a:ext cx="4013525" cy="295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41a80ccd5_0_89"/>
          <p:cNvSpPr txBox="1"/>
          <p:nvPr>
            <p:ph idx="1" type="body"/>
          </p:nvPr>
        </p:nvSpPr>
        <p:spPr>
          <a:xfrm>
            <a:off x="457200" y="2703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3200"/>
              <a:buNone/>
            </a:pPr>
            <a:r>
              <a:rPr b="1" lang="en-US" sz="320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Sources</a:t>
            </a:r>
            <a:endParaRPr b="1" sz="3200">
              <a:solidFill>
                <a:schemeClr val="lt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137" name="Google Shape;137;g1241a80ccd5_0_89"/>
          <p:cNvSpPr txBox="1"/>
          <p:nvPr>
            <p:ph idx="12" type="sldNum"/>
          </p:nvPr>
        </p:nvSpPr>
        <p:spPr>
          <a:xfrm>
            <a:off x="190500" y="4721226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8" name="Google Shape;138;g1241a80ccd5_0_89"/>
          <p:cNvSpPr txBox="1"/>
          <p:nvPr>
            <p:ph idx="1" type="body"/>
          </p:nvPr>
        </p:nvSpPr>
        <p:spPr>
          <a:xfrm>
            <a:off x="1282650" y="1028700"/>
            <a:ext cx="6578700" cy="2222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Build a Movie Recommendation System on Your Own.” </a:t>
            </a:r>
            <a:r>
              <a:rPr i="1"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Analytics Vidhya</a:t>
            </a:r>
            <a:r>
              <a:rPr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24 Nov. 2020, https://www.analyticsvidhya.com/blog/2020/11/create-your-own-movie-movie-recommendation-system/.</a:t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Building a Movie Recommendation Engine Using Spark ALS</a:t>
            </a:r>
            <a:r>
              <a:rPr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Binod Suman Academy, https://www.youtube.com/watch?v=EfHscLaMobY.</a:t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“Collaborative Filtering.” </a:t>
            </a:r>
            <a:r>
              <a:rPr i="1"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Collaborative Filtering - Spark 2.2.0 Documentation</a:t>
            </a:r>
            <a:r>
              <a:rPr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https://spark.apache.org/docs/2.2.0/ml-collaborative-filtering.html.</a:t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“Content-Based Recommender Using Natural Language Processing (NLP).” </a:t>
            </a:r>
            <a:r>
              <a:rPr i="1"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KDnuggets</a:t>
            </a:r>
            <a:r>
              <a:rPr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https://www.kdnuggets.com/2019/11/content-based-recommender-using-natural-language-processing-nlp.html.</a:t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“Fans Are Defying George Lucas and Watching This Version of Star Wars.” </a:t>
            </a:r>
            <a:r>
              <a:rPr i="1"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Independent</a:t>
            </a:r>
            <a:r>
              <a:rPr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Independent Digital News and Media, 17 Feb. 2016, https://www.independent.co.uk/arts-entertainment/films/news/star-wars-leak-1977-theatrical-release-hd-restoration-george-lucas-a6878866.html.</a:t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“Image.” </a:t>
            </a:r>
            <a:r>
              <a:rPr i="1"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Watch playin_details - Hungama Play</a:t>
            </a:r>
            <a:r>
              <a:rPr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http://webview.hungama.com/play/playin_details/2111854/4//12019/seven/playin_details.</a:t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“Movielens.” </a:t>
            </a:r>
            <a:r>
              <a:rPr i="1"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GroupLens</a:t>
            </a:r>
            <a:r>
              <a:rPr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8 Dec. 2021, https://grouplens.org/datasets/movielens/.</a:t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Nair, Snehal. “PySpark Collaborative Filtering with ALS.” </a:t>
            </a:r>
            <a:r>
              <a:rPr i="1"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Medium</a:t>
            </a:r>
            <a:r>
              <a:rPr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Towards Data Science, 8 Sept. 2020, https://towardsdatascience.com/build-recommendation-system-with-pyspark-using-alternating-least-squares-als-matrix-factorisation-ebe1ad2e7679.</a:t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“Ratings, Reviews, and Where to Watch the Best Movies &amp; TV Shows.” </a:t>
            </a:r>
            <a:r>
              <a:rPr i="1"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IMDb</a:t>
            </a:r>
            <a:r>
              <a:rPr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IMDb.com, https://www.imdb.com/.</a:t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“You Can Get a Workout by Watching a Movie – If You're at the Theater.” </a:t>
            </a:r>
            <a:r>
              <a:rPr i="1"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PhillyVoice</a:t>
            </a:r>
            <a:r>
              <a:rPr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13 Jan. 2020, https://www.phillyvoice.com/can-you-get-workout-watching-movie/. </a:t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 txBox="1"/>
          <p:nvPr>
            <p:ph idx="1" type="body"/>
          </p:nvPr>
        </p:nvSpPr>
        <p:spPr>
          <a:xfrm>
            <a:off x="457200" y="1460500"/>
            <a:ext cx="4845600" cy="22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US" sz="1600">
                <a:solidFill>
                  <a:schemeClr val="lt1"/>
                </a:solidFill>
              </a:rPr>
              <a:t>How do we compare content-based and collaborative filtering approaches in the recommendation of movies based on predicted user ratings?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US" sz="1600">
                <a:solidFill>
                  <a:schemeClr val="lt1"/>
                </a:solidFill>
              </a:rPr>
              <a:t>Our findings suggest that collaborative filtering with explicit preferences performed the best for recommending movies</a:t>
            </a:r>
            <a:endParaRPr sz="16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/>
          </a:p>
        </p:txBody>
      </p:sp>
      <p:sp>
        <p:nvSpPr>
          <p:cNvPr id="53" name="Google Shape;53;p4"/>
          <p:cNvSpPr txBox="1"/>
          <p:nvPr>
            <p:ph idx="3" type="body"/>
          </p:nvPr>
        </p:nvSpPr>
        <p:spPr>
          <a:xfrm>
            <a:off x="457200" y="4191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3200"/>
              <a:buNone/>
            </a:pPr>
            <a:r>
              <a:rPr b="1" lang="en-US">
                <a:solidFill>
                  <a:schemeClr val="lt1"/>
                </a:solidFill>
              </a:rPr>
              <a:t>Executive Summary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54" name="Google Shape;54;p4"/>
          <p:cNvSpPr txBox="1"/>
          <p:nvPr>
            <p:ph idx="12" type="sldNum"/>
          </p:nvPr>
        </p:nvSpPr>
        <p:spPr>
          <a:xfrm>
            <a:off x="190500" y="4721226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5" name="Google Shape;5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8700" y="1215363"/>
            <a:ext cx="1367275" cy="76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3838" y="2163575"/>
            <a:ext cx="1356999" cy="76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3837" y="3111775"/>
            <a:ext cx="1357000" cy="760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76725" y="1214712"/>
            <a:ext cx="1367275" cy="762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81875" y="3114286"/>
            <a:ext cx="1356975" cy="755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81875" y="2159038"/>
            <a:ext cx="1356975" cy="773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41a80ccd5_0_72"/>
          <p:cNvSpPr txBox="1"/>
          <p:nvPr>
            <p:ph idx="3" type="body"/>
          </p:nvPr>
        </p:nvSpPr>
        <p:spPr>
          <a:xfrm>
            <a:off x="457200" y="4191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3200"/>
              <a:buNone/>
            </a:pPr>
            <a:r>
              <a:rPr b="1" lang="en-US">
                <a:solidFill>
                  <a:schemeClr val="lt1"/>
                </a:solidFill>
              </a:rPr>
              <a:t>An Overview of Recommender Systems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6" name="Google Shape;66;g1241a80ccd5_0_72"/>
          <p:cNvSpPr txBox="1"/>
          <p:nvPr>
            <p:ph idx="12" type="sldNum"/>
          </p:nvPr>
        </p:nvSpPr>
        <p:spPr>
          <a:xfrm>
            <a:off x="190500" y="4721226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7" name="Google Shape;67;g1241a80ccd5_0_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6807" y="1357925"/>
            <a:ext cx="5959218" cy="3170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41a80ccd5_0_14"/>
          <p:cNvSpPr txBox="1"/>
          <p:nvPr>
            <p:ph idx="1" type="body"/>
          </p:nvPr>
        </p:nvSpPr>
        <p:spPr>
          <a:xfrm>
            <a:off x="457200" y="1280025"/>
            <a:ext cx="4440000" cy="22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US" sz="1600">
                <a:solidFill>
                  <a:schemeClr val="lt1"/>
                </a:solidFill>
              </a:rPr>
              <a:t>Our dataset captures information from MovieLens, a movie recommendation service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US" sz="1600">
                <a:solidFill>
                  <a:schemeClr val="lt1"/>
                </a:solidFill>
              </a:rPr>
              <a:t>Target variable is the explicit rating of the movie 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US" sz="1600">
                <a:solidFill>
                  <a:schemeClr val="lt1"/>
                </a:solidFill>
              </a:rPr>
              <a:t>Other features include user ID, movie ID, title, genre(s), release year, and IMDB ID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US" sz="1600">
                <a:solidFill>
                  <a:schemeClr val="lt1"/>
                </a:solidFill>
              </a:rPr>
              <a:t>Web-scraped IMDB metadata to obtain movie category, IMDB score and movie description</a:t>
            </a:r>
            <a:endParaRPr sz="16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/>
          </a:p>
        </p:txBody>
      </p:sp>
      <p:sp>
        <p:nvSpPr>
          <p:cNvPr id="73" name="Google Shape;73;g1241a80ccd5_0_14"/>
          <p:cNvSpPr txBox="1"/>
          <p:nvPr>
            <p:ph idx="3" type="body"/>
          </p:nvPr>
        </p:nvSpPr>
        <p:spPr>
          <a:xfrm>
            <a:off x="457200" y="4191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3200"/>
              <a:buNone/>
            </a:pPr>
            <a:r>
              <a:rPr b="1" lang="en-US">
                <a:solidFill>
                  <a:schemeClr val="lt1"/>
                </a:solidFill>
              </a:rPr>
              <a:t>Data</a:t>
            </a:r>
            <a:r>
              <a:rPr b="1" lang="en-US">
                <a:solidFill>
                  <a:schemeClr val="lt1"/>
                </a:solidFill>
              </a:rPr>
              <a:t> Description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74" name="Google Shape;74;g1241a80ccd5_0_14"/>
          <p:cNvSpPr txBox="1"/>
          <p:nvPr>
            <p:ph idx="12" type="sldNum"/>
          </p:nvPr>
        </p:nvSpPr>
        <p:spPr>
          <a:xfrm>
            <a:off x="190500" y="4721226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5" name="Google Shape;75;g1241a80ccd5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9834" y="1028700"/>
            <a:ext cx="3594167" cy="142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g1241a80ccd5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7022" y="2767626"/>
            <a:ext cx="2666979" cy="1500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41a80ccd5_0_20"/>
          <p:cNvSpPr txBox="1"/>
          <p:nvPr>
            <p:ph idx="1" type="body"/>
          </p:nvPr>
        </p:nvSpPr>
        <p:spPr>
          <a:xfrm>
            <a:off x="457200" y="1189800"/>
            <a:ext cx="4024500" cy="31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Only necessary for content-based model: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US" sz="1600">
                <a:solidFill>
                  <a:schemeClr val="lt1"/>
                </a:solidFill>
              </a:rPr>
              <a:t>Genres column was vectorized via TF-IDF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US" sz="1600">
                <a:solidFill>
                  <a:schemeClr val="lt1"/>
                </a:solidFill>
              </a:rPr>
              <a:t>Category column was indexed and then vectorized via one-hot encoding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US" sz="1600">
                <a:solidFill>
                  <a:schemeClr val="lt1"/>
                </a:solidFill>
              </a:rPr>
              <a:t>Description column was cleaned (converted to lowercase, removed </a:t>
            </a:r>
            <a:r>
              <a:rPr lang="en-US" sz="1600">
                <a:solidFill>
                  <a:schemeClr val="lt1"/>
                </a:solidFill>
              </a:rPr>
              <a:t>punctuation and stop words) and then </a:t>
            </a:r>
            <a:r>
              <a:rPr lang="en-US" sz="1600">
                <a:solidFill>
                  <a:schemeClr val="lt1"/>
                </a:solidFill>
              </a:rPr>
              <a:t>vectorized via TF-IDF after 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US" sz="1600">
                <a:solidFill>
                  <a:schemeClr val="lt1"/>
                </a:solidFill>
              </a:rPr>
              <a:t>Assembled features using VectorAssembler</a:t>
            </a:r>
            <a:endParaRPr sz="16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/>
          </a:p>
        </p:txBody>
      </p:sp>
      <p:sp>
        <p:nvSpPr>
          <p:cNvPr id="82" name="Google Shape;82;g1241a80ccd5_0_20"/>
          <p:cNvSpPr txBox="1"/>
          <p:nvPr>
            <p:ph idx="3" type="body"/>
          </p:nvPr>
        </p:nvSpPr>
        <p:spPr>
          <a:xfrm>
            <a:off x="457200" y="4191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3200"/>
              <a:buNone/>
            </a:pPr>
            <a:r>
              <a:rPr b="1" lang="en-US">
                <a:solidFill>
                  <a:schemeClr val="lt1"/>
                </a:solidFill>
              </a:rPr>
              <a:t>Variable Transformations and Preprocessing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3" name="Google Shape;83;g1241a80ccd5_0_20"/>
          <p:cNvSpPr txBox="1"/>
          <p:nvPr>
            <p:ph idx="12" type="sldNum"/>
          </p:nvPr>
        </p:nvSpPr>
        <p:spPr>
          <a:xfrm>
            <a:off x="190500" y="4721226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4" name="Google Shape;84;g1241a80ccd5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9500" y="1210388"/>
            <a:ext cx="4024500" cy="2671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41a80ccd5_0_26"/>
          <p:cNvSpPr txBox="1"/>
          <p:nvPr>
            <p:ph idx="1" type="body"/>
          </p:nvPr>
        </p:nvSpPr>
        <p:spPr>
          <a:xfrm>
            <a:off x="457200" y="1460500"/>
            <a:ext cx="4295400" cy="22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en-US" sz="1600">
                <a:solidFill>
                  <a:schemeClr val="lt1"/>
                </a:solidFill>
              </a:rPr>
              <a:t>Collaborative filtering</a:t>
            </a:r>
            <a:r>
              <a:rPr lang="en-US" sz="1600">
                <a:solidFill>
                  <a:schemeClr val="lt1"/>
                </a:solidFill>
              </a:rPr>
              <a:t> - ALS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</a:pPr>
            <a:r>
              <a:rPr lang="en-US" sz="1600">
                <a:solidFill>
                  <a:schemeClr val="lt1"/>
                </a:solidFill>
              </a:rPr>
              <a:t>Explicit Preference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</a:pPr>
            <a:r>
              <a:rPr lang="en-US" sz="1600">
                <a:solidFill>
                  <a:schemeClr val="lt1"/>
                </a:solidFill>
              </a:rPr>
              <a:t>Implicit Preference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en-US" sz="1600">
                <a:solidFill>
                  <a:schemeClr val="lt1"/>
                </a:solidFill>
              </a:rPr>
              <a:t>Content-based filtering</a:t>
            </a:r>
            <a:r>
              <a:rPr lang="en-US" sz="1600">
                <a:solidFill>
                  <a:schemeClr val="lt1"/>
                </a:solidFill>
              </a:rPr>
              <a:t> - Linear Regression</a:t>
            </a:r>
            <a:endParaRPr sz="16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/>
          </a:p>
        </p:txBody>
      </p:sp>
      <p:sp>
        <p:nvSpPr>
          <p:cNvPr id="90" name="Google Shape;90;g1241a80ccd5_0_26"/>
          <p:cNvSpPr txBox="1"/>
          <p:nvPr>
            <p:ph idx="3" type="body"/>
          </p:nvPr>
        </p:nvSpPr>
        <p:spPr>
          <a:xfrm>
            <a:off x="457200" y="4191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3200"/>
              <a:buNone/>
            </a:pPr>
            <a:r>
              <a:rPr b="1" lang="en-US">
                <a:solidFill>
                  <a:schemeClr val="lt1"/>
                </a:solidFill>
              </a:rPr>
              <a:t>Models Constructed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91" name="Google Shape;91;g1241a80ccd5_0_26"/>
          <p:cNvSpPr txBox="1"/>
          <p:nvPr>
            <p:ph idx="12" type="sldNum"/>
          </p:nvPr>
        </p:nvSpPr>
        <p:spPr>
          <a:xfrm>
            <a:off x="190500" y="4721226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2" name="Google Shape;92;g1241a80ccd5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3725" y="1368349"/>
            <a:ext cx="3910275" cy="20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41a80ccd5_0_32"/>
          <p:cNvSpPr txBox="1"/>
          <p:nvPr>
            <p:ph idx="3" type="body"/>
          </p:nvPr>
        </p:nvSpPr>
        <p:spPr>
          <a:xfrm>
            <a:off x="457200" y="4191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3200"/>
              <a:buNone/>
            </a:pPr>
            <a:r>
              <a:rPr b="1" lang="en-US">
                <a:solidFill>
                  <a:schemeClr val="lt1"/>
                </a:solidFill>
              </a:rPr>
              <a:t>Model Performance: RMSE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98" name="Google Shape;98;g1241a80ccd5_0_32"/>
          <p:cNvSpPr txBox="1"/>
          <p:nvPr>
            <p:ph idx="12" type="sldNum"/>
          </p:nvPr>
        </p:nvSpPr>
        <p:spPr>
          <a:xfrm>
            <a:off x="190500" y="4721226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99" name="Google Shape;99;g1241a80ccd5_0_32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{9DC66B34-144E-4B9D-9C3F-5B94405CFFA6}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</a:t>
                      </a:r>
                      <a:endParaRPr b="1" sz="1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Score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ALS Explicit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1.047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ALS Implicit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3.636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Linear Regression (CB)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1.079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485ae15c0_0_15"/>
          <p:cNvSpPr txBox="1"/>
          <p:nvPr>
            <p:ph idx="3" type="body"/>
          </p:nvPr>
        </p:nvSpPr>
        <p:spPr>
          <a:xfrm>
            <a:off x="457200" y="4191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3200"/>
              <a:buNone/>
            </a:pPr>
            <a:r>
              <a:rPr b="1" lang="en-US">
                <a:solidFill>
                  <a:schemeClr val="lt1"/>
                </a:solidFill>
              </a:rPr>
              <a:t>Model Performance: Qualitative Approach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05" name="Google Shape;105;g12485ae15c0_0_15"/>
          <p:cNvSpPr txBox="1"/>
          <p:nvPr>
            <p:ph idx="12" type="sldNum"/>
          </p:nvPr>
        </p:nvSpPr>
        <p:spPr>
          <a:xfrm>
            <a:off x="190500" y="4721226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g12485ae15c0_0_15"/>
          <p:cNvSpPr txBox="1"/>
          <p:nvPr>
            <p:ph idx="1" type="body"/>
          </p:nvPr>
        </p:nvSpPr>
        <p:spPr>
          <a:xfrm>
            <a:off x="1664400" y="1434750"/>
            <a:ext cx="58152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Actual Preferences of User #318 vs. ALS </a:t>
            </a:r>
            <a:r>
              <a:rPr lang="en-US" sz="1600">
                <a:solidFill>
                  <a:schemeClr val="lt1"/>
                </a:solidFill>
              </a:rPr>
              <a:t>Explicit Recommendations</a:t>
            </a:r>
            <a:endParaRPr sz="16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/>
          </a:p>
        </p:txBody>
      </p:sp>
      <p:graphicFrame>
        <p:nvGraphicFramePr>
          <p:cNvPr id="107" name="Google Shape;107;g12485ae15c0_0_15"/>
          <p:cNvGraphicFramePr/>
          <p:nvPr/>
        </p:nvGraphicFramePr>
        <p:xfrm>
          <a:off x="9525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{9DC66B34-144E-4B9D-9C3F-5B94405CFFA6}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Actual</a:t>
                      </a:r>
                      <a:r>
                        <a:rPr lang="en-US" sz="1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Preferences</a:t>
                      </a:r>
                      <a:endParaRPr sz="1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Recommendations</a:t>
                      </a:r>
                      <a:endParaRPr sz="1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Toy Story </a:t>
                      </a:r>
                      <a:endParaRPr sz="1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Terminator 2: Judgement Day</a:t>
                      </a:r>
                      <a:endParaRPr sz="1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Good, The Bad, and The Ugly</a:t>
                      </a:r>
                      <a:endParaRPr sz="1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Monty Python’s Life of Brian</a:t>
                      </a:r>
                      <a:endParaRPr sz="1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Monty Python and the Holy Grail</a:t>
                      </a:r>
                      <a:endParaRPr sz="1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Donnie Darko</a:t>
                      </a:r>
                      <a:endParaRPr sz="1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Irony of Fate, or Enjoy Your Bath!</a:t>
                      </a:r>
                      <a:endParaRPr sz="1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Killing</a:t>
                      </a:r>
                      <a:endParaRPr sz="1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War of the Worlds</a:t>
                      </a:r>
                      <a:endParaRPr sz="1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Day in the Country</a:t>
                      </a:r>
                      <a:endParaRPr sz="1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4bbc9a601_0_39"/>
          <p:cNvSpPr txBox="1"/>
          <p:nvPr>
            <p:ph idx="3" type="body"/>
          </p:nvPr>
        </p:nvSpPr>
        <p:spPr>
          <a:xfrm>
            <a:off x="457200" y="4191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3200"/>
              <a:buNone/>
            </a:pPr>
            <a:r>
              <a:rPr b="1" lang="en-US">
                <a:solidFill>
                  <a:schemeClr val="lt1"/>
                </a:solidFill>
              </a:rPr>
              <a:t>Model Performance: Qualitative Approach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13" name="Google Shape;113;g124bbc9a601_0_39"/>
          <p:cNvSpPr txBox="1"/>
          <p:nvPr>
            <p:ph idx="12" type="sldNum"/>
          </p:nvPr>
        </p:nvSpPr>
        <p:spPr>
          <a:xfrm>
            <a:off x="190500" y="4721226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g124bbc9a601_0_39"/>
          <p:cNvSpPr txBox="1"/>
          <p:nvPr>
            <p:ph idx="1" type="body"/>
          </p:nvPr>
        </p:nvSpPr>
        <p:spPr>
          <a:xfrm>
            <a:off x="1690050" y="1434750"/>
            <a:ext cx="57639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Actual Preferences of User #318 vs. ALS Implicit Recommendations</a:t>
            </a:r>
            <a:endParaRPr sz="16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/>
          </a:p>
        </p:txBody>
      </p:sp>
      <p:graphicFrame>
        <p:nvGraphicFramePr>
          <p:cNvPr id="115" name="Google Shape;115;g124bbc9a601_0_39"/>
          <p:cNvGraphicFramePr/>
          <p:nvPr/>
        </p:nvGraphicFramePr>
        <p:xfrm>
          <a:off x="418063" y="219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{9DC66B34-144E-4B9D-9C3F-5B94405CFFA6}</a:tableStyleId>
              </a:tblPr>
              <a:tblGrid>
                <a:gridCol w="4021950"/>
                <a:gridCol w="4285925"/>
              </a:tblGrid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Actual Preferences</a:t>
                      </a:r>
                      <a:endParaRPr sz="1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Recommendations</a:t>
                      </a:r>
                      <a:endParaRPr sz="1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148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Toy Story </a:t>
                      </a:r>
                      <a:endParaRPr sz="1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Terminator 2: Judgement Day</a:t>
                      </a:r>
                      <a:endParaRPr sz="1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Good, The Bad, and The Ugly</a:t>
                      </a:r>
                      <a:endParaRPr sz="1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Monty Python’s Life of Brian</a:t>
                      </a:r>
                      <a:endParaRPr sz="1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Monty Python and the Holy Grail</a:t>
                      </a:r>
                      <a:endParaRPr sz="1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Lord of the Rings: The Two Towers</a:t>
                      </a:r>
                      <a:endParaRPr sz="1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Fight Club</a:t>
                      </a:r>
                      <a:endParaRPr sz="1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Lord of the Rings: The Return of the King</a:t>
                      </a:r>
                      <a:endParaRPr sz="1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Lord of the Rings: The Fellowship of the Ring</a:t>
                      </a:r>
                      <a:endParaRPr sz="1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Batman Begins</a:t>
                      </a:r>
                      <a:endParaRPr sz="1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tle Slid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2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2016-02-19T13:44:18Z</dcterms:created>
  <dc:creator>Mikale Kwiatkowski</dc:creator>
</cp:coreProperties>
</file>