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Semi-Bold" charset="1" panose="00000700000000000000"/>
      <p:regular r:id="rId20"/>
    </p:embeddedFont>
    <p:embeddedFont>
      <p:font typeface="Poppins Ultra-Bold" charset="1" panose="00000900000000000000"/>
      <p:regular r:id="rId21"/>
    </p:embeddedFont>
    <p:embeddedFont>
      <p:font typeface="Poppins" charset="1" panose="00000500000000000000"/>
      <p:regular r:id="rId22"/>
    </p:embeddedFont>
    <p:embeddedFont>
      <p:font typeface="Rubik Light" charset="1" panose="00000400000000000000"/>
      <p:regular r:id="rId23"/>
    </p:embeddedFont>
    <p:embeddedFont>
      <p:font typeface="Open Sans Medium" charset="1" panose="00000000000000000000"/>
      <p:regular r:id="rId24"/>
    </p:embeddedFont>
    <p:embeddedFont>
      <p:font typeface="Rubik" charset="1" panose="00000000000000000000"/>
      <p:regular r:id="rId25"/>
    </p:embeddedFont>
    <p:embeddedFont>
      <p:font typeface="Open Sans" charset="1" panose="00000000000000000000"/>
      <p:regular r:id="rId26"/>
    </p:embeddedFont>
    <p:embeddedFont>
      <p:font typeface="Poppins Bold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https://getcomposer.org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8150713" cy="10287000"/>
            <a:chOff x="0" y="0"/>
            <a:chExt cx="437060" cy="5516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060" cy="551613"/>
            </a:xfrm>
            <a:custGeom>
              <a:avLst/>
              <a:gdLst/>
              <a:ahLst/>
              <a:cxnLst/>
              <a:rect r="r" b="b" t="t" l="l"/>
              <a:pathLst>
                <a:path h="551613" w="437060">
                  <a:moveTo>
                    <a:pt x="0" y="0"/>
                  </a:moveTo>
                  <a:lnTo>
                    <a:pt x="437060" y="0"/>
                  </a:lnTo>
                  <a:lnTo>
                    <a:pt x="437060" y="551613"/>
                  </a:lnTo>
                  <a:lnTo>
                    <a:pt x="0" y="551613"/>
                  </a:lnTo>
                  <a:close/>
                </a:path>
              </a:pathLst>
            </a:custGeom>
            <a:solidFill>
              <a:srgbClr val="32184B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8150713" cy="10287000"/>
            <a:chOff x="0" y="0"/>
            <a:chExt cx="437060" cy="5516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7060" cy="551613"/>
            </a:xfrm>
            <a:custGeom>
              <a:avLst/>
              <a:gdLst/>
              <a:ahLst/>
              <a:cxnLst/>
              <a:rect r="r" b="b" t="t" l="l"/>
              <a:pathLst>
                <a:path h="551613" w="437060">
                  <a:moveTo>
                    <a:pt x="0" y="0"/>
                  </a:moveTo>
                  <a:lnTo>
                    <a:pt x="437060" y="0"/>
                  </a:lnTo>
                  <a:lnTo>
                    <a:pt x="437060" y="551613"/>
                  </a:lnTo>
                  <a:lnTo>
                    <a:pt x="0" y="551613"/>
                  </a:lnTo>
                  <a:close/>
                </a:path>
              </a:pathLst>
            </a:custGeom>
            <a:blipFill>
              <a:blip r:embed="rId2">
                <a:alphaModFix amt="40000"/>
              </a:blip>
              <a:stretch>
                <a:fillRect l="-44539" t="0" r="-4453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8895176" y="3353401"/>
            <a:ext cx="497648" cy="49764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643570" y="3812949"/>
            <a:ext cx="8615730" cy="20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600"/>
              </a:lnSpc>
            </a:pPr>
            <a:r>
              <a:rPr lang="en-US" b="true" sz="12920" spc="258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LARAVEL</a:t>
            </a: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-2757686" y="4143093"/>
            <a:ext cx="8725685" cy="2000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00"/>
              </a:lnSpc>
            </a:pPr>
            <a:r>
              <a:rPr lang="en-US" b="true" sz="12920" spc="258">
                <a:solidFill>
                  <a:srgbClr val="CB5EFF">
                    <a:alpha val="47843"/>
                  </a:srgbClr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LARAVEL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78737" y="5794714"/>
            <a:ext cx="15673194" cy="1197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19"/>
              </a:lnSpc>
            </a:pPr>
            <a:r>
              <a:rPr lang="en-US" sz="3999" spc="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EMPOWERING PHP WITH ELEGANCE </a:t>
            </a:r>
          </a:p>
          <a:p>
            <a:pPr algn="r">
              <a:lnSpc>
                <a:spcPts val="4519"/>
              </a:lnSpc>
            </a:pPr>
            <a:r>
              <a:rPr lang="en-US" sz="3999" spc="7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 SIMPLICITY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671477" y="1751713"/>
            <a:ext cx="3587823" cy="29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20"/>
              </a:lnSpc>
            </a:pPr>
            <a:r>
              <a:rPr lang="en-US" sz="1728" spc="178">
                <a:solidFill>
                  <a:srgbClr val="E2E2E2"/>
                </a:solidFill>
                <a:latin typeface="Rubik Light"/>
                <a:ea typeface="Rubik Light"/>
                <a:cs typeface="Rubik Light"/>
                <a:sym typeface="Rubik Light"/>
              </a:rPr>
              <a:t>Aparna Nair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65077" y="1178500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97678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delete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37302" y="297678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from your DB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285056" y="9084784"/>
            <a:ext cx="5953716" cy="666790"/>
            <a:chOff x="0" y="0"/>
            <a:chExt cx="1568057" cy="1756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8057" cy="175616"/>
            </a:xfrm>
            <a:custGeom>
              <a:avLst/>
              <a:gdLst/>
              <a:ahLst/>
              <a:cxnLst/>
              <a:rect r="r" b="b" t="t" l="l"/>
              <a:pathLst>
                <a:path h="175616" w="1568057">
                  <a:moveTo>
                    <a:pt x="68919" y="0"/>
                  </a:moveTo>
                  <a:lnTo>
                    <a:pt x="1499138" y="0"/>
                  </a:lnTo>
                  <a:cubicBezTo>
                    <a:pt x="1517417" y="0"/>
                    <a:pt x="1534946" y="7261"/>
                    <a:pt x="1547871" y="20186"/>
                  </a:cubicBezTo>
                  <a:cubicBezTo>
                    <a:pt x="1560796" y="33111"/>
                    <a:pt x="1568057" y="50640"/>
                    <a:pt x="1568057" y="68919"/>
                  </a:cubicBezTo>
                  <a:lnTo>
                    <a:pt x="1568057" y="106697"/>
                  </a:lnTo>
                  <a:cubicBezTo>
                    <a:pt x="1568057" y="124975"/>
                    <a:pt x="1560796" y="142505"/>
                    <a:pt x="1547871" y="155430"/>
                  </a:cubicBezTo>
                  <a:cubicBezTo>
                    <a:pt x="1534946" y="168354"/>
                    <a:pt x="1517417" y="175616"/>
                    <a:pt x="1499138" y="175616"/>
                  </a:cubicBezTo>
                  <a:lnTo>
                    <a:pt x="68919" y="175616"/>
                  </a:lnTo>
                  <a:cubicBezTo>
                    <a:pt x="50640" y="175616"/>
                    <a:pt x="33111" y="168354"/>
                    <a:pt x="20186" y="155430"/>
                  </a:cubicBezTo>
                  <a:cubicBezTo>
                    <a:pt x="7261" y="142505"/>
                    <a:pt x="0" y="124975"/>
                    <a:pt x="0" y="106697"/>
                  </a:cubicBezTo>
                  <a:lnTo>
                    <a:pt x="0" y="68919"/>
                  </a:lnTo>
                  <a:cubicBezTo>
                    <a:pt x="0" y="50640"/>
                    <a:pt x="7261" y="33111"/>
                    <a:pt x="20186" y="20186"/>
                  </a:cubicBezTo>
                  <a:cubicBezTo>
                    <a:pt x="33111" y="7261"/>
                    <a:pt x="50640" y="0"/>
                    <a:pt x="68919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568057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71428" y="9211853"/>
            <a:ext cx="6950243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087" y="1569620"/>
            <a:ext cx="15366983" cy="743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740"/>
              </a:lnSpc>
              <a:buAutoNum type="arabicPeriod" startAt="1"/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Write a function in controller to delete the field by its id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public function delete_course($course_id)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{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$course= Course :: find($courseid)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if( $course )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{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$course-&gt;delete();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return redirect()-&gt;route(‘viewCourse’)-&gt;with(‘success’,’course deleted successfully’);}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}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2.</a:t>
            </a: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Add routing in web.php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                   Route::get('delete_course/{id}',[CourseController::class,'course_delete'])-&gt;name('delete_course');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3.</a:t>
            </a: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Add the link in view page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                      &lt;td&gt;&lt;a href="{{route('delete_course',['id'=&gt;$course-&gt;course_id])}}" 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onclick="return confirm('Are you sure you want delete...??')" class="btn btn-primary"&gt;Delete&lt;/a&gt;&lt;/td&gt;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65077" y="1178500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197593" y="-28575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Edit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46832" y="922567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from your DB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285056" y="9084784"/>
            <a:ext cx="5953716" cy="666790"/>
            <a:chOff x="0" y="0"/>
            <a:chExt cx="1568057" cy="1756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8057" cy="175616"/>
            </a:xfrm>
            <a:custGeom>
              <a:avLst/>
              <a:gdLst/>
              <a:ahLst/>
              <a:cxnLst/>
              <a:rect r="r" b="b" t="t" l="l"/>
              <a:pathLst>
                <a:path h="175616" w="1568057">
                  <a:moveTo>
                    <a:pt x="68919" y="0"/>
                  </a:moveTo>
                  <a:lnTo>
                    <a:pt x="1499138" y="0"/>
                  </a:lnTo>
                  <a:cubicBezTo>
                    <a:pt x="1517417" y="0"/>
                    <a:pt x="1534946" y="7261"/>
                    <a:pt x="1547871" y="20186"/>
                  </a:cubicBezTo>
                  <a:cubicBezTo>
                    <a:pt x="1560796" y="33111"/>
                    <a:pt x="1568057" y="50640"/>
                    <a:pt x="1568057" y="68919"/>
                  </a:cubicBezTo>
                  <a:lnTo>
                    <a:pt x="1568057" y="106697"/>
                  </a:lnTo>
                  <a:cubicBezTo>
                    <a:pt x="1568057" y="124975"/>
                    <a:pt x="1560796" y="142505"/>
                    <a:pt x="1547871" y="155430"/>
                  </a:cubicBezTo>
                  <a:cubicBezTo>
                    <a:pt x="1534946" y="168354"/>
                    <a:pt x="1517417" y="175616"/>
                    <a:pt x="1499138" y="175616"/>
                  </a:cubicBezTo>
                  <a:lnTo>
                    <a:pt x="68919" y="175616"/>
                  </a:lnTo>
                  <a:cubicBezTo>
                    <a:pt x="50640" y="175616"/>
                    <a:pt x="33111" y="168354"/>
                    <a:pt x="20186" y="155430"/>
                  </a:cubicBezTo>
                  <a:cubicBezTo>
                    <a:pt x="7261" y="142505"/>
                    <a:pt x="0" y="124975"/>
                    <a:pt x="0" y="106697"/>
                  </a:cubicBezTo>
                  <a:lnTo>
                    <a:pt x="0" y="68919"/>
                  </a:lnTo>
                  <a:cubicBezTo>
                    <a:pt x="0" y="50640"/>
                    <a:pt x="7261" y="33111"/>
                    <a:pt x="20186" y="20186"/>
                  </a:cubicBezTo>
                  <a:cubicBezTo>
                    <a:pt x="33111" y="7261"/>
                    <a:pt x="50640" y="0"/>
                    <a:pt x="68919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568057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71428" y="9211853"/>
            <a:ext cx="6950243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2529" y="846367"/>
            <a:ext cx="16759385" cy="929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740"/>
              </a:lnSpc>
              <a:buAutoNum type="arabicPeriod" startAt="1"/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add html template to courseedit.blade.php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&lt;h1&gt;Edit Course&lt;/h1&gt;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&lt;form action="" method="post"&gt;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&lt;input type="text" id="courseName" placeholder="Course Name" name="name" value="" required /&gt;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&lt;textarea id="courseDescription" placeholder="Course Description" name="description" required&gt;}&lt;/textarea&gt;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&lt;button type="submit"&gt;Submit&lt;/button&gt;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&lt;/form&gt;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2.create a function to find the data  to edit by the passed data in controller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public function course_edit($id){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$course = Course::findOrFail($id);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if ($course) {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return view('Guest.courseedit', compact('course'));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}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return redirect()-&gt;route('courseview')-&gt;with('error', 'Course not found!');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}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65077" y="1178500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20280" y="297678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Edit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37302" y="297678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from your DB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285056" y="9084784"/>
            <a:ext cx="5953716" cy="666790"/>
            <a:chOff x="0" y="0"/>
            <a:chExt cx="1568057" cy="1756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8057" cy="175616"/>
            </a:xfrm>
            <a:custGeom>
              <a:avLst/>
              <a:gdLst/>
              <a:ahLst/>
              <a:cxnLst/>
              <a:rect r="r" b="b" t="t" l="l"/>
              <a:pathLst>
                <a:path h="175616" w="1568057">
                  <a:moveTo>
                    <a:pt x="68919" y="0"/>
                  </a:moveTo>
                  <a:lnTo>
                    <a:pt x="1499138" y="0"/>
                  </a:lnTo>
                  <a:cubicBezTo>
                    <a:pt x="1517417" y="0"/>
                    <a:pt x="1534946" y="7261"/>
                    <a:pt x="1547871" y="20186"/>
                  </a:cubicBezTo>
                  <a:cubicBezTo>
                    <a:pt x="1560796" y="33111"/>
                    <a:pt x="1568057" y="50640"/>
                    <a:pt x="1568057" y="68919"/>
                  </a:cubicBezTo>
                  <a:lnTo>
                    <a:pt x="1568057" y="106697"/>
                  </a:lnTo>
                  <a:cubicBezTo>
                    <a:pt x="1568057" y="124975"/>
                    <a:pt x="1560796" y="142505"/>
                    <a:pt x="1547871" y="155430"/>
                  </a:cubicBezTo>
                  <a:cubicBezTo>
                    <a:pt x="1534946" y="168354"/>
                    <a:pt x="1517417" y="175616"/>
                    <a:pt x="1499138" y="175616"/>
                  </a:cubicBezTo>
                  <a:lnTo>
                    <a:pt x="68919" y="175616"/>
                  </a:lnTo>
                  <a:cubicBezTo>
                    <a:pt x="50640" y="175616"/>
                    <a:pt x="33111" y="168354"/>
                    <a:pt x="20186" y="155430"/>
                  </a:cubicBezTo>
                  <a:cubicBezTo>
                    <a:pt x="7261" y="142505"/>
                    <a:pt x="0" y="124975"/>
                    <a:pt x="0" y="106697"/>
                  </a:cubicBezTo>
                  <a:lnTo>
                    <a:pt x="0" y="68919"/>
                  </a:lnTo>
                  <a:cubicBezTo>
                    <a:pt x="0" y="50640"/>
                    <a:pt x="7261" y="33111"/>
                    <a:pt x="20186" y="20186"/>
                  </a:cubicBezTo>
                  <a:cubicBezTo>
                    <a:pt x="33111" y="7261"/>
                    <a:pt x="50640" y="0"/>
                    <a:pt x="68919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568057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71428" y="9211853"/>
            <a:ext cx="6950243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087" y="1569620"/>
            <a:ext cx="17522694" cy="1069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3. add it to routing so that it will view into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Route::get('course_edit/{id}',[CourseController::class,'course_edit'])-&gt;name('course_edit');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4</a:t>
            </a: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. add a link from courseview.blade.php to courseedit.blade.php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<![CDATA[ <td><a href="{{route('course_edit',['id'=>$course->course_id])}}" ><button class="btn btn-primary">edit</button></a></td>]]>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5.Now, we should  view the selected name and description by id in courseedit.blade.php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so, update the template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&lt;form action="" method="post"&gt;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@csrf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&lt;input type="text" id="courseName" placeholder="Course Name" name="name" value="{{$course-&gt;name}}" required /&gt;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&lt;textarea id="courseDescription" placeholder="Course Description" name="description" required&gt;{{$course-&gt;description}}&lt;/textarea&gt;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&lt;button type="submit"&gt;Submit&lt;/button&gt;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&lt;/form&gt;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65077" y="1178500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20280" y="297678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Edit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137302" y="297678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from your DB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285056" y="9084784"/>
            <a:ext cx="5953716" cy="666790"/>
            <a:chOff x="0" y="0"/>
            <a:chExt cx="1568057" cy="1756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8057" cy="175616"/>
            </a:xfrm>
            <a:custGeom>
              <a:avLst/>
              <a:gdLst/>
              <a:ahLst/>
              <a:cxnLst/>
              <a:rect r="r" b="b" t="t" l="l"/>
              <a:pathLst>
                <a:path h="175616" w="1568057">
                  <a:moveTo>
                    <a:pt x="68919" y="0"/>
                  </a:moveTo>
                  <a:lnTo>
                    <a:pt x="1499138" y="0"/>
                  </a:lnTo>
                  <a:cubicBezTo>
                    <a:pt x="1517417" y="0"/>
                    <a:pt x="1534946" y="7261"/>
                    <a:pt x="1547871" y="20186"/>
                  </a:cubicBezTo>
                  <a:cubicBezTo>
                    <a:pt x="1560796" y="33111"/>
                    <a:pt x="1568057" y="50640"/>
                    <a:pt x="1568057" y="68919"/>
                  </a:cubicBezTo>
                  <a:lnTo>
                    <a:pt x="1568057" y="106697"/>
                  </a:lnTo>
                  <a:cubicBezTo>
                    <a:pt x="1568057" y="124975"/>
                    <a:pt x="1560796" y="142505"/>
                    <a:pt x="1547871" y="155430"/>
                  </a:cubicBezTo>
                  <a:cubicBezTo>
                    <a:pt x="1534946" y="168354"/>
                    <a:pt x="1517417" y="175616"/>
                    <a:pt x="1499138" y="175616"/>
                  </a:cubicBezTo>
                  <a:lnTo>
                    <a:pt x="68919" y="175616"/>
                  </a:lnTo>
                  <a:cubicBezTo>
                    <a:pt x="50640" y="175616"/>
                    <a:pt x="33111" y="168354"/>
                    <a:pt x="20186" y="155430"/>
                  </a:cubicBezTo>
                  <a:cubicBezTo>
                    <a:pt x="7261" y="142505"/>
                    <a:pt x="0" y="124975"/>
                    <a:pt x="0" y="106697"/>
                  </a:cubicBezTo>
                  <a:lnTo>
                    <a:pt x="0" y="68919"/>
                  </a:lnTo>
                  <a:cubicBezTo>
                    <a:pt x="0" y="50640"/>
                    <a:pt x="7261" y="33111"/>
                    <a:pt x="20186" y="20186"/>
                  </a:cubicBezTo>
                  <a:cubicBezTo>
                    <a:pt x="33111" y="7261"/>
                    <a:pt x="50640" y="0"/>
                    <a:pt x="68919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568057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71428" y="9211853"/>
            <a:ext cx="6950243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087" y="1569620"/>
            <a:ext cx="17522694" cy="1163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6 We have viewed the page with name and descriptaion of selected id. After the change , it should reflect on data base. for that: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create a function in controller: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public function course_update(Request $req,Course $course){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$course-&gt;update([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 'name' =&gt; $req-&gt;name,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 'description' =&gt; $req-&gt;description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]);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return redirect()-&gt;route('courseview')-&gt;with('success', 'Course updated successfully!');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   }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7.Now, Add routing in web.php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Route::post('update_course/{course}',[CourseController::class,'course_update'])-&gt;name('update_course');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8. change the form action in courseedit.blade.php 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&lt;form action="{{route('update_course', $course-&gt;course_id)}}" method="post"&gt;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33076" y="3710340"/>
            <a:ext cx="14456780" cy="1953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We</a:t>
            </a:r>
            <a:r>
              <a:rPr lang="en-US" b="true" sz="656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have completed Installation and one basic CRUD operation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66738" y="1028700"/>
            <a:ext cx="6675228" cy="6462370"/>
            <a:chOff x="0" y="0"/>
            <a:chExt cx="6496901" cy="62897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80010" y="-191770"/>
              <a:ext cx="7167461" cy="6659300"/>
            </a:xfrm>
            <a:custGeom>
              <a:avLst/>
              <a:gdLst/>
              <a:ahLst/>
              <a:cxnLst/>
              <a:rect r="r" b="b" t="t" l="l"/>
              <a:pathLst>
                <a:path h="6659300" w="7167461">
                  <a:moveTo>
                    <a:pt x="4140389" y="361262"/>
                  </a:moveTo>
                  <a:cubicBezTo>
                    <a:pt x="5525312" y="547846"/>
                    <a:pt x="7167461" y="1066293"/>
                    <a:pt x="6299631" y="3409274"/>
                  </a:cubicBezTo>
                  <a:cubicBezTo>
                    <a:pt x="5336526" y="5752256"/>
                    <a:pt x="3342472" y="6168153"/>
                    <a:pt x="2379367" y="6424528"/>
                  </a:cubicBezTo>
                  <a:cubicBezTo>
                    <a:pt x="1416263" y="6659300"/>
                    <a:pt x="285020" y="6071300"/>
                    <a:pt x="684716" y="4691149"/>
                  </a:cubicBezTo>
                  <a:cubicBezTo>
                    <a:pt x="1034265" y="3483338"/>
                    <a:pt x="0" y="1965030"/>
                    <a:pt x="87384" y="970865"/>
                  </a:cubicBezTo>
                  <a:cubicBezTo>
                    <a:pt x="187677" y="0"/>
                    <a:pt x="2478185" y="142240"/>
                    <a:pt x="4140389" y="361262"/>
                  </a:cubicBezTo>
                  <a:close/>
                </a:path>
              </a:pathLst>
            </a:custGeom>
            <a:solidFill>
              <a:srgbClr val="CB5E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0105986" y="746344"/>
            <a:ext cx="6559091" cy="6349937"/>
            <a:chOff x="0" y="0"/>
            <a:chExt cx="6496901" cy="62897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80010" y="-191770"/>
              <a:ext cx="7167461" cy="6659300"/>
            </a:xfrm>
            <a:custGeom>
              <a:avLst/>
              <a:gdLst/>
              <a:ahLst/>
              <a:cxnLst/>
              <a:rect r="r" b="b" t="t" l="l"/>
              <a:pathLst>
                <a:path h="6659300" w="7167461">
                  <a:moveTo>
                    <a:pt x="4140389" y="361262"/>
                  </a:moveTo>
                  <a:cubicBezTo>
                    <a:pt x="5525312" y="547846"/>
                    <a:pt x="7167461" y="1066293"/>
                    <a:pt x="6299631" y="3409274"/>
                  </a:cubicBezTo>
                  <a:cubicBezTo>
                    <a:pt x="5336526" y="5752256"/>
                    <a:pt x="3342472" y="6168153"/>
                    <a:pt x="2379367" y="6424528"/>
                  </a:cubicBezTo>
                  <a:cubicBezTo>
                    <a:pt x="1416263" y="6659300"/>
                    <a:pt x="285020" y="6071300"/>
                    <a:pt x="684716" y="4691149"/>
                  </a:cubicBezTo>
                  <a:cubicBezTo>
                    <a:pt x="1034265" y="3483338"/>
                    <a:pt x="0" y="1965030"/>
                    <a:pt x="87384" y="970865"/>
                  </a:cubicBezTo>
                  <a:cubicBezTo>
                    <a:pt x="187677" y="0"/>
                    <a:pt x="2478185" y="142240"/>
                    <a:pt x="4140389" y="361262"/>
                  </a:cubicBezTo>
                  <a:close/>
                </a:path>
              </a:pathLst>
            </a:custGeom>
            <a:blipFill>
              <a:blip r:embed="rId2"/>
              <a:stretch>
                <a:fillRect l="-23159" t="0" r="-2315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566921" y="4684024"/>
            <a:ext cx="537073" cy="53707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665077" y="1178500"/>
            <a:ext cx="537073" cy="53707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572124" y="9084784"/>
            <a:ext cx="5330409" cy="666790"/>
            <a:chOff x="0" y="0"/>
            <a:chExt cx="1403894" cy="1756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03894" cy="175616"/>
            </a:xfrm>
            <a:custGeom>
              <a:avLst/>
              <a:gdLst/>
              <a:ahLst/>
              <a:cxnLst/>
              <a:rect r="r" b="b" t="t" l="l"/>
              <a:pathLst>
                <a:path h="175616" w="1403894">
                  <a:moveTo>
                    <a:pt x="76978" y="0"/>
                  </a:moveTo>
                  <a:lnTo>
                    <a:pt x="1326916" y="0"/>
                  </a:lnTo>
                  <a:cubicBezTo>
                    <a:pt x="1347332" y="0"/>
                    <a:pt x="1366911" y="8110"/>
                    <a:pt x="1381347" y="22546"/>
                  </a:cubicBezTo>
                  <a:cubicBezTo>
                    <a:pt x="1395784" y="36982"/>
                    <a:pt x="1403894" y="56562"/>
                    <a:pt x="1403894" y="76978"/>
                  </a:cubicBezTo>
                  <a:lnTo>
                    <a:pt x="1403894" y="98638"/>
                  </a:lnTo>
                  <a:cubicBezTo>
                    <a:pt x="1403894" y="119054"/>
                    <a:pt x="1395784" y="138633"/>
                    <a:pt x="1381347" y="153069"/>
                  </a:cubicBezTo>
                  <a:cubicBezTo>
                    <a:pt x="1366911" y="167505"/>
                    <a:pt x="1347332" y="175616"/>
                    <a:pt x="1326916" y="175616"/>
                  </a:cubicBezTo>
                  <a:lnTo>
                    <a:pt x="76978" y="175616"/>
                  </a:lnTo>
                  <a:cubicBezTo>
                    <a:pt x="56562" y="175616"/>
                    <a:pt x="36982" y="167505"/>
                    <a:pt x="22546" y="153069"/>
                  </a:cubicBezTo>
                  <a:cubicBezTo>
                    <a:pt x="8110" y="138633"/>
                    <a:pt x="0" y="119054"/>
                    <a:pt x="0" y="98638"/>
                  </a:cubicBezTo>
                  <a:lnTo>
                    <a:pt x="0" y="76978"/>
                  </a:lnTo>
                  <a:cubicBezTo>
                    <a:pt x="0" y="56562"/>
                    <a:pt x="8110" y="36982"/>
                    <a:pt x="22546" y="22546"/>
                  </a:cubicBezTo>
                  <a:cubicBezTo>
                    <a:pt x="36982" y="8110"/>
                    <a:pt x="56562" y="0"/>
                    <a:pt x="76978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403894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47610" y="307353"/>
            <a:ext cx="2974602" cy="3236987"/>
          </a:xfrm>
          <a:custGeom>
            <a:avLst/>
            <a:gdLst/>
            <a:ahLst/>
            <a:cxnLst/>
            <a:rect r="r" b="b" t="t" l="l"/>
            <a:pathLst>
              <a:path h="3236987" w="2974602">
                <a:moveTo>
                  <a:pt x="0" y="0"/>
                </a:moveTo>
                <a:lnTo>
                  <a:pt x="2974602" y="0"/>
                </a:lnTo>
                <a:lnTo>
                  <a:pt x="2974602" y="3236987"/>
                </a:lnTo>
                <a:lnTo>
                  <a:pt x="0" y="32369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0484" t="0" r="-112668" b="-48479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63098" y="4437669"/>
            <a:ext cx="8303823" cy="456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051" indent="-205025" lvl="1">
              <a:lnSpc>
                <a:spcPts val="2829"/>
              </a:lnSpc>
              <a:buFont typeface="Arial"/>
              <a:buChar char="•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Laravel is a free, open-source PHP framework.</a:t>
            </a:r>
          </a:p>
          <a:p>
            <a:pPr algn="l" marL="410051" indent="-205025" lvl="1">
              <a:lnSpc>
                <a:spcPts val="2829"/>
              </a:lnSpc>
              <a:buFont typeface="Arial"/>
              <a:buChar char="•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Designed for web application development using the MVC </a:t>
            </a:r>
          </a:p>
          <a:p>
            <a:pPr algn="l">
              <a:lnSpc>
                <a:spcPts val="2829"/>
              </a:lnSpc>
            </a:pPr>
            <a:r>
              <a:rPr lang="en-US" sz="1899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</a:t>
            </a:r>
            <a:r>
              <a:rPr lang="en-US" sz="1899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(Model-View-Controller) architecture.</a:t>
            </a:r>
          </a:p>
          <a:p>
            <a:pPr algn="l" marL="410051" indent="-205025" lvl="1">
              <a:lnSpc>
                <a:spcPts val="2829"/>
              </a:lnSpc>
              <a:buFont typeface="Arial"/>
              <a:buChar char="•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Created by Taylor Otwell in 2011.</a:t>
            </a:r>
          </a:p>
          <a:p>
            <a:pPr algn="l" marL="410051" indent="-205025" lvl="1">
              <a:lnSpc>
                <a:spcPts val="2829"/>
              </a:lnSpc>
              <a:buFont typeface="Arial"/>
              <a:buChar char="•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Known for its elegant syntax, robust features, and developer-friendly tools.</a:t>
            </a:r>
          </a:p>
          <a:p>
            <a:pPr algn="l" marL="410051" indent="-205025" lvl="1">
              <a:lnSpc>
                <a:spcPts val="2829"/>
              </a:lnSpc>
              <a:buFont typeface="Arial"/>
              <a:buChar char="•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Simplifies tasks like:</a:t>
            </a:r>
          </a:p>
          <a:p>
            <a:pPr algn="l" marL="1230152" indent="-307538" lvl="3">
              <a:lnSpc>
                <a:spcPts val="2829"/>
              </a:lnSpc>
              <a:buAutoNum type="roman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Routing</a:t>
            </a:r>
          </a:p>
          <a:p>
            <a:pPr algn="l" marL="1230152" indent="-307538" lvl="3">
              <a:lnSpc>
                <a:spcPts val="2829"/>
              </a:lnSpc>
              <a:buAutoNum type="roman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Authentication</a:t>
            </a:r>
          </a:p>
          <a:p>
            <a:pPr algn="l" marL="1230152" indent="-307538" lvl="3">
              <a:lnSpc>
                <a:spcPts val="2829"/>
              </a:lnSpc>
              <a:buAutoNum type="roman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Database management</a:t>
            </a:r>
          </a:p>
          <a:p>
            <a:pPr algn="l" marL="1230152" indent="-307538" lvl="3">
              <a:lnSpc>
                <a:spcPts val="2829"/>
              </a:lnSpc>
              <a:buAutoNum type="roman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API development</a:t>
            </a:r>
          </a:p>
          <a:p>
            <a:pPr algn="l" marL="410051" indent="-205025" lvl="1">
              <a:lnSpc>
                <a:spcPts val="2829"/>
              </a:lnSpc>
              <a:buFont typeface="Arial"/>
              <a:buChar char="•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Ideal for building modern, scalable, and secure web applications.</a:t>
            </a:r>
          </a:p>
          <a:p>
            <a:pPr algn="l">
              <a:lnSpc>
                <a:spcPts val="282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63098" y="1696524"/>
            <a:ext cx="7897914" cy="122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7"/>
              </a:lnSpc>
              <a:spcBef>
                <a:spcPct val="0"/>
              </a:spcBef>
            </a:pPr>
            <a:r>
              <a:rPr lang="en-US" b="true" sz="7962" strike="noStrike" u="non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Introduction to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63098" y="2921003"/>
            <a:ext cx="7897914" cy="122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97"/>
              </a:lnSpc>
              <a:spcBef>
                <a:spcPct val="0"/>
              </a:spcBef>
            </a:pPr>
            <a:r>
              <a:rPr lang="en-US" b="true" sz="796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laravel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13606" y="9211853"/>
            <a:ext cx="5106784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568268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34439" y="670002"/>
            <a:ext cx="537073" cy="5370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90147" y="9084797"/>
            <a:ext cx="4829715" cy="666790"/>
            <a:chOff x="0" y="0"/>
            <a:chExt cx="1272024" cy="1756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2024" cy="175616"/>
            </a:xfrm>
            <a:custGeom>
              <a:avLst/>
              <a:gdLst/>
              <a:ahLst/>
              <a:cxnLst/>
              <a:rect r="r" b="b" t="t" l="l"/>
              <a:pathLst>
                <a:path h="175616" w="1272024">
                  <a:moveTo>
                    <a:pt x="84958" y="0"/>
                  </a:moveTo>
                  <a:lnTo>
                    <a:pt x="1187066" y="0"/>
                  </a:lnTo>
                  <a:cubicBezTo>
                    <a:pt x="1233987" y="0"/>
                    <a:pt x="1272024" y="38037"/>
                    <a:pt x="1272024" y="84958"/>
                  </a:cubicBezTo>
                  <a:lnTo>
                    <a:pt x="1272024" y="90658"/>
                  </a:lnTo>
                  <a:cubicBezTo>
                    <a:pt x="1272024" y="137579"/>
                    <a:pt x="1233987" y="175616"/>
                    <a:pt x="1187066" y="175616"/>
                  </a:cubicBezTo>
                  <a:lnTo>
                    <a:pt x="84958" y="175616"/>
                  </a:lnTo>
                  <a:cubicBezTo>
                    <a:pt x="38037" y="175616"/>
                    <a:pt x="0" y="137579"/>
                    <a:pt x="0" y="90658"/>
                  </a:cubicBezTo>
                  <a:lnTo>
                    <a:pt x="0" y="84958"/>
                  </a:lnTo>
                  <a:cubicBezTo>
                    <a:pt x="0" y="38037"/>
                    <a:pt x="38037" y="0"/>
                    <a:pt x="84958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272024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5120" y="1699666"/>
            <a:ext cx="6561082" cy="5939915"/>
            <a:chOff x="0" y="0"/>
            <a:chExt cx="5580380" cy="50520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635000" y="-673100"/>
              <a:ext cx="6488430" cy="6027420"/>
            </a:xfrm>
            <a:custGeom>
              <a:avLst/>
              <a:gdLst/>
              <a:ahLst/>
              <a:cxnLst/>
              <a:rect r="r" b="b" t="t" l="l"/>
              <a:pathLst>
                <a:path h="6027420" w="6488430">
                  <a:moveTo>
                    <a:pt x="5344160" y="1055370"/>
                  </a:moveTo>
                  <a:cubicBezTo>
                    <a:pt x="4573270" y="651510"/>
                    <a:pt x="3856990" y="1112520"/>
                    <a:pt x="3284220" y="1112520"/>
                  </a:cubicBezTo>
                  <a:cubicBezTo>
                    <a:pt x="2839720" y="1112520"/>
                    <a:pt x="2001520" y="0"/>
                    <a:pt x="1000760" y="1314450"/>
                  </a:cubicBezTo>
                  <a:cubicBezTo>
                    <a:pt x="0" y="2628900"/>
                    <a:pt x="1247140" y="3865880"/>
                    <a:pt x="2368550" y="4946650"/>
                  </a:cubicBezTo>
                  <a:cubicBezTo>
                    <a:pt x="3489960" y="6027420"/>
                    <a:pt x="5013960" y="6009640"/>
                    <a:pt x="5894070" y="4725670"/>
                  </a:cubicBezTo>
                  <a:cubicBezTo>
                    <a:pt x="6488430" y="3859530"/>
                    <a:pt x="6229350" y="1520190"/>
                    <a:pt x="5344160" y="1055370"/>
                  </a:cubicBezTo>
                  <a:close/>
                </a:path>
              </a:pathLst>
            </a:custGeom>
            <a:solidFill>
              <a:srgbClr val="CB5E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799632" y="1802489"/>
            <a:ext cx="6584458" cy="5961078"/>
            <a:chOff x="0" y="0"/>
            <a:chExt cx="5580380" cy="50520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635000" y="-673100"/>
              <a:ext cx="6488430" cy="6027420"/>
            </a:xfrm>
            <a:custGeom>
              <a:avLst/>
              <a:gdLst/>
              <a:ahLst/>
              <a:cxnLst/>
              <a:rect r="r" b="b" t="t" l="l"/>
              <a:pathLst>
                <a:path h="6027420" w="6488430">
                  <a:moveTo>
                    <a:pt x="5344160" y="1055370"/>
                  </a:moveTo>
                  <a:cubicBezTo>
                    <a:pt x="4573270" y="651510"/>
                    <a:pt x="3856990" y="1112520"/>
                    <a:pt x="3284220" y="1112520"/>
                  </a:cubicBezTo>
                  <a:cubicBezTo>
                    <a:pt x="2839720" y="1112520"/>
                    <a:pt x="2001520" y="0"/>
                    <a:pt x="1000760" y="1314450"/>
                  </a:cubicBezTo>
                  <a:cubicBezTo>
                    <a:pt x="0" y="2628900"/>
                    <a:pt x="1247140" y="3865880"/>
                    <a:pt x="2368550" y="4946650"/>
                  </a:cubicBezTo>
                  <a:cubicBezTo>
                    <a:pt x="3489960" y="6027420"/>
                    <a:pt x="5013960" y="6009640"/>
                    <a:pt x="5894070" y="4725670"/>
                  </a:cubicBezTo>
                  <a:cubicBezTo>
                    <a:pt x="6488430" y="3859530"/>
                    <a:pt x="6229350" y="1520190"/>
                    <a:pt x="5344160" y="1055370"/>
                  </a:cubicBezTo>
                  <a:close/>
                </a:path>
              </a:pathLst>
            </a:custGeom>
            <a:blipFill>
              <a:blip r:embed="rId2"/>
              <a:stretch>
                <a:fillRect l="-17943" t="0" r="-17943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872999" y="2592109"/>
            <a:ext cx="7962600" cy="492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051" indent="-205025" lvl="1">
              <a:lnSpc>
                <a:spcPts val="2829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Vs Code ?</a:t>
            </a:r>
          </a:p>
          <a:p>
            <a:pPr algn="l" marL="410051" indent="-205025" lvl="1">
              <a:lnSpc>
                <a:spcPts val="2829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php ?</a:t>
            </a:r>
          </a:p>
          <a:p>
            <a:pPr algn="l" marL="410051" indent="-205025" lvl="1">
              <a:lnSpc>
                <a:spcPts val="2829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Install Composer</a:t>
            </a:r>
          </a:p>
          <a:p>
            <a:pPr algn="l">
              <a:lnSpc>
                <a:spcPts val="2829"/>
              </a:lnSpc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</a:t>
            </a:r>
            <a:r>
              <a:rPr lang="en-US" sz="1899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s://getcomposer.org"/>
              </a:rPr>
              <a:t>  https://getcomposer.org/</a:t>
            </a:r>
          </a:p>
          <a:p>
            <a:pPr algn="l">
              <a:lnSpc>
                <a:spcPts val="2829"/>
              </a:lnSpc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4. </a:t>
            </a: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Create a Laravel Project</a:t>
            </a:r>
          </a:p>
          <a:p>
            <a:pPr algn="l">
              <a:lnSpc>
                <a:spcPts val="2829"/>
              </a:lnSpc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 composer create-project laravel/laravel myApp</a:t>
            </a:r>
          </a:p>
          <a:p>
            <a:pPr algn="l">
              <a:lnSpc>
                <a:spcPts val="2829"/>
              </a:lnSpc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    or </a:t>
            </a:r>
          </a:p>
          <a:p>
            <a:pPr algn="l">
              <a:lnSpc>
                <a:spcPts val="2829"/>
              </a:lnSpc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composer global require laravel/installer </a:t>
            </a:r>
          </a:p>
          <a:p>
            <a:pPr algn="l">
              <a:lnSpc>
                <a:spcPts val="2829"/>
              </a:lnSpc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laravel new project_name</a:t>
            </a:r>
          </a:p>
          <a:p>
            <a:pPr algn="l">
              <a:lnSpc>
                <a:spcPts val="2829"/>
              </a:lnSpc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5. cd project_name</a:t>
            </a:r>
          </a:p>
          <a:p>
            <a:pPr algn="l">
              <a:lnSpc>
                <a:spcPts val="2829"/>
              </a:lnSpc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6. code .</a:t>
            </a:r>
          </a:p>
          <a:p>
            <a:pPr algn="l">
              <a:lnSpc>
                <a:spcPts val="2829"/>
              </a:lnSpc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7.php artisan serve</a:t>
            </a:r>
          </a:p>
          <a:p>
            <a:pPr algn="l">
              <a:lnSpc>
                <a:spcPts val="2829"/>
              </a:lnSpc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8.Open in Browser : http://127.0.0.1:8000</a:t>
            </a:r>
          </a:p>
          <a:p>
            <a:pPr algn="l">
              <a:lnSpc>
                <a:spcPts val="282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872999" y="1178500"/>
            <a:ext cx="8386301" cy="11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4"/>
              </a:lnSpc>
              <a:spcBef>
                <a:spcPct val="0"/>
              </a:spcBef>
            </a:pPr>
            <a:r>
              <a:rPr lang="en-US" b="true" sz="709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laravel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429585" y="1178500"/>
            <a:ext cx="7034974" cy="11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4"/>
              </a:lnSpc>
              <a:spcBef>
                <a:spcPct val="0"/>
              </a:spcBef>
            </a:pPr>
            <a:r>
              <a:rPr lang="en-US" b="true" sz="709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installation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389308" y="9211866"/>
            <a:ext cx="3898692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568268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634439" y="670002"/>
            <a:ext cx="537073" cy="53707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90147" y="9084797"/>
            <a:ext cx="4829715" cy="666790"/>
            <a:chOff x="0" y="0"/>
            <a:chExt cx="1272024" cy="1756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2024" cy="175616"/>
            </a:xfrm>
            <a:custGeom>
              <a:avLst/>
              <a:gdLst/>
              <a:ahLst/>
              <a:cxnLst/>
              <a:rect r="r" b="b" t="t" l="l"/>
              <a:pathLst>
                <a:path h="175616" w="1272024">
                  <a:moveTo>
                    <a:pt x="84958" y="0"/>
                  </a:moveTo>
                  <a:lnTo>
                    <a:pt x="1187066" y="0"/>
                  </a:lnTo>
                  <a:cubicBezTo>
                    <a:pt x="1233987" y="0"/>
                    <a:pt x="1272024" y="38037"/>
                    <a:pt x="1272024" y="84958"/>
                  </a:cubicBezTo>
                  <a:lnTo>
                    <a:pt x="1272024" y="90658"/>
                  </a:lnTo>
                  <a:cubicBezTo>
                    <a:pt x="1272024" y="137579"/>
                    <a:pt x="1233987" y="175616"/>
                    <a:pt x="1187066" y="175616"/>
                  </a:cubicBezTo>
                  <a:lnTo>
                    <a:pt x="84958" y="175616"/>
                  </a:lnTo>
                  <a:cubicBezTo>
                    <a:pt x="38037" y="175616"/>
                    <a:pt x="0" y="137579"/>
                    <a:pt x="0" y="90658"/>
                  </a:cubicBezTo>
                  <a:lnTo>
                    <a:pt x="0" y="84958"/>
                  </a:lnTo>
                  <a:cubicBezTo>
                    <a:pt x="0" y="38037"/>
                    <a:pt x="38037" y="0"/>
                    <a:pt x="84958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76200"/>
              <a:ext cx="1272024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05120" y="1699666"/>
            <a:ext cx="6561082" cy="5939915"/>
            <a:chOff x="0" y="0"/>
            <a:chExt cx="5580380" cy="50520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-635000" y="-673100"/>
              <a:ext cx="6488430" cy="6027420"/>
            </a:xfrm>
            <a:custGeom>
              <a:avLst/>
              <a:gdLst/>
              <a:ahLst/>
              <a:cxnLst/>
              <a:rect r="r" b="b" t="t" l="l"/>
              <a:pathLst>
                <a:path h="6027420" w="6488430">
                  <a:moveTo>
                    <a:pt x="5344160" y="1055370"/>
                  </a:moveTo>
                  <a:cubicBezTo>
                    <a:pt x="4573270" y="651510"/>
                    <a:pt x="3856990" y="1112520"/>
                    <a:pt x="3284220" y="1112520"/>
                  </a:cubicBezTo>
                  <a:cubicBezTo>
                    <a:pt x="2839720" y="1112520"/>
                    <a:pt x="2001520" y="0"/>
                    <a:pt x="1000760" y="1314450"/>
                  </a:cubicBezTo>
                  <a:cubicBezTo>
                    <a:pt x="0" y="2628900"/>
                    <a:pt x="1247140" y="3865880"/>
                    <a:pt x="2368550" y="4946650"/>
                  </a:cubicBezTo>
                  <a:cubicBezTo>
                    <a:pt x="3489960" y="6027420"/>
                    <a:pt x="5013960" y="6009640"/>
                    <a:pt x="5894070" y="4725670"/>
                  </a:cubicBezTo>
                  <a:cubicBezTo>
                    <a:pt x="6488430" y="3859530"/>
                    <a:pt x="6229350" y="1520190"/>
                    <a:pt x="5344160" y="1055370"/>
                  </a:cubicBezTo>
                  <a:close/>
                </a:path>
              </a:pathLst>
            </a:custGeom>
            <a:solidFill>
              <a:srgbClr val="CB5E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799632" y="1802489"/>
            <a:ext cx="6584458" cy="5961078"/>
            <a:chOff x="0" y="0"/>
            <a:chExt cx="5580380" cy="50520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635000" y="-673100"/>
              <a:ext cx="6488430" cy="6027420"/>
            </a:xfrm>
            <a:custGeom>
              <a:avLst/>
              <a:gdLst/>
              <a:ahLst/>
              <a:cxnLst/>
              <a:rect r="r" b="b" t="t" l="l"/>
              <a:pathLst>
                <a:path h="6027420" w="6488430">
                  <a:moveTo>
                    <a:pt x="5344160" y="1055370"/>
                  </a:moveTo>
                  <a:cubicBezTo>
                    <a:pt x="4573270" y="651510"/>
                    <a:pt x="3856990" y="1112520"/>
                    <a:pt x="3284220" y="1112520"/>
                  </a:cubicBezTo>
                  <a:cubicBezTo>
                    <a:pt x="2839720" y="1112520"/>
                    <a:pt x="2001520" y="0"/>
                    <a:pt x="1000760" y="1314450"/>
                  </a:cubicBezTo>
                  <a:cubicBezTo>
                    <a:pt x="0" y="2628900"/>
                    <a:pt x="1247140" y="3865880"/>
                    <a:pt x="2368550" y="4946650"/>
                  </a:cubicBezTo>
                  <a:cubicBezTo>
                    <a:pt x="3489960" y="6027420"/>
                    <a:pt x="5013960" y="6009640"/>
                    <a:pt x="5894070" y="4725670"/>
                  </a:cubicBezTo>
                  <a:cubicBezTo>
                    <a:pt x="6488430" y="3859530"/>
                    <a:pt x="6229350" y="1520190"/>
                    <a:pt x="5344160" y="1055370"/>
                  </a:cubicBezTo>
                  <a:close/>
                </a:path>
              </a:pathLst>
            </a:custGeom>
            <a:blipFill>
              <a:blip r:embed="rId2"/>
              <a:stretch>
                <a:fillRect l="-17943" t="0" r="-17943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8872999" y="2592109"/>
            <a:ext cx="7962600" cy="597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051" indent="-205025" lvl="1">
              <a:lnSpc>
                <a:spcPts val="2829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create a database</a:t>
            </a:r>
          </a:p>
          <a:p>
            <a:pPr algn="l" marL="410051" indent="-205025" lvl="1">
              <a:lnSpc>
                <a:spcPts val="2829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.env file change</a:t>
            </a:r>
          </a:p>
          <a:p>
            <a:pPr algn="l" marL="820102" indent="-273367" lvl="2">
              <a:lnSpc>
                <a:spcPts val="2829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DB_CONNECTION = mysql</a:t>
            </a:r>
          </a:p>
          <a:p>
            <a:pPr algn="l" marL="820102" indent="-273367" lvl="2">
              <a:lnSpc>
                <a:spcPts val="2829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DB_DATABASE = sample_db</a:t>
            </a:r>
          </a:p>
          <a:p>
            <a:pPr algn="l" marL="410051" indent="-205025" lvl="1">
              <a:lnSpc>
                <a:spcPts val="2829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create a model class ‘course’</a:t>
            </a:r>
          </a:p>
          <a:p>
            <a:pPr algn="l" marL="820102" indent="-273367" lvl="2">
              <a:lnSpc>
                <a:spcPts val="2829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php artisan make:model course</a:t>
            </a:r>
          </a:p>
          <a:p>
            <a:pPr algn="l" marL="820102" indent="-273367" lvl="2">
              <a:lnSpc>
                <a:spcPts val="2829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 model is created in app-&gt;model where we can add the table structure here</a:t>
            </a:r>
          </a:p>
          <a:p>
            <a:pPr algn="l" marL="820102" indent="-273367" lvl="2">
              <a:lnSpc>
                <a:spcPts val="2829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use Hasfactory; { to prevent fake testing data or seeding process }</a:t>
            </a:r>
          </a:p>
          <a:p>
            <a:pPr algn="l" marL="820102" indent="-273367" lvl="2">
              <a:lnSpc>
                <a:spcPts val="2829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$primaryKey , $fillable</a:t>
            </a:r>
          </a:p>
          <a:p>
            <a:pPr algn="l" marL="410051" indent="-205025" lvl="1">
              <a:lnSpc>
                <a:spcPts val="2829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Generate Migration</a:t>
            </a:r>
          </a:p>
          <a:p>
            <a:pPr algn="l" marL="820102" indent="-273367" lvl="2">
              <a:lnSpc>
                <a:spcPts val="2829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Php artisan make:migration create_course_table --create=courses</a:t>
            </a:r>
          </a:p>
          <a:p>
            <a:pPr algn="l" marL="820102" indent="-273367" lvl="2">
              <a:lnSpc>
                <a:spcPts val="2829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up and down function in newly created migration</a:t>
            </a:r>
          </a:p>
          <a:p>
            <a:pPr algn="l">
              <a:lnSpc>
                <a:spcPts val="2829"/>
              </a:lnSpc>
            </a:pPr>
          </a:p>
          <a:p>
            <a:pPr algn="l">
              <a:lnSpc>
                <a:spcPts val="282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872999" y="1178500"/>
            <a:ext cx="8386301" cy="11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4"/>
              </a:lnSpc>
              <a:spcBef>
                <a:spcPct val="0"/>
              </a:spcBef>
            </a:pPr>
            <a:r>
              <a:rPr lang="en-US" b="true" sz="709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Database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87518" y="2082422"/>
            <a:ext cx="7034974" cy="11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4"/>
              </a:lnSpc>
              <a:spcBef>
                <a:spcPct val="0"/>
              </a:spcBef>
            </a:pPr>
            <a:r>
              <a:rPr lang="en-US" b="true" sz="709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connection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389308" y="9211866"/>
            <a:ext cx="3898692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760163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90147" y="9084797"/>
            <a:ext cx="4829715" cy="666790"/>
            <a:chOff x="0" y="0"/>
            <a:chExt cx="1272024" cy="1756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24" cy="175616"/>
            </a:xfrm>
            <a:custGeom>
              <a:avLst/>
              <a:gdLst/>
              <a:ahLst/>
              <a:cxnLst/>
              <a:rect r="r" b="b" t="t" l="l"/>
              <a:pathLst>
                <a:path h="175616" w="1272024">
                  <a:moveTo>
                    <a:pt x="84958" y="0"/>
                  </a:moveTo>
                  <a:lnTo>
                    <a:pt x="1187066" y="0"/>
                  </a:lnTo>
                  <a:cubicBezTo>
                    <a:pt x="1233987" y="0"/>
                    <a:pt x="1272024" y="38037"/>
                    <a:pt x="1272024" y="84958"/>
                  </a:cubicBezTo>
                  <a:lnTo>
                    <a:pt x="1272024" y="90658"/>
                  </a:lnTo>
                  <a:cubicBezTo>
                    <a:pt x="1272024" y="137579"/>
                    <a:pt x="1233987" y="175616"/>
                    <a:pt x="1187066" y="175616"/>
                  </a:cubicBezTo>
                  <a:lnTo>
                    <a:pt x="84958" y="175616"/>
                  </a:lnTo>
                  <a:cubicBezTo>
                    <a:pt x="38037" y="175616"/>
                    <a:pt x="0" y="137579"/>
                    <a:pt x="0" y="90658"/>
                  </a:cubicBezTo>
                  <a:lnTo>
                    <a:pt x="0" y="84958"/>
                  </a:lnTo>
                  <a:cubicBezTo>
                    <a:pt x="0" y="38037"/>
                    <a:pt x="38037" y="0"/>
                    <a:pt x="84958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272024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826767" y="2738372"/>
            <a:ext cx="7962600" cy="693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051" indent="-205025" lvl="1">
              <a:lnSpc>
                <a:spcPts val="3247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Rename Table</a:t>
            </a:r>
          </a:p>
          <a:p>
            <a:pPr algn="l" marL="820102" indent="-273367" lvl="2">
              <a:lnSpc>
                <a:spcPts val="3247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Schema::rename('old_table_name', 'new_table_name');</a:t>
            </a:r>
          </a:p>
          <a:p>
            <a:pPr algn="l" marL="410051" indent="-205025" lvl="1">
              <a:lnSpc>
                <a:spcPts val="3247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Rename a Column</a:t>
            </a:r>
          </a:p>
          <a:p>
            <a:pPr algn="l" marL="820102" indent="-273367" lvl="2">
              <a:lnSpc>
                <a:spcPts val="3247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Schema::table('table_name', function (Blueprint $table) {   $table-&gt;renameColumn('old_column', 'new_column'); });</a:t>
            </a:r>
          </a:p>
          <a:p>
            <a:pPr algn="l" marL="410051" indent="-205025" lvl="1">
              <a:lnSpc>
                <a:spcPts val="3247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Add a Column</a:t>
            </a:r>
          </a:p>
          <a:p>
            <a:pPr algn="l" marL="820102" indent="-273367" lvl="2">
              <a:lnSpc>
                <a:spcPts val="3247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Schema::table('table_name', function (Blueprint $table) {   $table-&gt;string('new_column');  });</a:t>
            </a:r>
          </a:p>
          <a:p>
            <a:pPr algn="l" marL="410051" indent="-205025" lvl="1">
              <a:lnSpc>
                <a:spcPts val="3247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Delete a column</a:t>
            </a:r>
          </a:p>
          <a:p>
            <a:pPr algn="l" marL="820102" indent="-273367" lvl="2">
              <a:lnSpc>
                <a:spcPts val="3247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Schema::table('table_name', function (Blueprint $table) {  $table-&gt;dropColumn('column_name'); });</a:t>
            </a:r>
          </a:p>
          <a:p>
            <a:pPr algn="l" marL="410051" indent="-205025" lvl="1">
              <a:lnSpc>
                <a:spcPts val="3247"/>
              </a:lnSpc>
              <a:buAutoNum type="arabi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Change a Column's Datatype or Size</a:t>
            </a:r>
          </a:p>
          <a:p>
            <a:pPr algn="l" marL="820102" indent="-273367" lvl="2">
              <a:lnSpc>
                <a:spcPts val="3247"/>
              </a:lnSpc>
              <a:buAutoNum type="alphaLcPeriod" startAt="1"/>
            </a:pPr>
            <a:r>
              <a:rPr lang="en-US" b="true" sz="1899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Schema::table('table_name', function (Blueprint $table) {    $table-&gt;string('column_name', 100)-&gt;change();                   $table-&gt;integer('column_name')-&gt;change();      });</a:t>
            </a:r>
          </a:p>
          <a:p>
            <a:pPr algn="l">
              <a:lnSpc>
                <a:spcPts val="3247"/>
              </a:lnSpc>
            </a:pPr>
          </a:p>
          <a:p>
            <a:pPr algn="l">
              <a:lnSpc>
                <a:spcPts val="3247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289088" y="641427"/>
            <a:ext cx="8386301" cy="11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4"/>
              </a:lnSpc>
              <a:spcBef>
                <a:spcPct val="0"/>
              </a:spcBef>
            </a:pPr>
            <a:r>
              <a:rPr lang="en-US" b="true" sz="709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Migration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53026" y="1716743"/>
            <a:ext cx="7034974" cy="11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4"/>
              </a:lnSpc>
              <a:spcBef>
                <a:spcPct val="0"/>
              </a:spcBef>
            </a:pPr>
            <a:r>
              <a:rPr lang="en-US" b="true" sz="709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and Schema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9308" y="9211866"/>
            <a:ext cx="3898692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9585" y="2044592"/>
            <a:ext cx="8654415" cy="40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E2E2E2"/>
                </a:solidFill>
                <a:latin typeface="Open Sans"/>
                <a:ea typeface="Open Sans"/>
                <a:cs typeface="Open Sans"/>
                <a:sym typeface="Open Sans"/>
              </a:rPr>
              <a:t>php artisan make:migration update_table_name --table=table_name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70081" y="2833622"/>
            <a:ext cx="7970876" cy="6584570"/>
            <a:chOff x="0" y="0"/>
            <a:chExt cx="2099325" cy="17342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99325" cy="1734208"/>
            </a:xfrm>
            <a:custGeom>
              <a:avLst/>
              <a:gdLst/>
              <a:ahLst/>
              <a:cxnLst/>
              <a:rect r="r" b="b" t="t" l="l"/>
              <a:pathLst>
                <a:path h="1734208" w="2099325">
                  <a:moveTo>
                    <a:pt x="0" y="0"/>
                  </a:moveTo>
                  <a:lnTo>
                    <a:pt x="2099325" y="0"/>
                  </a:lnTo>
                  <a:lnTo>
                    <a:pt x="2099325" y="1734208"/>
                  </a:lnTo>
                  <a:lnTo>
                    <a:pt x="0" y="1734208"/>
                  </a:ln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2099325" cy="1810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43864" y="3258019"/>
            <a:ext cx="7423309" cy="5659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public function up()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Schema::table('table_name', function (Blueprint $table) {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// make changes here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});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public function down()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{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Schema::table('table_name', function (Blueprint $table) {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// rollback changes here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});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19594" y="400277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90147" y="9084797"/>
            <a:ext cx="4829715" cy="666790"/>
            <a:chOff x="0" y="0"/>
            <a:chExt cx="1272024" cy="1756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24" cy="175616"/>
            </a:xfrm>
            <a:custGeom>
              <a:avLst/>
              <a:gdLst/>
              <a:ahLst/>
              <a:cxnLst/>
              <a:rect r="r" b="b" t="t" l="l"/>
              <a:pathLst>
                <a:path h="175616" w="1272024">
                  <a:moveTo>
                    <a:pt x="84958" y="0"/>
                  </a:moveTo>
                  <a:lnTo>
                    <a:pt x="1187066" y="0"/>
                  </a:lnTo>
                  <a:cubicBezTo>
                    <a:pt x="1233987" y="0"/>
                    <a:pt x="1272024" y="38037"/>
                    <a:pt x="1272024" y="84958"/>
                  </a:cubicBezTo>
                  <a:lnTo>
                    <a:pt x="1272024" y="90658"/>
                  </a:lnTo>
                  <a:cubicBezTo>
                    <a:pt x="1272024" y="137579"/>
                    <a:pt x="1233987" y="175616"/>
                    <a:pt x="1187066" y="175616"/>
                  </a:cubicBezTo>
                  <a:lnTo>
                    <a:pt x="84958" y="175616"/>
                  </a:lnTo>
                  <a:cubicBezTo>
                    <a:pt x="38037" y="175616"/>
                    <a:pt x="0" y="137579"/>
                    <a:pt x="0" y="90658"/>
                  </a:cubicBezTo>
                  <a:lnTo>
                    <a:pt x="0" y="84958"/>
                  </a:lnTo>
                  <a:cubicBezTo>
                    <a:pt x="0" y="38037"/>
                    <a:pt x="38037" y="0"/>
                    <a:pt x="84958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272024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3399" y="1608137"/>
            <a:ext cx="9474266" cy="818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AutoNum type="arabicPeriod" startAt="1"/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course.blade.php → insert html</a:t>
            </a:r>
          </a:p>
          <a:p>
            <a:pPr algn="l" marL="518160" indent="-259080" lvl="1">
              <a:lnSpc>
                <a:spcPts val="4079"/>
              </a:lnSpc>
              <a:buAutoNum type="arabicPeriod" startAt="1"/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php artisan make:Controller courseController</a:t>
            </a:r>
          </a:p>
          <a:p>
            <a:pPr algn="l" marL="1554480" indent="-388620" lvl="3">
              <a:lnSpc>
                <a:spcPts val="4079"/>
              </a:lnSpc>
              <a:buAutoNum type="romanLcPeriod" startAt="1"/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load course view in controller</a:t>
            </a:r>
          </a:p>
          <a:p>
            <a:pPr algn="l" marL="518160" indent="-259080" lvl="1">
              <a:lnSpc>
                <a:spcPts val="4079"/>
              </a:lnSpc>
              <a:buAutoNum type="arabicPeriod" startAt="1"/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web.php → set routing // for page loading in Controller</a:t>
            </a:r>
          </a:p>
          <a:p>
            <a:pPr algn="l" marL="1554480" indent="-388620" lvl="3">
              <a:lnSpc>
                <a:spcPts val="4079"/>
              </a:lnSpc>
              <a:buAutoNum type="romanLcPeriod" startAt="1"/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Route::get('course', [courseController::class, 'course'])-&gt; name(('course'));</a:t>
            </a:r>
          </a:p>
          <a:p>
            <a:pPr algn="l" marL="518160" indent="-259080" lvl="1">
              <a:lnSpc>
                <a:spcPts val="4079"/>
              </a:lnSpc>
              <a:buAutoNum type="arabicPeriod" startAt="1"/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Controller</a:t>
            </a:r>
          </a:p>
          <a:p>
            <a:pPr algn="l" marL="1554480" indent="-388620" lvl="3">
              <a:lnSpc>
                <a:spcPts val="4079"/>
              </a:lnSpc>
              <a:buAutoNum type="romanLcPeriod" startAt="1"/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public function course_insert(Request $req) {  </a:t>
            </a:r>
          </a:p>
          <a:p>
            <a:pPr algn="just">
              <a:lnSpc>
                <a:spcPts val="4079"/>
              </a:lnSpc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                 course :: create ([ ‘coursename’ =&gt;$req-&gt;coursename, ‘coursedescr’ =&gt; $req-&gt;coursedescr ]);</a:t>
            </a:r>
          </a:p>
          <a:p>
            <a:pPr algn="just">
              <a:lnSpc>
                <a:spcPts val="4079"/>
              </a:lnSpc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                 return back()-&gt;with(‘success’, ‘course added successfully’ ); }</a:t>
            </a:r>
          </a:p>
          <a:p>
            <a:pPr algn="l">
              <a:lnSpc>
                <a:spcPts val="4079"/>
              </a:lnSpc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5. web.php-&gt;set routing // for inserting into Controller</a:t>
            </a:r>
          </a:p>
          <a:p>
            <a:pPr algn="l">
              <a:lnSpc>
                <a:spcPts val="4079"/>
              </a:lnSpc>
            </a:pPr>
            <a:r>
              <a:rPr lang="en-US" b="true" sz="24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           i. Route::POST('courseinsert', [courseController::class, 'course_insert'])-&gt;name(('courseinsert'));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588131" y="371702"/>
            <a:ext cx="8386301" cy="11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4"/>
              </a:lnSpc>
              <a:spcBef>
                <a:spcPct val="0"/>
              </a:spcBef>
            </a:pPr>
            <a:r>
              <a:rPr lang="en-US" b="true" sz="709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Insert</a:t>
            </a:r>
            <a:r>
              <a:rPr lang="en-US" b="true" sz="709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data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77156" y="371702"/>
            <a:ext cx="7034974" cy="11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4"/>
              </a:lnSpc>
              <a:spcBef>
                <a:spcPct val="0"/>
              </a:spcBef>
            </a:pPr>
            <a:r>
              <a:rPr lang="en-US" b="true" sz="709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into db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9308" y="9211866"/>
            <a:ext cx="3898692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092024" y="1988514"/>
            <a:ext cx="7970876" cy="6584570"/>
            <a:chOff x="0" y="0"/>
            <a:chExt cx="2099325" cy="17342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99325" cy="1734208"/>
            </a:xfrm>
            <a:custGeom>
              <a:avLst/>
              <a:gdLst/>
              <a:ahLst/>
              <a:cxnLst/>
              <a:rect r="r" b="b" t="t" l="l"/>
              <a:pathLst>
                <a:path h="1734208" w="2099325">
                  <a:moveTo>
                    <a:pt x="0" y="0"/>
                  </a:moveTo>
                  <a:lnTo>
                    <a:pt x="2099325" y="0"/>
                  </a:lnTo>
                  <a:lnTo>
                    <a:pt x="2099325" y="1734208"/>
                  </a:lnTo>
                  <a:lnTo>
                    <a:pt x="0" y="1734208"/>
                  </a:ln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2099325" cy="1810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24919" y="2579846"/>
            <a:ext cx="7537980" cy="502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27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&lt;form action="" method="post"&gt;</a:t>
            </a:r>
          </a:p>
          <a:p>
            <a:pPr algn="just">
              <a:lnSpc>
                <a:spcPts val="4027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</a:p>
          <a:p>
            <a:pPr algn="just">
              <a:lnSpc>
                <a:spcPts val="4027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&lt;input type="text" id="courseName" placeholder="Course Name" name="name" required /&gt;</a:t>
            </a:r>
          </a:p>
          <a:p>
            <a:pPr algn="just">
              <a:lnSpc>
                <a:spcPts val="4027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&lt;textarea id="courseDescription" placeholder="Course Description" name="description" required&gt;&lt;/textarea&gt;</a:t>
            </a:r>
          </a:p>
          <a:p>
            <a:pPr algn="just">
              <a:lnSpc>
                <a:spcPts val="4027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&lt;button type="submit"&gt;Submit&lt;/button&gt;      </a:t>
            </a:r>
          </a:p>
          <a:p>
            <a:pPr algn="just">
              <a:lnSpc>
                <a:spcPts val="4027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&lt;/form&gt;</a:t>
            </a:r>
          </a:p>
        </p:txBody>
      </p:sp>
      <p:sp>
        <p:nvSpPr>
          <p:cNvPr name="AutoShape 16" id="16"/>
          <p:cNvSpPr/>
          <p:nvPr/>
        </p:nvSpPr>
        <p:spPr>
          <a:xfrm>
            <a:off x="5820416" y="1988514"/>
            <a:ext cx="4007249" cy="696107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19594" y="400277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90147" y="9084797"/>
            <a:ext cx="4829715" cy="666790"/>
            <a:chOff x="0" y="0"/>
            <a:chExt cx="1272024" cy="1756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024" cy="175616"/>
            </a:xfrm>
            <a:custGeom>
              <a:avLst/>
              <a:gdLst/>
              <a:ahLst/>
              <a:cxnLst/>
              <a:rect r="r" b="b" t="t" l="l"/>
              <a:pathLst>
                <a:path h="175616" w="1272024">
                  <a:moveTo>
                    <a:pt x="84958" y="0"/>
                  </a:moveTo>
                  <a:lnTo>
                    <a:pt x="1187066" y="0"/>
                  </a:lnTo>
                  <a:cubicBezTo>
                    <a:pt x="1233987" y="0"/>
                    <a:pt x="1272024" y="38037"/>
                    <a:pt x="1272024" y="84958"/>
                  </a:cubicBezTo>
                  <a:lnTo>
                    <a:pt x="1272024" y="90658"/>
                  </a:lnTo>
                  <a:cubicBezTo>
                    <a:pt x="1272024" y="137579"/>
                    <a:pt x="1233987" y="175616"/>
                    <a:pt x="1187066" y="175616"/>
                  </a:cubicBezTo>
                  <a:lnTo>
                    <a:pt x="84958" y="175616"/>
                  </a:lnTo>
                  <a:cubicBezTo>
                    <a:pt x="38037" y="175616"/>
                    <a:pt x="0" y="137579"/>
                    <a:pt x="0" y="90658"/>
                  </a:cubicBezTo>
                  <a:lnTo>
                    <a:pt x="0" y="84958"/>
                  </a:lnTo>
                  <a:cubicBezTo>
                    <a:pt x="0" y="38037"/>
                    <a:pt x="38037" y="0"/>
                    <a:pt x="84958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76200"/>
              <a:ext cx="1272024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3399" y="1608137"/>
            <a:ext cx="9963725" cy="789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6.  In course.blade.php - add</a:t>
            </a:r>
          </a:p>
          <a:p>
            <a:pPr algn="l" marL="949962" indent="-316654" lvl="2">
              <a:lnSpc>
                <a:spcPts val="3740"/>
              </a:lnSpc>
              <a:buAutoNum type="alphaLcPeriod" startAt="1"/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action="{{route('courseinsert')}}", method=”POST”</a:t>
            </a:r>
          </a:p>
          <a:p>
            <a:pPr algn="l" marL="949962" indent="-316654" lvl="2">
              <a:lnSpc>
                <a:spcPts val="3740"/>
              </a:lnSpc>
              <a:buAutoNum type="alphaLcPeriod" startAt="1"/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@csrf </a:t>
            </a:r>
          </a:p>
          <a:p>
            <a:pPr algn="l" marL="1424943" indent="-356236" lvl="3">
              <a:lnSpc>
                <a:spcPts val="3740"/>
              </a:lnSpc>
              <a:buAutoNum type="romanLcPeriod" startAt="1"/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Laravel, @csrf is a Blade directive used to include a CSRF (Cross-Site Request Forgery) token in your HTML forms. This token is essential for protecting your application from CSRF attacks.</a:t>
            </a:r>
          </a:p>
          <a:p>
            <a:pPr algn="l" marL="1424943" indent="-356236" lvl="3">
              <a:lnSpc>
                <a:spcPts val="3740"/>
              </a:lnSpc>
              <a:buAutoNum type="romanLcPeriod" startAt="1"/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If you forget @csrf in a POST, PUT, PATCH, or DELETE form, Laravel will return a 419 Page Expired error, because the CSRF token is missing or invalid.</a:t>
            </a:r>
          </a:p>
          <a:p>
            <a:pPr algn="l" marL="949962" indent="-316654" lvl="2">
              <a:lnSpc>
                <a:spcPts val="3740"/>
              </a:lnSpc>
              <a:buAutoNum type="alphaLcPeriod" startAt="1"/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@if (session('success'))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&lt;script&gt;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alert("{{ session('success') }}");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&lt;/script&gt;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@endif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an @endif is required for @if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7. When you click the submit button, it gets inserted !!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88131" y="371702"/>
            <a:ext cx="8386301" cy="11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4"/>
              </a:lnSpc>
              <a:spcBef>
                <a:spcPct val="0"/>
              </a:spcBef>
            </a:pPr>
            <a:r>
              <a:rPr lang="en-US" b="true" sz="709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Insert</a:t>
            </a:r>
            <a:r>
              <a:rPr lang="en-US" b="true" sz="7092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data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77156" y="371702"/>
            <a:ext cx="7034974" cy="110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14"/>
              </a:lnSpc>
              <a:spcBef>
                <a:spcPct val="0"/>
              </a:spcBef>
            </a:pPr>
            <a:r>
              <a:rPr lang="en-US" b="true" sz="709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into db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9308" y="9211866"/>
            <a:ext cx="3898692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092024" y="1988514"/>
            <a:ext cx="7970876" cy="6584570"/>
            <a:chOff x="0" y="0"/>
            <a:chExt cx="2099325" cy="17342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99325" cy="1734208"/>
            </a:xfrm>
            <a:custGeom>
              <a:avLst/>
              <a:gdLst/>
              <a:ahLst/>
              <a:cxnLst/>
              <a:rect r="r" b="b" t="t" l="l"/>
              <a:pathLst>
                <a:path h="1734208" w="2099325">
                  <a:moveTo>
                    <a:pt x="0" y="0"/>
                  </a:moveTo>
                  <a:lnTo>
                    <a:pt x="2099325" y="0"/>
                  </a:lnTo>
                  <a:lnTo>
                    <a:pt x="2099325" y="1734208"/>
                  </a:lnTo>
                  <a:lnTo>
                    <a:pt x="0" y="1734208"/>
                  </a:ln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2099325" cy="1810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524919" y="2444496"/>
            <a:ext cx="7537980" cy="638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&lt;form action="{{route('courseinsert')}}" method="post"&gt;</a:t>
            </a: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@csrf</a:t>
            </a: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&lt;input type="text" id="courseName" placeholder="Course Name" name="name" required /&gt;</a:t>
            </a: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&lt;textarea id="courseDescription" placeholder="Course Description" name="description" required&gt;&lt;/textarea&gt;</a:t>
            </a: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&lt;button type="submit"&gt;Submit&lt;/button&gt;</a:t>
            </a:r>
          </a:p>
          <a:p>
            <a:pPr algn="just">
              <a:lnSpc>
                <a:spcPts val="3222"/>
              </a:lnSpc>
            </a:pP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@if (session('success'))</a:t>
            </a: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&lt;script&gt;</a:t>
            </a: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alert("{{ session('success') }}");</a:t>
            </a: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&lt;/script&gt;</a:t>
            </a: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@endif</a:t>
            </a: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</a:p>
          <a:p>
            <a:pPr algn="just">
              <a:lnSpc>
                <a:spcPts val="3222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&lt;/form&gt;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65077" y="1178500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9868" y="654031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View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98714" y="654031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from your DB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285056" y="9084784"/>
            <a:ext cx="5953716" cy="666790"/>
            <a:chOff x="0" y="0"/>
            <a:chExt cx="1568057" cy="1756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8057" cy="175616"/>
            </a:xfrm>
            <a:custGeom>
              <a:avLst/>
              <a:gdLst/>
              <a:ahLst/>
              <a:cxnLst/>
              <a:rect r="r" b="b" t="t" l="l"/>
              <a:pathLst>
                <a:path h="175616" w="1568057">
                  <a:moveTo>
                    <a:pt x="68919" y="0"/>
                  </a:moveTo>
                  <a:lnTo>
                    <a:pt x="1499138" y="0"/>
                  </a:lnTo>
                  <a:cubicBezTo>
                    <a:pt x="1517417" y="0"/>
                    <a:pt x="1534946" y="7261"/>
                    <a:pt x="1547871" y="20186"/>
                  </a:cubicBezTo>
                  <a:cubicBezTo>
                    <a:pt x="1560796" y="33111"/>
                    <a:pt x="1568057" y="50640"/>
                    <a:pt x="1568057" y="68919"/>
                  </a:cubicBezTo>
                  <a:lnTo>
                    <a:pt x="1568057" y="106697"/>
                  </a:lnTo>
                  <a:cubicBezTo>
                    <a:pt x="1568057" y="124975"/>
                    <a:pt x="1560796" y="142505"/>
                    <a:pt x="1547871" y="155430"/>
                  </a:cubicBezTo>
                  <a:cubicBezTo>
                    <a:pt x="1534946" y="168354"/>
                    <a:pt x="1517417" y="175616"/>
                    <a:pt x="1499138" y="175616"/>
                  </a:cubicBezTo>
                  <a:lnTo>
                    <a:pt x="68919" y="175616"/>
                  </a:lnTo>
                  <a:cubicBezTo>
                    <a:pt x="50640" y="175616"/>
                    <a:pt x="33111" y="168354"/>
                    <a:pt x="20186" y="155430"/>
                  </a:cubicBezTo>
                  <a:cubicBezTo>
                    <a:pt x="7261" y="142505"/>
                    <a:pt x="0" y="124975"/>
                    <a:pt x="0" y="106697"/>
                  </a:cubicBezTo>
                  <a:lnTo>
                    <a:pt x="0" y="68919"/>
                  </a:lnTo>
                  <a:cubicBezTo>
                    <a:pt x="0" y="50640"/>
                    <a:pt x="7261" y="33111"/>
                    <a:pt x="20186" y="20186"/>
                  </a:cubicBezTo>
                  <a:cubicBezTo>
                    <a:pt x="33111" y="7261"/>
                    <a:pt x="50640" y="0"/>
                    <a:pt x="68919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568057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71428" y="9211853"/>
            <a:ext cx="6950243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852175"/>
            <a:ext cx="9054730" cy="743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740"/>
              </a:lnSpc>
              <a:buAutoNum type="arabicPeriod" startAt="1"/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Guest sub-folder → add viewCourse.blade.php , with html for view</a:t>
            </a:r>
          </a:p>
          <a:p>
            <a:pPr algn="l" marL="474981" indent="-237491" lvl="1">
              <a:lnSpc>
                <a:spcPts val="3740"/>
              </a:lnSpc>
              <a:buAutoNum type="arabicPeriod" startAt="1"/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in  courseController , add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public function course_view(){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$courses = Course::all();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return view('Guest.courseview', compact('courses'));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}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- </a:t>
            </a: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`compact('courses')` is shorthand for: ```php ['courses' =&gt; $courses]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3. in web.php, add Routing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Route::get('courseview',[CourseController::class, 'course_view'])-&gt;name('courseview');</a:t>
            </a:r>
          </a:p>
          <a:p>
            <a:pPr algn="l">
              <a:lnSpc>
                <a:spcPts val="374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4. Now modify html page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0083430" y="1956950"/>
            <a:ext cx="7970876" cy="6584570"/>
            <a:chOff x="0" y="0"/>
            <a:chExt cx="2099325" cy="17342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99325" cy="1734208"/>
            </a:xfrm>
            <a:custGeom>
              <a:avLst/>
              <a:gdLst/>
              <a:ahLst/>
              <a:cxnLst/>
              <a:rect r="r" b="b" t="t" l="l"/>
              <a:pathLst>
                <a:path h="1734208" w="2099325">
                  <a:moveTo>
                    <a:pt x="0" y="0"/>
                  </a:moveTo>
                  <a:lnTo>
                    <a:pt x="2099325" y="0"/>
                  </a:lnTo>
                  <a:lnTo>
                    <a:pt x="2099325" y="1734208"/>
                  </a:lnTo>
                  <a:lnTo>
                    <a:pt x="0" y="1734208"/>
                  </a:ln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2099325" cy="1810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783086" y="2035944"/>
            <a:ext cx="21730477" cy="6782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&lt;html&gt;head&gt;body&gt;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&lt;h1&gt;Available Courses&lt;/h1&gt;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&lt;table&gt;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&lt;thead&gt;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  &lt;tr&gt;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    &lt;th&gt;Course Name&lt;/th&gt;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    &lt;th&gt;Description&lt;/th&gt;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  &lt;/tr&gt;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&lt;/thead&gt;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&lt;tbody&gt;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    &lt;tr&gt;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      &lt;td&gt;New needed data&lt;/td&gt;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    &lt;/tr&gt;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  &lt;/tbody&gt;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  &lt;/table&gt;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body&gt;html&gt;</a:t>
            </a:r>
          </a:p>
          <a:p>
            <a:pPr algn="just">
              <a:lnSpc>
                <a:spcPts val="32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2A0E3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65077" y="1178500"/>
            <a:ext cx="537073" cy="53707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B5E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97678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View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98714" y="297678"/>
            <a:ext cx="7897914" cy="1020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15"/>
              </a:lnSpc>
              <a:spcBef>
                <a:spcPct val="0"/>
              </a:spcBef>
            </a:pPr>
            <a:r>
              <a:rPr lang="en-US" b="true" sz="6562">
                <a:solidFill>
                  <a:srgbClr val="CB5E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from your DB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285056" y="9084784"/>
            <a:ext cx="5953716" cy="666790"/>
            <a:chOff x="0" y="0"/>
            <a:chExt cx="1568057" cy="1756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8057" cy="175616"/>
            </a:xfrm>
            <a:custGeom>
              <a:avLst/>
              <a:gdLst/>
              <a:ahLst/>
              <a:cxnLst/>
              <a:rect r="r" b="b" t="t" l="l"/>
              <a:pathLst>
                <a:path h="175616" w="1568057">
                  <a:moveTo>
                    <a:pt x="68919" y="0"/>
                  </a:moveTo>
                  <a:lnTo>
                    <a:pt x="1499138" y="0"/>
                  </a:lnTo>
                  <a:cubicBezTo>
                    <a:pt x="1517417" y="0"/>
                    <a:pt x="1534946" y="7261"/>
                    <a:pt x="1547871" y="20186"/>
                  </a:cubicBezTo>
                  <a:cubicBezTo>
                    <a:pt x="1560796" y="33111"/>
                    <a:pt x="1568057" y="50640"/>
                    <a:pt x="1568057" y="68919"/>
                  </a:cubicBezTo>
                  <a:lnTo>
                    <a:pt x="1568057" y="106697"/>
                  </a:lnTo>
                  <a:cubicBezTo>
                    <a:pt x="1568057" y="124975"/>
                    <a:pt x="1560796" y="142505"/>
                    <a:pt x="1547871" y="155430"/>
                  </a:cubicBezTo>
                  <a:cubicBezTo>
                    <a:pt x="1534946" y="168354"/>
                    <a:pt x="1517417" y="175616"/>
                    <a:pt x="1499138" y="175616"/>
                  </a:cubicBezTo>
                  <a:lnTo>
                    <a:pt x="68919" y="175616"/>
                  </a:lnTo>
                  <a:cubicBezTo>
                    <a:pt x="50640" y="175616"/>
                    <a:pt x="33111" y="168354"/>
                    <a:pt x="20186" y="155430"/>
                  </a:cubicBezTo>
                  <a:cubicBezTo>
                    <a:pt x="7261" y="142505"/>
                    <a:pt x="0" y="124975"/>
                    <a:pt x="0" y="106697"/>
                  </a:cubicBezTo>
                  <a:lnTo>
                    <a:pt x="0" y="68919"/>
                  </a:lnTo>
                  <a:cubicBezTo>
                    <a:pt x="0" y="50640"/>
                    <a:pt x="7261" y="33111"/>
                    <a:pt x="20186" y="20186"/>
                  </a:cubicBezTo>
                  <a:cubicBezTo>
                    <a:pt x="33111" y="7261"/>
                    <a:pt x="50640" y="0"/>
                    <a:pt x="68919" y="0"/>
                  </a:cubicBezTo>
                  <a:close/>
                </a:path>
              </a:pathLst>
            </a:custGeom>
            <a:solidFill>
              <a:srgbClr val="CB5E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568057" cy="251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74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71428" y="9211853"/>
            <a:ext cx="6950243" cy="365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0"/>
              </a:lnSpc>
            </a:pPr>
            <a:r>
              <a:rPr lang="en-US" sz="212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Aparna Nair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3087" y="1569620"/>
            <a:ext cx="9054730" cy="929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&lt;!DOCTYPE html&gt;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&lt;html lang="en"&gt;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&lt;head&gt;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&lt;meta charset="UTF-8"&gt;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&lt;title&gt;Course Details&lt;/title&gt;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&lt;/head&gt;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&lt;body&gt;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&lt;h1&gt;Available Courses&lt;/h1&gt;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@if ($courses-&gt;isEmpty())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&lt;p&gt;No courses available at the moment.&lt;/p&gt;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@else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&lt;table&gt;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&lt;thead&gt;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&lt;tr&gt;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&lt;th&gt;Course Name&lt;/th&gt;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 &lt;th&gt;Description&lt;/th&gt;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 &lt;/tr&gt;</a:t>
            </a:r>
          </a:p>
          <a:p>
            <a:pPr algn="l">
              <a:lnSpc>
                <a:spcPts val="3740"/>
              </a:lnSpc>
            </a:pPr>
            <a:r>
              <a:rPr lang="en-US" sz="2200" b="tru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 &lt;/thead&gt;</a:t>
            </a:r>
          </a:p>
          <a:p>
            <a:pPr algn="l">
              <a:lnSpc>
                <a:spcPts val="3740"/>
              </a:lnSpc>
            </a:pPr>
          </a:p>
          <a:p>
            <a:pPr algn="l">
              <a:lnSpc>
                <a:spcPts val="374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983610" y="1838224"/>
            <a:ext cx="5426036" cy="5659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&lt;tbody&gt;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@foreach ($courses as $index =&gt; $course)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&lt;tr&gt;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&lt;td&gt;{{$index +1}}&lt;/td&gt;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&lt;td&gt;{{ $course-&gt;name }}&lt;/td&gt;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&lt;td&gt;{{ $course-&gt;description }}&lt;/td&gt;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&lt;/tr&gt;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@endforeach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&lt;/tbody&gt;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&lt;/table&gt;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@endif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&lt;/body&gt;</a:t>
            </a:r>
          </a:p>
          <a:p>
            <a:pPr algn="just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&lt;/html&gt;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50520" y="5380672"/>
            <a:ext cx="3533775" cy="464820"/>
            <a:chOff x="0" y="0"/>
            <a:chExt cx="4711700" cy="6197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59690" y="2540"/>
              <a:ext cx="4806950" cy="793750"/>
            </a:xfrm>
            <a:custGeom>
              <a:avLst/>
              <a:gdLst/>
              <a:ahLst/>
              <a:cxnLst/>
              <a:rect r="r" b="b" t="t" l="l"/>
              <a:pathLst>
                <a:path h="793750" w="4806950">
                  <a:moveTo>
                    <a:pt x="110490" y="48260"/>
                  </a:moveTo>
                  <a:cubicBezTo>
                    <a:pt x="3304540" y="58420"/>
                    <a:pt x="3357880" y="82550"/>
                    <a:pt x="3456940" y="88900"/>
                  </a:cubicBezTo>
                  <a:cubicBezTo>
                    <a:pt x="3548380" y="95250"/>
                    <a:pt x="3636010" y="85090"/>
                    <a:pt x="3723640" y="88900"/>
                  </a:cubicBezTo>
                  <a:cubicBezTo>
                    <a:pt x="3808730" y="92710"/>
                    <a:pt x="3868420" y="104140"/>
                    <a:pt x="3975100" y="109220"/>
                  </a:cubicBezTo>
                  <a:cubicBezTo>
                    <a:pt x="4157980" y="115570"/>
                    <a:pt x="4611370" y="0"/>
                    <a:pt x="4720590" y="109220"/>
                  </a:cubicBezTo>
                  <a:cubicBezTo>
                    <a:pt x="4805680" y="194310"/>
                    <a:pt x="4806950" y="478790"/>
                    <a:pt x="4720590" y="566420"/>
                  </a:cubicBezTo>
                  <a:cubicBezTo>
                    <a:pt x="4603750" y="681990"/>
                    <a:pt x="4141470" y="571500"/>
                    <a:pt x="3901440" y="565150"/>
                  </a:cubicBezTo>
                  <a:cubicBezTo>
                    <a:pt x="3714750" y="561340"/>
                    <a:pt x="3539490" y="552450"/>
                    <a:pt x="3401060" y="539750"/>
                  </a:cubicBezTo>
                  <a:cubicBezTo>
                    <a:pt x="3302000" y="530860"/>
                    <a:pt x="3279140" y="514350"/>
                    <a:pt x="3148330" y="505460"/>
                  </a:cubicBezTo>
                  <a:cubicBezTo>
                    <a:pt x="2696210" y="476250"/>
                    <a:pt x="394970" y="793750"/>
                    <a:pt x="110490" y="510540"/>
                  </a:cubicBezTo>
                  <a:cubicBezTo>
                    <a:pt x="0" y="400050"/>
                    <a:pt x="110490" y="48260"/>
                    <a:pt x="110490" y="48260"/>
                  </a:cubicBezTo>
                </a:path>
              </a:pathLst>
            </a:custGeom>
            <a:solidFill>
              <a:srgbClr val="E2E2E2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350520" y="6334125"/>
            <a:ext cx="1174432" cy="422910"/>
            <a:chOff x="0" y="0"/>
            <a:chExt cx="1565910" cy="5638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-45720" y="39370"/>
              <a:ext cx="1564640" cy="633730"/>
            </a:xfrm>
            <a:custGeom>
              <a:avLst/>
              <a:gdLst/>
              <a:ahLst/>
              <a:cxnLst/>
              <a:rect r="r" b="b" t="t" l="l"/>
              <a:pathLst>
                <a:path h="633730" w="1564640">
                  <a:moveTo>
                    <a:pt x="96520" y="11430"/>
                  </a:moveTo>
                  <a:cubicBezTo>
                    <a:pt x="1418590" y="24130"/>
                    <a:pt x="1422400" y="26670"/>
                    <a:pt x="1440180" y="38100"/>
                  </a:cubicBezTo>
                  <a:cubicBezTo>
                    <a:pt x="1465580" y="53340"/>
                    <a:pt x="1503680" y="87630"/>
                    <a:pt x="1522730" y="110490"/>
                  </a:cubicBezTo>
                  <a:cubicBezTo>
                    <a:pt x="1535430" y="127000"/>
                    <a:pt x="1541780" y="139700"/>
                    <a:pt x="1548130" y="158750"/>
                  </a:cubicBezTo>
                  <a:cubicBezTo>
                    <a:pt x="1557020" y="187960"/>
                    <a:pt x="1564640" y="232410"/>
                    <a:pt x="1560830" y="267970"/>
                  </a:cubicBezTo>
                  <a:cubicBezTo>
                    <a:pt x="1557020" y="303530"/>
                    <a:pt x="1537970" y="344170"/>
                    <a:pt x="1522730" y="369570"/>
                  </a:cubicBezTo>
                  <a:cubicBezTo>
                    <a:pt x="1511300" y="388620"/>
                    <a:pt x="1502410" y="398780"/>
                    <a:pt x="1485900" y="411480"/>
                  </a:cubicBezTo>
                  <a:cubicBezTo>
                    <a:pt x="1461770" y="429260"/>
                    <a:pt x="1417320" y="453390"/>
                    <a:pt x="1389380" y="462280"/>
                  </a:cubicBezTo>
                  <a:cubicBezTo>
                    <a:pt x="1369060" y="468630"/>
                    <a:pt x="1347470" y="481330"/>
                    <a:pt x="1333500" y="468630"/>
                  </a:cubicBezTo>
                  <a:cubicBezTo>
                    <a:pt x="1295400" y="434340"/>
                    <a:pt x="1295400" y="45720"/>
                    <a:pt x="1333500" y="11430"/>
                  </a:cubicBezTo>
                  <a:cubicBezTo>
                    <a:pt x="1347470" y="0"/>
                    <a:pt x="1369060" y="12700"/>
                    <a:pt x="1389380" y="17780"/>
                  </a:cubicBezTo>
                  <a:cubicBezTo>
                    <a:pt x="1417320" y="26670"/>
                    <a:pt x="1461770" y="50800"/>
                    <a:pt x="1485900" y="68580"/>
                  </a:cubicBezTo>
                  <a:cubicBezTo>
                    <a:pt x="1502410" y="82550"/>
                    <a:pt x="1511300" y="92710"/>
                    <a:pt x="1522730" y="110490"/>
                  </a:cubicBezTo>
                  <a:cubicBezTo>
                    <a:pt x="1537970" y="135890"/>
                    <a:pt x="1557020" y="177800"/>
                    <a:pt x="1560830" y="213360"/>
                  </a:cubicBezTo>
                  <a:cubicBezTo>
                    <a:pt x="1564640" y="247650"/>
                    <a:pt x="1557020" y="293370"/>
                    <a:pt x="1548130" y="321310"/>
                  </a:cubicBezTo>
                  <a:cubicBezTo>
                    <a:pt x="1541780" y="341630"/>
                    <a:pt x="1535430" y="353060"/>
                    <a:pt x="1522730" y="369570"/>
                  </a:cubicBezTo>
                  <a:cubicBezTo>
                    <a:pt x="1503680" y="393700"/>
                    <a:pt x="1465580" y="426720"/>
                    <a:pt x="1440180" y="443230"/>
                  </a:cubicBezTo>
                  <a:cubicBezTo>
                    <a:pt x="1422400" y="453390"/>
                    <a:pt x="1418590" y="457200"/>
                    <a:pt x="1389380" y="462280"/>
                  </a:cubicBezTo>
                  <a:cubicBezTo>
                    <a:pt x="1245870" y="488950"/>
                    <a:pt x="257810" y="633730"/>
                    <a:pt x="96520" y="473710"/>
                  </a:cubicBezTo>
                  <a:cubicBezTo>
                    <a:pt x="0" y="378460"/>
                    <a:pt x="96520" y="11430"/>
                    <a:pt x="96520" y="11430"/>
                  </a:cubicBezTo>
                </a:path>
              </a:pathLst>
            </a:custGeom>
            <a:solidFill>
              <a:srgbClr val="E2E2E2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0931843" y="2263140"/>
            <a:ext cx="5637847" cy="494347"/>
            <a:chOff x="0" y="0"/>
            <a:chExt cx="7517130" cy="6591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50800" y="39370"/>
              <a:ext cx="7533640" cy="668020"/>
            </a:xfrm>
            <a:custGeom>
              <a:avLst/>
              <a:gdLst/>
              <a:ahLst/>
              <a:cxnLst/>
              <a:rect r="r" b="b" t="t" l="l"/>
              <a:pathLst>
                <a:path h="668020" w="7533640">
                  <a:moveTo>
                    <a:pt x="101600" y="11430"/>
                  </a:moveTo>
                  <a:cubicBezTo>
                    <a:pt x="2322830" y="27940"/>
                    <a:pt x="2962910" y="100330"/>
                    <a:pt x="3322320" y="105410"/>
                  </a:cubicBezTo>
                  <a:cubicBezTo>
                    <a:pt x="3517900" y="106680"/>
                    <a:pt x="3638550" y="99060"/>
                    <a:pt x="3778250" y="88900"/>
                  </a:cubicBezTo>
                  <a:cubicBezTo>
                    <a:pt x="3897630" y="78740"/>
                    <a:pt x="3978910" y="59690"/>
                    <a:pt x="4107180" y="48260"/>
                  </a:cubicBezTo>
                  <a:cubicBezTo>
                    <a:pt x="4282440" y="33020"/>
                    <a:pt x="4516120" y="22860"/>
                    <a:pt x="4739640" y="16510"/>
                  </a:cubicBezTo>
                  <a:cubicBezTo>
                    <a:pt x="4989830" y="8890"/>
                    <a:pt x="5251450" y="0"/>
                    <a:pt x="5534660" y="11430"/>
                  </a:cubicBezTo>
                  <a:cubicBezTo>
                    <a:pt x="5859780" y="26670"/>
                    <a:pt x="6294120" y="95250"/>
                    <a:pt x="6579870" y="109220"/>
                  </a:cubicBezTo>
                  <a:cubicBezTo>
                    <a:pt x="6779260" y="119380"/>
                    <a:pt x="6926580" y="90170"/>
                    <a:pt x="7086600" y="111760"/>
                  </a:cubicBezTo>
                  <a:cubicBezTo>
                    <a:pt x="7237730" y="132080"/>
                    <a:pt x="7500620" y="160020"/>
                    <a:pt x="7517130" y="229870"/>
                  </a:cubicBezTo>
                  <a:cubicBezTo>
                    <a:pt x="7533640" y="299720"/>
                    <a:pt x="7252970" y="480060"/>
                    <a:pt x="7172960" y="530860"/>
                  </a:cubicBezTo>
                  <a:cubicBezTo>
                    <a:pt x="7136130" y="553720"/>
                    <a:pt x="7128510" y="560070"/>
                    <a:pt x="7085330" y="568960"/>
                  </a:cubicBezTo>
                  <a:cubicBezTo>
                    <a:pt x="6981190" y="590550"/>
                    <a:pt x="6744970" y="574040"/>
                    <a:pt x="6529070" y="563880"/>
                  </a:cubicBezTo>
                  <a:cubicBezTo>
                    <a:pt x="6225540" y="549910"/>
                    <a:pt x="5755640" y="482600"/>
                    <a:pt x="5433060" y="468630"/>
                  </a:cubicBezTo>
                  <a:cubicBezTo>
                    <a:pt x="5181600" y="458470"/>
                    <a:pt x="4975860" y="467360"/>
                    <a:pt x="4757420" y="473710"/>
                  </a:cubicBezTo>
                  <a:cubicBezTo>
                    <a:pt x="4552950" y="478790"/>
                    <a:pt x="4335780" y="487680"/>
                    <a:pt x="4164330" y="501650"/>
                  </a:cubicBezTo>
                  <a:cubicBezTo>
                    <a:pt x="4032250" y="513080"/>
                    <a:pt x="3943350" y="534670"/>
                    <a:pt x="3815080" y="543560"/>
                  </a:cubicBezTo>
                  <a:cubicBezTo>
                    <a:pt x="3661410" y="556260"/>
                    <a:pt x="3520440" y="565150"/>
                    <a:pt x="3305810" y="561340"/>
                  </a:cubicBezTo>
                  <a:cubicBezTo>
                    <a:pt x="2936240" y="556260"/>
                    <a:pt x="2317750" y="483870"/>
                    <a:pt x="1800860" y="468630"/>
                  </a:cubicBezTo>
                  <a:cubicBezTo>
                    <a:pt x="1252220" y="453390"/>
                    <a:pt x="295910" y="668020"/>
                    <a:pt x="101600" y="473710"/>
                  </a:cubicBezTo>
                  <a:cubicBezTo>
                    <a:pt x="0" y="373380"/>
                    <a:pt x="101600" y="11430"/>
                    <a:pt x="101600" y="11430"/>
                  </a:cubicBezTo>
                </a:path>
              </a:pathLst>
            </a:custGeom>
            <a:solidFill>
              <a:srgbClr val="E2E2E2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0979468" y="4912995"/>
            <a:ext cx="1885950" cy="467678"/>
            <a:chOff x="0" y="0"/>
            <a:chExt cx="2514600" cy="6235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-2540" y="-11430"/>
              <a:ext cx="2472690" cy="664210"/>
            </a:xfrm>
            <a:custGeom>
              <a:avLst/>
              <a:gdLst/>
              <a:ahLst/>
              <a:cxnLst/>
              <a:rect r="r" b="b" t="t" l="l"/>
              <a:pathLst>
                <a:path h="664210" w="2472690">
                  <a:moveTo>
                    <a:pt x="53340" y="121920"/>
                  </a:moveTo>
                  <a:cubicBezTo>
                    <a:pt x="1214120" y="53340"/>
                    <a:pt x="1983740" y="0"/>
                    <a:pt x="2249170" y="62230"/>
                  </a:cubicBezTo>
                  <a:cubicBezTo>
                    <a:pt x="2357120" y="87630"/>
                    <a:pt x="2461260" y="121920"/>
                    <a:pt x="2466340" y="171450"/>
                  </a:cubicBezTo>
                  <a:cubicBezTo>
                    <a:pt x="2472690" y="238760"/>
                    <a:pt x="2147570" y="381000"/>
                    <a:pt x="2103120" y="449580"/>
                  </a:cubicBezTo>
                  <a:cubicBezTo>
                    <a:pt x="2085340" y="476250"/>
                    <a:pt x="2109470" y="500380"/>
                    <a:pt x="2086610" y="519430"/>
                  </a:cubicBezTo>
                  <a:cubicBezTo>
                    <a:pt x="1993900" y="591820"/>
                    <a:pt x="1242060" y="516890"/>
                    <a:pt x="980440" y="521970"/>
                  </a:cubicBezTo>
                  <a:cubicBezTo>
                    <a:pt x="835660" y="524510"/>
                    <a:pt x="770890" y="525780"/>
                    <a:pt x="645160" y="533400"/>
                  </a:cubicBezTo>
                  <a:cubicBezTo>
                    <a:pt x="482600" y="543560"/>
                    <a:pt x="180340" y="664210"/>
                    <a:pt x="85090" y="582930"/>
                  </a:cubicBezTo>
                  <a:cubicBezTo>
                    <a:pt x="0" y="509270"/>
                    <a:pt x="53340" y="121920"/>
                    <a:pt x="53340" y="121920"/>
                  </a:cubicBezTo>
                </a:path>
              </a:pathLst>
            </a:custGeom>
            <a:solidFill>
              <a:srgbClr val="E2E2E2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3868400" y="2685098"/>
            <a:ext cx="2541270" cy="364808"/>
            <a:chOff x="0" y="0"/>
            <a:chExt cx="3388360" cy="48641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6990" y="48260"/>
              <a:ext cx="3294380" cy="387350"/>
            </a:xfrm>
            <a:custGeom>
              <a:avLst/>
              <a:gdLst/>
              <a:ahLst/>
              <a:cxnLst/>
              <a:rect r="r" b="b" t="t" l="l"/>
              <a:pathLst>
                <a:path h="387350" w="3294380">
                  <a:moveTo>
                    <a:pt x="3290570" y="40640"/>
                  </a:moveTo>
                  <a:cubicBezTo>
                    <a:pt x="3221990" y="123190"/>
                    <a:pt x="3197860" y="135890"/>
                    <a:pt x="3164840" y="148590"/>
                  </a:cubicBezTo>
                  <a:cubicBezTo>
                    <a:pt x="3119120" y="166370"/>
                    <a:pt x="3072130" y="177800"/>
                    <a:pt x="2989580" y="187960"/>
                  </a:cubicBezTo>
                  <a:cubicBezTo>
                    <a:pt x="2795270" y="213360"/>
                    <a:pt x="2199640" y="207010"/>
                    <a:pt x="2002790" y="226060"/>
                  </a:cubicBezTo>
                  <a:cubicBezTo>
                    <a:pt x="1918970" y="233680"/>
                    <a:pt x="1851660" y="238760"/>
                    <a:pt x="1822450" y="254000"/>
                  </a:cubicBezTo>
                  <a:cubicBezTo>
                    <a:pt x="1811020" y="260350"/>
                    <a:pt x="1807210" y="264160"/>
                    <a:pt x="1802130" y="275590"/>
                  </a:cubicBezTo>
                  <a:cubicBezTo>
                    <a:pt x="1794510" y="293370"/>
                    <a:pt x="1805940" y="344170"/>
                    <a:pt x="1797050" y="363220"/>
                  </a:cubicBezTo>
                  <a:cubicBezTo>
                    <a:pt x="1790700" y="374650"/>
                    <a:pt x="1779270" y="384810"/>
                    <a:pt x="1771650" y="386080"/>
                  </a:cubicBezTo>
                  <a:cubicBezTo>
                    <a:pt x="1764030" y="387350"/>
                    <a:pt x="1755140" y="382270"/>
                    <a:pt x="1750060" y="375920"/>
                  </a:cubicBezTo>
                  <a:cubicBezTo>
                    <a:pt x="1744980" y="370840"/>
                    <a:pt x="1743710" y="363220"/>
                    <a:pt x="1742440" y="353060"/>
                  </a:cubicBezTo>
                  <a:cubicBezTo>
                    <a:pt x="1738630" y="334010"/>
                    <a:pt x="1752600" y="287020"/>
                    <a:pt x="1743710" y="269240"/>
                  </a:cubicBezTo>
                  <a:cubicBezTo>
                    <a:pt x="1738630" y="257810"/>
                    <a:pt x="1728470" y="254000"/>
                    <a:pt x="1715770" y="248920"/>
                  </a:cubicBezTo>
                  <a:cubicBezTo>
                    <a:pt x="1692910" y="238760"/>
                    <a:pt x="1667510" y="233680"/>
                    <a:pt x="1615440" y="228600"/>
                  </a:cubicBezTo>
                  <a:cubicBezTo>
                    <a:pt x="1424940" y="208280"/>
                    <a:pt x="453390" y="245110"/>
                    <a:pt x="290830" y="224790"/>
                  </a:cubicBezTo>
                  <a:cubicBezTo>
                    <a:pt x="254000" y="219710"/>
                    <a:pt x="245110" y="219710"/>
                    <a:pt x="223520" y="207010"/>
                  </a:cubicBezTo>
                  <a:cubicBezTo>
                    <a:pt x="195580" y="189230"/>
                    <a:pt x="163830" y="130810"/>
                    <a:pt x="142240" y="115570"/>
                  </a:cubicBezTo>
                  <a:cubicBezTo>
                    <a:pt x="132080" y="107950"/>
                    <a:pt x="127000" y="105410"/>
                    <a:pt x="114300" y="104140"/>
                  </a:cubicBezTo>
                  <a:cubicBezTo>
                    <a:pt x="91440" y="100330"/>
                    <a:pt x="29210" y="120650"/>
                    <a:pt x="13970" y="109220"/>
                  </a:cubicBezTo>
                  <a:cubicBezTo>
                    <a:pt x="3810" y="102870"/>
                    <a:pt x="1270" y="81280"/>
                    <a:pt x="5080" y="73660"/>
                  </a:cubicBezTo>
                  <a:cubicBezTo>
                    <a:pt x="7620" y="67310"/>
                    <a:pt x="19050" y="62230"/>
                    <a:pt x="26670" y="62230"/>
                  </a:cubicBezTo>
                  <a:cubicBezTo>
                    <a:pt x="33020" y="62230"/>
                    <a:pt x="43180" y="67310"/>
                    <a:pt x="46990" y="73660"/>
                  </a:cubicBezTo>
                  <a:cubicBezTo>
                    <a:pt x="50800" y="78740"/>
                    <a:pt x="52070" y="90170"/>
                    <a:pt x="49530" y="96520"/>
                  </a:cubicBezTo>
                  <a:cubicBezTo>
                    <a:pt x="46990" y="102870"/>
                    <a:pt x="39370" y="111760"/>
                    <a:pt x="31750" y="113030"/>
                  </a:cubicBezTo>
                  <a:cubicBezTo>
                    <a:pt x="24130" y="113030"/>
                    <a:pt x="7620" y="106680"/>
                    <a:pt x="3810" y="100330"/>
                  </a:cubicBezTo>
                  <a:cubicBezTo>
                    <a:pt x="0" y="91440"/>
                    <a:pt x="6350" y="72390"/>
                    <a:pt x="15240" y="64770"/>
                  </a:cubicBezTo>
                  <a:cubicBezTo>
                    <a:pt x="29210" y="53340"/>
                    <a:pt x="69850" y="52070"/>
                    <a:pt x="92710" y="52070"/>
                  </a:cubicBezTo>
                  <a:cubicBezTo>
                    <a:pt x="110490" y="52070"/>
                    <a:pt x="127000" y="54610"/>
                    <a:pt x="143510" y="59690"/>
                  </a:cubicBezTo>
                  <a:cubicBezTo>
                    <a:pt x="161290" y="66040"/>
                    <a:pt x="179070" y="76200"/>
                    <a:pt x="196850" y="90170"/>
                  </a:cubicBezTo>
                  <a:cubicBezTo>
                    <a:pt x="218440" y="109220"/>
                    <a:pt x="241300" y="158750"/>
                    <a:pt x="261620" y="170180"/>
                  </a:cubicBezTo>
                  <a:cubicBezTo>
                    <a:pt x="271780" y="175260"/>
                    <a:pt x="274320" y="172720"/>
                    <a:pt x="290830" y="173990"/>
                  </a:cubicBezTo>
                  <a:cubicBezTo>
                    <a:pt x="407670" y="181610"/>
                    <a:pt x="1407160" y="147320"/>
                    <a:pt x="1626870" y="179070"/>
                  </a:cubicBezTo>
                  <a:cubicBezTo>
                    <a:pt x="1700530" y="189230"/>
                    <a:pt x="1746250" y="196850"/>
                    <a:pt x="1771650" y="220980"/>
                  </a:cubicBezTo>
                  <a:cubicBezTo>
                    <a:pt x="1789430" y="236220"/>
                    <a:pt x="1790700" y="257810"/>
                    <a:pt x="1794510" y="280670"/>
                  </a:cubicBezTo>
                  <a:cubicBezTo>
                    <a:pt x="1799590" y="307340"/>
                    <a:pt x="1800860" y="358140"/>
                    <a:pt x="1791970" y="374650"/>
                  </a:cubicBezTo>
                  <a:cubicBezTo>
                    <a:pt x="1786890" y="382270"/>
                    <a:pt x="1778000" y="386080"/>
                    <a:pt x="1771650" y="386080"/>
                  </a:cubicBezTo>
                  <a:cubicBezTo>
                    <a:pt x="1762760" y="386080"/>
                    <a:pt x="1750060" y="375920"/>
                    <a:pt x="1744980" y="365760"/>
                  </a:cubicBezTo>
                  <a:cubicBezTo>
                    <a:pt x="1737360" y="346710"/>
                    <a:pt x="1744980" y="303530"/>
                    <a:pt x="1752600" y="276860"/>
                  </a:cubicBezTo>
                  <a:cubicBezTo>
                    <a:pt x="1757680" y="255270"/>
                    <a:pt x="1765300" y="231140"/>
                    <a:pt x="1778000" y="218440"/>
                  </a:cubicBezTo>
                  <a:cubicBezTo>
                    <a:pt x="1786890" y="209550"/>
                    <a:pt x="1795780" y="208280"/>
                    <a:pt x="1813560" y="204470"/>
                  </a:cubicBezTo>
                  <a:cubicBezTo>
                    <a:pt x="1850390" y="194310"/>
                    <a:pt x="1913890" y="182880"/>
                    <a:pt x="1998980" y="175260"/>
                  </a:cubicBezTo>
                  <a:cubicBezTo>
                    <a:pt x="2185670" y="157480"/>
                    <a:pt x="2687320" y="171450"/>
                    <a:pt x="2899410" y="147320"/>
                  </a:cubicBezTo>
                  <a:cubicBezTo>
                    <a:pt x="3016250" y="133350"/>
                    <a:pt x="3106420" y="125730"/>
                    <a:pt x="3169920" y="92710"/>
                  </a:cubicBezTo>
                  <a:cubicBezTo>
                    <a:pt x="3213100" y="69850"/>
                    <a:pt x="3239770" y="7620"/>
                    <a:pt x="3262630" y="2540"/>
                  </a:cubicBezTo>
                  <a:cubicBezTo>
                    <a:pt x="3274060" y="0"/>
                    <a:pt x="3285490" y="6350"/>
                    <a:pt x="3290570" y="12700"/>
                  </a:cubicBezTo>
                  <a:cubicBezTo>
                    <a:pt x="3294380" y="19050"/>
                    <a:pt x="3290570" y="40640"/>
                    <a:pt x="3290570" y="4064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3" id="23"/>
          <p:cNvSpPr txBox="true"/>
          <p:nvPr/>
        </p:nvSpPr>
        <p:spPr>
          <a:xfrm rot="0">
            <a:off x="14228207" y="2973705"/>
            <a:ext cx="2973943" cy="40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4"/>
              </a:lnSpc>
              <a:spcBef>
                <a:spcPct val="0"/>
              </a:spcBef>
            </a:pPr>
            <a:r>
              <a:rPr lang="en-US" sz="2156">
                <a:solidFill>
                  <a:srgbClr val="CB5EFF"/>
                </a:solidFill>
                <a:latin typeface="Open Sans"/>
                <a:ea typeface="Open Sans"/>
                <a:cs typeface="Open Sans"/>
                <a:sym typeface="Open Sans"/>
              </a:rPr>
              <a:t>Numeric data =&gt; object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931843" y="6271795"/>
            <a:ext cx="1161469" cy="467678"/>
            <a:chOff x="0" y="0"/>
            <a:chExt cx="1548625" cy="62357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-2540" y="-11430"/>
              <a:ext cx="1523790" cy="664210"/>
            </a:xfrm>
            <a:custGeom>
              <a:avLst/>
              <a:gdLst/>
              <a:ahLst/>
              <a:cxnLst/>
              <a:rect r="r" b="b" t="t" l="l"/>
              <a:pathLst>
                <a:path h="664210" w="1523790">
                  <a:moveTo>
                    <a:pt x="33825" y="121920"/>
                  </a:moveTo>
                  <a:cubicBezTo>
                    <a:pt x="748696" y="53340"/>
                    <a:pt x="1222669" y="0"/>
                    <a:pt x="1386135" y="62230"/>
                  </a:cubicBezTo>
                  <a:cubicBezTo>
                    <a:pt x="1452616" y="87630"/>
                    <a:pt x="1516751" y="121920"/>
                    <a:pt x="1519880" y="171450"/>
                  </a:cubicBezTo>
                  <a:cubicBezTo>
                    <a:pt x="1523790" y="238760"/>
                    <a:pt x="1323564" y="381000"/>
                    <a:pt x="1296189" y="449580"/>
                  </a:cubicBezTo>
                  <a:cubicBezTo>
                    <a:pt x="1285239" y="476250"/>
                    <a:pt x="1300100" y="500380"/>
                    <a:pt x="1286022" y="519430"/>
                  </a:cubicBezTo>
                  <a:cubicBezTo>
                    <a:pt x="1228926" y="591820"/>
                    <a:pt x="765903" y="516890"/>
                    <a:pt x="604783" y="521970"/>
                  </a:cubicBezTo>
                  <a:cubicBezTo>
                    <a:pt x="515620" y="524510"/>
                    <a:pt x="475731" y="525780"/>
                    <a:pt x="398300" y="533400"/>
                  </a:cubicBezTo>
                  <a:cubicBezTo>
                    <a:pt x="298187" y="543560"/>
                    <a:pt x="112039" y="664210"/>
                    <a:pt x="53379" y="582930"/>
                  </a:cubicBezTo>
                  <a:cubicBezTo>
                    <a:pt x="0" y="509270"/>
                    <a:pt x="33825" y="121920"/>
                    <a:pt x="33825" y="121920"/>
                  </a:cubicBezTo>
                </a:path>
              </a:pathLst>
            </a:custGeom>
            <a:solidFill>
              <a:srgbClr val="E2E2E2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DAGpRrIbuCU</dc:identifier>
  <dcterms:modified xsi:type="dcterms:W3CDTF">2011-08-01T06:04:30Z</dcterms:modified>
  <cp:revision>1</cp:revision>
  <dc:title>laravel</dc:title>
</cp:coreProperties>
</file>