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aleway SemiBold"/>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RalewaySemiBold-bold.fntdata"/><Relationship Id="rId14" Type="http://schemas.openxmlformats.org/officeDocument/2006/relationships/slide" Target="slides/slide9.xml"/><Relationship Id="rId36" Type="http://schemas.openxmlformats.org/officeDocument/2006/relationships/font" Target="fonts/RalewaySemiBold-regular.fntdata"/><Relationship Id="rId17" Type="http://schemas.openxmlformats.org/officeDocument/2006/relationships/slide" Target="slides/slide12.xml"/><Relationship Id="rId39" Type="http://schemas.openxmlformats.org/officeDocument/2006/relationships/font" Target="fonts/RalewaySemiBold-boldItalic.fntdata"/><Relationship Id="rId16" Type="http://schemas.openxmlformats.org/officeDocument/2006/relationships/slide" Target="slides/slide11.xml"/><Relationship Id="rId38" Type="http://schemas.openxmlformats.org/officeDocument/2006/relationships/font" Target="fonts/Raleway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fd70b30e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fd70b30e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fd70b30e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fd70b30e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fd70b30e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fd70b30e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d70b30e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d70b30e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fd70b30e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fd70b30e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fd70b30e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fd70b30e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fb1d374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fb1d374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fd70b30e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fd70b30e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fd70b30e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fd70b30e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fd70b30e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fd70b30e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d70b30e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d70b30e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0382a4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0382a4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fd70b30e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fd70b30e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fd70b30e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fd70b30e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0382a47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0382a47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0382a47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0382a47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0382a47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0382a47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0382a47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0382a47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fd70b30e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fd70b30e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fd70b30e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fd70b30e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fd70b30e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fd70b30e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fd70b30e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fd70b30e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fd70b30e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fd70b30e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fd70b30e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fd70b30e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b1d37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b1d37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Analyzing Individual Preparedness for Enhanced Disaster Management</a:t>
            </a:r>
            <a:endParaRPr sz="4400"/>
          </a:p>
        </p:txBody>
      </p:sp>
      <p:sp>
        <p:nvSpPr>
          <p:cNvPr id="87" name="Google Shape;87;p13"/>
          <p:cNvSpPr txBox="1"/>
          <p:nvPr>
            <p:ph idx="1" type="subTitle"/>
          </p:nvPr>
        </p:nvSpPr>
        <p:spPr>
          <a:xfrm>
            <a:off x="729625" y="3172900"/>
            <a:ext cx="7688100" cy="135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a:solidFill>
                  <a:schemeClr val="dk2"/>
                </a:solidFill>
                <a:latin typeface="Raleway"/>
                <a:ea typeface="Raleway"/>
                <a:cs typeface="Raleway"/>
                <a:sym typeface="Raleway"/>
              </a:rPr>
              <a:t>-By</a:t>
            </a:r>
            <a:endParaRPr b="1">
              <a:solidFill>
                <a:schemeClr val="dk2"/>
              </a:solidFill>
              <a:latin typeface="Raleway"/>
              <a:ea typeface="Raleway"/>
              <a:cs typeface="Raleway"/>
              <a:sym typeface="Raleway"/>
            </a:endParaRPr>
          </a:p>
          <a:p>
            <a:pPr indent="0" lvl="0" marL="0" rtl="0" algn="r">
              <a:spcBef>
                <a:spcPts val="0"/>
              </a:spcBef>
              <a:spcAft>
                <a:spcPts val="0"/>
              </a:spcAft>
              <a:buNone/>
            </a:pPr>
            <a:r>
              <a:rPr b="1" lang="en">
                <a:solidFill>
                  <a:schemeClr val="dk2"/>
                </a:solidFill>
                <a:latin typeface="Raleway"/>
                <a:ea typeface="Raleway"/>
                <a:cs typeface="Raleway"/>
                <a:sym typeface="Raleway"/>
              </a:rPr>
              <a:t>TEAM 5</a:t>
            </a:r>
            <a:endParaRPr b="1">
              <a:solidFill>
                <a:schemeClr val="dk2"/>
              </a:solidFill>
              <a:latin typeface="Raleway"/>
              <a:ea typeface="Raleway"/>
              <a:cs typeface="Raleway"/>
              <a:sym typeface="Raleway"/>
            </a:endParaRPr>
          </a:p>
          <a:p>
            <a:pPr indent="0" lvl="0" marL="0" rtl="0" algn="r">
              <a:spcBef>
                <a:spcPts val="0"/>
              </a:spcBef>
              <a:spcAft>
                <a:spcPts val="0"/>
              </a:spcAft>
              <a:buNone/>
            </a:pPr>
            <a:r>
              <a:rPr b="1" lang="en">
                <a:solidFill>
                  <a:schemeClr val="dk2"/>
                </a:solidFill>
                <a:latin typeface="Raleway"/>
                <a:ea typeface="Raleway"/>
                <a:cs typeface="Raleway"/>
                <a:sym typeface="Raleway"/>
              </a:rPr>
              <a:t>APARNA NIDAMANURI</a:t>
            </a:r>
            <a:endParaRPr b="1">
              <a:solidFill>
                <a:schemeClr val="dk2"/>
              </a:solidFill>
              <a:latin typeface="Raleway"/>
              <a:ea typeface="Raleway"/>
              <a:cs typeface="Raleway"/>
              <a:sym typeface="Raleway"/>
            </a:endParaRPr>
          </a:p>
          <a:p>
            <a:pPr indent="0" lvl="0" marL="0" rtl="0" algn="r">
              <a:spcBef>
                <a:spcPts val="0"/>
              </a:spcBef>
              <a:spcAft>
                <a:spcPts val="0"/>
              </a:spcAft>
              <a:buNone/>
            </a:pPr>
            <a:r>
              <a:rPr b="1" lang="en">
                <a:solidFill>
                  <a:schemeClr val="dk2"/>
                </a:solidFill>
                <a:latin typeface="Raleway"/>
                <a:ea typeface="Raleway"/>
                <a:cs typeface="Raleway"/>
                <a:sym typeface="Raleway"/>
              </a:rPr>
              <a:t>DIVYA MEDAPUREDDY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0550" y="581475"/>
            <a:ext cx="8459400" cy="5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40"/>
              <a:t>Gender and Education with</a:t>
            </a:r>
            <a:r>
              <a:rPr lang="en" sz="2740"/>
              <a:t> Preparedness Levels</a:t>
            </a:r>
            <a:endParaRPr sz="2740"/>
          </a:p>
        </p:txBody>
      </p:sp>
      <p:pic>
        <p:nvPicPr>
          <p:cNvPr id="141" name="Google Shape;141;p22"/>
          <p:cNvPicPr preferRelativeResize="0"/>
          <p:nvPr/>
        </p:nvPicPr>
        <p:blipFill>
          <a:blip r:embed="rId3">
            <a:alphaModFix/>
          </a:blip>
          <a:stretch>
            <a:fillRect/>
          </a:stretch>
        </p:blipFill>
        <p:spPr>
          <a:xfrm>
            <a:off x="152400" y="1395675"/>
            <a:ext cx="4073376" cy="37478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398126" y="1395675"/>
            <a:ext cx="4613424" cy="30346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560400" y="211950"/>
            <a:ext cx="8219700" cy="10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Employment and Income with Preparedness Levels</a:t>
            </a:r>
            <a:endParaRPr sz="3040"/>
          </a:p>
        </p:txBody>
      </p:sp>
      <p:pic>
        <p:nvPicPr>
          <p:cNvPr id="148" name="Google Shape;148;p23"/>
          <p:cNvPicPr preferRelativeResize="0"/>
          <p:nvPr/>
        </p:nvPicPr>
        <p:blipFill>
          <a:blip r:embed="rId3">
            <a:alphaModFix/>
          </a:blip>
          <a:stretch>
            <a:fillRect/>
          </a:stretch>
        </p:blipFill>
        <p:spPr>
          <a:xfrm>
            <a:off x="342150" y="1273225"/>
            <a:ext cx="3853651" cy="3747824"/>
          </a:xfrm>
          <a:prstGeom prst="rect">
            <a:avLst/>
          </a:prstGeom>
          <a:noFill/>
          <a:ln>
            <a:noFill/>
          </a:ln>
        </p:spPr>
      </p:pic>
      <p:pic>
        <p:nvPicPr>
          <p:cNvPr id="149" name="Google Shape;149;p23"/>
          <p:cNvPicPr preferRelativeResize="0"/>
          <p:nvPr/>
        </p:nvPicPr>
        <p:blipFill>
          <a:blip r:embed="rId4">
            <a:alphaModFix/>
          </a:blip>
          <a:stretch>
            <a:fillRect/>
          </a:stretch>
        </p:blipFill>
        <p:spPr>
          <a:xfrm>
            <a:off x="4235750" y="1273225"/>
            <a:ext cx="4755851" cy="32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70525" y="481625"/>
            <a:ext cx="8339400" cy="6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Disability </a:t>
            </a:r>
            <a:r>
              <a:rPr lang="en" sz="2900"/>
              <a:t>and Care with Preparedness Levels</a:t>
            </a:r>
            <a:endParaRPr sz="2900"/>
          </a:p>
        </p:txBody>
      </p:sp>
      <p:pic>
        <p:nvPicPr>
          <p:cNvPr id="155" name="Google Shape;155;p24"/>
          <p:cNvPicPr preferRelativeResize="0"/>
          <p:nvPr/>
        </p:nvPicPr>
        <p:blipFill>
          <a:blip r:embed="rId3">
            <a:alphaModFix/>
          </a:blip>
          <a:stretch>
            <a:fillRect/>
          </a:stretch>
        </p:blipFill>
        <p:spPr>
          <a:xfrm>
            <a:off x="252300" y="1481950"/>
            <a:ext cx="4043401" cy="2804375"/>
          </a:xfrm>
          <a:prstGeom prst="rect">
            <a:avLst/>
          </a:prstGeom>
          <a:noFill/>
          <a:ln>
            <a:noFill/>
          </a:ln>
        </p:spPr>
      </p:pic>
      <p:pic>
        <p:nvPicPr>
          <p:cNvPr id="156" name="Google Shape;156;p24"/>
          <p:cNvPicPr preferRelativeResize="0"/>
          <p:nvPr/>
        </p:nvPicPr>
        <p:blipFill>
          <a:blip r:embed="rId4">
            <a:alphaModFix/>
          </a:blip>
          <a:stretch>
            <a:fillRect/>
          </a:stretch>
        </p:blipFill>
        <p:spPr>
          <a:xfrm>
            <a:off x="4295700" y="1615830"/>
            <a:ext cx="4719526" cy="25366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530450" y="371750"/>
            <a:ext cx="8419500" cy="7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Home Ownership </a:t>
            </a:r>
            <a:r>
              <a:rPr lang="en" sz="2840"/>
              <a:t>and Rurality with Preparedness Levels</a:t>
            </a:r>
            <a:endParaRPr sz="2840"/>
          </a:p>
        </p:txBody>
      </p:sp>
      <p:pic>
        <p:nvPicPr>
          <p:cNvPr id="162" name="Google Shape;162;p25"/>
          <p:cNvPicPr preferRelativeResize="0"/>
          <p:nvPr/>
        </p:nvPicPr>
        <p:blipFill>
          <a:blip r:embed="rId3">
            <a:alphaModFix/>
          </a:blip>
          <a:stretch>
            <a:fillRect/>
          </a:stretch>
        </p:blipFill>
        <p:spPr>
          <a:xfrm>
            <a:off x="258925" y="1390475"/>
            <a:ext cx="4066726" cy="2952375"/>
          </a:xfrm>
          <a:prstGeom prst="rect">
            <a:avLst/>
          </a:prstGeom>
          <a:noFill/>
          <a:ln>
            <a:noFill/>
          </a:ln>
        </p:spPr>
      </p:pic>
      <p:pic>
        <p:nvPicPr>
          <p:cNvPr id="163" name="Google Shape;163;p25"/>
          <p:cNvPicPr preferRelativeResize="0"/>
          <p:nvPr/>
        </p:nvPicPr>
        <p:blipFill>
          <a:blip r:embed="rId4">
            <a:alphaModFix/>
          </a:blip>
          <a:stretch>
            <a:fillRect/>
          </a:stretch>
        </p:blipFill>
        <p:spPr>
          <a:xfrm>
            <a:off x="4325650" y="1591278"/>
            <a:ext cx="4705875" cy="2529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640300" y="371750"/>
            <a:ext cx="8249700" cy="81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Ethnicity </a:t>
            </a:r>
            <a:r>
              <a:rPr lang="en" sz="2440"/>
              <a:t>and Socioeconomic Status with Preparedness Levels</a:t>
            </a:r>
            <a:endParaRPr sz="2440"/>
          </a:p>
        </p:txBody>
      </p:sp>
      <p:pic>
        <p:nvPicPr>
          <p:cNvPr id="169" name="Google Shape;169;p26"/>
          <p:cNvPicPr preferRelativeResize="0"/>
          <p:nvPr/>
        </p:nvPicPr>
        <p:blipFill>
          <a:blip r:embed="rId3">
            <a:alphaModFix/>
          </a:blip>
          <a:stretch>
            <a:fillRect/>
          </a:stretch>
        </p:blipFill>
        <p:spPr>
          <a:xfrm>
            <a:off x="189000" y="1640125"/>
            <a:ext cx="4329651" cy="2327075"/>
          </a:xfrm>
          <a:prstGeom prst="rect">
            <a:avLst/>
          </a:prstGeom>
          <a:noFill/>
          <a:ln>
            <a:noFill/>
          </a:ln>
        </p:spPr>
      </p:pic>
      <p:pic>
        <p:nvPicPr>
          <p:cNvPr id="170" name="Google Shape;170;p26"/>
          <p:cNvPicPr preferRelativeResize="0"/>
          <p:nvPr/>
        </p:nvPicPr>
        <p:blipFill>
          <a:blip r:embed="rId4">
            <a:alphaModFix/>
          </a:blip>
          <a:stretch>
            <a:fillRect/>
          </a:stretch>
        </p:blipFill>
        <p:spPr>
          <a:xfrm>
            <a:off x="4572000" y="1615963"/>
            <a:ext cx="4419600" cy="23754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501600"/>
            <a:ext cx="76884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Demographic Factors and Preparedness</a:t>
            </a:r>
            <a:endParaRPr sz="3000"/>
          </a:p>
        </p:txBody>
      </p:sp>
      <p:pic>
        <p:nvPicPr>
          <p:cNvPr id="176" name="Google Shape;176;p27"/>
          <p:cNvPicPr preferRelativeResize="0"/>
          <p:nvPr/>
        </p:nvPicPr>
        <p:blipFill>
          <a:blip r:embed="rId3">
            <a:alphaModFix/>
          </a:blip>
          <a:stretch>
            <a:fillRect/>
          </a:stretch>
        </p:blipFill>
        <p:spPr>
          <a:xfrm>
            <a:off x="628850" y="1150800"/>
            <a:ext cx="7534575" cy="3870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561900"/>
            <a:ext cx="7688700" cy="5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Statistical Significance of Preparedness Factors</a:t>
            </a:r>
            <a:endParaRPr sz="2540"/>
          </a:p>
        </p:txBody>
      </p:sp>
      <p:sp>
        <p:nvSpPr>
          <p:cNvPr id="182" name="Google Shape;182;p28"/>
          <p:cNvSpPr txBox="1"/>
          <p:nvPr>
            <p:ph idx="1" type="body"/>
          </p:nvPr>
        </p:nvSpPr>
        <p:spPr>
          <a:xfrm>
            <a:off x="629550" y="1190350"/>
            <a:ext cx="7788600" cy="37116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935"/>
              <a:buNone/>
            </a:pPr>
            <a:r>
              <a:rPr lang="en" sz="1200">
                <a:solidFill>
                  <a:srgbClr val="0D0D0D"/>
                </a:solidFill>
                <a:highlight>
                  <a:srgbClr val="FFFFFF"/>
                </a:highlight>
                <a:latin typeface="Raleway SemiBold"/>
                <a:ea typeface="Raleway SemiBold"/>
                <a:cs typeface="Raleway SemiBold"/>
                <a:sym typeface="Raleway SemiBold"/>
              </a:rPr>
              <a:t>Positive Influence:</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150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Homeownership: Higher preparedness levels (coefficient: 0.21, p-value: 8.08e-20).</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Registered for Alerts: Significantly higher preparedness (coefficient: 1.19, p-value: 5.82e-80).</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Income: Weak positive correlation with preparedness (coefficient: 0.02, p-value: 5.19e-07).</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Age: Slightly positive association with older age (coefficient: 0.06, p-value: 3.84e-06).</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Ethnicity: Specific ethnic groups exhibit higher preparedness (coefficient: 0.06, p-value: 1.50e-07).</a:t>
            </a:r>
            <a:endParaRPr sz="1200">
              <a:solidFill>
                <a:srgbClr val="0D0D0D"/>
              </a:solidFill>
              <a:highlight>
                <a:srgbClr val="FFFFFF"/>
              </a:highlight>
              <a:latin typeface="Raleway SemiBold"/>
              <a:ea typeface="Raleway SemiBold"/>
              <a:cs typeface="Raleway SemiBold"/>
              <a:sym typeface="Raleway SemiBold"/>
            </a:endParaRPr>
          </a:p>
          <a:p>
            <a:pPr indent="0" lvl="0" marL="0" rtl="0" algn="l">
              <a:lnSpc>
                <a:spcPct val="95000"/>
              </a:lnSpc>
              <a:spcBef>
                <a:spcPts val="1500"/>
              </a:spcBef>
              <a:spcAft>
                <a:spcPts val="0"/>
              </a:spcAft>
              <a:buSzPts val="935"/>
              <a:buNone/>
            </a:pPr>
            <a:r>
              <a:rPr lang="en" sz="1200">
                <a:solidFill>
                  <a:srgbClr val="0D0D0D"/>
                </a:solidFill>
                <a:highlight>
                  <a:srgbClr val="FFFFFF"/>
                </a:highlight>
                <a:latin typeface="Raleway SemiBold"/>
                <a:ea typeface="Raleway SemiBold"/>
                <a:cs typeface="Raleway SemiBold"/>
                <a:sym typeface="Raleway SemiBold"/>
              </a:rPr>
              <a:t>Negative Influence:</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150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Past Disaster Experience: Negative association (coefficient: -0.37, p-value: 6.39e-109).</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Disability: Lower preparedness levels (coefficient: -0.19, p-value: 0.01).</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Caregiver Responsibilities: Lower preparedness (coefficient: -0.11, p-value: 6.67e-12).</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Education: Weak negative association (coefficient: -0.02, p-value: 0.62).</a:t>
            </a:r>
            <a:endParaRPr sz="1200">
              <a:solidFill>
                <a:srgbClr val="0D0D0D"/>
              </a:solidFill>
              <a:highlight>
                <a:srgbClr val="FFFFFF"/>
              </a:highlight>
              <a:latin typeface="Raleway SemiBold"/>
              <a:ea typeface="Raleway SemiBold"/>
              <a:cs typeface="Raleway SemiBold"/>
              <a:sym typeface="Raleway SemiBold"/>
            </a:endParaRPr>
          </a:p>
          <a:p>
            <a:pPr indent="0" lvl="0" marL="0" rtl="0" algn="l">
              <a:lnSpc>
                <a:spcPct val="95000"/>
              </a:lnSpc>
              <a:spcBef>
                <a:spcPts val="1500"/>
              </a:spcBef>
              <a:spcAft>
                <a:spcPts val="0"/>
              </a:spcAft>
              <a:buSzPts val="935"/>
              <a:buNone/>
            </a:pPr>
            <a:r>
              <a:rPr lang="en" sz="1200">
                <a:solidFill>
                  <a:srgbClr val="0D0D0D"/>
                </a:solidFill>
                <a:highlight>
                  <a:srgbClr val="FFFFFF"/>
                </a:highlight>
                <a:latin typeface="Raleway SemiBold"/>
                <a:ea typeface="Raleway SemiBold"/>
                <a:cs typeface="Raleway SemiBold"/>
                <a:sym typeface="Raleway SemiBold"/>
              </a:rPr>
              <a:t>Additional Factors:</a:t>
            </a:r>
            <a:endParaRPr sz="1200">
              <a:solidFill>
                <a:srgbClr val="0D0D0D"/>
              </a:solidFill>
              <a:highlight>
                <a:srgbClr val="FFFFFF"/>
              </a:highlight>
              <a:latin typeface="Raleway SemiBold"/>
              <a:ea typeface="Raleway SemiBold"/>
              <a:cs typeface="Raleway SemiBold"/>
              <a:sym typeface="Raleway SemiBold"/>
            </a:endParaRPr>
          </a:p>
          <a:p>
            <a:pPr indent="-304800" lvl="0" marL="457200" rtl="0" algn="l">
              <a:lnSpc>
                <a:spcPct val="95000"/>
              </a:lnSpc>
              <a:spcBef>
                <a:spcPts val="1500"/>
              </a:spcBef>
              <a:spcAft>
                <a:spcPts val="0"/>
              </a:spcAft>
              <a:buClr>
                <a:srgbClr val="0D0D0D"/>
              </a:buClr>
              <a:buSzPts val="1200"/>
              <a:buFont typeface="Raleway SemiBold"/>
              <a:buChar char="●"/>
            </a:pPr>
            <a:r>
              <a:rPr lang="en" sz="1200">
                <a:solidFill>
                  <a:srgbClr val="0D0D0D"/>
                </a:solidFill>
                <a:highlight>
                  <a:srgbClr val="FFFFFF"/>
                </a:highlight>
                <a:latin typeface="Raleway SemiBold"/>
                <a:ea typeface="Raleway SemiBold"/>
                <a:cs typeface="Raleway SemiBold"/>
                <a:sym typeface="Raleway SemiBold"/>
              </a:rPr>
              <a:t>Number of adults and children in household, employment status, geographic location, and socioeconomic status also influence preparedness levels.</a:t>
            </a:r>
            <a:endParaRPr sz="1200">
              <a:solidFill>
                <a:srgbClr val="0D0D0D"/>
              </a:solidFill>
              <a:highlight>
                <a:srgbClr val="FFFFFF"/>
              </a:highlight>
              <a:latin typeface="Raleway SemiBold"/>
              <a:ea typeface="Raleway SemiBold"/>
              <a:cs typeface="Raleway SemiBold"/>
              <a:sym typeface="Raleway SemiBold"/>
            </a:endParaRPr>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02100"/>
            <a:ext cx="7688400" cy="988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lang="en" sz="2940">
                <a:solidFill>
                  <a:srgbClr val="000000"/>
                </a:solidFill>
              </a:rPr>
              <a:t>Distribution of Preparedness Levels across Geographical Divisions</a:t>
            </a:r>
            <a:endParaRPr sz="3840"/>
          </a:p>
        </p:txBody>
      </p:sp>
      <p:pic>
        <p:nvPicPr>
          <p:cNvPr id="188" name="Google Shape;188;p29"/>
          <p:cNvPicPr preferRelativeResize="0"/>
          <p:nvPr/>
        </p:nvPicPr>
        <p:blipFill>
          <a:blip r:embed="rId3">
            <a:alphaModFix/>
          </a:blip>
          <a:stretch>
            <a:fillRect/>
          </a:stretch>
        </p:blipFill>
        <p:spPr>
          <a:xfrm>
            <a:off x="151950" y="1270600"/>
            <a:ext cx="8943301" cy="3659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02100"/>
            <a:ext cx="7688400" cy="988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lang="en" sz="2940">
                <a:solidFill>
                  <a:srgbClr val="000000"/>
                </a:solidFill>
              </a:rPr>
              <a:t>Distribution of Preparedness Levels across States</a:t>
            </a:r>
            <a:endParaRPr sz="3840"/>
          </a:p>
        </p:txBody>
      </p:sp>
      <p:pic>
        <p:nvPicPr>
          <p:cNvPr id="194" name="Google Shape;194;p30"/>
          <p:cNvPicPr preferRelativeResize="0"/>
          <p:nvPr/>
        </p:nvPicPr>
        <p:blipFill>
          <a:blip r:embed="rId3">
            <a:alphaModFix/>
          </a:blip>
          <a:stretch>
            <a:fillRect/>
          </a:stretch>
        </p:blipFill>
        <p:spPr>
          <a:xfrm>
            <a:off x="258775" y="1250650"/>
            <a:ext cx="8626475" cy="3840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451650"/>
            <a:ext cx="7688400" cy="6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Average Level of Preparedness across States</a:t>
            </a:r>
            <a:endParaRPr sz="2700"/>
          </a:p>
        </p:txBody>
      </p:sp>
      <p:pic>
        <p:nvPicPr>
          <p:cNvPr id="200" name="Google Shape;200;p31"/>
          <p:cNvPicPr preferRelativeResize="0"/>
          <p:nvPr/>
        </p:nvPicPr>
        <p:blipFill rotWithShape="1">
          <a:blip r:embed="rId3">
            <a:alphaModFix/>
          </a:blip>
          <a:srcRect b="0" l="4399" r="984" t="0"/>
          <a:stretch/>
        </p:blipFill>
        <p:spPr>
          <a:xfrm>
            <a:off x="273750" y="1280600"/>
            <a:ext cx="8706024" cy="362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0"/>
            <a:ext cx="7688700" cy="6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40"/>
              <a:t>The Rising Threat: Disasters in the U.S.</a:t>
            </a:r>
            <a:endParaRPr sz="3240"/>
          </a:p>
        </p:txBody>
      </p:sp>
      <p:pic>
        <p:nvPicPr>
          <p:cNvPr id="93" name="Google Shape;93;p14"/>
          <p:cNvPicPr preferRelativeResize="0"/>
          <p:nvPr/>
        </p:nvPicPr>
        <p:blipFill>
          <a:blip r:embed="rId3">
            <a:alphaModFix/>
          </a:blip>
          <a:stretch>
            <a:fillRect/>
          </a:stretch>
        </p:blipFill>
        <p:spPr>
          <a:xfrm>
            <a:off x="452076" y="741275"/>
            <a:ext cx="7966074" cy="4229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451650"/>
            <a:ext cx="7688400" cy="6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Average Level of Preparedness across States</a:t>
            </a:r>
            <a:endParaRPr sz="2700"/>
          </a:p>
        </p:txBody>
      </p:sp>
      <p:pic>
        <p:nvPicPr>
          <p:cNvPr id="206" name="Google Shape;206;p32"/>
          <p:cNvPicPr preferRelativeResize="0"/>
          <p:nvPr/>
        </p:nvPicPr>
        <p:blipFill rotWithShape="1">
          <a:blip r:embed="rId3">
            <a:alphaModFix/>
          </a:blip>
          <a:srcRect b="14405" l="11417" r="2671" t="23717"/>
          <a:stretch/>
        </p:blipFill>
        <p:spPr>
          <a:xfrm>
            <a:off x="400600" y="1317375"/>
            <a:ext cx="8611824" cy="348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92100"/>
            <a:ext cx="7688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Influence of Awareness, Past Experience and Perception on Preparedness</a:t>
            </a:r>
            <a:endParaRPr sz="2700"/>
          </a:p>
        </p:txBody>
      </p:sp>
      <p:pic>
        <p:nvPicPr>
          <p:cNvPr id="212" name="Google Shape;212;p33"/>
          <p:cNvPicPr preferRelativeResize="0"/>
          <p:nvPr/>
        </p:nvPicPr>
        <p:blipFill>
          <a:blip r:embed="rId3">
            <a:alphaModFix/>
          </a:blip>
          <a:stretch>
            <a:fillRect/>
          </a:stretch>
        </p:blipFill>
        <p:spPr>
          <a:xfrm>
            <a:off x="796762" y="1080950"/>
            <a:ext cx="7550475" cy="3960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92100"/>
            <a:ext cx="7688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Influence of Awareness, Past Experience and Perception on Preparedness</a:t>
            </a:r>
            <a:endParaRPr sz="2700"/>
          </a:p>
        </p:txBody>
      </p:sp>
      <p:pic>
        <p:nvPicPr>
          <p:cNvPr id="218" name="Google Shape;218;p34"/>
          <p:cNvPicPr preferRelativeResize="0"/>
          <p:nvPr/>
        </p:nvPicPr>
        <p:blipFill>
          <a:blip r:embed="rId3">
            <a:alphaModFix/>
          </a:blip>
          <a:stretch>
            <a:fillRect/>
          </a:stretch>
        </p:blipFill>
        <p:spPr>
          <a:xfrm>
            <a:off x="1261147" y="1140900"/>
            <a:ext cx="5945128" cy="395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470525" y="511575"/>
            <a:ext cx="82197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40"/>
              <a:t>Contributions to Disaster Management Strategies</a:t>
            </a:r>
            <a:endParaRPr sz="2640"/>
          </a:p>
        </p:txBody>
      </p:sp>
      <p:sp>
        <p:nvSpPr>
          <p:cNvPr id="224" name="Google Shape;224;p35"/>
          <p:cNvSpPr txBox="1"/>
          <p:nvPr/>
        </p:nvSpPr>
        <p:spPr>
          <a:xfrm>
            <a:off x="630325" y="1160775"/>
            <a:ext cx="8299500" cy="3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2"/>
                </a:solidFill>
                <a:latin typeface="Raleway SemiBold"/>
                <a:ea typeface="Raleway SemiBold"/>
                <a:cs typeface="Raleway SemiBold"/>
                <a:sym typeface="Raleway SemiBold"/>
              </a:rPr>
              <a:t>Targeted Outreach:</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Understand factors influencing preparedness across demographics and locations.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Develop targeted outreach programs to reach those most in need.</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Address specific preparedness gaps.</a:t>
            </a:r>
            <a:endParaRPr sz="145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450">
                <a:solidFill>
                  <a:schemeClr val="dk2"/>
                </a:solidFill>
                <a:latin typeface="Raleway SemiBold"/>
                <a:ea typeface="Raleway SemiBold"/>
                <a:cs typeface="Raleway SemiBold"/>
                <a:sym typeface="Raleway SemiBold"/>
              </a:rPr>
              <a:t>Resource Allocation:</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Identify areas or communities requiring focused resource allocation.</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Allocate resources effectively for preparedness initiatives.</a:t>
            </a:r>
            <a:endParaRPr sz="145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450">
                <a:solidFill>
                  <a:schemeClr val="dk2"/>
                </a:solidFill>
                <a:latin typeface="Raleway SemiBold"/>
                <a:ea typeface="Raleway SemiBold"/>
                <a:cs typeface="Raleway SemiBold"/>
                <a:sym typeface="Raleway SemiBold"/>
              </a:rPr>
              <a:t>Promoting Inclusive Preparedness: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Consider disabilities and caregiving responsibilities.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Ensure inclusivity in disaster preparedness programs.</a:t>
            </a:r>
            <a:endParaRPr sz="145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450">
                <a:solidFill>
                  <a:schemeClr val="dk2"/>
                </a:solidFill>
                <a:latin typeface="Raleway SemiBold"/>
                <a:ea typeface="Raleway SemiBold"/>
                <a:cs typeface="Raleway SemiBold"/>
                <a:sym typeface="Raleway SemiBold"/>
              </a:rPr>
              <a:t>Educational Programs: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Leverage education to raise awareness and knowledge.</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Educate communities about disaster preparedness.</a:t>
            </a:r>
            <a:endParaRPr sz="145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450">
                <a:solidFill>
                  <a:schemeClr val="dk2"/>
                </a:solidFill>
                <a:latin typeface="Raleway SemiBold"/>
                <a:ea typeface="Raleway SemiBold"/>
                <a:cs typeface="Raleway SemiBold"/>
                <a:sym typeface="Raleway SemiBold"/>
              </a:rPr>
              <a:t>Financial Considerations: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Recognize financial limitations faced by certain populations.</a:t>
            </a:r>
            <a:endParaRPr sz="1450">
              <a:solidFill>
                <a:schemeClr val="dk2"/>
              </a:solidFill>
              <a:latin typeface="Raleway SemiBold"/>
              <a:ea typeface="Raleway SemiBold"/>
              <a:cs typeface="Raleway SemiBold"/>
              <a:sym typeface="Raleway SemiBold"/>
            </a:endParaRPr>
          </a:p>
          <a:p>
            <a:pPr indent="-320675" lvl="0" marL="457200" rtl="0" algn="l">
              <a:spcBef>
                <a:spcPts val="0"/>
              </a:spcBef>
              <a:spcAft>
                <a:spcPts val="0"/>
              </a:spcAft>
              <a:buClr>
                <a:schemeClr val="dk2"/>
              </a:buClr>
              <a:buSzPts val="1450"/>
              <a:buFont typeface="Raleway SemiBold"/>
              <a:buChar char="●"/>
            </a:pPr>
            <a:r>
              <a:rPr lang="en" sz="1450">
                <a:solidFill>
                  <a:schemeClr val="dk2"/>
                </a:solidFill>
                <a:latin typeface="Raleway SemiBold"/>
                <a:ea typeface="Raleway SemiBold"/>
                <a:cs typeface="Raleway SemiBold"/>
                <a:sym typeface="Raleway SemiBold"/>
              </a:rPr>
              <a:t>Offer low-cost or free preparedness resources.</a:t>
            </a:r>
            <a:endParaRPr sz="145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0"/>
            <a:ext cx="76884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Model Performance Analysis</a:t>
            </a:r>
            <a:endParaRPr sz="3000"/>
          </a:p>
        </p:txBody>
      </p:sp>
      <p:pic>
        <p:nvPicPr>
          <p:cNvPr id="230" name="Google Shape;230;p36"/>
          <p:cNvPicPr preferRelativeResize="0"/>
          <p:nvPr/>
        </p:nvPicPr>
        <p:blipFill>
          <a:blip r:embed="rId3">
            <a:alphaModFix/>
          </a:blip>
          <a:stretch>
            <a:fillRect/>
          </a:stretch>
        </p:blipFill>
        <p:spPr>
          <a:xfrm>
            <a:off x="1359425" y="576175"/>
            <a:ext cx="6212100" cy="4480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481625"/>
            <a:ext cx="76884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11"/>
              <a:t>Key Takeaways</a:t>
            </a:r>
            <a:endParaRPr sz="3111"/>
          </a:p>
        </p:txBody>
      </p:sp>
      <p:sp>
        <p:nvSpPr>
          <p:cNvPr id="236" name="Google Shape;236;p37"/>
          <p:cNvSpPr txBox="1"/>
          <p:nvPr/>
        </p:nvSpPr>
        <p:spPr>
          <a:xfrm>
            <a:off x="840050" y="1450400"/>
            <a:ext cx="7730100" cy="311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Individual preparedness significantly impacts disaster resilience</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Understanding demographics is crucial for effective outreach</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Financial considerations and accessibility require focused efforts</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Education and preparedness have a complex relationship</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Multi-faceted approach is key</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Addressing past disaster experiences needs sensitivity</a:t>
            </a:r>
            <a:endParaRPr sz="1600">
              <a:latin typeface="Raleway SemiBold"/>
              <a:ea typeface="Raleway SemiBold"/>
              <a:cs typeface="Raleway SemiBold"/>
              <a:sym typeface="Raleway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idx="1" type="body"/>
          </p:nvPr>
        </p:nvSpPr>
        <p:spPr>
          <a:xfrm>
            <a:off x="723300" y="321825"/>
            <a:ext cx="7697400" cy="39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7200">
                <a:solidFill>
                  <a:schemeClr val="dk2"/>
                </a:solidFill>
                <a:latin typeface="Raleway"/>
                <a:ea typeface="Raleway"/>
                <a:cs typeface="Raleway"/>
                <a:sym typeface="Raleway"/>
              </a:rPr>
              <a:t>THANK YOU</a:t>
            </a:r>
            <a:endParaRPr b="1" sz="7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0"/>
            <a:ext cx="7688400" cy="64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0555"/>
              <a:buFont typeface="Arial"/>
              <a:buNone/>
            </a:pPr>
            <a:r>
              <a:rPr lang="en" sz="3240"/>
              <a:t>The Rising Threat: Disasters in the U.S.</a:t>
            </a:r>
            <a:endParaRPr/>
          </a:p>
        </p:txBody>
      </p:sp>
      <p:pic>
        <p:nvPicPr>
          <p:cNvPr id="99" name="Google Shape;99;p15"/>
          <p:cNvPicPr preferRelativeResize="0"/>
          <p:nvPr/>
        </p:nvPicPr>
        <p:blipFill>
          <a:blip r:embed="rId3">
            <a:alphaModFix/>
          </a:blip>
          <a:stretch>
            <a:fillRect/>
          </a:stretch>
        </p:blipFill>
        <p:spPr>
          <a:xfrm>
            <a:off x="364875" y="591475"/>
            <a:ext cx="8274399" cy="440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11575"/>
            <a:ext cx="7688700" cy="5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40"/>
              <a:t>Problem Statement</a:t>
            </a:r>
            <a:endParaRPr sz="3240"/>
          </a:p>
        </p:txBody>
      </p:sp>
      <p:sp>
        <p:nvSpPr>
          <p:cNvPr id="105" name="Google Shape;105;p16"/>
          <p:cNvSpPr txBox="1"/>
          <p:nvPr>
            <p:ph idx="1" type="body"/>
          </p:nvPr>
        </p:nvSpPr>
        <p:spPr>
          <a:xfrm>
            <a:off x="729450" y="1280600"/>
            <a:ext cx="7688700" cy="3059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500">
                <a:solidFill>
                  <a:schemeClr val="dk2"/>
                </a:solidFill>
                <a:latin typeface="Raleway"/>
                <a:ea typeface="Raleway"/>
                <a:cs typeface="Raleway"/>
                <a:sym typeface="Raleway"/>
              </a:rPr>
              <a:t>Are We Ready? The Challenge of Individual Preparedness</a:t>
            </a:r>
            <a:endParaRPr b="1" sz="1500">
              <a:solidFill>
                <a:schemeClr val="dk2"/>
              </a:solidFill>
              <a:latin typeface="Raleway"/>
              <a:ea typeface="Raleway"/>
              <a:cs typeface="Raleway"/>
              <a:sym typeface="Raleway"/>
            </a:endParaRPr>
          </a:p>
          <a:p>
            <a:pPr indent="-323850" lvl="0" marL="457200" rtl="0" algn="just">
              <a:lnSpc>
                <a:spcPct val="95000"/>
              </a:lnSpc>
              <a:spcBef>
                <a:spcPts val="120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Disasters are becoming more frequent and severe, posing a significant threat to communities.</a:t>
            </a:r>
            <a:endParaRPr sz="1500">
              <a:solidFill>
                <a:schemeClr val="dk2"/>
              </a:solidFill>
              <a:latin typeface="Raleway SemiBold"/>
              <a:ea typeface="Raleway SemiBold"/>
              <a:cs typeface="Raleway SemiBold"/>
              <a:sym typeface="Raleway SemiBold"/>
            </a:endParaRPr>
          </a:p>
          <a:p>
            <a:pPr indent="-323850" lvl="0" marL="457200" rtl="0" algn="just">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Despite the growing risks, many individuals remain unprepared for these events.</a:t>
            </a:r>
            <a:endParaRPr sz="1500">
              <a:solidFill>
                <a:schemeClr val="dk2"/>
              </a:solidFill>
              <a:latin typeface="Raleway SemiBold"/>
              <a:ea typeface="Raleway SemiBold"/>
              <a:cs typeface="Raleway SemiBold"/>
              <a:sym typeface="Raleway SemiBold"/>
            </a:endParaRPr>
          </a:p>
          <a:p>
            <a:pPr indent="-323850" lvl="0" marL="457200" rtl="0" algn="just">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A critical gap exists in our understanding of the factors influencing individual preparedness behaviors.</a:t>
            </a:r>
            <a:endParaRPr sz="1500">
              <a:solidFill>
                <a:schemeClr val="dk2"/>
              </a:solidFill>
              <a:latin typeface="Raleway SemiBold"/>
              <a:ea typeface="Raleway SemiBold"/>
              <a:cs typeface="Raleway SemiBold"/>
              <a:sym typeface="Raleway SemiBold"/>
            </a:endParaRPr>
          </a:p>
          <a:p>
            <a:pPr indent="0" lvl="0" marL="0" rtl="0" algn="just">
              <a:lnSpc>
                <a:spcPct val="95000"/>
              </a:lnSpc>
              <a:spcBef>
                <a:spcPts val="1200"/>
              </a:spcBef>
              <a:spcAft>
                <a:spcPts val="0"/>
              </a:spcAft>
              <a:buNone/>
            </a:pPr>
            <a:r>
              <a:rPr b="1" lang="en" sz="1500">
                <a:solidFill>
                  <a:schemeClr val="dk2"/>
                </a:solidFill>
                <a:latin typeface="Raleway"/>
                <a:ea typeface="Raleway"/>
                <a:cs typeface="Raleway"/>
                <a:sym typeface="Raleway"/>
              </a:rPr>
              <a:t>Project Goal:</a:t>
            </a:r>
            <a:endParaRPr b="1" sz="1500">
              <a:solidFill>
                <a:schemeClr val="dk2"/>
              </a:solidFill>
              <a:latin typeface="Raleway"/>
              <a:ea typeface="Raleway"/>
              <a:cs typeface="Raleway"/>
              <a:sym typeface="Raleway"/>
            </a:endParaRPr>
          </a:p>
          <a:p>
            <a:pPr indent="-323850" lvl="0" marL="457200" rtl="0" algn="just">
              <a:lnSpc>
                <a:spcPct val="95000"/>
              </a:lnSpc>
              <a:spcBef>
                <a:spcPts val="120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Analyzing the factors that influence how prepared people are for disasters.</a:t>
            </a:r>
            <a:endParaRPr sz="1500">
              <a:solidFill>
                <a:schemeClr val="dk2"/>
              </a:solidFill>
              <a:latin typeface="Raleway SemiBold"/>
              <a:ea typeface="Raleway SemiBold"/>
              <a:cs typeface="Raleway SemiBold"/>
              <a:sym typeface="Raleway SemiBold"/>
            </a:endParaRPr>
          </a:p>
          <a:p>
            <a:pPr indent="-323850" lvl="0" marL="457200" rtl="0" algn="just">
              <a:lnSpc>
                <a:spcPct val="95000"/>
              </a:lnSpc>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Leveraging this knowledge to develop more effective strategies to promote preparedness and ensure safer communities.</a:t>
            </a:r>
            <a:endParaRPr sz="1500">
              <a:solidFill>
                <a:schemeClr val="dk2"/>
              </a:solidFill>
              <a:latin typeface="Raleway SemiBold"/>
              <a:ea typeface="Raleway SemiBold"/>
              <a:cs typeface="Raleway SemiBold"/>
              <a:sym typeface="Raleway SemiBold"/>
            </a:endParaRPr>
          </a:p>
          <a:p>
            <a:pPr indent="0" lvl="0" marL="0" rtl="0" algn="l">
              <a:lnSpc>
                <a:spcPct val="95000"/>
              </a:lnSpc>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341800"/>
            <a:ext cx="76884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40"/>
              <a:t>Understanding Preparedness: A Review of Existing Research</a:t>
            </a:r>
            <a:endParaRPr sz="2740"/>
          </a:p>
        </p:txBody>
      </p:sp>
      <p:sp>
        <p:nvSpPr>
          <p:cNvPr id="111" name="Google Shape;111;p17"/>
          <p:cNvSpPr txBox="1"/>
          <p:nvPr/>
        </p:nvSpPr>
        <p:spPr>
          <a:xfrm>
            <a:off x="818725" y="1354675"/>
            <a:ext cx="7462800" cy="31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aleway"/>
                <a:ea typeface="Raleway"/>
                <a:cs typeface="Raleway"/>
                <a:sym typeface="Raleway"/>
              </a:rPr>
              <a:t>“A Data-Driven Model for Infrastructure Resilience”</a:t>
            </a:r>
            <a:endParaRPr b="1" sz="1500">
              <a:solidFill>
                <a:schemeClr val="dk2"/>
              </a:solidFill>
              <a:latin typeface="Raleway"/>
              <a:ea typeface="Raleway"/>
              <a:cs typeface="Raleway"/>
              <a:sym typeface="Raleway"/>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Realistic scenarios for resilience planning using big data, IoT, and AI.</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Understanding disruptive events impacting infrastructure systems.</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Leveraging historical records, sensor data, and simulations.</a:t>
            </a:r>
            <a:endParaRPr sz="15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b="1" lang="en" sz="1500">
                <a:solidFill>
                  <a:schemeClr val="dk2"/>
                </a:solidFill>
                <a:latin typeface="Raleway"/>
                <a:ea typeface="Raleway"/>
                <a:cs typeface="Raleway"/>
                <a:sym typeface="Raleway"/>
              </a:rPr>
              <a:t>"Machine Learning and Simulation for Disaster Preparedness"</a:t>
            </a:r>
            <a:endParaRPr b="1" sz="1500">
              <a:solidFill>
                <a:schemeClr val="dk2"/>
              </a:solidFill>
              <a:latin typeface="Raleway"/>
              <a:ea typeface="Raleway"/>
              <a:cs typeface="Raleway"/>
              <a:sym typeface="Raleway"/>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Predicting preparedness behaviors using FEMA National Household Survey Data.</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Identifying factors influencing household readiness.</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Enhancing disaster preparedness assessments.</a:t>
            </a:r>
            <a:endParaRPr sz="15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b="1" lang="en" sz="1500">
                <a:solidFill>
                  <a:schemeClr val="dk2"/>
                </a:solidFill>
                <a:latin typeface="Raleway"/>
                <a:ea typeface="Raleway"/>
                <a:cs typeface="Raleway"/>
                <a:sym typeface="Raleway"/>
              </a:rPr>
              <a:t>"Leveraging ML and Simulation for Household Preparedness"</a:t>
            </a:r>
            <a:endParaRPr b="1" sz="1500">
              <a:solidFill>
                <a:schemeClr val="dk2"/>
              </a:solidFill>
              <a:latin typeface="Raleway"/>
              <a:ea typeface="Raleway"/>
              <a:cs typeface="Raleway"/>
              <a:sym typeface="Raleway"/>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Integrated framework predicting household disaster preparedness levels.</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Relationships between demographics, experiences, and preparedness.</a:t>
            </a:r>
            <a:endParaRPr sz="1500">
              <a:solidFill>
                <a:schemeClr val="dk2"/>
              </a:solidFill>
              <a:latin typeface="Raleway SemiBold"/>
              <a:ea typeface="Raleway SemiBold"/>
              <a:cs typeface="Raleway SemiBold"/>
              <a:sym typeface="Raleway SemiBold"/>
            </a:endParaRPr>
          </a:p>
          <a:p>
            <a:pPr indent="-323850" lvl="0" marL="457200" rtl="0" algn="l">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Accurate forecasting for various disaster types.</a:t>
            </a:r>
            <a:endParaRPr sz="15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500">
              <a:solidFill>
                <a:schemeClr val="dk2"/>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381750"/>
            <a:ext cx="7688700" cy="7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Our Data Source - The 2023 FEMA National Household Survey (NHS)</a:t>
            </a:r>
            <a:endParaRPr sz="2540"/>
          </a:p>
        </p:txBody>
      </p:sp>
      <p:sp>
        <p:nvSpPr>
          <p:cNvPr id="117" name="Google Shape;117;p18"/>
          <p:cNvSpPr txBox="1"/>
          <p:nvPr>
            <p:ph idx="1" type="body"/>
          </p:nvPr>
        </p:nvSpPr>
        <p:spPr>
          <a:xfrm>
            <a:off x="430575" y="1390475"/>
            <a:ext cx="8369400" cy="3405600"/>
          </a:xfrm>
          <a:prstGeom prst="rect">
            <a:avLst/>
          </a:prstGeom>
        </p:spPr>
        <p:txBody>
          <a:bodyPr anchorCtr="0" anchor="t" bIns="91425" lIns="91425" spcFirstLastPara="1" rIns="91425" wrap="square" tIns="91425">
            <a:normAutofit fontScale="25000" lnSpcReduction="20000"/>
          </a:bodyPr>
          <a:lstStyle/>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The FEMA National Household Survey (NHS) is a comprehensive survey conducted by Federal Emergency Management Agency to assess disaster preparedness, response, and recovery efforts at the household level for the year 2023.</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Core survey information on various disasters (coastal flooding, earthquakes, wildfires, etc.)</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Geographic data (state, county, zip code)</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Disaster awareness and perception</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Preparedness actions taken by respondents</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Socioeconomic factors (age, education, income)</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Vulnerable population indicators (disability status)</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Demographics (language, rurality)</a:t>
            </a:r>
            <a:endParaRPr sz="6400">
              <a:solidFill>
                <a:schemeClr val="dk2"/>
              </a:solidFill>
              <a:latin typeface="Raleway SemiBold"/>
              <a:ea typeface="Raleway SemiBold"/>
              <a:cs typeface="Raleway SemiBold"/>
              <a:sym typeface="Raleway SemiBold"/>
            </a:endParaRPr>
          </a:p>
          <a:p>
            <a:pPr indent="-330200" lvl="0" marL="457200" rtl="0" algn="l">
              <a:spcBef>
                <a:spcPts val="0"/>
              </a:spcBef>
              <a:spcAft>
                <a:spcPts val="0"/>
              </a:spcAft>
              <a:buClr>
                <a:schemeClr val="dk2"/>
              </a:buClr>
              <a:buSzPct val="100000"/>
              <a:buFont typeface="Raleway SemiBold"/>
              <a:buChar char="●"/>
            </a:pPr>
            <a:r>
              <a:rPr lang="en" sz="6400">
                <a:solidFill>
                  <a:schemeClr val="dk2"/>
                </a:solidFill>
                <a:latin typeface="Raleway SemiBold"/>
                <a:ea typeface="Raleway SemiBold"/>
                <a:cs typeface="Raleway SemiBold"/>
                <a:sym typeface="Raleway SemiBold"/>
              </a:rPr>
              <a:t>Housing characteristics (ownership, type)</a:t>
            </a:r>
            <a:endParaRPr sz="6400">
              <a:solidFill>
                <a:schemeClr val="dk2"/>
              </a:solidFill>
              <a:latin typeface="Raleway SemiBold"/>
              <a:ea typeface="Raleway SemiBold"/>
              <a:cs typeface="Raleway SemiBold"/>
              <a:sym typeface="Raleway SemiBold"/>
            </a:endParaRPr>
          </a:p>
          <a:p>
            <a:pPr indent="0" lvl="0" marL="0" rtl="0" algn="l">
              <a:spcBef>
                <a:spcPts val="1200"/>
              </a:spcBef>
              <a:spcAft>
                <a:spcPts val="0"/>
              </a:spcAft>
              <a:buNone/>
            </a:pPr>
            <a:r>
              <a:t/>
            </a:r>
            <a:endParaRPr sz="1800">
              <a:solidFill>
                <a:schemeClr val="dk2"/>
              </a:solidFill>
              <a:latin typeface="Raleway SemiBold"/>
              <a:ea typeface="Raleway SemiBold"/>
              <a:cs typeface="Raleway SemiBold"/>
              <a:sym typeface="Raleway SemiBold"/>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31550"/>
            <a:ext cx="7688700" cy="5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Data Preprocessing</a:t>
            </a:r>
            <a:endParaRPr sz="3300"/>
          </a:p>
        </p:txBody>
      </p:sp>
      <p:sp>
        <p:nvSpPr>
          <p:cNvPr id="123" name="Google Shape;123;p19"/>
          <p:cNvSpPr txBox="1"/>
          <p:nvPr>
            <p:ph idx="1" type="body"/>
          </p:nvPr>
        </p:nvSpPr>
        <p:spPr>
          <a:xfrm>
            <a:off x="729450" y="1390475"/>
            <a:ext cx="7688700" cy="29496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Created a target variable - Preparedness level (1-5) based on the preparation action taken by individuals.</a:t>
            </a:r>
            <a:endParaRPr sz="1500">
              <a:solidFill>
                <a:schemeClr val="dk2"/>
              </a:solidFill>
              <a:latin typeface="Raleway SemiBold"/>
              <a:ea typeface="Raleway SemiBold"/>
              <a:cs typeface="Raleway SemiBold"/>
              <a:sym typeface="Raleway SemiBold"/>
            </a:endParaRPr>
          </a:p>
          <a:p>
            <a:pPr indent="-323850" lvl="0" marL="457200" rtl="0" algn="just">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C</a:t>
            </a:r>
            <a:r>
              <a:rPr lang="en" sz="1500">
                <a:solidFill>
                  <a:schemeClr val="dk2"/>
                </a:solidFill>
                <a:latin typeface="Raleway SemiBold"/>
                <a:ea typeface="Raleway SemiBold"/>
                <a:cs typeface="Raleway SemiBold"/>
                <a:sym typeface="Raleway SemiBold"/>
              </a:rPr>
              <a:t>reated new variables to indicate if the respondent registered for alerts or not and also awareness score using the awareness sources.</a:t>
            </a:r>
            <a:endParaRPr sz="1500">
              <a:solidFill>
                <a:schemeClr val="dk2"/>
              </a:solidFill>
              <a:latin typeface="Raleway SemiBold"/>
              <a:ea typeface="Raleway SemiBold"/>
              <a:cs typeface="Raleway SemiBold"/>
              <a:sym typeface="Raleway SemiBold"/>
            </a:endParaRPr>
          </a:p>
          <a:p>
            <a:pPr indent="-323850" lvl="0" marL="457200" rtl="0" algn="just">
              <a:spcBef>
                <a:spcPts val="0"/>
              </a:spcBef>
              <a:spcAft>
                <a:spcPts val="0"/>
              </a:spcAft>
              <a:buClr>
                <a:schemeClr val="dk2"/>
              </a:buClr>
              <a:buSzPts val="1500"/>
              <a:buFont typeface="Raleway SemiBold"/>
              <a:buChar char="●"/>
            </a:pPr>
            <a:r>
              <a:rPr lang="en" sz="1500">
                <a:solidFill>
                  <a:schemeClr val="dk2"/>
                </a:solidFill>
                <a:latin typeface="Raleway SemiBold"/>
                <a:ea typeface="Raleway SemiBold"/>
                <a:cs typeface="Raleway SemiBold"/>
                <a:sym typeface="Raleway SemiBold"/>
              </a:rPr>
              <a:t>Handled the data imbalance by merging few classes of target variable.</a:t>
            </a:r>
            <a:endParaRPr sz="1500">
              <a:solidFill>
                <a:schemeClr val="dk2"/>
              </a:solidFill>
              <a:latin typeface="Raleway SemiBold"/>
              <a:ea typeface="Raleway SemiBold"/>
              <a:cs typeface="Raleway SemiBold"/>
              <a:sym typeface="Raleway SemiBold"/>
            </a:endParaRPr>
          </a:p>
          <a:p>
            <a:pPr indent="-323850" lvl="0" marL="457200" rtl="0" algn="just">
              <a:spcBef>
                <a:spcPts val="0"/>
              </a:spcBef>
              <a:spcAft>
                <a:spcPts val="0"/>
              </a:spcAft>
              <a:buClr>
                <a:schemeClr val="dk2"/>
              </a:buClr>
              <a:buSzPts val="1500"/>
              <a:buChar char="●"/>
            </a:pPr>
            <a:r>
              <a:rPr lang="en" sz="1500">
                <a:solidFill>
                  <a:schemeClr val="dk2"/>
                </a:solidFill>
                <a:latin typeface="Raleway SemiBold"/>
                <a:ea typeface="Raleway SemiBold"/>
                <a:cs typeface="Raleway SemiBold"/>
                <a:sym typeface="Raleway SemiBold"/>
              </a:rPr>
              <a:t>After data preprocessing, we have the following features: Sample, State, Geographic Division, Census Region, Zipcode, County, Disaster Preparation Actions, Disaster Perception, Disaster Experience, Age, Employment, Income, Sex, Education, Ethnicity, Awareness Score, Disability, Care Needs, Number of Adults, Number of Children, Homeownership, Rurality, Socioeconomically Disadvantaged, Registered for Alerts and Preparedness Levels (0- Low/Contemplation, 1- Medium/Preparation and 2- High/Action).</a:t>
            </a:r>
            <a:endParaRPr sz="1500">
              <a:solidFill>
                <a:schemeClr val="dk2"/>
              </a:solidFill>
              <a:latin typeface="Raleway SemiBold"/>
              <a:ea typeface="Raleway SemiBold"/>
              <a:cs typeface="Raleway SemiBold"/>
              <a:sym typeface="Raleway SemiBold"/>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521575"/>
            <a:ext cx="76887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Unveiling the Why: Our Research Questions</a:t>
            </a:r>
            <a:endParaRPr sz="2800"/>
          </a:p>
        </p:txBody>
      </p:sp>
      <p:sp>
        <p:nvSpPr>
          <p:cNvPr id="129" name="Google Shape;129;p20"/>
          <p:cNvSpPr txBox="1"/>
          <p:nvPr>
            <p:ph idx="1" type="body"/>
          </p:nvPr>
        </p:nvSpPr>
        <p:spPr>
          <a:xfrm>
            <a:off x="729450" y="1380475"/>
            <a:ext cx="7688700" cy="29595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Raleway SemiBold"/>
              <a:buChar char="●"/>
            </a:pPr>
            <a:r>
              <a:rPr b="1" lang="en" sz="1600">
                <a:solidFill>
                  <a:srgbClr val="000000"/>
                </a:solidFill>
                <a:latin typeface="Raleway"/>
                <a:ea typeface="Raleway"/>
                <a:cs typeface="Raleway"/>
                <a:sym typeface="Raleway"/>
              </a:rPr>
              <a:t>Demographic Factors &amp; Preparedness Levels</a:t>
            </a:r>
            <a:r>
              <a:rPr lang="en" sz="1600">
                <a:solidFill>
                  <a:srgbClr val="000000"/>
                </a:solidFill>
                <a:latin typeface="Raleway SemiBold"/>
                <a:ea typeface="Raleway SemiBold"/>
                <a:cs typeface="Raleway SemiBold"/>
                <a:sym typeface="Raleway SemiBold"/>
              </a:rPr>
              <a:t>: How do demographics relate to preparedness in disaster-prone regions?</a:t>
            </a:r>
            <a:endParaRPr sz="1600">
              <a:solidFill>
                <a:srgbClr val="000000"/>
              </a:solidFill>
              <a:latin typeface="Raleway SemiBold"/>
              <a:ea typeface="Raleway SemiBold"/>
              <a:cs typeface="Raleway SemiBold"/>
              <a:sym typeface="Raleway SemiBold"/>
            </a:endParaRPr>
          </a:p>
          <a:p>
            <a:pPr indent="-330200" lvl="0" marL="457200" rtl="0" algn="just">
              <a:spcBef>
                <a:spcPts val="0"/>
              </a:spcBef>
              <a:spcAft>
                <a:spcPts val="0"/>
              </a:spcAft>
              <a:buClr>
                <a:srgbClr val="000000"/>
              </a:buClr>
              <a:buSzPts val="1600"/>
              <a:buFont typeface="Raleway SemiBold"/>
              <a:buChar char="●"/>
            </a:pPr>
            <a:r>
              <a:rPr b="1" lang="en" sz="1600">
                <a:solidFill>
                  <a:srgbClr val="000000"/>
                </a:solidFill>
                <a:latin typeface="Raleway"/>
                <a:ea typeface="Raleway"/>
                <a:cs typeface="Raleway"/>
                <a:sym typeface="Raleway"/>
              </a:rPr>
              <a:t>Distribution of Preparedness Levels</a:t>
            </a:r>
            <a:r>
              <a:rPr lang="en" sz="1600">
                <a:solidFill>
                  <a:srgbClr val="000000"/>
                </a:solidFill>
                <a:latin typeface="Raleway SemiBold"/>
                <a:ea typeface="Raleway SemiBold"/>
                <a:cs typeface="Raleway SemiBold"/>
                <a:sym typeface="Raleway SemiBold"/>
              </a:rPr>
              <a:t>: How are preparedness levels distributed across states?</a:t>
            </a:r>
            <a:endParaRPr sz="1600">
              <a:solidFill>
                <a:srgbClr val="000000"/>
              </a:solidFill>
              <a:latin typeface="Raleway SemiBold"/>
              <a:ea typeface="Raleway SemiBold"/>
              <a:cs typeface="Raleway SemiBold"/>
              <a:sym typeface="Raleway SemiBold"/>
            </a:endParaRPr>
          </a:p>
          <a:p>
            <a:pPr indent="-330200" lvl="0" marL="457200" rtl="0" algn="just">
              <a:spcBef>
                <a:spcPts val="0"/>
              </a:spcBef>
              <a:spcAft>
                <a:spcPts val="0"/>
              </a:spcAft>
              <a:buClr>
                <a:srgbClr val="000000"/>
              </a:buClr>
              <a:buSzPts val="1600"/>
              <a:buFont typeface="Raleway SemiBold"/>
              <a:buChar char="●"/>
            </a:pPr>
            <a:r>
              <a:rPr b="1" lang="en" sz="1600">
                <a:solidFill>
                  <a:srgbClr val="000000"/>
                </a:solidFill>
                <a:latin typeface="Raleway"/>
                <a:ea typeface="Raleway"/>
                <a:cs typeface="Raleway"/>
                <a:sym typeface="Raleway"/>
              </a:rPr>
              <a:t>Influence of Awareness &amp; Past Experiences</a:t>
            </a:r>
            <a:r>
              <a:rPr lang="en" sz="1600">
                <a:solidFill>
                  <a:srgbClr val="000000"/>
                </a:solidFill>
                <a:latin typeface="Raleway SemiBold"/>
                <a:ea typeface="Raleway SemiBold"/>
                <a:cs typeface="Raleway SemiBold"/>
                <a:sym typeface="Raleway SemiBold"/>
              </a:rPr>
              <a:t>: How awareness and past experiences affect preparedness levels?</a:t>
            </a:r>
            <a:endParaRPr sz="1600">
              <a:solidFill>
                <a:srgbClr val="000000"/>
              </a:solidFill>
              <a:latin typeface="Raleway SemiBold"/>
              <a:ea typeface="Raleway SemiBold"/>
              <a:cs typeface="Raleway SemiBold"/>
              <a:sym typeface="Raleway SemiBold"/>
            </a:endParaRPr>
          </a:p>
          <a:p>
            <a:pPr indent="-330200" lvl="0" marL="457200" rtl="0" algn="just">
              <a:spcBef>
                <a:spcPts val="0"/>
              </a:spcBef>
              <a:spcAft>
                <a:spcPts val="0"/>
              </a:spcAft>
              <a:buClr>
                <a:srgbClr val="000000"/>
              </a:buClr>
              <a:buSzPts val="1600"/>
              <a:buFont typeface="Raleway SemiBold"/>
              <a:buChar char="●"/>
            </a:pPr>
            <a:r>
              <a:rPr b="1" lang="en" sz="1600">
                <a:solidFill>
                  <a:srgbClr val="000000"/>
                </a:solidFill>
                <a:latin typeface="Raleway"/>
                <a:ea typeface="Raleway"/>
                <a:cs typeface="Raleway"/>
                <a:sym typeface="Raleway"/>
              </a:rPr>
              <a:t>Contributions to Disaster Management</a:t>
            </a:r>
            <a:r>
              <a:rPr lang="en" sz="1600">
                <a:solidFill>
                  <a:srgbClr val="000000"/>
                </a:solidFill>
                <a:latin typeface="Raleway SemiBold"/>
                <a:ea typeface="Raleway SemiBold"/>
                <a:cs typeface="Raleway SemiBold"/>
                <a:sym typeface="Raleway SemiBold"/>
              </a:rPr>
              <a:t>: How can insights from preparedness behaviors inform disaster management?</a:t>
            </a:r>
            <a:endParaRPr sz="1600">
              <a:solidFill>
                <a:srgbClr val="000000"/>
              </a:solidFill>
              <a:latin typeface="Raleway SemiBold"/>
              <a:ea typeface="Raleway SemiBold"/>
              <a:cs typeface="Raleway SemiBold"/>
              <a:sym typeface="Raleway SemiBold"/>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512800"/>
            <a:ext cx="76884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Age with Preparedness Levels</a:t>
            </a:r>
            <a:endParaRPr sz="3000"/>
          </a:p>
        </p:txBody>
      </p:sp>
      <p:pic>
        <p:nvPicPr>
          <p:cNvPr id="135" name="Google Shape;135;p21"/>
          <p:cNvPicPr preferRelativeResize="0"/>
          <p:nvPr/>
        </p:nvPicPr>
        <p:blipFill>
          <a:blip r:embed="rId3">
            <a:alphaModFix/>
          </a:blip>
          <a:stretch>
            <a:fillRect/>
          </a:stretch>
        </p:blipFill>
        <p:spPr>
          <a:xfrm>
            <a:off x="1311100" y="1273975"/>
            <a:ext cx="6525108" cy="370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