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96" r:id="rId9"/>
    <p:sldId id="264" r:id="rId10"/>
    <p:sldId id="265" r:id="rId11"/>
    <p:sldId id="269" r:id="rId12"/>
    <p:sldId id="271" r:id="rId13"/>
    <p:sldId id="272" r:id="rId14"/>
    <p:sldId id="297" r:id="rId15"/>
    <p:sldId id="302" r:id="rId16"/>
    <p:sldId id="303" r:id="rId17"/>
    <p:sldId id="275" r:id="rId18"/>
    <p:sldId id="276" r:id="rId19"/>
    <p:sldId id="278" r:id="rId20"/>
    <p:sldId id="279" r:id="rId21"/>
    <p:sldId id="280" r:id="rId22"/>
    <p:sldId id="282" r:id="rId23"/>
    <p:sldId id="283" r:id="rId24"/>
    <p:sldId id="284" r:id="rId25"/>
    <p:sldId id="285" r:id="rId26"/>
    <p:sldId id="286" r:id="rId27"/>
    <p:sldId id="294" r:id="rId28"/>
    <p:sldId id="292" r:id="rId29"/>
    <p:sldId id="287" r:id="rId30"/>
    <p:sldId id="288" r:id="rId31"/>
    <p:sldId id="291" r:id="rId32"/>
    <p:sldId id="289" r:id="rId33"/>
    <p:sldId id="295" r:id="rId34"/>
    <p:sldId id="290" r:id="rId35"/>
    <p:sldId id="304" r:id="rId36"/>
    <p:sldId id="293"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1BED71-81DA-4B75-A97B-8C31B1A17041}">
          <p14:sldIdLst>
            <p14:sldId id="256"/>
            <p14:sldId id="257"/>
            <p14:sldId id="258"/>
            <p14:sldId id="259"/>
            <p14:sldId id="260"/>
            <p14:sldId id="261"/>
            <p14:sldId id="263"/>
            <p14:sldId id="296"/>
            <p14:sldId id="264"/>
            <p14:sldId id="265"/>
            <p14:sldId id="269"/>
            <p14:sldId id="271"/>
            <p14:sldId id="272"/>
            <p14:sldId id="297"/>
            <p14:sldId id="302"/>
            <p14:sldId id="303"/>
            <p14:sldId id="275"/>
            <p14:sldId id="276"/>
            <p14:sldId id="278"/>
            <p14:sldId id="279"/>
            <p14:sldId id="280"/>
            <p14:sldId id="282"/>
          </p14:sldIdLst>
        </p14:section>
        <p14:section name="Untitled Section" id="{36E6B07C-A923-48D6-9B6C-13608AA1C4E9}">
          <p14:sldIdLst>
            <p14:sldId id="283"/>
            <p14:sldId id="284"/>
            <p14:sldId id="285"/>
            <p14:sldId id="286"/>
            <p14:sldId id="294"/>
            <p14:sldId id="292"/>
            <p14:sldId id="287"/>
            <p14:sldId id="288"/>
            <p14:sldId id="291"/>
            <p14:sldId id="289"/>
            <p14:sldId id="295"/>
            <p14:sldId id="290"/>
            <p14:sldId id="304"/>
            <p14:sldId id="293"/>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7" d="100"/>
          <a:sy n="67" d="100"/>
        </p:scale>
        <p:origin x="8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848-27D3-6367-9365-CA4E29F85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87109D-8B64-8395-F10E-FC4B11517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7CBEF-B605-0105-481B-F0DC24A11DE7}"/>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FDCF7EF2-E464-934A-222B-80A4AFF82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FB4A2-D2C2-83EC-6DB9-BADDCD97DB25}"/>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127919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0343-0912-B226-D704-B534FEA877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A4F4C3-344E-F009-30FD-32220F9BB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38A33-F4CC-1AF9-25EC-FC24C13B7BAA}"/>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3B2B66B5-29D9-E124-D016-0AFC10325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DC5F2-8978-ED61-74F7-E57FBAF21827}"/>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267840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397B70-1079-F3C6-4BB1-A79900223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3F83C-1D2E-A0D4-247C-F92DC2A9E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6319-A76A-0366-2726-E9D6C48E4555}"/>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C6817427-33C5-7B79-9215-1BD77BE9D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51E76-58B2-D715-7B9D-B893BBB5C1E7}"/>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37940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8021-822F-DC2E-16B1-4128DCCC2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485F9-3BAA-2581-7EC9-338E06208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52E38-E86E-DC34-330E-60A886217CF5}"/>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6CF0699A-32EF-C766-DF73-EFE586A01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A3BAF-C8B4-14A3-21BB-D5156E367CB2}"/>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420529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48AE-AD5A-C1A9-D161-B33E8D428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AB0C0-412E-2F54-5B78-E8465C386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769B8-9AB9-9E91-455E-CF142671C3D1}"/>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C5521210-5C4A-A735-82BB-7AABD632D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D6E7C-F8FD-7779-03D5-B2CEEFD6A8D7}"/>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37055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55E6-E756-A0DB-0E6E-1C1AB17F3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EDF9B-1AD1-9921-76F8-3F0DA79144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295C0-E179-537E-A2F9-9CA1E6069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469A3-1766-9600-E392-FDAB7F922AAC}"/>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6" name="Footer Placeholder 5">
            <a:extLst>
              <a:ext uri="{FF2B5EF4-FFF2-40B4-BE49-F238E27FC236}">
                <a16:creationId xmlns:a16="http://schemas.microsoft.com/office/drawing/2014/main" id="{C7F6884B-240A-58D3-F4E5-9C535F55E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FBD25-8166-C849-AE04-092204F1136A}"/>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2413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8FBA-997D-4B2F-451F-8774B7C02A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9B8084-B9C6-EE75-6725-374736129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3DBAA-8C3F-6D0D-9964-D752C9ACFA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00EE8-F3AD-A5AE-0DC5-CEAF6D810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2F64-5B83-7842-D1F8-73F6675529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A99124-DF9C-4CC6-EB7B-14D9C104259E}"/>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8" name="Footer Placeholder 7">
            <a:extLst>
              <a:ext uri="{FF2B5EF4-FFF2-40B4-BE49-F238E27FC236}">
                <a16:creationId xmlns:a16="http://schemas.microsoft.com/office/drawing/2014/main" id="{91D95223-D6A7-B570-6D6E-71C1CB25FD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3E274-03BA-AABA-0DFD-6636192E0AD8}"/>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110678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6587-3A81-D7FC-E16D-52C3E1AC8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579BA0-65B2-F8ED-C351-8A5AF7C33092}"/>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4" name="Footer Placeholder 3">
            <a:extLst>
              <a:ext uri="{FF2B5EF4-FFF2-40B4-BE49-F238E27FC236}">
                <a16:creationId xmlns:a16="http://schemas.microsoft.com/office/drawing/2014/main" id="{CD681B10-DB0F-9DEA-3B46-03DC74382B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555A27-4999-0084-B333-3B117FD279D3}"/>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82026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CB122-E1F8-9E5E-0B55-0D5EC333288D}"/>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3" name="Footer Placeholder 2">
            <a:extLst>
              <a:ext uri="{FF2B5EF4-FFF2-40B4-BE49-F238E27FC236}">
                <a16:creationId xmlns:a16="http://schemas.microsoft.com/office/drawing/2014/main" id="{45625870-B9A5-EDBC-0F85-E532D21EB4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DBA14-7F2D-C8DB-9556-53D45A089AD9}"/>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321079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95A8-B4CD-77FF-AABB-17C84CC93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526D38-8CFB-DF53-338B-5E011DCE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B0CFF-77A8-4791-5555-E0D9524BD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10680-5F34-A883-4737-4F823D4FE52B}"/>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6" name="Footer Placeholder 5">
            <a:extLst>
              <a:ext uri="{FF2B5EF4-FFF2-40B4-BE49-F238E27FC236}">
                <a16:creationId xmlns:a16="http://schemas.microsoft.com/office/drawing/2014/main" id="{8521FC86-5427-2916-176F-8CEF896E9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18BFB-5805-5A06-3643-53C971A1F6C8}"/>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363274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D29-3E94-796E-BF94-C8547E5C4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203A-0E44-4809-8495-9B6F0BCE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226BC-FF5B-2052-195A-DCB10C19C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027A1-66DC-33A2-FA2C-283676C627EE}"/>
              </a:ext>
            </a:extLst>
          </p:cNvPr>
          <p:cNvSpPr>
            <a:spLocks noGrp="1"/>
          </p:cNvSpPr>
          <p:nvPr>
            <p:ph type="dt" sz="half" idx="10"/>
          </p:nvPr>
        </p:nvSpPr>
        <p:spPr/>
        <p:txBody>
          <a:bodyPr/>
          <a:lstStyle/>
          <a:p>
            <a:fld id="{5DEDC57B-668F-4A86-B0FC-4CFA278DD839}" type="datetimeFigureOut">
              <a:rPr lang="en-US" smtClean="0"/>
              <a:t>7/11/2023</a:t>
            </a:fld>
            <a:endParaRPr lang="en-US"/>
          </a:p>
        </p:txBody>
      </p:sp>
      <p:sp>
        <p:nvSpPr>
          <p:cNvPr id="6" name="Footer Placeholder 5">
            <a:extLst>
              <a:ext uri="{FF2B5EF4-FFF2-40B4-BE49-F238E27FC236}">
                <a16:creationId xmlns:a16="http://schemas.microsoft.com/office/drawing/2014/main" id="{1F646B47-D7CF-7850-8513-DF5A0F94F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8C60-B5BB-7C1E-9494-2B082535B55F}"/>
              </a:ext>
            </a:extLst>
          </p:cNvPr>
          <p:cNvSpPr>
            <a:spLocks noGrp="1"/>
          </p:cNvSpPr>
          <p:nvPr>
            <p:ph type="sldNum" sz="quarter" idx="12"/>
          </p:nvPr>
        </p:nvSpPr>
        <p:spPr/>
        <p:txBody>
          <a:bodyPr/>
          <a:lstStyle/>
          <a:p>
            <a:fld id="{B52C73A8-390F-4DDB-8DEF-49BEFC1F1553}" type="slidenum">
              <a:rPr lang="en-US" smtClean="0"/>
              <a:t>‹#›</a:t>
            </a:fld>
            <a:endParaRPr lang="en-US"/>
          </a:p>
        </p:txBody>
      </p:sp>
    </p:spTree>
    <p:extLst>
      <p:ext uri="{BB962C8B-B14F-4D97-AF65-F5344CB8AC3E}">
        <p14:creationId xmlns:p14="http://schemas.microsoft.com/office/powerpoint/2010/main" val="157320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DDAD4-2035-B55D-AE56-FBD80487D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47E5F-DFE7-3FE3-5289-DBE912C73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E0FF5-BA4D-6D3F-1DA9-0DC4ADE36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DC57B-668F-4A86-B0FC-4CFA278DD839}" type="datetimeFigureOut">
              <a:rPr lang="en-US" smtClean="0"/>
              <a:t>7/11/2023</a:t>
            </a:fld>
            <a:endParaRPr lang="en-US"/>
          </a:p>
        </p:txBody>
      </p:sp>
      <p:sp>
        <p:nvSpPr>
          <p:cNvPr id="5" name="Footer Placeholder 4">
            <a:extLst>
              <a:ext uri="{FF2B5EF4-FFF2-40B4-BE49-F238E27FC236}">
                <a16:creationId xmlns:a16="http://schemas.microsoft.com/office/drawing/2014/main" id="{1CBF1EBD-0CC9-54AA-47C2-CAD973874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7B1841-3F5F-6AE6-AFDF-F08B00760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C73A8-390F-4DDB-8DEF-49BEFC1F1553}" type="slidenum">
              <a:rPr lang="en-US" smtClean="0"/>
              <a:t>‹#›</a:t>
            </a:fld>
            <a:endParaRPr lang="en-US"/>
          </a:p>
        </p:txBody>
      </p:sp>
    </p:spTree>
    <p:extLst>
      <p:ext uri="{BB962C8B-B14F-4D97-AF65-F5344CB8AC3E}">
        <p14:creationId xmlns:p14="http://schemas.microsoft.com/office/powerpoint/2010/main" val="50437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highway-signs/e/emission.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gazette.gc.ca/rp-pr/p2/2014/2014-10-08/html/sor-dors207-eng.html" TargetMode="External"/><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open.canada.ca/data/en/dataset/98f1a129-f628-4ce4-b24d-6f16bf24dd64#wb-auto-6" TargetMode="External"/><Relationship Id="rId2" Type="http://schemas.openxmlformats.org/officeDocument/2006/relationships/hyperlink" Target="https://www.kaggle.com/datasets/debajyotipodder/co2-emission-by-vehicles"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road, car, outdoor, street&#10;&#10;Description automatically generated">
            <a:extLst>
              <a:ext uri="{FF2B5EF4-FFF2-40B4-BE49-F238E27FC236}">
                <a16:creationId xmlns:a16="http://schemas.microsoft.com/office/drawing/2014/main" id="{25397A00-EB53-F38D-E370-7F781C5E06C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8823" r="-1" b="18481"/>
          <a:stretch/>
        </p:blipFill>
        <p:spPr>
          <a:xfrm>
            <a:off x="4547937" y="-5"/>
            <a:ext cx="7644062" cy="3681406"/>
          </a:xfrm>
          <a:prstGeom prst="rect">
            <a:avLst/>
          </a:prstGeom>
        </p:spPr>
      </p:pic>
      <p:pic>
        <p:nvPicPr>
          <p:cNvPr id="8" name="Picture 2" descr="China to limit car sales in fight against air pollution">
            <a:extLst>
              <a:ext uri="{FF2B5EF4-FFF2-40B4-BE49-F238E27FC236}">
                <a16:creationId xmlns:a16="http://schemas.microsoft.com/office/drawing/2014/main" id="{07EBFFE7-FE89-D1BC-0943-7FA0CDA93B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429" r="-1" b="-1"/>
          <a:stretch/>
        </p:blipFill>
        <p:spPr bwMode="auto">
          <a:xfrm>
            <a:off x="4547938" y="3737393"/>
            <a:ext cx="7644062" cy="3176595"/>
          </a:xfrm>
          <a:prstGeom prst="rect">
            <a:avLst/>
          </a:prstGeom>
          <a:solidFill>
            <a:srgbClr val="FFFFFF"/>
          </a:solidFill>
        </p:spPr>
      </p:pic>
      <p:sp>
        <p:nvSpPr>
          <p:cNvPr id="78" name="Rectangle 7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69CEF-6FDD-9C22-2255-4CEA7129782C}"/>
              </a:ext>
            </a:extLst>
          </p:cNvPr>
          <p:cNvSpPr>
            <a:spLocks noGrp="1"/>
          </p:cNvSpPr>
          <p:nvPr>
            <p:ph type="ctrTitle"/>
          </p:nvPr>
        </p:nvSpPr>
        <p:spPr>
          <a:xfrm>
            <a:off x="838200" y="1115219"/>
            <a:ext cx="5395912" cy="2387600"/>
          </a:xfrm>
        </p:spPr>
        <p:txBody>
          <a:bodyPr>
            <a:normAutofit/>
          </a:bodyPr>
          <a:lstStyle/>
          <a:p>
            <a:pPr algn="l"/>
            <a:r>
              <a:rPr lang="en-US" sz="5000" dirty="0">
                <a:solidFill>
                  <a:schemeClr val="bg1"/>
                </a:solidFill>
                <a:latin typeface="Times New Roman" panose="02020603050405020304" pitchFamily="18" charset="0"/>
                <a:cs typeface="Times New Roman" panose="02020603050405020304" pitchFamily="18" charset="0"/>
              </a:rPr>
              <a:t>Prediction of CO2 Emission from Vehicles</a:t>
            </a:r>
          </a:p>
        </p:txBody>
      </p:sp>
      <p:sp>
        <p:nvSpPr>
          <p:cNvPr id="3" name="Subtitle 2">
            <a:extLst>
              <a:ext uri="{FF2B5EF4-FFF2-40B4-BE49-F238E27FC236}">
                <a16:creationId xmlns:a16="http://schemas.microsoft.com/office/drawing/2014/main" id="{D5B742EB-AB70-53EE-5445-7387915D2283}"/>
              </a:ext>
            </a:extLst>
          </p:cNvPr>
          <p:cNvSpPr>
            <a:spLocks noGrp="1"/>
          </p:cNvSpPr>
          <p:nvPr>
            <p:ph type="subTitle" idx="1"/>
          </p:nvPr>
        </p:nvSpPr>
        <p:spPr>
          <a:xfrm>
            <a:off x="838200" y="3859998"/>
            <a:ext cx="4218992" cy="2148576"/>
          </a:xfrm>
        </p:spPr>
        <p:txBody>
          <a:bodyPr>
            <a:noAutofit/>
          </a:bodyPr>
          <a:lstStyle/>
          <a:p>
            <a:pPr algn="l"/>
            <a:r>
              <a:rPr lang="en-US" sz="1800">
                <a:solidFill>
                  <a:schemeClr val="bg1"/>
                </a:solidFill>
                <a:latin typeface="Times New Roman" panose="02020603050405020304" pitchFamily="18" charset="0"/>
                <a:cs typeface="Times New Roman" panose="02020603050405020304" pitchFamily="18" charset="0"/>
              </a:rPr>
              <a:t>   </a:t>
            </a:r>
            <a:endParaRPr lang="en-US" sz="1800" dirty="0">
              <a:solidFill>
                <a:schemeClr val="bg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A8B91BF-623C-081D-AFDE-648F84D0F4EA}"/>
              </a:ext>
            </a:extLst>
          </p:cNvPr>
          <p:cNvSpPr>
            <a:spLocks noGrp="1"/>
          </p:cNvSpPr>
          <p:nvPr>
            <p:ph type="title"/>
          </p:nvPr>
        </p:nvSpPr>
        <p:spPr>
          <a:xfrm>
            <a:off x="760998" y="115194"/>
            <a:ext cx="4967141" cy="1044476"/>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Quartile Classification</a:t>
            </a:r>
          </a:p>
        </p:txBody>
      </p:sp>
      <p:sp>
        <p:nvSpPr>
          <p:cNvPr id="3" name="Content Placeholder 2">
            <a:extLst>
              <a:ext uri="{FF2B5EF4-FFF2-40B4-BE49-F238E27FC236}">
                <a16:creationId xmlns:a16="http://schemas.microsoft.com/office/drawing/2014/main" id="{44A7ECCD-41A6-E6AC-F96B-E5B1125561BD}"/>
              </a:ext>
            </a:extLst>
          </p:cNvPr>
          <p:cNvSpPr>
            <a:spLocks noGrp="1"/>
          </p:cNvSpPr>
          <p:nvPr>
            <p:ph idx="1"/>
          </p:nvPr>
        </p:nvSpPr>
        <p:spPr>
          <a:xfrm>
            <a:off x="760999" y="1274863"/>
            <a:ext cx="5226610" cy="4347269"/>
          </a:xfrm>
        </p:spPr>
        <p:txBody>
          <a:bodyPr>
            <a:noAutofit/>
          </a:bodyPr>
          <a:lstStyle/>
          <a:p>
            <a:pP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In Canada, low-emission vehicles (LEV) are defined based on tailpipe emissions of greenhouse gases, including CO2, N2O, and CH4.</a:t>
            </a:r>
          </a:p>
          <a:p>
            <a:pP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Low-emission vehicles: Any vehicle with CO2 emissions below 125 g/km for model year 2021.</a:t>
            </a:r>
          </a:p>
          <a:p>
            <a:pP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Average CO2 emissions: In 2020, the range of 150 g/km to 224 g/km is an approximation of average emissions in Canada.</a:t>
            </a:r>
          </a:p>
          <a:p>
            <a:pP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Very high emissions: Vehicles emitting more than 400 g/km of CO2 are considered to have "very high" emissions </a:t>
            </a:r>
          </a:p>
          <a:p>
            <a:pPr>
              <a:buFont typeface="Arial" panose="020B0604020202020204" pitchFamily="34" charset="0"/>
              <a:buChar char="•"/>
            </a:pPr>
            <a:r>
              <a:rPr lang="en-US" sz="1600" b="0" i="0" dirty="0">
                <a:solidFill>
                  <a:schemeClr val="bg1"/>
                </a:solidFill>
                <a:effectLst/>
                <a:latin typeface="Times New Roman" panose="02020603050405020304" pitchFamily="18" charset="0"/>
                <a:cs typeface="Times New Roman" panose="02020603050405020304" pitchFamily="18" charset="0"/>
              </a:rPr>
              <a:t>Quartile classification:</a:t>
            </a:r>
          </a:p>
          <a:p>
            <a:pPr lvl="1"/>
            <a:r>
              <a:rPr lang="en-US" sz="1600" b="0" i="0" dirty="0">
                <a:solidFill>
                  <a:schemeClr val="bg1"/>
                </a:solidFill>
                <a:effectLst/>
                <a:latin typeface="Times New Roman" panose="02020603050405020304" pitchFamily="18" charset="0"/>
                <a:cs typeface="Times New Roman" panose="02020603050405020304" pitchFamily="18" charset="0"/>
              </a:rPr>
              <a:t>Very High: Above 400 g/km</a:t>
            </a:r>
          </a:p>
          <a:p>
            <a:pPr lvl="1"/>
            <a:r>
              <a:rPr lang="en-US" sz="1600" b="0" i="0" dirty="0">
                <a:solidFill>
                  <a:schemeClr val="bg1"/>
                </a:solidFill>
                <a:effectLst/>
                <a:latin typeface="Times New Roman" panose="02020603050405020304" pitchFamily="18" charset="0"/>
                <a:cs typeface="Times New Roman" panose="02020603050405020304" pitchFamily="18" charset="0"/>
              </a:rPr>
              <a:t>High: Between 225 g/km to 400 g/km</a:t>
            </a:r>
          </a:p>
          <a:p>
            <a:pPr lvl="1"/>
            <a:r>
              <a:rPr lang="en-US" sz="1600" b="0" i="0" dirty="0">
                <a:solidFill>
                  <a:schemeClr val="bg1"/>
                </a:solidFill>
                <a:effectLst/>
                <a:latin typeface="Times New Roman" panose="02020603050405020304" pitchFamily="18" charset="0"/>
                <a:cs typeface="Times New Roman" panose="02020603050405020304" pitchFamily="18" charset="0"/>
              </a:rPr>
              <a:t>Average: Between 125 g/km to 224 g/km</a:t>
            </a:r>
          </a:p>
          <a:p>
            <a:pPr lvl="1"/>
            <a:r>
              <a:rPr lang="en-US" sz="1600" b="0" i="0" dirty="0">
                <a:solidFill>
                  <a:schemeClr val="bg1"/>
                </a:solidFill>
                <a:effectLst/>
                <a:latin typeface="Times New Roman" panose="02020603050405020304" pitchFamily="18" charset="0"/>
                <a:cs typeface="Times New Roman" panose="02020603050405020304" pitchFamily="18" charset="0"/>
              </a:rPr>
              <a:t>Low: Below 125 g/km</a:t>
            </a:r>
          </a:p>
          <a:p>
            <a:pPr marL="0" indent="0">
              <a:buNone/>
            </a:pPr>
            <a:endParaRPr lang="en-US" sz="1200" b="0" i="0" dirty="0">
              <a:solidFill>
                <a:schemeClr val="bg1"/>
              </a:solidFill>
              <a:effectLs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36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1556E56-79FA-8DF0-1B6C-E5F89DFA5578}"/>
              </a:ext>
            </a:extLst>
          </p:cNvPr>
          <p:cNvSpPr>
            <a:spLocks noGrp="1"/>
          </p:cNvSpPr>
          <p:nvPr>
            <p:ph type="title"/>
          </p:nvPr>
        </p:nvSpPr>
        <p:spPr>
          <a:xfrm>
            <a:off x="1295400" y="669925"/>
            <a:ext cx="4800600" cy="1325563"/>
          </a:xfrm>
        </p:spPr>
        <p:txBody>
          <a:bodyPr anchor="b">
            <a:normAutofit/>
          </a:bodyPr>
          <a:lstStyle/>
          <a:p>
            <a:r>
              <a:rPr lang="en-US" sz="2800" b="1" i="0" dirty="0">
                <a:solidFill>
                  <a:schemeClr val="bg1"/>
                </a:solidFill>
                <a:effectLst/>
                <a:latin typeface="Times New Roman" panose="02020603050405020304" pitchFamily="18" charset="0"/>
                <a:cs typeface="Times New Roman" panose="02020603050405020304" pitchFamily="18" charset="0"/>
              </a:rPr>
              <a:t>Logistic Regression Results for CO2 Emission Classification</a:t>
            </a:r>
            <a:endParaRPr lang="en-US" sz="2800" b="1" dirty="0">
              <a:solidFill>
                <a:schemeClr val="bg1"/>
              </a:solidFill>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9D92CA-11BC-061C-52AF-737416855150}"/>
              </a:ext>
            </a:extLst>
          </p:cNvPr>
          <p:cNvSpPr>
            <a:spLocks noGrp="1"/>
          </p:cNvSpPr>
          <p:nvPr>
            <p:ph idx="1"/>
          </p:nvPr>
        </p:nvSpPr>
        <p:spPr>
          <a:xfrm>
            <a:off x="877078" y="2288833"/>
            <a:ext cx="5218922" cy="3711571"/>
          </a:xfrm>
        </p:spPr>
        <p:txBody>
          <a:bodyPr>
            <a:normAutofit/>
          </a:bodyPr>
          <a:lstStyle/>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Logistic regression was used to classify CO2 emissions into four classes based on their emission levels.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confusion matrix and accuracy metrics were used to evaluate the performance of the logistic regression model.</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model achieved an overall testing accuracy of 0.9594, indicating good performance in predicting CO2 emission levels.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CO2 emission levels were classified into four classes: Very High, High, Average, and Low, based on their emission levels.</a:t>
            </a:r>
          </a:p>
          <a:p>
            <a:pPr>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Accuracy Metrics</a:t>
            </a:r>
          </a:p>
          <a:p>
            <a:pPr lvl="1"/>
            <a:r>
              <a:rPr lang="en-US" sz="1400" b="0" i="0" dirty="0">
                <a:solidFill>
                  <a:schemeClr val="bg1"/>
                </a:solidFill>
                <a:effectLst/>
                <a:latin typeface="Times New Roman" panose="02020603050405020304" pitchFamily="18" charset="0"/>
                <a:cs typeface="Times New Roman" panose="02020603050405020304" pitchFamily="18" charset="0"/>
              </a:rPr>
              <a:t>Training Accuracy: 0.9646</a:t>
            </a:r>
          </a:p>
          <a:p>
            <a:pPr lvl="1"/>
            <a:r>
              <a:rPr lang="en-US" sz="1400" b="0" i="0" dirty="0">
                <a:solidFill>
                  <a:schemeClr val="bg1"/>
                </a:solidFill>
                <a:effectLst/>
                <a:latin typeface="Times New Roman" panose="02020603050405020304" pitchFamily="18" charset="0"/>
                <a:cs typeface="Times New Roman" panose="02020603050405020304" pitchFamily="18" charset="0"/>
              </a:rPr>
              <a:t>Testing Accuracy: 0.9594</a:t>
            </a:r>
          </a:p>
          <a:p>
            <a:pPr lvl="1"/>
            <a:r>
              <a:rPr lang="en-US" sz="1400" b="0" i="0" dirty="0">
                <a:solidFill>
                  <a:schemeClr val="bg1"/>
                </a:solidFill>
                <a:effectLst/>
                <a:latin typeface="Times New Roman" panose="02020603050405020304" pitchFamily="18" charset="0"/>
                <a:cs typeface="Times New Roman" panose="02020603050405020304" pitchFamily="18" charset="0"/>
              </a:rPr>
              <a:t>Precision: 0.9593</a:t>
            </a:r>
          </a:p>
          <a:p>
            <a:pPr lvl="1"/>
            <a:r>
              <a:rPr lang="en-US" sz="1400" b="0" i="0" dirty="0">
                <a:solidFill>
                  <a:schemeClr val="bg1"/>
                </a:solidFill>
                <a:effectLst/>
                <a:latin typeface="Times New Roman" panose="02020603050405020304" pitchFamily="18" charset="0"/>
                <a:cs typeface="Times New Roman" panose="02020603050405020304" pitchFamily="18" charset="0"/>
              </a:rPr>
              <a:t>Recall: 0.9594</a:t>
            </a:r>
          </a:p>
          <a:p>
            <a:pPr lvl="1"/>
            <a:r>
              <a:rPr lang="en-US" sz="1400" b="0" i="0" dirty="0">
                <a:solidFill>
                  <a:schemeClr val="bg1"/>
                </a:solidFill>
                <a:effectLst/>
                <a:latin typeface="Times New Roman" panose="02020603050405020304" pitchFamily="18" charset="0"/>
                <a:cs typeface="Times New Roman" panose="02020603050405020304" pitchFamily="18" charset="0"/>
              </a:rPr>
              <a:t>F1-score: 0.9592</a:t>
            </a:r>
          </a:p>
          <a:p>
            <a:pPr lvl="1"/>
            <a:endParaRPr lang="en-US" sz="1300" b="0" i="0" dirty="0">
              <a:solidFill>
                <a:schemeClr val="bg1"/>
              </a:solidFill>
              <a:effectLst/>
              <a:latin typeface="Times New Roman" panose="02020603050405020304" pitchFamily="18" charset="0"/>
              <a:cs typeface="Times New Roman" panose="02020603050405020304" pitchFamily="18" charset="0"/>
            </a:endParaRPr>
          </a:p>
          <a:p>
            <a:pPr marL="0" indent="0">
              <a:buNone/>
            </a:pPr>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Chart&#10;&#10;Description automatically generated">
            <a:extLst>
              <a:ext uri="{FF2B5EF4-FFF2-40B4-BE49-F238E27FC236}">
                <a16:creationId xmlns:a16="http://schemas.microsoft.com/office/drawing/2014/main" id="{2F61B5B9-9449-EC3C-DAB7-245AC1EEE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065" y="323260"/>
            <a:ext cx="3610947" cy="2784532"/>
          </a:xfrm>
          <a:prstGeom prst="rect">
            <a:avLst/>
          </a:prstGeom>
        </p:spPr>
      </p:pic>
      <p:sp>
        <p:nvSpPr>
          <p:cNvPr id="23" name="Rectangle 22">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0A337562-9D20-0970-4B1F-518F45927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004" y="3776920"/>
            <a:ext cx="3620278" cy="2784532"/>
          </a:xfrm>
          <a:prstGeom prst="rect">
            <a:avLst/>
          </a:prstGeom>
        </p:spPr>
      </p:pic>
      <p:sp>
        <p:nvSpPr>
          <p:cNvPr id="25" name="Rectangle 24">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30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454F730-FAC4-19EB-6D5F-899CEF885F15}"/>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Dividing Dataset into Subsets </a:t>
            </a:r>
          </a:p>
        </p:txBody>
      </p:sp>
      <p:cxnSp>
        <p:nvCxnSpPr>
          <p:cNvPr id="35" name="Straight Connector 3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C743A5-DBF7-56C6-53CA-D3BE85A58FB9}"/>
              </a:ext>
            </a:extLst>
          </p:cNvPr>
          <p:cNvSpPr>
            <a:spLocks noGrp="1"/>
          </p:cNvSpPr>
          <p:nvPr>
            <p:ph idx="1"/>
          </p:nvPr>
        </p:nvSpPr>
        <p:spPr>
          <a:xfrm>
            <a:off x="897769" y="1909192"/>
            <a:ext cx="9093956" cy="3647710"/>
          </a:xfrm>
        </p:spPr>
        <p:txBody>
          <a:bodyPr>
            <a:normAutofit/>
          </a:bodyPr>
          <a:lstStyle/>
          <a:p>
            <a:r>
              <a:rPr lang="en-US" sz="1400" dirty="0" err="1">
                <a:solidFill>
                  <a:schemeClr val="bg1"/>
                </a:solidFill>
                <a:latin typeface="Times New Roman" panose="02020603050405020304" pitchFamily="18" charset="0"/>
                <a:cs typeface="Times New Roman" panose="02020603050405020304" pitchFamily="18" charset="0"/>
              </a:rPr>
              <a:t>Subdatasets</a:t>
            </a:r>
            <a:r>
              <a:rPr lang="en-US" sz="1400" dirty="0">
                <a:solidFill>
                  <a:schemeClr val="bg1"/>
                </a:solidFill>
                <a:latin typeface="Times New Roman" panose="02020603050405020304" pitchFamily="18" charset="0"/>
                <a:cs typeface="Times New Roman" panose="02020603050405020304" pitchFamily="18" charset="0"/>
              </a:rPr>
              <a:t> are created based on the unique class labels in the "CO2 Class" column of the original </a:t>
            </a:r>
            <a:r>
              <a:rPr lang="en-US" sz="1400" dirty="0" err="1">
                <a:solidFill>
                  <a:schemeClr val="bg1"/>
                </a:solidFill>
                <a:latin typeface="Times New Roman" panose="02020603050405020304" pitchFamily="18" charset="0"/>
                <a:cs typeface="Times New Roman" panose="02020603050405020304" pitchFamily="18" charset="0"/>
              </a:rPr>
              <a:t>dataframe</a:t>
            </a:r>
            <a:r>
              <a:rPr lang="en-US" sz="1400" dirty="0">
                <a:solidFill>
                  <a:schemeClr val="bg1"/>
                </a:solidFill>
                <a:latin typeface="Times New Roman" panose="02020603050405020304" pitchFamily="18" charset="0"/>
                <a:cs typeface="Times New Roman" panose="02020603050405020304" pitchFamily="18" charset="0"/>
              </a:rPr>
              <a:t>, with each </a:t>
            </a:r>
            <a:r>
              <a:rPr lang="en-US" sz="1400" dirty="0" err="1">
                <a:solidFill>
                  <a:schemeClr val="bg1"/>
                </a:solidFill>
                <a:latin typeface="Times New Roman" panose="02020603050405020304" pitchFamily="18" charset="0"/>
                <a:cs typeface="Times New Roman" panose="02020603050405020304" pitchFamily="18" charset="0"/>
              </a:rPr>
              <a:t>subdataset</a:t>
            </a:r>
            <a:r>
              <a:rPr lang="en-US" sz="1400" dirty="0">
                <a:solidFill>
                  <a:schemeClr val="bg1"/>
                </a:solidFill>
                <a:latin typeface="Times New Roman" panose="02020603050405020304" pitchFamily="18" charset="0"/>
                <a:cs typeface="Times New Roman" panose="02020603050405020304" pitchFamily="18" charset="0"/>
              </a:rPr>
              <a:t> containing only the rows with the corresponding class label. </a:t>
            </a:r>
          </a:p>
          <a:p>
            <a:r>
              <a:rPr lang="en-US" sz="1400" dirty="0">
                <a:solidFill>
                  <a:schemeClr val="bg1"/>
                </a:solidFill>
                <a:latin typeface="Times New Roman" panose="02020603050405020304" pitchFamily="18" charset="0"/>
                <a:cs typeface="Times New Roman" panose="02020603050405020304" pitchFamily="18" charset="0"/>
              </a:rPr>
              <a:t>Four </a:t>
            </a:r>
            <a:r>
              <a:rPr lang="en-US" sz="1400" dirty="0" err="1">
                <a:solidFill>
                  <a:schemeClr val="bg1"/>
                </a:solidFill>
                <a:latin typeface="Times New Roman" panose="02020603050405020304" pitchFamily="18" charset="0"/>
                <a:cs typeface="Times New Roman" panose="02020603050405020304" pitchFamily="18" charset="0"/>
              </a:rPr>
              <a:t>subdatasets</a:t>
            </a:r>
            <a:r>
              <a:rPr lang="en-US" sz="1400" dirty="0">
                <a:solidFill>
                  <a:schemeClr val="bg1"/>
                </a:solidFill>
                <a:latin typeface="Times New Roman" panose="02020603050405020304" pitchFamily="18" charset="0"/>
                <a:cs typeface="Times New Roman" panose="02020603050405020304" pitchFamily="18" charset="0"/>
              </a:rPr>
              <a:t> are created, one for each class label: </a:t>
            </a:r>
          </a:p>
          <a:p>
            <a:pPr lvl="1"/>
            <a:r>
              <a:rPr lang="en-US" sz="1400" dirty="0">
                <a:solidFill>
                  <a:schemeClr val="bg1"/>
                </a:solidFill>
                <a:latin typeface="Times New Roman" panose="02020603050405020304" pitchFamily="18" charset="0"/>
                <a:cs typeface="Times New Roman" panose="02020603050405020304" pitchFamily="18" charset="0"/>
              </a:rPr>
              <a:t>Low – 59 instances with a mean of 112.52 for CO2 emissions</a:t>
            </a:r>
          </a:p>
          <a:p>
            <a:pPr lvl="1"/>
            <a:r>
              <a:rPr lang="en-US" sz="1400" dirty="0">
                <a:solidFill>
                  <a:schemeClr val="bg1"/>
                </a:solidFill>
                <a:latin typeface="Times New Roman" panose="02020603050405020304" pitchFamily="18" charset="0"/>
                <a:cs typeface="Times New Roman" panose="02020603050405020304" pitchFamily="18" charset="0"/>
              </a:rPr>
              <a:t>Average - 2595 instances with a mean of 193.98 for CO2 emissions</a:t>
            </a:r>
          </a:p>
          <a:p>
            <a:pPr lvl="1"/>
            <a:r>
              <a:rPr lang="en-US" sz="1400" dirty="0">
                <a:solidFill>
                  <a:schemeClr val="bg1"/>
                </a:solidFill>
                <a:latin typeface="Times New Roman" panose="02020603050405020304" pitchFamily="18" charset="0"/>
                <a:cs typeface="Times New Roman" panose="02020603050405020304" pitchFamily="18" charset="0"/>
              </a:rPr>
              <a:t>High - 4633 instances with a mean of 280.20 for CO2 emissions</a:t>
            </a:r>
          </a:p>
          <a:p>
            <a:pPr lvl="1"/>
            <a:r>
              <a:rPr lang="en-US" sz="1400" dirty="0">
                <a:solidFill>
                  <a:schemeClr val="bg1"/>
                </a:solidFill>
                <a:latin typeface="Times New Roman" panose="02020603050405020304" pitchFamily="18" charset="0"/>
                <a:cs typeface="Times New Roman" panose="02020603050405020304" pitchFamily="18" charset="0"/>
              </a:rPr>
              <a:t>Very High - 98 instances with a mean of 432.12 for CO2 emissions</a:t>
            </a:r>
          </a:p>
        </p:txBody>
      </p:sp>
      <p:cxnSp>
        <p:nvCxnSpPr>
          <p:cNvPr id="37" name="Straight Connector 3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33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85218E2-696E-D019-F650-3D3818C57FC8}"/>
              </a:ext>
            </a:extLst>
          </p:cNvPr>
          <p:cNvSpPr>
            <a:spLocks noGrp="1"/>
          </p:cNvSpPr>
          <p:nvPr>
            <p:ph type="title"/>
          </p:nvPr>
        </p:nvSpPr>
        <p:spPr>
          <a:xfrm>
            <a:off x="472635" y="130630"/>
            <a:ext cx="4974069" cy="895738"/>
          </a:xfrm>
        </p:spPr>
        <p:txBody>
          <a:bodyPr anchor="b">
            <a:normAutofit/>
          </a:bodyPr>
          <a:lstStyle/>
          <a:p>
            <a:r>
              <a:rPr lang="en-US" dirty="0">
                <a:solidFill>
                  <a:schemeClr val="bg1"/>
                </a:solidFill>
              </a:rPr>
              <a:t>Low Data Set</a:t>
            </a:r>
          </a:p>
        </p:txBody>
      </p:sp>
      <p:cxnSp>
        <p:nvCxnSpPr>
          <p:cNvPr id="92" name="Straight Connector 9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2026340"/>
            <a:ext cx="5446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9D09C5E-2D31-BEEB-783C-DADFE4ED78C2}"/>
              </a:ext>
            </a:extLst>
          </p:cNvPr>
          <p:cNvSpPr>
            <a:spLocks noGrp="1"/>
          </p:cNvSpPr>
          <p:nvPr>
            <p:ph idx="1"/>
          </p:nvPr>
        </p:nvSpPr>
        <p:spPr>
          <a:xfrm>
            <a:off x="242611" y="1026368"/>
            <a:ext cx="5204093" cy="4974037"/>
          </a:xfrm>
        </p:spPr>
        <p:txBody>
          <a:bodyPr>
            <a:noAutofit/>
          </a:bodyPr>
          <a:lstStyle/>
          <a:p>
            <a:r>
              <a:rPr lang="en-US" sz="1100" b="1" dirty="0">
                <a:solidFill>
                  <a:schemeClr val="bg1"/>
                </a:solidFill>
                <a:latin typeface="Times New Roman" panose="02020603050405020304" pitchFamily="18" charset="0"/>
                <a:cs typeface="Times New Roman" panose="02020603050405020304" pitchFamily="18" charset="0"/>
              </a:rPr>
              <a:t>Linear Regression </a:t>
            </a:r>
          </a:p>
          <a:p>
            <a:pPr marL="0" indent="0">
              <a:buNone/>
            </a:pPr>
            <a:r>
              <a:rPr lang="en-US" sz="1100" b="1"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Mean Squared Error (MSE): 1.3277816884128628</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R-squared (R2) Score: 0.978234863834194</a:t>
            </a:r>
          </a:p>
          <a:p>
            <a:pPr marL="0" indent="0">
              <a:buNone/>
            </a:pPr>
            <a:r>
              <a:rPr lang="en-US" sz="1100" b="1"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Mean Squared Error (MSE): 0.8595602664156976</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R-squared (R2) Score: 0.9813701567784677</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The low values of MSE indicate that the model has good accuracy in predicting the target variable. The high R-squared score suggests that the model explains a significant portion of the variance in the target variable. Overall, the model performs well on both the training and testing data for the low CO2 class.</a:t>
            </a:r>
          </a:p>
          <a:p>
            <a:r>
              <a:rPr lang="en-US" sz="1100" b="1" dirty="0">
                <a:solidFill>
                  <a:schemeClr val="bg1"/>
                </a:solidFill>
                <a:latin typeface="Times New Roman" panose="02020603050405020304" pitchFamily="18" charset="0"/>
                <a:cs typeface="Times New Roman" panose="02020603050405020304" pitchFamily="18" charset="0"/>
              </a:rPr>
              <a:t>Polynomial Regression </a:t>
            </a:r>
          </a:p>
          <a:p>
            <a:pPr marL="0" indent="0">
              <a:buNone/>
            </a:pPr>
            <a:r>
              <a:rPr lang="en-US" sz="1100" b="1"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MSE:  0.9138933402708229</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R-squared score:  0.9866580946081062</a:t>
            </a:r>
          </a:p>
          <a:p>
            <a:pPr marL="0" indent="0">
              <a:buNone/>
            </a:pPr>
            <a:r>
              <a:rPr lang="en-US" sz="1100" b="1" dirty="0">
                <a:solidFill>
                  <a:schemeClr val="bg1"/>
                </a:solidFill>
                <a:latin typeface="Times New Roman" panose="02020603050405020304" pitchFamily="18" charset="0"/>
                <a:cs typeface="Times New Roman" panose="02020603050405020304" pitchFamily="18" charset="0"/>
              </a:rPr>
              <a:t>Testing set </a:t>
            </a:r>
            <a:r>
              <a:rPr lang="en-US" sz="1100" dirty="0">
                <a:solidFill>
                  <a:schemeClr val="bg1"/>
                </a:solidFill>
                <a:latin typeface="Times New Roman" panose="02020603050405020304" pitchFamily="18" charset="0"/>
                <a:cs typeface="Times New Roman" panose="02020603050405020304" pitchFamily="18" charset="0"/>
              </a:rPr>
              <a:t>:</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MSE:  2.084260800895491</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R-squared score:  0.9159760483401593</a:t>
            </a:r>
          </a:p>
          <a:p>
            <a:pPr marL="0" indent="0">
              <a:buNone/>
            </a:pPr>
            <a:r>
              <a:rPr lang="en-US" sz="1100" dirty="0">
                <a:solidFill>
                  <a:schemeClr val="bg1"/>
                </a:solidFill>
                <a:latin typeface="Times New Roman" panose="02020603050405020304" pitchFamily="18" charset="0"/>
                <a:cs typeface="Times New Roman" panose="02020603050405020304" pitchFamily="18" charset="0"/>
              </a:rPr>
              <a:t>Lasso regression is used to prevent overfitting. The model performs well on training data with MSE of 0.91 and R-squared score of 0.98. On testing data, MSE is 2.08, and R-squared score is 0.91, but the model can still explain a significant variance. Overall, the model performs well and can generalize to new data.</a:t>
            </a:r>
          </a:p>
          <a:p>
            <a:endParaRPr lang="en-US" sz="11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bg1"/>
              </a:solidFill>
              <a:latin typeface="Times New Roman" panose="02020603050405020304" pitchFamily="18" charset="0"/>
              <a:cs typeface="Times New Roman" panose="02020603050405020304" pitchFamily="18" charset="0"/>
            </a:endParaRPr>
          </a:p>
        </p:txBody>
      </p:sp>
      <p:pic>
        <p:nvPicPr>
          <p:cNvPr id="9" name="Picture 8" descr="Chart, scatter chart&#10;&#10;Description automatically generated">
            <a:extLst>
              <a:ext uri="{FF2B5EF4-FFF2-40B4-BE49-F238E27FC236}">
                <a16:creationId xmlns:a16="http://schemas.microsoft.com/office/drawing/2014/main" id="{F5D00860-5BDB-B6D4-D9AA-5A173A688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078" y="894808"/>
            <a:ext cx="2971800" cy="2310574"/>
          </a:xfrm>
          <a:prstGeom prst="rect">
            <a:avLst/>
          </a:prstGeom>
        </p:spPr>
      </p:pic>
      <p:pic>
        <p:nvPicPr>
          <p:cNvPr id="11" name="Picture 10" descr="Chart, scatter chart&#10;&#10;Description automatically generated">
            <a:extLst>
              <a:ext uri="{FF2B5EF4-FFF2-40B4-BE49-F238E27FC236}">
                <a16:creationId xmlns:a16="http://schemas.microsoft.com/office/drawing/2014/main" id="{4BC6BF52-6B46-F275-823B-0DE8DBF49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7565" y="894808"/>
            <a:ext cx="2971800" cy="2310574"/>
          </a:xfrm>
          <a:prstGeom prst="rect">
            <a:avLst/>
          </a:prstGeom>
        </p:spPr>
      </p:pic>
      <p:pic>
        <p:nvPicPr>
          <p:cNvPr id="13" name="Picture 12" descr="Chart, scatter chart&#10;&#10;Description automatically generated">
            <a:extLst>
              <a:ext uri="{FF2B5EF4-FFF2-40B4-BE49-F238E27FC236}">
                <a16:creationId xmlns:a16="http://schemas.microsoft.com/office/drawing/2014/main" id="{7B45B010-6F65-D145-3C3F-AD2AC0824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078" y="3429000"/>
            <a:ext cx="2971800" cy="2295715"/>
          </a:xfrm>
          <a:prstGeom prst="rect">
            <a:avLst/>
          </a:prstGeom>
        </p:spPr>
      </p:pic>
      <p:pic>
        <p:nvPicPr>
          <p:cNvPr id="7" name="Picture 6" descr="Chart, scatter chart&#10;&#10;Description automatically generated">
            <a:extLst>
              <a:ext uri="{FF2B5EF4-FFF2-40B4-BE49-F238E27FC236}">
                <a16:creationId xmlns:a16="http://schemas.microsoft.com/office/drawing/2014/main" id="{634C6D84-B9A9-98FF-34BF-A84D3443C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565" y="3429000"/>
            <a:ext cx="2971800" cy="2295715"/>
          </a:xfrm>
          <a:prstGeom prst="rect">
            <a:avLst/>
          </a:prstGeom>
        </p:spPr>
      </p:pic>
      <p:cxnSp>
        <p:nvCxnSpPr>
          <p:cNvPr id="94" name="Straight Connector 9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48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F63E5C0-8A73-7BA9-526E-8D9E48DD644B}"/>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sz="3600" dirty="0">
                <a:solidFill>
                  <a:schemeClr val="bg1"/>
                </a:solidFill>
              </a:rPr>
              <a:t>Low Data Set</a:t>
            </a:r>
            <a:endParaRPr lang="en-US" sz="2400" dirty="0">
              <a:solidFill>
                <a:schemeClr val="bg1"/>
              </a:solidFill>
              <a:latin typeface="Times New Roman" panose="02020603050405020304" pitchFamily="18" charset="0"/>
              <a:cs typeface="Times New Roman" panose="02020603050405020304" pitchFamily="18" charset="0"/>
            </a:endParaRPr>
          </a:p>
        </p:txBody>
      </p:sp>
      <p:cxnSp>
        <p:nvCxnSpPr>
          <p:cNvPr id="53" name="Straight Connector 5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CB60B3C-FCFA-2CF1-8A81-D0DD233C5FF2}"/>
              </a:ext>
            </a:extLst>
          </p:cNvPr>
          <p:cNvSpPr>
            <a:spLocks noGrp="1"/>
          </p:cNvSpPr>
          <p:nvPr>
            <p:ph type="body" sz="half" idx="2"/>
          </p:nvPr>
        </p:nvSpPr>
        <p:spPr>
          <a:xfrm>
            <a:off x="643814" y="2288832"/>
            <a:ext cx="5452186" cy="4340561"/>
          </a:xfrm>
        </p:spPr>
        <p:txBody>
          <a:bodyPr vert="horz" lIns="91440" tIns="45720" rIns="91440" bIns="45720" rtlCol="0">
            <a:normAutofit fontScale="92500" lnSpcReduction="20000"/>
          </a:bodyPr>
          <a:lstStyle/>
          <a:p>
            <a:pPr marL="0" indent="-228600">
              <a:buFont typeface="Arial" panose="020B0604020202020204" pitchFamily="34" charset="0"/>
              <a:buChar char="•"/>
            </a:pPr>
            <a:r>
              <a:rPr lang="en-US" sz="1700" b="1" dirty="0">
                <a:solidFill>
                  <a:schemeClr val="bg1"/>
                </a:solidFill>
                <a:latin typeface="Times New Roman" panose="02020603050405020304" pitchFamily="18" charset="0"/>
                <a:cs typeface="Times New Roman" panose="02020603050405020304" pitchFamily="18" charset="0"/>
              </a:rPr>
              <a:t>Tree Regression</a:t>
            </a:r>
          </a:p>
          <a:p>
            <a:r>
              <a:rPr lang="en-US" sz="1700" dirty="0">
                <a:solidFill>
                  <a:schemeClr val="bg1"/>
                </a:solidFill>
                <a:latin typeface="Times New Roman" panose="02020603050405020304" pitchFamily="18" charset="0"/>
                <a:cs typeface="Times New Roman" panose="02020603050405020304" pitchFamily="18" charset="0"/>
              </a:rPr>
              <a:t>R^2 score for train dataset =  0.9981 </a:t>
            </a:r>
          </a:p>
          <a:p>
            <a:r>
              <a:rPr lang="en-US" sz="1700" dirty="0">
                <a:solidFill>
                  <a:schemeClr val="bg1"/>
                </a:solidFill>
                <a:latin typeface="Times New Roman" panose="02020603050405020304" pitchFamily="18" charset="0"/>
                <a:cs typeface="Times New Roman" panose="02020603050405020304" pitchFamily="18" charset="0"/>
              </a:rPr>
              <a:t>R^2 score for test dataset =  0.9712 </a:t>
            </a:r>
          </a:p>
          <a:p>
            <a:r>
              <a:rPr lang="en-US" sz="1700" dirty="0">
                <a:solidFill>
                  <a:schemeClr val="bg1"/>
                </a:solidFill>
                <a:latin typeface="Times New Roman" panose="02020603050405020304" pitchFamily="18" charset="0"/>
                <a:cs typeface="Times New Roman" panose="02020603050405020304" pitchFamily="18" charset="0"/>
              </a:rPr>
              <a:t>Mean Squared Error train and test: 1.724182413706   0.5588850174216</a:t>
            </a:r>
          </a:p>
          <a:p>
            <a:r>
              <a:rPr lang="en-US" sz="1700" dirty="0">
                <a:solidFill>
                  <a:schemeClr val="bg1"/>
                </a:solidFill>
                <a:latin typeface="Times New Roman" panose="02020603050405020304" pitchFamily="18" charset="0"/>
                <a:cs typeface="Times New Roman" panose="02020603050405020304" pitchFamily="18" charset="0"/>
              </a:rPr>
              <a:t>MSE decreased slightly for train and test sets, indicating a good sign. Test set R2 score decreased , but the model predicts the target variable values well. Let's check Bagged Regressor.</a:t>
            </a:r>
          </a:p>
          <a:p>
            <a:endParaRPr lang="en-US" sz="1700" dirty="0">
              <a:solidFill>
                <a:schemeClr val="bg1"/>
              </a:solidFill>
              <a:latin typeface="Times New Roman" panose="02020603050405020304" pitchFamily="18" charset="0"/>
              <a:cs typeface="Times New Roman" panose="02020603050405020304" pitchFamily="18" charset="0"/>
            </a:endParaRPr>
          </a:p>
          <a:p>
            <a:pPr marL="0" indent="-228600">
              <a:buFont typeface="Arial" panose="020B0604020202020204" pitchFamily="34" charset="0"/>
              <a:buChar char="•"/>
            </a:pPr>
            <a:r>
              <a:rPr lang="en-US" sz="1700" b="1" dirty="0">
                <a:solidFill>
                  <a:schemeClr val="bg1"/>
                </a:solidFill>
                <a:latin typeface="Times New Roman" panose="02020603050405020304" pitchFamily="18" charset="0"/>
                <a:cs typeface="Times New Roman" panose="02020603050405020304" pitchFamily="18" charset="0"/>
              </a:rPr>
              <a:t>Bagged Regression</a:t>
            </a:r>
          </a:p>
          <a:p>
            <a:r>
              <a:rPr lang="en-US" sz="1700" dirty="0">
                <a:solidFill>
                  <a:schemeClr val="bg1"/>
                </a:solidFill>
                <a:latin typeface="Times New Roman" panose="02020603050405020304" pitchFamily="18" charset="0"/>
                <a:cs typeface="Times New Roman" panose="02020603050405020304" pitchFamily="18" charset="0"/>
              </a:rPr>
              <a:t>R^2 score for train dataset =  0.9972 </a:t>
            </a:r>
          </a:p>
          <a:p>
            <a:r>
              <a:rPr lang="en-US" sz="1700" dirty="0">
                <a:solidFill>
                  <a:schemeClr val="bg1"/>
                </a:solidFill>
                <a:latin typeface="Times New Roman" panose="02020603050405020304" pitchFamily="18" charset="0"/>
                <a:cs typeface="Times New Roman" panose="02020603050405020304" pitchFamily="18" charset="0"/>
              </a:rPr>
              <a:t>R^2 score for test dataset =  0.9713 </a:t>
            </a:r>
          </a:p>
          <a:p>
            <a:r>
              <a:rPr lang="en-US" sz="1700" dirty="0">
                <a:solidFill>
                  <a:schemeClr val="bg1"/>
                </a:solidFill>
                <a:latin typeface="Times New Roman" panose="02020603050405020304" pitchFamily="18" charset="0"/>
                <a:cs typeface="Times New Roman" panose="02020603050405020304" pitchFamily="18" charset="0"/>
              </a:rPr>
              <a:t>Mean Squared Error train and test: 1.716958070    0.3756634100</a:t>
            </a:r>
          </a:p>
          <a:p>
            <a:r>
              <a:rPr lang="en-US" sz="1700" dirty="0">
                <a:solidFill>
                  <a:schemeClr val="bg1"/>
                </a:solidFill>
                <a:latin typeface="Times New Roman" panose="02020603050405020304" pitchFamily="18" charset="0"/>
                <a:cs typeface="Times New Roman" panose="02020603050405020304" pitchFamily="18" charset="0"/>
              </a:rPr>
              <a:t>The bagged regressor with decision tree being able to capture non-linear relationships between the features and target variable.</a:t>
            </a:r>
          </a:p>
          <a:p>
            <a:pPr marL="0" indent="-228600">
              <a:buFont typeface="Arial" panose="020B0604020202020204" pitchFamily="34" charset="0"/>
              <a:buChar char="•"/>
            </a:pPr>
            <a:endParaRPr lang="en-US" sz="1000" dirty="0">
              <a:solidFill>
                <a:schemeClr val="bg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1000" dirty="0">
              <a:solidFill>
                <a:schemeClr val="bg1"/>
              </a:solidFill>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endParaRPr lang="en-US" sz="1000" dirty="0">
              <a:solidFill>
                <a:schemeClr val="bg1"/>
              </a:solidFill>
              <a:latin typeface="Times New Roman" panose="02020603050405020304" pitchFamily="18" charset="0"/>
              <a:cs typeface="Times New Roman" panose="02020603050405020304" pitchFamily="18" charset="0"/>
            </a:endParaRPr>
          </a:p>
        </p:txBody>
      </p:sp>
      <p:pic>
        <p:nvPicPr>
          <p:cNvPr id="7" name="Picture 6" descr="A picture containing text, screenshot, number, font&#10;&#10;Description automatically generated">
            <a:extLst>
              <a:ext uri="{FF2B5EF4-FFF2-40B4-BE49-F238E27FC236}">
                <a16:creationId xmlns:a16="http://schemas.microsoft.com/office/drawing/2014/main" id="{7CD8234D-C767-BE1D-8741-A5F67E4AB68E}"/>
              </a:ext>
            </a:extLst>
          </p:cNvPr>
          <p:cNvPicPr>
            <a:picLocks noChangeAspect="1"/>
          </p:cNvPicPr>
          <p:nvPr/>
        </p:nvPicPr>
        <p:blipFill rotWithShape="1">
          <a:blip r:embed="rId2">
            <a:extLst>
              <a:ext uri="{28A0092B-C50C-407E-A947-70E740481C1C}">
                <a14:useLocalDpi xmlns:a14="http://schemas.microsoft.com/office/drawing/2010/main" val="0"/>
              </a:ext>
            </a:extLst>
          </a:blip>
          <a:srcRect r="1" b="53400"/>
          <a:stretch/>
        </p:blipFill>
        <p:spPr>
          <a:xfrm>
            <a:off x="6813491" y="4094396"/>
            <a:ext cx="4562263" cy="1906008"/>
          </a:xfrm>
          <a:prstGeom prst="rect">
            <a:avLst/>
          </a:prstGeom>
        </p:spPr>
      </p:pic>
      <p:cxnSp>
        <p:nvCxnSpPr>
          <p:cNvPr id="55" name="Straight Connector 54">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picture containing screenshot, text, line, plot&#10;&#10;Description automatically generated">
            <a:extLst>
              <a:ext uri="{FF2B5EF4-FFF2-40B4-BE49-F238E27FC236}">
                <a16:creationId xmlns:a16="http://schemas.microsoft.com/office/drawing/2014/main" id="{A73D8145-6D46-09BB-75B0-A87226FB70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857596"/>
            <a:ext cx="3065111" cy="2738098"/>
          </a:xfrm>
        </p:spPr>
      </p:pic>
      <p:pic>
        <p:nvPicPr>
          <p:cNvPr id="10" name="Picture 9" descr="A picture containing text, screenshot, line, plot&#10;&#10;Description automatically generated">
            <a:extLst>
              <a:ext uri="{FF2B5EF4-FFF2-40B4-BE49-F238E27FC236}">
                <a16:creationId xmlns:a16="http://schemas.microsoft.com/office/drawing/2014/main" id="{E0E0149F-1C95-C355-B5B6-A3195F59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705" y="857596"/>
            <a:ext cx="2732515" cy="2738098"/>
          </a:xfrm>
          <a:prstGeom prst="rect">
            <a:avLst/>
          </a:prstGeom>
        </p:spPr>
      </p:pic>
    </p:spTree>
    <p:extLst>
      <p:ext uri="{BB962C8B-B14F-4D97-AF65-F5344CB8AC3E}">
        <p14:creationId xmlns:p14="http://schemas.microsoft.com/office/powerpoint/2010/main" val="67803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677C273-833D-37E0-489B-7786CEEEFFD9}"/>
              </a:ext>
            </a:extLst>
          </p:cNvPr>
          <p:cNvSpPr>
            <a:spLocks noGrp="1"/>
          </p:cNvSpPr>
          <p:nvPr>
            <p:ph idx="1"/>
          </p:nvPr>
        </p:nvSpPr>
        <p:spPr>
          <a:xfrm>
            <a:off x="331270" y="1183206"/>
            <a:ext cx="5500363" cy="5310738"/>
          </a:xfrm>
        </p:spPr>
        <p:txBody>
          <a:bodyPr>
            <a:noAutofit/>
          </a:bodyPr>
          <a:lstStyle/>
          <a:p>
            <a:r>
              <a:rPr lang="en-US" sz="1600" dirty="0">
                <a:solidFill>
                  <a:schemeClr val="bg1"/>
                </a:solidFill>
                <a:latin typeface="Times New Roman" panose="02020603050405020304" pitchFamily="18" charset="0"/>
                <a:cs typeface="Times New Roman" panose="02020603050405020304" pitchFamily="18" charset="0"/>
              </a:rPr>
              <a:t>Bagged Linear Regression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R^2 score for train dataset =  0.9811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R^2 score for test dataset =  0.9314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Mean Squared Error train and test: 1.7007208707934929 1.2937260296670892</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Bagged linear regression shows good performance on low CO2 dataset, with R^2 score of 0.9314 and reasonable mean squared errors for train and test datasets, indicating no overfitting.</a:t>
            </a:r>
          </a:p>
          <a:p>
            <a:pPr marL="0" indent="0">
              <a:buNone/>
            </a:pP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Bagged Polynomial Regression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R^2 score for train dataset =  0.9756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R^2 score for test dataset =  0.9239 </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Mean Squared Error train and test: 1.888530908213844 1.6709625823319287</a:t>
            </a:r>
          </a:p>
          <a:p>
            <a:pPr marL="0" indent="0">
              <a:buNone/>
            </a:pPr>
            <a:r>
              <a:rPr lang="en-US" sz="1600" dirty="0">
                <a:solidFill>
                  <a:schemeClr val="bg1"/>
                </a:solidFill>
                <a:latin typeface="Times New Roman" panose="02020603050405020304" pitchFamily="18" charset="0"/>
                <a:cs typeface="Times New Roman" panose="02020603050405020304" pitchFamily="18" charset="0"/>
              </a:rPr>
              <a:t>It looks like the bagged regressor with polynomial regression as the base estimator has slightly lower performance compared to the bagged regressor with linear regression as the base estimator.</a:t>
            </a: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C31BC0-E39E-829B-7ABF-CAE61F80E8F4}"/>
              </a:ext>
            </a:extLst>
          </p:cNvPr>
          <p:cNvSpPr txBox="1"/>
          <p:nvPr/>
        </p:nvSpPr>
        <p:spPr>
          <a:xfrm>
            <a:off x="494521" y="385705"/>
            <a:ext cx="4851919" cy="769441"/>
          </a:xfrm>
          <a:prstGeom prst="rect">
            <a:avLst/>
          </a:prstGeom>
          <a:noFill/>
        </p:spPr>
        <p:txBody>
          <a:bodyPr wrap="square" rtlCol="0">
            <a:spAutoFit/>
          </a:bodyPr>
          <a:lstStyle/>
          <a:p>
            <a:r>
              <a:rPr lang="en-US" sz="4400" dirty="0">
                <a:solidFill>
                  <a:schemeClr val="bg1"/>
                </a:solidFill>
              </a:rPr>
              <a:t>Low Data Set</a:t>
            </a:r>
            <a:endParaRPr lang="en-US" sz="4400" dirty="0"/>
          </a:p>
        </p:txBody>
      </p:sp>
      <p:pic>
        <p:nvPicPr>
          <p:cNvPr id="10" name="Picture 9" descr="A picture containing text, screenshot, line, plot&#10;&#10;Description automatically generated">
            <a:extLst>
              <a:ext uri="{FF2B5EF4-FFF2-40B4-BE49-F238E27FC236}">
                <a16:creationId xmlns:a16="http://schemas.microsoft.com/office/drawing/2014/main" id="{F229C90D-3F42-8361-C028-7BCE6E39A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9" y="385705"/>
            <a:ext cx="4523901" cy="3117250"/>
          </a:xfrm>
          <a:prstGeom prst="rect">
            <a:avLst/>
          </a:prstGeom>
        </p:spPr>
      </p:pic>
      <p:pic>
        <p:nvPicPr>
          <p:cNvPr id="11" name="Picture 10" descr="A picture containing text, screenshot, line, plot&#10;&#10;Description automatically generated">
            <a:extLst>
              <a:ext uri="{FF2B5EF4-FFF2-40B4-BE49-F238E27FC236}">
                <a16:creationId xmlns:a16="http://schemas.microsoft.com/office/drawing/2014/main" id="{5C6DEFE4-5426-95B1-8A7C-2E9F624F1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2" y="3838575"/>
            <a:ext cx="4553840" cy="2800350"/>
          </a:xfrm>
          <a:prstGeom prst="rect">
            <a:avLst/>
          </a:prstGeom>
        </p:spPr>
      </p:pic>
    </p:spTree>
    <p:extLst>
      <p:ext uri="{BB962C8B-B14F-4D97-AF65-F5344CB8AC3E}">
        <p14:creationId xmlns:p14="http://schemas.microsoft.com/office/powerpoint/2010/main" val="377425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D41D5B1-F1DA-B872-74BD-9E965838126D}"/>
              </a:ext>
            </a:extLst>
          </p:cNvPr>
          <p:cNvSpPr txBox="1">
            <a:spLocks/>
          </p:cNvSpPr>
          <p:nvPr/>
        </p:nvSpPr>
        <p:spPr>
          <a:xfrm>
            <a:off x="567612" y="1853616"/>
            <a:ext cx="5683898" cy="4873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z="1600" dirty="0">
                <a:solidFill>
                  <a:schemeClr val="bg1"/>
                </a:solidFill>
                <a:latin typeface="Times New Roman" panose="02020603050405020304" pitchFamily="18" charset="0"/>
                <a:cs typeface="Times New Roman" panose="02020603050405020304" pitchFamily="18" charset="0"/>
              </a:rPr>
              <a:t>Random Forest Regressor </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R^2 score for train dataset =  0.9966 </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R^2 score for test dataset =  0.9781 </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Mean Squared Error train and test: 10.525333286949827 1.4452546755122195</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Random forest regressor has high R^2 scores of 0.9966 for the train dataset and 0.9781 for the test dataset, with reasonable mean squared errors, indicating good performance and no overfitting.</a:t>
            </a:r>
          </a:p>
          <a:p>
            <a:pPr marL="0" indent="0">
              <a:buFont typeface="Arial" panose="020B0604020202020204" pitchFamily="34" charset="0"/>
              <a:buNone/>
            </a:pPr>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err="1">
                <a:solidFill>
                  <a:schemeClr val="bg1"/>
                </a:solidFill>
                <a:latin typeface="Times New Roman" panose="02020603050405020304" pitchFamily="18" charset="0"/>
                <a:cs typeface="Times New Roman" panose="02020603050405020304" pitchFamily="18" charset="0"/>
              </a:rPr>
              <a:t>XGBoost</a:t>
            </a:r>
            <a:r>
              <a:rPr lang="en-US" sz="1600" dirty="0">
                <a:solidFill>
                  <a:schemeClr val="bg1"/>
                </a:solidFill>
                <a:latin typeface="Times New Roman" panose="02020603050405020304" pitchFamily="18" charset="0"/>
                <a:cs typeface="Times New Roman" panose="02020603050405020304" pitchFamily="18" charset="0"/>
              </a:rPr>
              <a:t> Regressor</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R^2 score for train dataset =  0.9925 </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R^2 score for test dataset =  0.9736 </a:t>
            </a:r>
          </a:p>
          <a:p>
            <a:pPr marL="0" indent="0">
              <a:buFont typeface="Arial" panose="020B0604020202020204" pitchFamily="34" charset="0"/>
              <a:buNone/>
            </a:pPr>
            <a:r>
              <a:rPr lang="en-US" sz="1600" dirty="0">
                <a:solidFill>
                  <a:schemeClr val="bg1"/>
                </a:solidFill>
                <a:latin typeface="Times New Roman" panose="02020603050405020304" pitchFamily="18" charset="0"/>
                <a:cs typeface="Times New Roman" panose="02020603050405020304" pitchFamily="18" charset="0"/>
              </a:rPr>
              <a:t>Mean Squared Error train and test: 1.716958070265748 0.3756634102424038</a:t>
            </a:r>
          </a:p>
          <a:p>
            <a:pPr marL="0" indent="0">
              <a:buFont typeface="Arial" panose="020B0604020202020204" pitchFamily="34" charset="0"/>
              <a:buNone/>
            </a:pPr>
            <a:r>
              <a:rPr lang="en-US" sz="1600" dirty="0" err="1">
                <a:solidFill>
                  <a:schemeClr val="bg1"/>
                </a:solidFill>
                <a:latin typeface="Times New Roman" panose="02020603050405020304" pitchFamily="18" charset="0"/>
                <a:cs typeface="Times New Roman" panose="02020603050405020304" pitchFamily="18" charset="0"/>
              </a:rPr>
              <a:t>XGBoost</a:t>
            </a:r>
            <a:r>
              <a:rPr lang="en-US" sz="1600" dirty="0">
                <a:solidFill>
                  <a:schemeClr val="bg1"/>
                </a:solidFill>
                <a:latin typeface="Times New Roman" panose="02020603050405020304" pitchFamily="18" charset="0"/>
                <a:cs typeface="Times New Roman" panose="02020603050405020304" pitchFamily="18" charset="0"/>
              </a:rPr>
              <a:t> has lower R^2 scores  than random forest but better mean squared errors, indicating better generalization.</a:t>
            </a:r>
          </a:p>
          <a:p>
            <a:pPr marL="0" indent="0">
              <a:buFont typeface="Arial" panose="020B0604020202020204" pitchFamily="34" charset="0"/>
              <a:buNone/>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A37C863-F293-97B6-D041-C0F482F9519E}"/>
              </a:ext>
            </a:extLst>
          </p:cNvPr>
          <p:cNvSpPr txBox="1"/>
          <p:nvPr/>
        </p:nvSpPr>
        <p:spPr>
          <a:xfrm>
            <a:off x="714375" y="590550"/>
            <a:ext cx="3600450" cy="830997"/>
          </a:xfrm>
          <a:prstGeom prst="rect">
            <a:avLst/>
          </a:prstGeom>
          <a:noFill/>
        </p:spPr>
        <p:txBody>
          <a:bodyPr wrap="square" rtlCol="0">
            <a:spAutoFit/>
          </a:bodyPr>
          <a:lstStyle/>
          <a:p>
            <a:r>
              <a:rPr lang="en-US" sz="4800" dirty="0">
                <a:solidFill>
                  <a:schemeClr val="bg1"/>
                </a:solidFill>
              </a:rPr>
              <a:t>Low Data Set</a:t>
            </a:r>
          </a:p>
        </p:txBody>
      </p:sp>
      <p:pic>
        <p:nvPicPr>
          <p:cNvPr id="10" name="Picture 9" descr="A picture containing screenshot, line, text, plot&#10;&#10;Description automatically generated">
            <a:extLst>
              <a:ext uri="{FF2B5EF4-FFF2-40B4-BE49-F238E27FC236}">
                <a16:creationId xmlns:a16="http://schemas.microsoft.com/office/drawing/2014/main" id="{E1A53F1B-8C32-353E-F786-1FA60470E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295" y="453245"/>
            <a:ext cx="4622206" cy="2975756"/>
          </a:xfrm>
          <a:prstGeom prst="rect">
            <a:avLst/>
          </a:prstGeom>
        </p:spPr>
      </p:pic>
      <p:pic>
        <p:nvPicPr>
          <p:cNvPr id="12" name="Picture 11" descr="A picture containing screenshot, line, plot, diagram&#10;&#10;Description automatically generated">
            <a:extLst>
              <a:ext uri="{FF2B5EF4-FFF2-40B4-BE49-F238E27FC236}">
                <a16:creationId xmlns:a16="http://schemas.microsoft.com/office/drawing/2014/main" id="{A8659ED5-321D-19C9-0ABD-DE39288E7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295" y="3751615"/>
            <a:ext cx="4521093" cy="2975756"/>
          </a:xfrm>
          <a:prstGeom prst="rect">
            <a:avLst/>
          </a:prstGeom>
        </p:spPr>
      </p:pic>
    </p:spTree>
    <p:extLst>
      <p:ext uri="{BB962C8B-B14F-4D97-AF65-F5344CB8AC3E}">
        <p14:creationId xmlns:p14="http://schemas.microsoft.com/office/powerpoint/2010/main" val="47047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D0EED63-4A50-B534-D92A-0C19EB0BB62A}"/>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Low Data Set</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2CE657-2AB4-0C75-5D45-2E1BA991E099}"/>
              </a:ext>
            </a:extLst>
          </p:cNvPr>
          <p:cNvSpPr>
            <a:spLocks noGrp="1"/>
          </p:cNvSpPr>
          <p:nvPr>
            <p:ph idx="1"/>
          </p:nvPr>
        </p:nvSpPr>
        <p:spPr>
          <a:xfrm>
            <a:off x="914400" y="2288833"/>
            <a:ext cx="5181600" cy="3711571"/>
          </a:xfrm>
        </p:spPr>
        <p:txBody>
          <a:bodyPr>
            <a:noAutofit/>
          </a:bodyPr>
          <a:lstStyle/>
          <a:p>
            <a:r>
              <a:rPr lang="en-US" sz="1400" dirty="0">
                <a:solidFill>
                  <a:schemeClr val="bg1"/>
                </a:solidFill>
                <a:latin typeface="Times New Roman" panose="02020603050405020304" pitchFamily="18" charset="0"/>
                <a:cs typeface="Times New Roman" panose="02020603050405020304" pitchFamily="18" charset="0"/>
              </a:rPr>
              <a:t>Neural Networks </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R-squared (R2) Score: 0.9203019135028471</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Mean Squared Error (MSE): 4.861980143212466</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R-squared (R2) Score: 0.5072379691632056</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Mean Squared Error (MSE): 22.7354925894421</a:t>
            </a:r>
          </a:p>
          <a:p>
            <a:pPr marL="0" indent="0">
              <a:buNone/>
            </a:pPr>
            <a:endParaRPr lang="en-US" sz="1400" dirty="0">
              <a:solidFill>
                <a:schemeClr val="bg1"/>
              </a:solidFill>
              <a:latin typeface="Times New Roman" panose="02020603050405020304" pitchFamily="18" charset="0"/>
              <a:cs typeface="Times New Roman" panose="02020603050405020304" pitchFamily="18" charset="0"/>
            </a:endParaRPr>
          </a:p>
          <a:p>
            <a:pPr marL="0" indent="0">
              <a:buNone/>
            </a:pPr>
            <a:r>
              <a:rPr lang="en-US" sz="1400" dirty="0">
                <a:solidFill>
                  <a:schemeClr val="bg1"/>
                </a:solidFill>
                <a:latin typeface="Times New Roman" panose="02020603050405020304" pitchFamily="18" charset="0"/>
                <a:cs typeface="Times New Roman" panose="02020603050405020304" pitchFamily="18" charset="0"/>
              </a:rPr>
              <a:t>The model's loss decreases rapidly during initial learning. It slows down later, indicating the model is still improving but at a slower rate. Eventually, the loss plateaus.</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The graph suggests a simple model not capturing the overall pattern. The model may be underfitting, indicating insufficient training or training not being effective enough to learn the patterns and variations in the data.</a:t>
            </a:r>
          </a:p>
        </p:txBody>
      </p:sp>
      <p:pic>
        <p:nvPicPr>
          <p:cNvPr id="7" name="Picture 6" descr="A graph with a red line and blue dots&#10;&#10;Description automatically generated with low confidence">
            <a:extLst>
              <a:ext uri="{FF2B5EF4-FFF2-40B4-BE49-F238E27FC236}">
                <a16:creationId xmlns:a16="http://schemas.microsoft.com/office/drawing/2014/main" id="{5AF31A00-D26C-7CEC-2D26-A09715724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557" y="369913"/>
            <a:ext cx="3569912" cy="2784532"/>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reenshot, display, diagram&#10;&#10;Description automatically generated">
            <a:extLst>
              <a:ext uri="{FF2B5EF4-FFF2-40B4-BE49-F238E27FC236}">
                <a16:creationId xmlns:a16="http://schemas.microsoft.com/office/drawing/2014/main" id="{3E1AB1E4-A3D8-3EFC-94F1-3A96E1F1D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661" y="3740906"/>
            <a:ext cx="3588640" cy="2763253"/>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5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B6D5A-0F78-7BD1-215D-93DEA703A045}"/>
              </a:ext>
            </a:extLst>
          </p:cNvPr>
          <p:cNvSpPr>
            <a:spLocks noGrp="1"/>
          </p:cNvSpPr>
          <p:nvPr>
            <p:ph type="title"/>
          </p:nvPr>
        </p:nvSpPr>
        <p:spPr>
          <a:xfrm>
            <a:off x="699797" y="638849"/>
            <a:ext cx="5396204" cy="1740457"/>
          </a:xfrm>
        </p:spPr>
        <p:txBody>
          <a:bodyPr vert="horz" lIns="91440" tIns="45720" rIns="91440" bIns="45720" rtlCol="0" anchor="b">
            <a:normAutofit/>
          </a:bodyPr>
          <a:lstStyle/>
          <a:p>
            <a:r>
              <a:rPr lang="en-US" sz="5000" kern="1200" dirty="0">
                <a:solidFill>
                  <a:schemeClr val="bg1"/>
                </a:solidFill>
                <a:latin typeface="Times New Roman" panose="02020603050405020304" pitchFamily="18" charset="0"/>
                <a:cs typeface="Times New Roman" panose="02020603050405020304" pitchFamily="18" charset="0"/>
              </a:rPr>
              <a:t>LOW Dataset Results</a:t>
            </a:r>
          </a:p>
        </p:txBody>
      </p:sp>
      <p:sp>
        <p:nvSpPr>
          <p:cNvPr id="25" name="Rectangle 19">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F74954FE-CDB2-456A-DD08-A292E35D28C2}"/>
              </a:ext>
            </a:extLst>
          </p:cNvPr>
          <p:cNvGraphicFramePr>
            <a:graphicFrameLocks noGrp="1"/>
          </p:cNvGraphicFramePr>
          <p:nvPr>
            <p:ph idx="1"/>
            <p:extLst>
              <p:ext uri="{D42A27DB-BD31-4B8C-83A1-F6EECF244321}">
                <p14:modId xmlns:p14="http://schemas.microsoft.com/office/powerpoint/2010/main" val="1942467399"/>
              </p:ext>
            </p:extLst>
          </p:nvPr>
        </p:nvGraphicFramePr>
        <p:xfrm>
          <a:off x="6583776" y="1317164"/>
          <a:ext cx="4806121" cy="4119021"/>
        </p:xfrm>
        <a:graphic>
          <a:graphicData uri="http://schemas.openxmlformats.org/drawingml/2006/table">
            <a:tbl>
              <a:tblPr firstRow="1" firstCol="1" bandRow="1"/>
              <a:tblGrid>
                <a:gridCol w="1395255">
                  <a:extLst>
                    <a:ext uri="{9D8B030D-6E8A-4147-A177-3AD203B41FA5}">
                      <a16:colId xmlns:a16="http://schemas.microsoft.com/office/drawing/2014/main" val="2101219089"/>
                    </a:ext>
                  </a:extLst>
                </a:gridCol>
                <a:gridCol w="845056">
                  <a:extLst>
                    <a:ext uri="{9D8B030D-6E8A-4147-A177-3AD203B41FA5}">
                      <a16:colId xmlns:a16="http://schemas.microsoft.com/office/drawing/2014/main" val="3545332637"/>
                    </a:ext>
                  </a:extLst>
                </a:gridCol>
                <a:gridCol w="750338">
                  <a:extLst>
                    <a:ext uri="{9D8B030D-6E8A-4147-A177-3AD203B41FA5}">
                      <a16:colId xmlns:a16="http://schemas.microsoft.com/office/drawing/2014/main" val="776606622"/>
                    </a:ext>
                  </a:extLst>
                </a:gridCol>
                <a:gridCol w="955095">
                  <a:extLst>
                    <a:ext uri="{9D8B030D-6E8A-4147-A177-3AD203B41FA5}">
                      <a16:colId xmlns:a16="http://schemas.microsoft.com/office/drawing/2014/main" val="224832924"/>
                    </a:ext>
                  </a:extLst>
                </a:gridCol>
                <a:gridCol w="860377">
                  <a:extLst>
                    <a:ext uri="{9D8B030D-6E8A-4147-A177-3AD203B41FA5}">
                      <a16:colId xmlns:a16="http://schemas.microsoft.com/office/drawing/2014/main" val="1596256852"/>
                    </a:ext>
                  </a:extLst>
                </a:gridCol>
              </a:tblGrid>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TRAIN_R2</a:t>
                      </a:r>
                      <a:endParaRPr lang="en-US" sz="1800" b="0" i="0" u="none" strike="noStrike">
                        <a:effectLst/>
                        <a:latin typeface="Arial" panose="020B0604020202020204" pitchFamily="34" charset="0"/>
                      </a:endParaRPr>
                    </a:p>
                  </a:txBody>
                  <a:tcPr marL="69982" marR="69982" marT="971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TEST_R2</a:t>
                      </a:r>
                      <a:endParaRPr lang="en-US" sz="1800" b="0" i="0" u="none" strike="noStrike">
                        <a:effectLst/>
                        <a:latin typeface="Arial" panose="020B0604020202020204" pitchFamily="34" charset="0"/>
                      </a:endParaRPr>
                    </a:p>
                  </a:txBody>
                  <a:tcPr marL="69982" marR="69982" marT="971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TRAIN_MSE</a:t>
                      </a:r>
                      <a:endParaRPr lang="en-US" sz="1800" b="0" i="0" u="none" strike="noStrike">
                        <a:effectLst/>
                        <a:latin typeface="Arial" panose="020B0604020202020204" pitchFamily="34" charset="0"/>
                      </a:endParaRPr>
                    </a:p>
                  </a:txBody>
                  <a:tcPr marL="69982" marR="69982" marT="971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TEST_MSE</a:t>
                      </a:r>
                      <a:endParaRPr lang="en-US" sz="1800" b="0" i="0" u="none" strike="noStrike">
                        <a:effectLst/>
                        <a:latin typeface="Arial" panose="020B0604020202020204" pitchFamily="34" charset="0"/>
                      </a:endParaRPr>
                    </a:p>
                  </a:txBody>
                  <a:tcPr marL="69982" marR="69982" marT="9719"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extLst>
                  <a:ext uri="{0D108BD9-81ED-4DB2-BD59-A6C34878D82A}">
                    <a16:rowId xmlns:a16="http://schemas.microsoft.com/office/drawing/2014/main" val="712419127"/>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LINEAR</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0.98</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0.85</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1615978248"/>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POLYNOMIAL</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0.67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26447447"/>
                  </a:ext>
                </a:extLst>
              </a:tr>
              <a:tr h="413775">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POLYNOMIAL WITH LASSO</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0.98</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2.08</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3355037781"/>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DECISION TREE</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0.96</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3653835322"/>
                  </a:ext>
                </a:extLst>
              </a:tr>
              <a:tr h="413775">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DECISION TREE TUNED</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1.66</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2018914697"/>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BAGGED LINEAR</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0.98</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1.70</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3175740417"/>
                  </a:ext>
                </a:extLst>
              </a:tr>
              <a:tr h="413775">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BAGGED POLYNOMIAL</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0.93</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1.88</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3934468880"/>
                  </a:ext>
                </a:extLst>
              </a:tr>
              <a:tr h="413775">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BAGGED DECISION TREE</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0.94</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1.25</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2752879036"/>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RANDOM FOREST</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0.95</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4118802283"/>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XGBOOST</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3226855356"/>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XGBOOST TUNED</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0.91</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0.05</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2503106474"/>
                  </a:ext>
                </a:extLst>
              </a:tr>
              <a:tr h="227794">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 NETWORK</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-196.43</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-273.87</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12044.46</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12682.62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2422891669"/>
                  </a:ext>
                </a:extLst>
              </a:tr>
              <a:tr h="413775">
                <a:tc>
                  <a:txBody>
                    <a:bodyPr/>
                    <a:lstStyle/>
                    <a:p>
                      <a:pPr marL="0" marR="0" algn="l" fontAlgn="t">
                        <a:lnSpc>
                          <a:spcPct val="107000"/>
                        </a:lnSpc>
                        <a:spcBef>
                          <a:spcPts val="0"/>
                        </a:spcBef>
                        <a:spcAft>
                          <a:spcPts val="0"/>
                        </a:spcAft>
                      </a:pPr>
                      <a:r>
                        <a:rPr lang="en-US" sz="11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 NETWORK TUNED</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0.92</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0.50</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4.86</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1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22.73</a:t>
                      </a:r>
                      <a:endParaRPr lang="en-US" sz="1800" b="0" i="0" u="none" strike="noStrike">
                        <a:effectLst/>
                        <a:latin typeface="Arial" panose="020B0604020202020204" pitchFamily="34" charset="0"/>
                      </a:endParaRPr>
                    </a:p>
                  </a:txBody>
                  <a:tcPr marL="69982" marR="69982" marT="971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3537921258"/>
                  </a:ext>
                </a:extLst>
              </a:tr>
            </a:tbl>
          </a:graphicData>
        </a:graphic>
      </p:graphicFrame>
      <p:sp>
        <p:nvSpPr>
          <p:cNvPr id="3" name="TextBox 2">
            <a:extLst>
              <a:ext uri="{FF2B5EF4-FFF2-40B4-BE49-F238E27FC236}">
                <a16:creationId xmlns:a16="http://schemas.microsoft.com/office/drawing/2014/main" id="{20468736-1CA3-1A3E-B81D-95CC2C90DF63}"/>
              </a:ext>
            </a:extLst>
          </p:cNvPr>
          <p:cNvSpPr txBox="1"/>
          <p:nvPr/>
        </p:nvSpPr>
        <p:spPr>
          <a:xfrm>
            <a:off x="466531" y="2724539"/>
            <a:ext cx="4282751" cy="2677656"/>
          </a:xfrm>
          <a:prstGeom prst="rect">
            <a:avLst/>
          </a:prstGeom>
          <a:noFill/>
        </p:spPr>
        <p:txBody>
          <a:bodyPr wrap="square" rtlCol="0">
            <a:spAutoFit/>
          </a:bodyPr>
          <a:lstStyle/>
          <a:p>
            <a:pPr algn="just"/>
            <a:r>
              <a:rPr lang="en-US" sz="1400" b="0" i="0" dirty="0">
                <a:solidFill>
                  <a:schemeClr val="bg1"/>
                </a:solidFill>
                <a:effectLst/>
                <a:latin typeface="Helvetica Neue"/>
              </a:rPr>
              <a:t>After checking the results, we can identify that the Random Forest, Decision Tree Regressor, </a:t>
            </a:r>
            <a:r>
              <a:rPr lang="en-US" sz="1400" b="0" i="0" dirty="0" err="1">
                <a:solidFill>
                  <a:schemeClr val="bg1"/>
                </a:solidFill>
                <a:effectLst/>
                <a:latin typeface="Helvetica Neue"/>
              </a:rPr>
              <a:t>XGBoost</a:t>
            </a:r>
            <a:r>
              <a:rPr lang="en-US" sz="1400" b="0" i="0" dirty="0">
                <a:solidFill>
                  <a:schemeClr val="bg1"/>
                </a:solidFill>
                <a:effectLst/>
                <a:latin typeface="Helvetica Neue"/>
              </a:rPr>
              <a:t>, tuned </a:t>
            </a:r>
            <a:r>
              <a:rPr lang="en-US" sz="1400" b="0" i="0" dirty="0" err="1">
                <a:solidFill>
                  <a:schemeClr val="bg1"/>
                </a:solidFill>
                <a:effectLst/>
                <a:latin typeface="Helvetica Neue"/>
              </a:rPr>
              <a:t>XGBoost</a:t>
            </a:r>
            <a:r>
              <a:rPr lang="en-US" sz="1400" b="0" i="0" dirty="0">
                <a:solidFill>
                  <a:schemeClr val="bg1"/>
                </a:solidFill>
                <a:effectLst/>
                <a:latin typeface="Helvetica Neue"/>
              </a:rPr>
              <a:t> and Bagged Regressor with Linear, Polynomial Regression and Decision Tree as base estimator models are performing well. These models have high R2 values close to 1, which indicate a good fit of the model to the data, and low MSE values close to 0, which indicate that the model has small errors in the predictions. The neural network models do not perform as well as the other models, with negative R2 values and high MSE values, indicating poor performance.</a:t>
            </a:r>
            <a:endParaRPr lang="en-US" sz="1400" dirty="0">
              <a:solidFill>
                <a:schemeClr val="bg1"/>
              </a:solidFill>
            </a:endParaRPr>
          </a:p>
        </p:txBody>
      </p:sp>
    </p:spTree>
    <p:extLst>
      <p:ext uri="{BB962C8B-B14F-4D97-AF65-F5344CB8AC3E}">
        <p14:creationId xmlns:p14="http://schemas.microsoft.com/office/powerpoint/2010/main" val="984554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85218E2-696E-D019-F650-3D3818C57FC8}"/>
              </a:ext>
            </a:extLst>
          </p:cNvPr>
          <p:cNvSpPr>
            <a:spLocks noGrp="1"/>
          </p:cNvSpPr>
          <p:nvPr>
            <p:ph type="title"/>
          </p:nvPr>
        </p:nvSpPr>
        <p:spPr>
          <a:xfrm>
            <a:off x="490735" y="345234"/>
            <a:ext cx="4955969" cy="1026366"/>
          </a:xfrm>
        </p:spPr>
        <p:txBody>
          <a:bodyPr anchor="b">
            <a:normAutofit/>
          </a:bodyPr>
          <a:lstStyle/>
          <a:p>
            <a:r>
              <a:rPr lang="en-US" dirty="0">
                <a:solidFill>
                  <a:schemeClr val="bg1"/>
                </a:solidFill>
              </a:rPr>
              <a:t>Avg Data Set</a:t>
            </a: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2026340"/>
            <a:ext cx="5446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9D09C5E-2D31-BEEB-783C-DADFE4ED78C2}"/>
              </a:ext>
            </a:extLst>
          </p:cNvPr>
          <p:cNvSpPr>
            <a:spLocks noGrp="1"/>
          </p:cNvSpPr>
          <p:nvPr>
            <p:ph idx="1"/>
          </p:nvPr>
        </p:nvSpPr>
        <p:spPr>
          <a:xfrm>
            <a:off x="276239" y="1455577"/>
            <a:ext cx="5248553" cy="5113174"/>
          </a:xfrm>
        </p:spPr>
        <p:txBody>
          <a:bodyPr>
            <a:noAutofit/>
          </a:bodyPr>
          <a:lstStyle/>
          <a:p>
            <a:r>
              <a:rPr lang="en-US" sz="1200" b="1" dirty="0">
                <a:solidFill>
                  <a:schemeClr val="bg1"/>
                </a:solidFill>
                <a:latin typeface="Times New Roman" panose="02020603050405020304" pitchFamily="18" charset="0"/>
                <a:cs typeface="Times New Roman" panose="02020603050405020304" pitchFamily="18" charset="0"/>
              </a:rPr>
              <a:t>Linear Regression </a:t>
            </a: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Mean Squared Error (MSE): 65.21511126944438</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(R2) Score: 0.8477595653883695</a:t>
            </a: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Mean Squared Error (MSE): 59.849915750685575</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(R2) Score: 0.8695023884700319</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Higher MSE values suggest more prediction errors in this </a:t>
            </a:r>
            <a:r>
              <a:rPr lang="en-US" sz="1200" dirty="0" err="1">
                <a:solidFill>
                  <a:schemeClr val="bg1"/>
                </a:solidFill>
                <a:latin typeface="Times New Roman" panose="02020603050405020304" pitchFamily="18" charset="0"/>
                <a:cs typeface="Times New Roman" panose="02020603050405020304" pitchFamily="18" charset="0"/>
              </a:rPr>
              <a:t>subdataset</a:t>
            </a:r>
            <a:r>
              <a:rPr lang="en-US" sz="1200" dirty="0">
                <a:solidFill>
                  <a:schemeClr val="bg1"/>
                </a:solidFill>
                <a:latin typeface="Times New Roman" panose="02020603050405020304" pitchFamily="18" charset="0"/>
                <a:cs typeface="Times New Roman" panose="02020603050405020304" pitchFamily="18" charset="0"/>
              </a:rPr>
              <a:t>. R-squared indicates moderate variance explanation. Overall, linear regression model for "Average" CO2 class predicts emissions reasonably well. </a:t>
            </a:r>
          </a:p>
          <a:p>
            <a:r>
              <a:rPr lang="en-US" sz="1200" b="1" dirty="0">
                <a:solidFill>
                  <a:schemeClr val="bg1"/>
                </a:solidFill>
                <a:latin typeface="Times New Roman" panose="02020603050405020304" pitchFamily="18" charset="0"/>
                <a:cs typeface="Times New Roman" panose="02020603050405020304" pitchFamily="18" charset="0"/>
              </a:rPr>
              <a:t>Polynomial Regression</a:t>
            </a: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Training set :</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MSE:  12.008774879829271</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score:  0.9727011073946481</a:t>
            </a:r>
            <a:endParaRPr lang="en-US" sz="12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Testing set :</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MSE:  14.874433653890435</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score:  0.9652222554082805</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Polynomial regression model on average CO2 dataset has good performance, with high R-squared scores (&gt;0.9) and relatively low MSE scores. However, they are slightly higher than low CO2 dataset.</a:t>
            </a:r>
          </a:p>
          <a:p>
            <a:pPr marL="0" indent="0">
              <a:buNone/>
            </a:pPr>
            <a:endParaRPr lang="en-US" sz="900" dirty="0">
              <a:solidFill>
                <a:schemeClr val="bg1"/>
              </a:solidFill>
              <a:latin typeface="Times New Roman" panose="02020603050405020304" pitchFamily="18" charset="0"/>
              <a:cs typeface="Times New Roman" panose="02020603050405020304" pitchFamily="18" charset="0"/>
            </a:endParaRPr>
          </a:p>
        </p:txBody>
      </p:sp>
      <p:pic>
        <p:nvPicPr>
          <p:cNvPr id="12" name="Picture 11" descr="A picture containing text, screenshot, line, plot&#10;&#10;Description automatically generated">
            <a:extLst>
              <a:ext uri="{FF2B5EF4-FFF2-40B4-BE49-F238E27FC236}">
                <a16:creationId xmlns:a16="http://schemas.microsoft.com/office/drawing/2014/main" id="{840D699F-5189-BCE5-06D1-77F324292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127" y="817912"/>
            <a:ext cx="2971800" cy="2355151"/>
          </a:xfrm>
          <a:prstGeom prst="rect">
            <a:avLst/>
          </a:prstGeom>
        </p:spPr>
      </p:pic>
      <p:pic>
        <p:nvPicPr>
          <p:cNvPr id="15" name="Picture 14" descr="A graph with blue dots and a red line&#10;&#10;Description automatically generated with low confidence">
            <a:extLst>
              <a:ext uri="{FF2B5EF4-FFF2-40B4-BE49-F238E27FC236}">
                <a16:creationId xmlns:a16="http://schemas.microsoft.com/office/drawing/2014/main" id="{3B607049-784C-7DEC-8314-CF76FA792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714" y="817912"/>
            <a:ext cx="2896551" cy="2356186"/>
          </a:xfrm>
          <a:prstGeom prst="rect">
            <a:avLst/>
          </a:prstGeom>
        </p:spPr>
      </p:pic>
      <p:pic>
        <p:nvPicPr>
          <p:cNvPr id="8" name="Picture 7" descr="A picture containing text, screenshot, line, plot&#10;&#10;Description automatically generated">
            <a:extLst>
              <a:ext uri="{FF2B5EF4-FFF2-40B4-BE49-F238E27FC236}">
                <a16:creationId xmlns:a16="http://schemas.microsoft.com/office/drawing/2014/main" id="{D0BAF428-9136-0C06-ED1E-F8CF9B62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127" y="3411753"/>
            <a:ext cx="2971800" cy="2243708"/>
          </a:xfrm>
          <a:prstGeom prst="rect">
            <a:avLst/>
          </a:prstGeom>
        </p:spPr>
      </p:pic>
      <p:pic>
        <p:nvPicPr>
          <p:cNvPr id="4" name="Picture 3" descr="A picture containing text, screenshot, diagram, plot&#10;&#10;Description automatically generated">
            <a:extLst>
              <a:ext uri="{FF2B5EF4-FFF2-40B4-BE49-F238E27FC236}">
                <a16:creationId xmlns:a16="http://schemas.microsoft.com/office/drawing/2014/main" id="{7EBA4B3F-4D0F-60FB-F140-1A5611FB5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7252" y="3411753"/>
            <a:ext cx="2882900" cy="2246096"/>
          </a:xfrm>
          <a:prstGeom prst="rect">
            <a:avLst/>
          </a:prstGeom>
        </p:spPr>
      </p:pic>
      <p:cxnSp>
        <p:nvCxnSpPr>
          <p:cNvPr id="24" name="Straight Connector 2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74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C7CCE11-3949-2816-E9FB-C0249D0E15E2}"/>
              </a:ext>
            </a:extLst>
          </p:cNvPr>
          <p:cNvSpPr>
            <a:spLocks noGrp="1"/>
          </p:cNvSpPr>
          <p:nvPr>
            <p:ph type="title"/>
          </p:nvPr>
        </p:nvSpPr>
        <p:spPr>
          <a:xfrm>
            <a:off x="1020467" y="1397120"/>
            <a:ext cx="4707671" cy="1225650"/>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8989E16-34CD-7C7F-74D7-0E38ABCCBB15}"/>
              </a:ext>
            </a:extLst>
          </p:cNvPr>
          <p:cNvSpPr>
            <a:spLocks noGrp="1"/>
          </p:cNvSpPr>
          <p:nvPr>
            <p:ph idx="1"/>
          </p:nvPr>
        </p:nvSpPr>
        <p:spPr>
          <a:xfrm>
            <a:off x="1020467" y="2891752"/>
            <a:ext cx="4707671" cy="2334517"/>
          </a:xfrm>
        </p:spPr>
        <p:txBody>
          <a:bodyPr>
            <a:normAutofit/>
          </a:bodyPr>
          <a:lstStyle/>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Carbon dioxide (CO2) emissions from vehicles contribute to climate change</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transportation sector is responsible for around one-fourth of global CO2 emissions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Governments and organizations are working to reduce emissions by promoting cleaner vehicles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Providing consumers with information on the environmental impact of their vehicle choices can encourage the adoption of cleaner vehicles</a:t>
            </a:r>
          </a:p>
        </p:txBody>
      </p:sp>
      <p:pic>
        <p:nvPicPr>
          <p:cNvPr id="6" name="Picture 5" descr="A group of cars on a road&#10;&#10;Description automatically generated with medium confidence">
            <a:extLst>
              <a:ext uri="{FF2B5EF4-FFF2-40B4-BE49-F238E27FC236}">
                <a16:creationId xmlns:a16="http://schemas.microsoft.com/office/drawing/2014/main" id="{6D1B3AF7-A455-7655-3ACD-12F7C05F1F82}"/>
              </a:ext>
            </a:extLst>
          </p:cNvPr>
          <p:cNvPicPr>
            <a:picLocks noChangeAspect="1"/>
          </p:cNvPicPr>
          <p:nvPr/>
        </p:nvPicPr>
        <p:blipFill rotWithShape="1">
          <a:blip r:embed="rId2">
            <a:extLst>
              <a:ext uri="{28A0092B-C50C-407E-A947-70E740481C1C}">
                <a14:useLocalDpi xmlns:a14="http://schemas.microsoft.com/office/drawing/2010/main" val="0"/>
              </a:ext>
            </a:extLst>
          </a:blip>
          <a:srcRect l="12718" r="28633" b="-1"/>
          <a:stretch/>
        </p:blipFill>
        <p:spPr>
          <a:xfrm>
            <a:off x="6476641" y="1338395"/>
            <a:ext cx="4364394" cy="4181210"/>
          </a:xfrm>
          <a:prstGeom prst="rect">
            <a:avLst/>
          </a:prstGeom>
        </p:spPr>
      </p:pic>
      <p:sp>
        <p:nvSpPr>
          <p:cNvPr id="69" name="Rectangle 6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28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85218E2-696E-D019-F650-3D3818C57FC8}"/>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Avg Data Set</a:t>
            </a:r>
          </a:p>
        </p:txBody>
      </p:sp>
      <p:cxnSp>
        <p:nvCxnSpPr>
          <p:cNvPr id="27" name="Straight Connector 2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C9D09C5E-2D31-BEEB-783C-DADFE4ED78C2}"/>
              </a:ext>
            </a:extLst>
          </p:cNvPr>
          <p:cNvSpPr>
            <a:spLocks noGrp="1"/>
          </p:cNvSpPr>
          <p:nvPr>
            <p:ph idx="1"/>
          </p:nvPr>
        </p:nvSpPr>
        <p:spPr>
          <a:xfrm>
            <a:off x="897769" y="1909192"/>
            <a:ext cx="4586513" cy="3647710"/>
          </a:xfrm>
        </p:spPr>
        <p:txBody>
          <a:bodyPr anchor="ctr">
            <a:normAutofit/>
          </a:bodyPr>
          <a:lstStyle/>
          <a:p>
            <a:r>
              <a:rPr lang="en-US" sz="900" b="1" dirty="0">
                <a:solidFill>
                  <a:schemeClr val="bg1"/>
                </a:solidFill>
                <a:latin typeface="Times New Roman" panose="02020603050405020304" pitchFamily="18" charset="0"/>
                <a:cs typeface="Times New Roman" panose="02020603050405020304" pitchFamily="18" charset="0"/>
              </a:rPr>
              <a:t>Random Forest Regression </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R^2 score for train dataset =  0.9955 </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R^2 score for test dataset =  0.9782 </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Mean Squared Error train and test: 10.467966201388872 1.8685277346637952</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Hyperparameter tuning didn't improve random forest regressor performance on "Average" CO2 dataset significantly. R-squared and MSE for train and test sets were similar before and after tuning, with only a slight increase in test set R-squared from 0.9781 to 0.9782.</a:t>
            </a:r>
          </a:p>
          <a:p>
            <a:pPr marL="0" indent="0">
              <a:buNone/>
            </a:pPr>
            <a:endParaRPr lang="en-US" sz="9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900" dirty="0">
              <a:solidFill>
                <a:schemeClr val="bg1"/>
              </a:solidFill>
              <a:latin typeface="Times New Roman" panose="02020603050405020304" pitchFamily="18" charset="0"/>
              <a:cs typeface="Times New Roman" panose="02020603050405020304" pitchFamily="18" charset="0"/>
            </a:endParaRPr>
          </a:p>
          <a:p>
            <a:r>
              <a:rPr lang="en-US" sz="900" b="1" dirty="0" err="1">
                <a:solidFill>
                  <a:schemeClr val="bg1"/>
                </a:solidFill>
                <a:latin typeface="Times New Roman" panose="02020603050405020304" pitchFamily="18" charset="0"/>
                <a:cs typeface="Times New Roman" panose="02020603050405020304" pitchFamily="18" charset="0"/>
              </a:rPr>
              <a:t>XGBoost</a:t>
            </a:r>
            <a:r>
              <a:rPr lang="en-US" sz="900" b="1" dirty="0">
                <a:solidFill>
                  <a:schemeClr val="bg1"/>
                </a:solidFill>
                <a:latin typeface="Times New Roman" panose="02020603050405020304" pitchFamily="18" charset="0"/>
                <a:cs typeface="Times New Roman" panose="02020603050405020304" pitchFamily="18" charset="0"/>
              </a:rPr>
              <a:t> Regression</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R^2 score for train dataset =  0.9946 </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R^2 score for test dataset =  0.9787 </a:t>
            </a:r>
          </a:p>
          <a:p>
            <a:pPr marL="0" indent="0">
              <a:buNone/>
            </a:pPr>
            <a:r>
              <a:rPr lang="en-US" sz="900" dirty="0">
                <a:solidFill>
                  <a:schemeClr val="bg1"/>
                </a:solidFill>
                <a:latin typeface="Times New Roman" panose="02020603050405020304" pitchFamily="18" charset="0"/>
                <a:cs typeface="Times New Roman" panose="02020603050405020304" pitchFamily="18" charset="0"/>
              </a:rPr>
              <a:t>Mean Squared Error train and test: 10.196945293447534 2.252653531341953</a:t>
            </a:r>
          </a:p>
          <a:p>
            <a:pPr marL="0" indent="0">
              <a:buNone/>
            </a:pPr>
            <a:r>
              <a:rPr lang="en-US" sz="900" dirty="0" err="1">
                <a:solidFill>
                  <a:schemeClr val="bg1"/>
                </a:solidFill>
                <a:latin typeface="Times New Roman" panose="02020603050405020304" pitchFamily="18" charset="0"/>
                <a:cs typeface="Times New Roman" panose="02020603050405020304" pitchFamily="18" charset="0"/>
              </a:rPr>
              <a:t>XGBoost</a:t>
            </a:r>
            <a:r>
              <a:rPr lang="en-US" sz="900" dirty="0">
                <a:solidFill>
                  <a:schemeClr val="bg1"/>
                </a:solidFill>
                <a:latin typeface="Times New Roman" panose="02020603050405020304" pitchFamily="18" charset="0"/>
                <a:cs typeface="Times New Roman" panose="02020603050405020304" pitchFamily="18" charset="0"/>
              </a:rPr>
              <a:t> model has a good performance with an R^2 score of 0.9787 on the test dataset. The mean squared error for the test dataset is also reasonably low. It seems that the model is generalizing well to new data.</a:t>
            </a:r>
          </a:p>
        </p:txBody>
      </p:sp>
      <p:pic>
        <p:nvPicPr>
          <p:cNvPr id="9" name="Picture 8" descr="A picture containing screenshot, text, plot, line&#10;&#10;Description automatically generated">
            <a:extLst>
              <a:ext uri="{FF2B5EF4-FFF2-40B4-BE49-F238E27FC236}">
                <a16:creationId xmlns:a16="http://schemas.microsoft.com/office/drawing/2014/main" id="{D588CA40-0DD2-785C-A06F-9220B1FF2B58}"/>
              </a:ext>
            </a:extLst>
          </p:cNvPr>
          <p:cNvPicPr>
            <a:picLocks noChangeAspect="1"/>
          </p:cNvPicPr>
          <p:nvPr/>
        </p:nvPicPr>
        <p:blipFill rotWithShape="1">
          <a:blip r:embed="rId2">
            <a:extLst>
              <a:ext uri="{28A0092B-C50C-407E-A947-70E740481C1C}">
                <a14:useLocalDpi xmlns:a14="http://schemas.microsoft.com/office/drawing/2010/main" val="0"/>
              </a:ext>
            </a:extLst>
          </a:blip>
          <a:srcRect r="-3" b="10828"/>
          <a:stretch/>
        </p:blipFill>
        <p:spPr>
          <a:xfrm>
            <a:off x="6522276" y="866444"/>
            <a:ext cx="5669723" cy="2562556"/>
          </a:xfrm>
          <a:prstGeom prst="rect">
            <a:avLst/>
          </a:prstGeom>
        </p:spPr>
      </p:pic>
      <p:cxnSp>
        <p:nvCxnSpPr>
          <p:cNvPr id="29" name="Straight Connector 28">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screenshot, text, plot, line&#10;&#10;Description automatically generated">
            <a:extLst>
              <a:ext uri="{FF2B5EF4-FFF2-40B4-BE49-F238E27FC236}">
                <a16:creationId xmlns:a16="http://schemas.microsoft.com/office/drawing/2014/main" id="{8E2BC3AC-0304-A7A7-8944-381D99F6CD81}"/>
              </a:ext>
            </a:extLst>
          </p:cNvPr>
          <p:cNvPicPr>
            <a:picLocks noChangeAspect="1"/>
          </p:cNvPicPr>
          <p:nvPr/>
        </p:nvPicPr>
        <p:blipFill rotWithShape="1">
          <a:blip r:embed="rId3">
            <a:extLst>
              <a:ext uri="{28A0092B-C50C-407E-A947-70E740481C1C}">
                <a14:useLocalDpi xmlns:a14="http://schemas.microsoft.com/office/drawing/2010/main" val="0"/>
              </a:ext>
            </a:extLst>
          </a:blip>
          <a:srcRect r="-2" b="9015"/>
          <a:stretch/>
        </p:blipFill>
        <p:spPr>
          <a:xfrm>
            <a:off x="6520124" y="3386960"/>
            <a:ext cx="5671876" cy="2933275"/>
          </a:xfrm>
          <a:prstGeom prst="rect">
            <a:avLst/>
          </a:prstGeom>
        </p:spPr>
      </p:pic>
    </p:spTree>
    <p:extLst>
      <p:ext uri="{BB962C8B-B14F-4D97-AF65-F5344CB8AC3E}">
        <p14:creationId xmlns:p14="http://schemas.microsoft.com/office/powerpoint/2010/main" val="328028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205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0EED63-4A50-B534-D92A-0C19EB0BB62A}"/>
              </a:ext>
            </a:extLst>
          </p:cNvPr>
          <p:cNvSpPr>
            <a:spLocks noGrp="1"/>
          </p:cNvSpPr>
          <p:nvPr>
            <p:ph type="title"/>
          </p:nvPr>
        </p:nvSpPr>
        <p:spPr>
          <a:xfrm>
            <a:off x="938907" y="282800"/>
            <a:ext cx="5217172" cy="1288673"/>
          </a:xfrm>
        </p:spPr>
        <p:txBody>
          <a:bodyPr anchor="b">
            <a:normAutofit/>
          </a:bodyPr>
          <a:lstStyle/>
          <a:p>
            <a:r>
              <a:rPr lang="en-US">
                <a:solidFill>
                  <a:schemeClr val="bg1"/>
                </a:solidFill>
              </a:rPr>
              <a:t>Avg Data Set</a:t>
            </a:r>
          </a:p>
        </p:txBody>
      </p:sp>
      <p:sp>
        <p:nvSpPr>
          <p:cNvPr id="3" name="Content Placeholder 2">
            <a:extLst>
              <a:ext uri="{FF2B5EF4-FFF2-40B4-BE49-F238E27FC236}">
                <a16:creationId xmlns:a16="http://schemas.microsoft.com/office/drawing/2014/main" id="{802CE657-2AB4-0C75-5D45-2E1BA991E099}"/>
              </a:ext>
            </a:extLst>
          </p:cNvPr>
          <p:cNvSpPr>
            <a:spLocks noGrp="1"/>
          </p:cNvSpPr>
          <p:nvPr>
            <p:ph idx="1"/>
          </p:nvPr>
        </p:nvSpPr>
        <p:spPr>
          <a:xfrm>
            <a:off x="938906" y="1715151"/>
            <a:ext cx="5217173" cy="4351338"/>
          </a:xfrm>
        </p:spPr>
        <p:txBody>
          <a:bodyPr>
            <a:normAutofit/>
          </a:bodyPr>
          <a:lstStyle/>
          <a:p>
            <a:r>
              <a:rPr lang="en-US" sz="1600" b="1" dirty="0">
                <a:solidFill>
                  <a:schemeClr val="bg1"/>
                </a:solidFill>
                <a:latin typeface="Times New Roman" panose="02020603050405020304" pitchFamily="18" charset="0"/>
                <a:cs typeface="Times New Roman" panose="02020603050405020304" pitchFamily="18" charset="0"/>
              </a:rPr>
              <a:t>Neural Networks </a:t>
            </a: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(R2) Score: 0.9688745138494019</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Mean Squared Error (MSE): 13.54604488013376</a:t>
            </a:r>
          </a:p>
          <a:p>
            <a:pPr marL="0" indent="0">
              <a:buNone/>
            </a:pPr>
            <a:r>
              <a:rPr lang="en-US" sz="1200" b="1"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R-squared (R2) Score: 0.9689845596141275</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Mean Squared Error (MSE): 13.806733869808422</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The model performs well on both sets, with R-squared close to 1, indicating high variance explanation. Low MSE suggests predictions are close to actual values.</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 It is capturing the underlying patterns and relationships in the data effectively, resulting in accurate predictions.</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The ideal "L" shaped curve for the training loss demonstrates that the model is learning and improving over the epochs without overfitting. This is a positive indication of a well-trained neural network model.</a:t>
            </a:r>
          </a:p>
          <a:p>
            <a:pPr marL="0" indent="0">
              <a:buNone/>
            </a:pPr>
            <a:r>
              <a:rPr lang="en-US" sz="1200" dirty="0">
                <a:solidFill>
                  <a:schemeClr val="bg1"/>
                </a:solidFill>
                <a:latin typeface="Times New Roman" panose="02020603050405020304" pitchFamily="18" charset="0"/>
                <a:cs typeface="Times New Roman" panose="02020603050405020304" pitchFamily="18" charset="0"/>
              </a:rPr>
              <a:t>Line connects most data points following pattern, indicating model captures relationship between input features and target variable well</a:t>
            </a:r>
            <a:r>
              <a:rPr lang="en-US" sz="1100" dirty="0">
                <a:solidFill>
                  <a:schemeClr val="bg1"/>
                </a:solidFill>
                <a:latin typeface="Times New Roman" panose="02020603050405020304" pitchFamily="18" charset="0"/>
                <a:cs typeface="Times New Roman" panose="02020603050405020304" pitchFamily="18" charset="0"/>
              </a:rPr>
              <a:t>.</a:t>
            </a:r>
          </a:p>
        </p:txBody>
      </p:sp>
      <p:grpSp>
        <p:nvGrpSpPr>
          <p:cNvPr id="2061"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2062" name="Freeform: Shape 2061">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63" name="Freeform: Shape 2062">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71" name="Freeform: Shape 2070">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72" name="Freeform: Shape 2071">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054" name="Picture 6">
            <a:extLst>
              <a:ext uri="{FF2B5EF4-FFF2-40B4-BE49-F238E27FC236}">
                <a16:creationId xmlns:a16="http://schemas.microsoft.com/office/drawing/2014/main" id="{FF322F6C-CB64-D2AA-5D54-4AC40BBAAD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3943" y="322504"/>
            <a:ext cx="4296246" cy="29310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D8BC035-0AE8-887B-9F9A-AE6015F1B8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8403" y="3376158"/>
            <a:ext cx="4421785" cy="2931037"/>
          </a:xfrm>
          <a:prstGeom prst="rect">
            <a:avLst/>
          </a:prstGeom>
          <a:noFill/>
          <a:extLst>
            <a:ext uri="{909E8E84-426E-40DD-AFC4-6F175D3DCCD1}">
              <a14:hiddenFill xmlns:a14="http://schemas.microsoft.com/office/drawing/2010/main">
                <a:solidFill>
                  <a:srgbClr val="FFFFFF"/>
                </a:solidFill>
              </a14:hiddenFill>
            </a:ext>
          </a:extLst>
        </p:spPr>
      </p:pic>
      <p:sp>
        <p:nvSpPr>
          <p:cNvPr id="2076" name="Oval 2075">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8" name="Oval 2077">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86039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20B6D5A-0F78-7BD1-215D-93DEA703A045}"/>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latin typeface="Times New Roman" panose="02020603050405020304" pitchFamily="18" charset="0"/>
                <a:cs typeface="Times New Roman" panose="02020603050405020304" pitchFamily="18" charset="0"/>
              </a:rPr>
              <a:t>AVERAGE Dataset Results</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98265543-7B8E-A9B0-FB47-88B0283D2C47}"/>
              </a:ext>
            </a:extLst>
          </p:cNvPr>
          <p:cNvGraphicFramePr>
            <a:graphicFrameLocks noGrp="1"/>
          </p:cNvGraphicFramePr>
          <p:nvPr>
            <p:ph idx="1"/>
            <p:extLst>
              <p:ext uri="{D42A27DB-BD31-4B8C-83A1-F6EECF244321}">
                <p14:modId xmlns:p14="http://schemas.microsoft.com/office/powerpoint/2010/main" val="3191232003"/>
              </p:ext>
            </p:extLst>
          </p:nvPr>
        </p:nvGraphicFramePr>
        <p:xfrm>
          <a:off x="4599991" y="1715407"/>
          <a:ext cx="6913982" cy="4499448"/>
        </p:xfrm>
        <a:graphic>
          <a:graphicData uri="http://schemas.openxmlformats.org/drawingml/2006/table">
            <a:tbl>
              <a:tblPr firstRow="1" firstCol="1" bandRow="1"/>
              <a:tblGrid>
                <a:gridCol w="1754244">
                  <a:extLst>
                    <a:ext uri="{9D8B030D-6E8A-4147-A177-3AD203B41FA5}">
                      <a16:colId xmlns:a16="http://schemas.microsoft.com/office/drawing/2014/main" val="3992025884"/>
                    </a:ext>
                  </a:extLst>
                </a:gridCol>
                <a:gridCol w="1276711">
                  <a:extLst>
                    <a:ext uri="{9D8B030D-6E8A-4147-A177-3AD203B41FA5}">
                      <a16:colId xmlns:a16="http://schemas.microsoft.com/office/drawing/2014/main" val="507822548"/>
                    </a:ext>
                  </a:extLst>
                </a:gridCol>
                <a:gridCol w="1132715">
                  <a:extLst>
                    <a:ext uri="{9D8B030D-6E8A-4147-A177-3AD203B41FA5}">
                      <a16:colId xmlns:a16="http://schemas.microsoft.com/office/drawing/2014/main" val="3800531410"/>
                    </a:ext>
                  </a:extLst>
                </a:gridCol>
                <a:gridCol w="1447154">
                  <a:extLst>
                    <a:ext uri="{9D8B030D-6E8A-4147-A177-3AD203B41FA5}">
                      <a16:colId xmlns:a16="http://schemas.microsoft.com/office/drawing/2014/main" val="1337663184"/>
                    </a:ext>
                  </a:extLst>
                </a:gridCol>
                <a:gridCol w="1303158">
                  <a:extLst>
                    <a:ext uri="{9D8B030D-6E8A-4147-A177-3AD203B41FA5}">
                      <a16:colId xmlns:a16="http://schemas.microsoft.com/office/drawing/2014/main" val="1453545708"/>
                    </a:ext>
                  </a:extLst>
                </a:gridCol>
              </a:tblGrid>
              <a:tr h="371636">
                <a:tc>
                  <a:txBody>
                    <a:bodyPr/>
                    <a:lstStyle/>
                    <a:p>
                      <a:pPr marL="0" marR="0" algn="l" fontAlgn="t">
                        <a:lnSpc>
                          <a:spcPct val="107000"/>
                        </a:lnSpc>
                        <a:spcBef>
                          <a:spcPts val="0"/>
                        </a:spcBef>
                        <a:spcAft>
                          <a:spcPts val="0"/>
                        </a:spcAft>
                      </a:pPr>
                      <a:r>
                        <a:rPr lang="en-US" sz="19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TRAIN_R2</a:t>
                      </a:r>
                      <a:endParaRPr lang="en-US" sz="3200" b="0" i="0" u="none" strike="noStrike" dirty="0">
                        <a:effectLst/>
                        <a:latin typeface="Arial" panose="020B0604020202020204" pitchFamily="34" charset="0"/>
                      </a:endParaRPr>
                    </a:p>
                  </a:txBody>
                  <a:tcPr marL="122464" marR="122464" marT="1700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TEST_R2</a:t>
                      </a:r>
                      <a:endParaRPr lang="en-US" sz="3200" b="0" i="0" u="none" strike="noStrike">
                        <a:effectLst/>
                        <a:latin typeface="Arial" panose="020B0604020202020204" pitchFamily="34" charset="0"/>
                      </a:endParaRPr>
                    </a:p>
                  </a:txBody>
                  <a:tcPr marL="122464" marR="122464" marT="1700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TRAIN_MSE</a:t>
                      </a:r>
                      <a:endParaRPr lang="en-US" sz="3200" b="0" i="0" u="none" strike="noStrike">
                        <a:effectLst/>
                        <a:latin typeface="Arial" panose="020B0604020202020204" pitchFamily="34" charset="0"/>
                      </a:endParaRPr>
                    </a:p>
                  </a:txBody>
                  <a:tcPr marL="122464" marR="122464" marT="17009"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TEST_MSE</a:t>
                      </a:r>
                      <a:endParaRPr lang="en-US" sz="3200" b="0" i="0" u="none" strike="noStrike">
                        <a:effectLst/>
                        <a:latin typeface="Arial" panose="020B0604020202020204" pitchFamily="34" charset="0"/>
                      </a:endParaRPr>
                    </a:p>
                  </a:txBody>
                  <a:tcPr marL="122464" marR="122464" marT="17009"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extLst>
                  <a:ext uri="{0D108BD9-81ED-4DB2-BD59-A6C34878D82A}">
                    <a16:rowId xmlns:a16="http://schemas.microsoft.com/office/drawing/2014/main" val="3617595653"/>
                  </a:ext>
                </a:extLst>
              </a:tr>
              <a:tr h="371636">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LINEAR</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0.84</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65.21</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59.84</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1096071268"/>
                  </a:ext>
                </a:extLst>
              </a:tr>
              <a:tr h="371636">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POLYNOMIAL</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12.00</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14.87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1674046136"/>
                  </a:ext>
                </a:extLst>
              </a:tr>
              <a:tr h="688815">
                <a:tc>
                  <a:txBody>
                    <a:bodyPr/>
                    <a:lstStyle/>
                    <a:p>
                      <a:pPr marL="0" marR="0" algn="l" fontAlgn="t">
                        <a:lnSpc>
                          <a:spcPct val="107000"/>
                        </a:lnSpc>
                        <a:spcBef>
                          <a:spcPts val="0"/>
                        </a:spcBef>
                        <a:spcAft>
                          <a:spcPts val="0"/>
                        </a:spcAft>
                      </a:pPr>
                      <a:r>
                        <a:rPr lang="en-US" sz="19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RANDOM FOREST</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10.47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4235822278"/>
                  </a:ext>
                </a:extLst>
              </a:tr>
              <a:tr h="688815">
                <a:tc>
                  <a:txBody>
                    <a:bodyPr/>
                    <a:lstStyle/>
                    <a:p>
                      <a:pPr marL="0" marR="0" algn="l" fontAlgn="t">
                        <a:lnSpc>
                          <a:spcPct val="107000"/>
                        </a:lnSpc>
                        <a:spcBef>
                          <a:spcPts val="0"/>
                        </a:spcBef>
                        <a:spcAft>
                          <a:spcPts val="0"/>
                        </a:spcAft>
                      </a:pPr>
                      <a:r>
                        <a:rPr lang="en-US" sz="1900" b="1" i="0" u="none" strike="noStrike"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RANDOM FOREST TUNED</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10.46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1.86</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163912786"/>
                  </a:ext>
                </a:extLst>
              </a:tr>
              <a:tr h="371636">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XGBOOST</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10.69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2483457323"/>
                  </a:ext>
                </a:extLst>
              </a:tr>
              <a:tr h="688815">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XGBOOST TUNED</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0.97</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10.19</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2.25</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4D7"/>
                    </a:solidFill>
                  </a:tcPr>
                </a:tc>
                <a:extLst>
                  <a:ext uri="{0D108BD9-81ED-4DB2-BD59-A6C34878D82A}">
                    <a16:rowId xmlns:a16="http://schemas.microsoft.com/office/drawing/2014/main" val="3577386424"/>
                  </a:ext>
                </a:extLst>
              </a:tr>
              <a:tr h="688815">
                <a:tc>
                  <a:txBody>
                    <a:bodyPr/>
                    <a:lstStyle/>
                    <a:p>
                      <a:pPr marL="0" marR="0" algn="l" fontAlgn="t">
                        <a:lnSpc>
                          <a:spcPct val="107000"/>
                        </a:lnSpc>
                        <a:spcBef>
                          <a:spcPts val="0"/>
                        </a:spcBef>
                        <a:spcAft>
                          <a:spcPts val="0"/>
                        </a:spcAft>
                      </a:pPr>
                      <a:r>
                        <a:rPr lang="en-US" sz="19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NEURAL NETWORKS</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B38"/>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0.96</a:t>
                      </a:r>
                      <a:endParaRPr lang="en-US" sz="3200" b="0" i="0" u="none" strike="noStrike">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13.54</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tc>
                  <a:txBody>
                    <a:bodyPr/>
                    <a:lstStyle/>
                    <a:p>
                      <a:pPr marL="0" marR="0" algn="l" fontAlgn="t">
                        <a:lnSpc>
                          <a:spcPct val="107000"/>
                        </a:lnSpc>
                        <a:spcBef>
                          <a:spcPts val="0"/>
                        </a:spcBef>
                        <a:spcAft>
                          <a:spcPts val="0"/>
                        </a:spcAft>
                      </a:pPr>
                      <a:r>
                        <a:rPr lang="en-US" sz="19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13.80</a:t>
                      </a:r>
                      <a:endParaRPr lang="en-US" sz="3200" b="0" i="0" u="none" strike="noStrike" dirty="0">
                        <a:effectLst/>
                        <a:latin typeface="Arial" panose="020B0604020202020204" pitchFamily="34" charset="0"/>
                      </a:endParaRPr>
                    </a:p>
                  </a:txBody>
                  <a:tcPr marL="122464" marR="122464" marT="17009"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EAAF"/>
                    </a:solidFill>
                  </a:tcPr>
                </a:tc>
                <a:extLst>
                  <a:ext uri="{0D108BD9-81ED-4DB2-BD59-A6C34878D82A}">
                    <a16:rowId xmlns:a16="http://schemas.microsoft.com/office/drawing/2014/main" val="2568054731"/>
                  </a:ext>
                </a:extLst>
              </a:tr>
            </a:tbl>
          </a:graphicData>
        </a:graphic>
      </p:graphicFrame>
      <p:sp>
        <p:nvSpPr>
          <p:cNvPr id="3" name="TextBox 2">
            <a:extLst>
              <a:ext uri="{FF2B5EF4-FFF2-40B4-BE49-F238E27FC236}">
                <a16:creationId xmlns:a16="http://schemas.microsoft.com/office/drawing/2014/main" id="{9C72C9BD-071B-FA57-AA9A-7C5191956544}"/>
              </a:ext>
            </a:extLst>
          </p:cNvPr>
          <p:cNvSpPr txBox="1"/>
          <p:nvPr/>
        </p:nvSpPr>
        <p:spPr>
          <a:xfrm>
            <a:off x="335901" y="1782147"/>
            <a:ext cx="3638939" cy="4278094"/>
          </a:xfrm>
          <a:prstGeom prst="rect">
            <a:avLst/>
          </a:prstGeom>
          <a:noFill/>
        </p:spPr>
        <p:txBody>
          <a:bodyPr wrap="square" rtlCol="0">
            <a:spAutoFit/>
          </a:bodyPr>
          <a:lstStyle/>
          <a:p>
            <a:pPr algn="just"/>
            <a:r>
              <a:rPr lang="en-US" sz="1600" b="0" i="0" dirty="0">
                <a:solidFill>
                  <a:schemeClr val="bg1"/>
                </a:solidFill>
                <a:effectLst/>
                <a:latin typeface="Helvetica Neue"/>
              </a:rPr>
              <a:t>Based on the results for the average CO2 dataset, the best models for predicting CO2 levels are Random Forest, Random Forest tuned, </a:t>
            </a:r>
            <a:r>
              <a:rPr lang="en-US" sz="1600" b="0" i="0" dirty="0" err="1">
                <a:solidFill>
                  <a:schemeClr val="bg1"/>
                </a:solidFill>
                <a:effectLst/>
                <a:latin typeface="Helvetica Neue"/>
              </a:rPr>
              <a:t>XGBoost</a:t>
            </a:r>
            <a:r>
              <a:rPr lang="en-US" sz="1600" b="0" i="0" dirty="0">
                <a:solidFill>
                  <a:schemeClr val="bg1"/>
                </a:solidFill>
                <a:effectLst/>
                <a:latin typeface="Helvetica Neue"/>
              </a:rPr>
              <a:t>, and </a:t>
            </a:r>
            <a:r>
              <a:rPr lang="en-US" sz="1600" b="0" i="0" dirty="0" err="1">
                <a:solidFill>
                  <a:schemeClr val="bg1"/>
                </a:solidFill>
                <a:effectLst/>
                <a:latin typeface="Helvetica Neue"/>
              </a:rPr>
              <a:t>XGBoost</a:t>
            </a:r>
            <a:r>
              <a:rPr lang="en-US" sz="1600" b="0" i="0" dirty="0">
                <a:solidFill>
                  <a:schemeClr val="bg1"/>
                </a:solidFill>
                <a:effectLst/>
                <a:latin typeface="Helvetica Neue"/>
              </a:rPr>
              <a:t> tuned, as they all have high R^2 scores for both the train and test datasets and low MSE values for the test dataset. The neural network model also has a relatively high R^2 score but a higher MSE value, indicating it may not perform as well as the other models. The linear and polynomial models have lower R^2 scores and higher MSE values, indicating they may not be as effective in predicting CO2 levels for this dataset.</a:t>
            </a:r>
            <a:endParaRPr lang="en-US" sz="1600" dirty="0">
              <a:solidFill>
                <a:schemeClr val="bg1"/>
              </a:solidFill>
            </a:endParaRPr>
          </a:p>
        </p:txBody>
      </p:sp>
    </p:spTree>
    <p:extLst>
      <p:ext uri="{BB962C8B-B14F-4D97-AF65-F5344CB8AC3E}">
        <p14:creationId xmlns:p14="http://schemas.microsoft.com/office/powerpoint/2010/main" val="272502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A07BF04-5F75-FA5B-2358-2FFE1B7C6F08}"/>
              </a:ext>
            </a:extLst>
          </p:cNvPr>
          <p:cNvSpPr>
            <a:spLocks noGrp="1"/>
          </p:cNvSpPr>
          <p:nvPr>
            <p:ph type="title"/>
          </p:nvPr>
        </p:nvSpPr>
        <p:spPr>
          <a:xfrm>
            <a:off x="1295400" y="669925"/>
            <a:ext cx="4800600" cy="1325563"/>
          </a:xfrm>
        </p:spPr>
        <p:txBody>
          <a:bodyPr anchor="b">
            <a:normAutofit/>
          </a:bodyPr>
          <a:lstStyle/>
          <a:p>
            <a:r>
              <a:rPr lang="en-IN" sz="3400" b="1" i="0" dirty="0">
                <a:solidFill>
                  <a:schemeClr val="bg1"/>
                </a:solidFill>
                <a:effectLst/>
                <a:latin typeface="Helvetica Neue" panose="02000503000000020004" pitchFamily="2" charset="0"/>
              </a:rPr>
              <a:t>               High Dataset</a:t>
            </a:r>
            <a:br>
              <a:rPr lang="en-IN" sz="3400" b="1" i="0" dirty="0">
                <a:solidFill>
                  <a:schemeClr val="bg1"/>
                </a:solidFill>
                <a:effectLst/>
                <a:latin typeface="Helvetica Neue" panose="02000503000000020004" pitchFamily="2" charset="0"/>
              </a:rPr>
            </a:br>
            <a:endParaRPr lang="en-US" sz="3400" dirty="0">
              <a:solidFill>
                <a:schemeClr val="bg1"/>
              </a:solidFill>
            </a:endParaRPr>
          </a:p>
        </p:txBody>
      </p:sp>
      <p:cxnSp>
        <p:nvCxnSpPr>
          <p:cNvPr id="1039" name="Straight Connector 103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B527E2-5411-22AB-6514-636EAE3FEEF4}"/>
              </a:ext>
            </a:extLst>
          </p:cNvPr>
          <p:cNvSpPr>
            <a:spLocks noGrp="1"/>
          </p:cNvSpPr>
          <p:nvPr>
            <p:ph idx="1"/>
          </p:nvPr>
        </p:nvSpPr>
        <p:spPr>
          <a:xfrm>
            <a:off x="737120" y="2288833"/>
            <a:ext cx="3015730" cy="3711571"/>
          </a:xfrm>
        </p:spPr>
        <p:txBody>
          <a:bodyPr>
            <a:noAutofit/>
          </a:bodyPr>
          <a:lstStyle/>
          <a:p>
            <a:pPr marL="0" indent="0">
              <a:buNone/>
            </a:pPr>
            <a:r>
              <a:rPr lang="en-US" sz="1100" b="1" dirty="0">
                <a:solidFill>
                  <a:schemeClr val="bg1"/>
                </a:solidFill>
                <a:latin typeface="Times New Roman" panose="02020603050405020304" pitchFamily="18" charset="0"/>
                <a:cs typeface="Times New Roman" panose="02020603050405020304" pitchFamily="18" charset="0"/>
              </a:rPr>
              <a:t>Linear Regression :</a:t>
            </a:r>
            <a:br>
              <a:rPr lang="en-US" sz="1100" dirty="0">
                <a:solidFill>
                  <a:schemeClr val="bg1"/>
                </a:solidFill>
                <a:latin typeface="Times New Roman" panose="02020603050405020304" pitchFamily="18" charset="0"/>
                <a:cs typeface="Times New Roman" panose="02020603050405020304" pitchFamily="18" charset="0"/>
              </a:rPr>
            </a:br>
            <a:r>
              <a:rPr lang="en-IN" sz="1100"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Mean Squared Error (MSE): 284.15411637239686 </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R-squared (R2) Score: 0.8216362429372042 </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Mean Squared Error (MSE): 269.75731263451</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R-squared (R2) Score: 0.8239811318717458</a:t>
            </a:r>
          </a:p>
          <a:p>
            <a:pPr marL="0" indent="0">
              <a:buNone/>
            </a:pPr>
            <a:endParaRPr lang="en-IN" sz="1100" dirty="0">
              <a:solidFill>
                <a:schemeClr val="bg1"/>
              </a:solidFill>
              <a:latin typeface="Times New Roman" panose="02020603050405020304" pitchFamily="18" charset="0"/>
              <a:cs typeface="Times New Roman" panose="02020603050405020304" pitchFamily="18" charset="0"/>
            </a:endParaRPr>
          </a:p>
          <a:p>
            <a:pPr marL="0" indent="0">
              <a:buNone/>
            </a:pPr>
            <a:r>
              <a:rPr lang="en-IN" sz="1100" b="1" dirty="0">
                <a:solidFill>
                  <a:schemeClr val="bg1"/>
                </a:solidFill>
                <a:latin typeface="Times New Roman" panose="02020603050405020304" pitchFamily="18" charset="0"/>
                <a:cs typeface="Times New Roman" panose="02020603050405020304" pitchFamily="18" charset="0"/>
              </a:rPr>
              <a:t>After Applying Lasso Regression </a:t>
            </a:r>
            <a:r>
              <a:rPr lang="en-IN" sz="11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Training Set: </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Mean Squared Error (MSE): 284.1548638200447</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 R-squared (R2) Score: 0.8216357737637416</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Testing Set: </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Mean Squared Error (MSE): 269.74516585459264 </a:t>
            </a:r>
          </a:p>
          <a:p>
            <a:pPr marL="0" indent="0">
              <a:buNone/>
            </a:pPr>
            <a:r>
              <a:rPr lang="en-IN" sz="1100" dirty="0">
                <a:solidFill>
                  <a:schemeClr val="bg1"/>
                </a:solidFill>
                <a:latin typeface="Times New Roman" panose="02020603050405020304" pitchFamily="18" charset="0"/>
                <a:cs typeface="Times New Roman" panose="02020603050405020304" pitchFamily="18" charset="0"/>
              </a:rPr>
              <a:t>R-squared (R2) Score: 0.8239890577456805</a:t>
            </a:r>
          </a:p>
          <a:p>
            <a:pPr marL="0" indent="0">
              <a:buNone/>
            </a:pPr>
            <a:endParaRPr lang="en-IN" sz="900" dirty="0">
              <a:solidFill>
                <a:schemeClr val="bg1"/>
              </a:solidFill>
              <a:latin typeface="Times New Roman" panose="02020603050405020304" pitchFamily="18" charset="0"/>
              <a:cs typeface="Times New Roman" panose="02020603050405020304" pitchFamily="18" charset="0"/>
            </a:endParaRPr>
          </a:p>
        </p:txBody>
      </p:sp>
      <p:cxnSp>
        <p:nvCxnSpPr>
          <p:cNvPr id="1041" name="Straight Connector 104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A55D78-AF5E-E765-CE6E-C99614B70D9B}"/>
              </a:ext>
            </a:extLst>
          </p:cNvPr>
          <p:cNvSpPr txBox="1"/>
          <p:nvPr/>
        </p:nvSpPr>
        <p:spPr>
          <a:xfrm>
            <a:off x="3476309" y="2288833"/>
            <a:ext cx="2942364" cy="3046988"/>
          </a:xfrm>
          <a:prstGeom prst="rect">
            <a:avLst/>
          </a:prstGeom>
          <a:noFill/>
        </p:spPr>
        <p:txBody>
          <a:bodyPr wrap="square">
            <a:spAutoFit/>
          </a:bodyPr>
          <a:lstStyle/>
          <a:p>
            <a:pPr marL="0" indent="0">
              <a:buNone/>
            </a:pPr>
            <a:r>
              <a:rPr lang="en-IN" sz="1200" b="1" dirty="0">
                <a:solidFill>
                  <a:schemeClr val="bg1"/>
                </a:solidFill>
                <a:latin typeface="Times New Roman" panose="02020603050405020304" pitchFamily="18" charset="0"/>
                <a:cs typeface="Times New Roman" panose="02020603050405020304" pitchFamily="18" charset="0"/>
              </a:rPr>
              <a:t>After Applying Ridge Regression:</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 Mean Squared Error (MSE): 284.1541163829411</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 R-squared (R2) Score: 0.8216362429305856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Testing Set: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Mean Squared Error (MSE): 269.75729526467603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R-squared (R2) Score: 0.8239811432057073</a:t>
            </a:r>
          </a:p>
          <a:p>
            <a:pPr marL="0" indent="0">
              <a:buNone/>
            </a:pPr>
            <a:r>
              <a:rPr lang="en-IN" sz="1200" b="0" i="0" dirty="0">
                <a:solidFill>
                  <a:schemeClr val="bg1"/>
                </a:solidFill>
                <a:effectLst/>
                <a:latin typeface="Times New Roman" panose="02020603050405020304" pitchFamily="18" charset="0"/>
                <a:cs typeface="Times New Roman" panose="02020603050405020304" pitchFamily="18" charset="0"/>
              </a:rPr>
              <a:t>The performance of the linear regression model does not improve after applying Lasso and Ridge regression as well.</a:t>
            </a:r>
            <a:endParaRPr lang="en-IN" sz="12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900" b="1"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9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9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900" dirty="0">
              <a:solidFill>
                <a:schemeClr val="bg1"/>
              </a:solidFill>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2EDAC3A2-C246-AFD8-5EE1-7DF416318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533" y="276923"/>
            <a:ext cx="435944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84D1612-1128-B8AB-10F6-75FCED8AC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166" y="3466322"/>
            <a:ext cx="4615543" cy="318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7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6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211F08-7105-C9CC-FB5E-DD00E40F0FAC}"/>
              </a:ext>
            </a:extLst>
          </p:cNvPr>
          <p:cNvSpPr>
            <a:spLocks noGrp="1"/>
          </p:cNvSpPr>
          <p:nvPr>
            <p:ph type="title"/>
          </p:nvPr>
        </p:nvSpPr>
        <p:spPr>
          <a:xfrm>
            <a:off x="938907" y="282800"/>
            <a:ext cx="5217172" cy="1288673"/>
          </a:xfrm>
        </p:spPr>
        <p:txBody>
          <a:bodyPr anchor="b">
            <a:normAutofit/>
          </a:bodyPr>
          <a:lstStyle/>
          <a:p>
            <a:r>
              <a:rPr lang="en-US" sz="4100" b="1" dirty="0">
                <a:solidFill>
                  <a:schemeClr val="bg1"/>
                </a:solidFill>
              </a:rPr>
              <a:t>High Dataset</a:t>
            </a:r>
          </a:p>
        </p:txBody>
      </p:sp>
      <p:sp>
        <p:nvSpPr>
          <p:cNvPr id="3" name="Content Placeholder 2">
            <a:extLst>
              <a:ext uri="{FF2B5EF4-FFF2-40B4-BE49-F238E27FC236}">
                <a16:creationId xmlns:a16="http://schemas.microsoft.com/office/drawing/2014/main" id="{4B9FBF9F-9B7D-64AE-F6F1-F93CA7183FB7}"/>
              </a:ext>
            </a:extLst>
          </p:cNvPr>
          <p:cNvSpPr>
            <a:spLocks noGrp="1"/>
          </p:cNvSpPr>
          <p:nvPr>
            <p:ph idx="1"/>
          </p:nvPr>
        </p:nvSpPr>
        <p:spPr>
          <a:xfrm>
            <a:off x="363894" y="1715151"/>
            <a:ext cx="6550090" cy="4351338"/>
          </a:xfrm>
        </p:spPr>
        <p:txBody>
          <a:bodyPr>
            <a:noAutofit/>
          </a:bodyPr>
          <a:lstStyle/>
          <a:p>
            <a:pPr marL="0" indent="0">
              <a:buNone/>
            </a:pPr>
            <a:r>
              <a:rPr lang="en-US" sz="1600" b="1" dirty="0">
                <a:solidFill>
                  <a:schemeClr val="bg1"/>
                </a:solidFill>
                <a:latin typeface="Times New Roman" panose="02020603050405020304" pitchFamily="18" charset="0"/>
                <a:cs typeface="Times New Roman" panose="02020603050405020304" pitchFamily="18" charset="0"/>
              </a:rPr>
              <a:t>Polynomial regression:</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Training set performance:</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MSE: 38.50272942402895</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 R-squared score: 0.9753939386736717</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 Testing set performance: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MSE: 44.523952447981024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R-squared score: 0.9730323213040046</a:t>
            </a:r>
          </a:p>
          <a:p>
            <a:pPr marL="0" indent="0">
              <a:buNone/>
            </a:pPr>
            <a:r>
              <a:rPr lang="en-IN" sz="1200" b="1" dirty="0">
                <a:solidFill>
                  <a:schemeClr val="bg1"/>
                </a:solidFill>
                <a:latin typeface="Times New Roman" panose="02020603050405020304" pitchFamily="18" charset="0"/>
                <a:cs typeface="Times New Roman" panose="02020603050405020304" pitchFamily="18" charset="0"/>
              </a:rPr>
              <a:t>After applying Lasso Regression </a:t>
            </a:r>
            <a:r>
              <a:rPr lang="en-IN" sz="12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Training set performance: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MSE: 9.421299342343785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R-squared score: 0.993979100368746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Testing set performance: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MSE: 12.091209624744417 </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R-squared score: 0.9926764844925438</a:t>
            </a:r>
          </a:p>
          <a:p>
            <a:pPr marL="0" indent="0">
              <a:buNone/>
            </a:pPr>
            <a:r>
              <a:rPr lang="en-IN" sz="1200" b="0" i="0" dirty="0">
                <a:solidFill>
                  <a:schemeClr val="bg1"/>
                </a:solidFill>
                <a:effectLst/>
                <a:latin typeface="Times New Roman" panose="02020603050405020304" pitchFamily="18" charset="0"/>
                <a:cs typeface="Times New Roman" panose="02020603050405020304" pitchFamily="18" charset="0"/>
              </a:rPr>
              <a:t>Using the Lasso regressor, and changing the degree to 3 has improved the model's performance on both the training and testing sets compared to the previous models. The lower MSE and higher R-squared scores suggest that the model is fitting the data better and capturing more of the variance in the target variable.</a:t>
            </a:r>
            <a:endParaRPr lang="en-US" sz="1200" dirty="0">
              <a:solidFill>
                <a:schemeClr val="bg1"/>
              </a:solidFill>
              <a:latin typeface="Times New Roman" panose="02020603050405020304" pitchFamily="18" charset="0"/>
              <a:cs typeface="Times New Roman" panose="02020603050405020304" pitchFamily="18" charset="0"/>
            </a:endParaRPr>
          </a:p>
        </p:txBody>
      </p:sp>
      <p:grpSp>
        <p:nvGrpSpPr>
          <p:cNvPr id="2063"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2064" name="Freeform: Shape 2063">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071" name="Freeform: Shape 2070">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072" name="Freeform: Shape 2071">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075" name="Freeform: Shape 2074">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076" name="Freeform: Shape 2075">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054" name="Picture 6">
            <a:extLst>
              <a:ext uri="{FF2B5EF4-FFF2-40B4-BE49-F238E27FC236}">
                <a16:creationId xmlns:a16="http://schemas.microsoft.com/office/drawing/2014/main" id="{2F4F02DD-68EC-A3CA-4801-ADF5EE29FD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1721" y="322504"/>
            <a:ext cx="3698468" cy="29310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F07AEDA-7CD5-87BB-7714-019352501C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8238" y="3376158"/>
            <a:ext cx="3721951" cy="2931037"/>
          </a:xfrm>
          <a:prstGeom prst="rect">
            <a:avLst/>
          </a:prstGeom>
          <a:noFill/>
          <a:extLst>
            <a:ext uri="{909E8E84-426E-40DD-AFC4-6F175D3DCCD1}">
              <a14:hiddenFill xmlns:a14="http://schemas.microsoft.com/office/drawing/2010/main">
                <a:solidFill>
                  <a:srgbClr val="FFFFFF"/>
                </a:solidFill>
              </a14:hiddenFill>
            </a:ext>
          </a:extLst>
        </p:spPr>
      </p:pic>
      <p:sp>
        <p:nvSpPr>
          <p:cNvPr id="2078" name="Oval 2077">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0" name="Oval 2079">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2643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8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D603EC6-3830-F1B7-1FC1-DC3F0CE34EA6}"/>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High Dataset</a:t>
            </a:r>
          </a:p>
        </p:txBody>
      </p:sp>
      <p:cxnSp>
        <p:nvCxnSpPr>
          <p:cNvPr id="3085" name="Straight Connector 308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5C0C74-4E5F-DF5F-2E5A-A69CCA5129B2}"/>
              </a:ext>
            </a:extLst>
          </p:cNvPr>
          <p:cNvSpPr>
            <a:spLocks noGrp="1"/>
          </p:cNvSpPr>
          <p:nvPr>
            <p:ph idx="1"/>
          </p:nvPr>
        </p:nvSpPr>
        <p:spPr>
          <a:xfrm>
            <a:off x="1295400" y="2288833"/>
            <a:ext cx="4800600" cy="3711571"/>
          </a:xfrm>
        </p:spPr>
        <p:txBody>
          <a:bodyPr>
            <a:normAutofit/>
          </a:bodyPr>
          <a:lstStyle/>
          <a:p>
            <a:pPr marL="0" indent="0">
              <a:buNone/>
            </a:pPr>
            <a:r>
              <a:rPr lang="en-US" sz="1400" b="1" dirty="0">
                <a:solidFill>
                  <a:schemeClr val="bg1"/>
                </a:solidFill>
                <a:latin typeface="Times New Roman" panose="02020603050405020304" pitchFamily="18" charset="0"/>
                <a:cs typeface="Times New Roman" panose="02020603050405020304" pitchFamily="18" charset="0"/>
              </a:rPr>
              <a:t>Random forest Regression</a:t>
            </a:r>
            <a:r>
              <a:rPr lang="en-US"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R^2 score for train dataset = 0.9983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R^2 score for test dataset = 0.9959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Mean Squared Error train and test: 5.887114569835683 13.586995686247</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After tuning</a:t>
            </a:r>
            <a:r>
              <a:rPr lang="en-US"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R^2 score for train dataset = 0.9983</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R^2 score for test dataset = 0.9958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Mean Squared Error train and test: 5.842181725312405 13.940027545850539</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3078" name="Picture 6">
            <a:extLst>
              <a:ext uri="{FF2B5EF4-FFF2-40B4-BE49-F238E27FC236}">
                <a16:creationId xmlns:a16="http://schemas.microsoft.com/office/drawing/2014/main" id="{87001474-41F7-26E1-B431-9AE1B3CC01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5193" y="555499"/>
            <a:ext cx="3588640" cy="2413360"/>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6AF1587-DA7A-016C-4E7E-C86F811B624B}"/>
              </a:ext>
            </a:extLst>
          </p:cNvPr>
          <p:cNvPicPr>
            <a:picLocks noChangeAspect="1"/>
          </p:cNvPicPr>
          <p:nvPr/>
        </p:nvPicPr>
        <p:blipFill>
          <a:blip r:embed="rId3"/>
          <a:stretch>
            <a:fillRect/>
          </a:stretch>
        </p:blipFill>
        <p:spPr>
          <a:xfrm>
            <a:off x="7700790" y="3732995"/>
            <a:ext cx="3926511" cy="2779077"/>
          </a:xfrm>
          <a:prstGeom prst="rect">
            <a:avLst/>
          </a:prstGeom>
        </p:spPr>
      </p:pic>
      <p:sp>
        <p:nvSpPr>
          <p:cNvPr id="3089" name="Rectangle 308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51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C7A7B38-D4E1-0DCC-1C5B-2D27B924F709}"/>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High dataset</a:t>
            </a:r>
          </a:p>
        </p:txBody>
      </p:sp>
      <p:cxnSp>
        <p:nvCxnSpPr>
          <p:cNvPr id="4105" name="Straight Connector 410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446606-C488-F7BE-DE92-49E8FC24336F}"/>
              </a:ext>
            </a:extLst>
          </p:cNvPr>
          <p:cNvSpPr>
            <a:spLocks noGrp="1"/>
          </p:cNvSpPr>
          <p:nvPr>
            <p:ph idx="1"/>
          </p:nvPr>
        </p:nvSpPr>
        <p:spPr>
          <a:xfrm>
            <a:off x="1295400" y="2288833"/>
            <a:ext cx="4800600" cy="3711571"/>
          </a:xfrm>
        </p:spPr>
        <p:txBody>
          <a:bodyPr>
            <a:normAutofit/>
          </a:bodyPr>
          <a:lstStyle/>
          <a:p>
            <a:pPr marL="0" indent="0">
              <a:buNone/>
            </a:pPr>
            <a:r>
              <a:rPr lang="en-US" sz="1900" b="1" dirty="0">
                <a:solidFill>
                  <a:schemeClr val="bg1"/>
                </a:solidFill>
                <a:latin typeface="Times New Roman" panose="02020603050405020304" pitchFamily="18" charset="0"/>
                <a:cs typeface="Times New Roman" panose="02020603050405020304" pitchFamily="18" charset="0"/>
              </a:rPr>
              <a:t>XG Boost</a:t>
            </a:r>
            <a:r>
              <a:rPr lang="en-US" sz="19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R^2 score for train dataset = 0.9984</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 R^2 score for test dataset = 0.997</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 Mean Squared Error train and test: 5.605686377212859 9.952730400143551</a:t>
            </a:r>
          </a:p>
          <a:p>
            <a:pPr marL="0" indent="0">
              <a:buNone/>
            </a:pPr>
            <a:r>
              <a:rPr lang="en-IN" sz="1900" b="1" dirty="0">
                <a:solidFill>
                  <a:schemeClr val="bg1"/>
                </a:solidFill>
                <a:latin typeface="Times New Roman" panose="02020603050405020304" pitchFamily="18" charset="0"/>
                <a:cs typeface="Times New Roman" panose="02020603050405020304" pitchFamily="18" charset="0"/>
              </a:rPr>
              <a:t>After Tuning :</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R^2 score for train dataset = 0.9984</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 R^2 score for test dataset = 0.9967 </a:t>
            </a:r>
          </a:p>
          <a:p>
            <a:pPr marL="0" indent="0">
              <a:buNone/>
            </a:pPr>
            <a:r>
              <a:rPr lang="en-IN" sz="1900" dirty="0">
                <a:solidFill>
                  <a:schemeClr val="bg1"/>
                </a:solidFill>
                <a:latin typeface="Times New Roman" panose="02020603050405020304" pitchFamily="18" charset="0"/>
                <a:cs typeface="Times New Roman" panose="02020603050405020304" pitchFamily="18" charset="0"/>
              </a:rPr>
              <a:t>Mean Squared Error train and test: 5.4872563247837185 11.120903013232809</a:t>
            </a:r>
          </a:p>
          <a:p>
            <a:pPr marL="0" indent="0">
              <a:buNone/>
            </a:pPr>
            <a:endParaRPr lang="en-US" sz="19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900" dirty="0">
              <a:solidFill>
                <a:schemeClr val="bg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40798BF2-7FD9-5DD3-996C-08DB55A9C9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9727" y="1894932"/>
            <a:ext cx="4562263" cy="3068122"/>
          </a:xfrm>
          <a:prstGeom prst="rect">
            <a:avLst/>
          </a:prstGeom>
          <a:noFill/>
          <a:extLst>
            <a:ext uri="{909E8E84-426E-40DD-AFC4-6F175D3DCCD1}">
              <a14:hiddenFill xmlns:a14="http://schemas.microsoft.com/office/drawing/2010/main">
                <a:solidFill>
                  <a:srgbClr val="FFFFFF"/>
                </a:solidFill>
              </a14:hiddenFill>
            </a:ext>
          </a:extLst>
        </p:spPr>
      </p:pic>
      <p:cxnSp>
        <p:nvCxnSpPr>
          <p:cNvPr id="4107" name="Straight Connector 410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436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0BA260F-09DB-BF6E-4AFF-BF8D95679CFA}"/>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  High dataset</a:t>
            </a:r>
          </a:p>
        </p:txBody>
      </p:sp>
      <p:cxnSp>
        <p:nvCxnSpPr>
          <p:cNvPr id="21"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EAF3BC-609D-262D-2F12-82B78C42B897}"/>
              </a:ext>
            </a:extLst>
          </p:cNvPr>
          <p:cNvSpPr>
            <a:spLocks noGrp="1"/>
          </p:cNvSpPr>
          <p:nvPr>
            <p:ph idx="1"/>
          </p:nvPr>
        </p:nvSpPr>
        <p:spPr>
          <a:xfrm>
            <a:off x="1295400" y="2288833"/>
            <a:ext cx="4800600" cy="3711571"/>
          </a:xfrm>
        </p:spPr>
        <p:txBody>
          <a:bodyPr>
            <a:normAutofit/>
          </a:bodyPr>
          <a:lstStyle/>
          <a:p>
            <a:pPr marL="0" indent="0">
              <a:buNone/>
            </a:pPr>
            <a:r>
              <a:rPr lang="en-US" sz="1400" b="1" dirty="0">
                <a:solidFill>
                  <a:schemeClr val="bg1"/>
                </a:solidFill>
                <a:latin typeface="Times New Roman" panose="02020603050405020304" pitchFamily="18" charset="0"/>
                <a:cs typeface="Times New Roman" panose="02020603050405020304" pitchFamily="18" charset="0"/>
              </a:rPr>
              <a:t>Neural Networks </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R-squared (R2) Score: 0.9688745138494019</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Mean Squared Error (MSE): 13.54604488013376</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Testing Set:</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R-squared (R2) Score: 0.9689845596141275</a:t>
            </a:r>
          </a:p>
          <a:p>
            <a:pPr marL="0" indent="0">
              <a:buNone/>
            </a:pPr>
            <a:r>
              <a:rPr lang="en-US" sz="1400" dirty="0">
                <a:solidFill>
                  <a:schemeClr val="bg1"/>
                </a:solidFill>
                <a:latin typeface="Times New Roman" panose="02020603050405020304" pitchFamily="18" charset="0"/>
                <a:cs typeface="Times New Roman" panose="02020603050405020304" pitchFamily="18" charset="0"/>
              </a:rPr>
              <a:t>Mean Squared Error (MSE): 13.806733869808422</a:t>
            </a:r>
          </a:p>
          <a:p>
            <a:pPr marL="0" indent="0">
              <a:buNone/>
            </a:pP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9333E3-445F-370B-77B2-7A616D0FCF29}"/>
              </a:ext>
            </a:extLst>
          </p:cNvPr>
          <p:cNvPicPr>
            <a:picLocks noChangeAspect="1"/>
          </p:cNvPicPr>
          <p:nvPr/>
        </p:nvPicPr>
        <p:blipFill>
          <a:blip r:embed="rId2"/>
          <a:stretch>
            <a:fillRect/>
          </a:stretch>
        </p:blipFill>
        <p:spPr>
          <a:xfrm>
            <a:off x="6746032" y="139468"/>
            <a:ext cx="3804727" cy="2929640"/>
          </a:xfrm>
          <a:prstGeom prst="rect">
            <a:avLst/>
          </a:prstGeom>
        </p:spPr>
      </p:pic>
      <p:pic>
        <p:nvPicPr>
          <p:cNvPr id="7" name="Picture 6">
            <a:extLst>
              <a:ext uri="{FF2B5EF4-FFF2-40B4-BE49-F238E27FC236}">
                <a16:creationId xmlns:a16="http://schemas.microsoft.com/office/drawing/2014/main" id="{4EADAE53-CCDC-3C02-224F-C5730074B2DC}"/>
              </a:ext>
            </a:extLst>
          </p:cNvPr>
          <p:cNvPicPr>
            <a:picLocks noChangeAspect="1"/>
          </p:cNvPicPr>
          <p:nvPr/>
        </p:nvPicPr>
        <p:blipFill>
          <a:blip r:embed="rId3"/>
          <a:stretch>
            <a:fillRect/>
          </a:stretch>
        </p:blipFill>
        <p:spPr>
          <a:xfrm>
            <a:off x="7374293" y="3289262"/>
            <a:ext cx="4272438" cy="3385906"/>
          </a:xfrm>
          <a:prstGeom prst="rect">
            <a:avLst/>
          </a:prstGeom>
        </p:spPr>
      </p:pic>
      <p:cxnSp>
        <p:nvCxnSpPr>
          <p:cNvPr id="22" name="Straight Connector 15">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495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24EFD8-84EB-792A-2EAE-66E379CD369A}"/>
              </a:ext>
            </a:extLst>
          </p:cNvPr>
          <p:cNvPicPr>
            <a:picLocks noChangeAspect="1"/>
          </p:cNvPicPr>
          <p:nvPr/>
        </p:nvPicPr>
        <p:blipFill>
          <a:blip r:embed="rId2"/>
          <a:stretch>
            <a:fillRect/>
          </a:stretch>
        </p:blipFill>
        <p:spPr>
          <a:xfrm>
            <a:off x="4702629" y="1483567"/>
            <a:ext cx="6403985" cy="3956180"/>
          </a:xfrm>
          <a:prstGeom prst="rect">
            <a:avLst/>
          </a:prstGeom>
        </p:spPr>
      </p:pic>
      <p:sp>
        <p:nvSpPr>
          <p:cNvPr id="4" name="TextBox 3">
            <a:extLst>
              <a:ext uri="{FF2B5EF4-FFF2-40B4-BE49-F238E27FC236}">
                <a16:creationId xmlns:a16="http://schemas.microsoft.com/office/drawing/2014/main" id="{7219BCB3-0A16-ACA1-2211-5FEB9E68CDDC}"/>
              </a:ext>
            </a:extLst>
          </p:cNvPr>
          <p:cNvSpPr txBox="1"/>
          <p:nvPr/>
        </p:nvSpPr>
        <p:spPr>
          <a:xfrm>
            <a:off x="363894" y="1782147"/>
            <a:ext cx="3816220" cy="4278094"/>
          </a:xfrm>
          <a:prstGeom prst="rect">
            <a:avLst/>
          </a:prstGeom>
          <a:noFill/>
        </p:spPr>
        <p:txBody>
          <a:bodyPr wrap="square" rtlCol="0">
            <a:spAutoFit/>
          </a:bodyPr>
          <a:lstStyle/>
          <a:p>
            <a:pPr algn="just"/>
            <a:r>
              <a:rPr lang="en-US" sz="1600" b="0" i="0" dirty="0">
                <a:solidFill>
                  <a:schemeClr val="bg1"/>
                </a:solidFill>
                <a:effectLst/>
                <a:latin typeface="Helvetica Neue"/>
              </a:rPr>
              <a:t>Based on these results, it seems that Random Forest, </a:t>
            </a:r>
            <a:r>
              <a:rPr lang="en-US" sz="1600" b="0" i="0" dirty="0" err="1">
                <a:solidFill>
                  <a:schemeClr val="bg1"/>
                </a:solidFill>
                <a:effectLst/>
                <a:latin typeface="Helvetica Neue"/>
              </a:rPr>
              <a:t>XGBoost</a:t>
            </a:r>
            <a:r>
              <a:rPr lang="en-US" sz="1600" b="0" i="0" dirty="0">
                <a:solidFill>
                  <a:schemeClr val="bg1"/>
                </a:solidFill>
                <a:effectLst/>
                <a:latin typeface="Helvetica Neue"/>
              </a:rPr>
              <a:t>, and Polynomial Regression with degree 3 are all good models for predicting CO2 levels in the high class. Random Forest (both regular and tuned) achieved high R2 scores of 0.99 on both train and test datasets, with low mean squared errors. </a:t>
            </a:r>
            <a:r>
              <a:rPr lang="en-US" sz="1600" b="0" i="0" dirty="0" err="1">
                <a:solidFill>
                  <a:schemeClr val="bg1"/>
                </a:solidFill>
                <a:effectLst/>
                <a:latin typeface="Helvetica Neue"/>
              </a:rPr>
              <a:t>XGBoost</a:t>
            </a:r>
            <a:r>
              <a:rPr lang="en-US" sz="1600" b="0" i="0" dirty="0">
                <a:solidFill>
                  <a:schemeClr val="bg1"/>
                </a:solidFill>
                <a:effectLst/>
                <a:latin typeface="Helvetica Neue"/>
              </a:rPr>
              <a:t> (both regular and tuned) also achieved similar high R2 scores of 0.99 on both train and test datasets, with even lower mean squared errors for the regular model. Polynomial Regression with degree 3 achieved a high R2 score of 0.99 on both train and test datasets, with a relatively low mean squared error.</a:t>
            </a:r>
            <a:endParaRPr lang="en-US" sz="1600" dirty="0">
              <a:solidFill>
                <a:schemeClr val="bg1"/>
              </a:solidFill>
            </a:endParaRPr>
          </a:p>
        </p:txBody>
      </p:sp>
      <p:sp>
        <p:nvSpPr>
          <p:cNvPr id="5" name="TextBox 4">
            <a:extLst>
              <a:ext uri="{FF2B5EF4-FFF2-40B4-BE49-F238E27FC236}">
                <a16:creationId xmlns:a16="http://schemas.microsoft.com/office/drawing/2014/main" id="{E7254B23-5121-D6B4-5039-7E887C1F03C0}"/>
              </a:ext>
            </a:extLst>
          </p:cNvPr>
          <p:cNvSpPr txBox="1"/>
          <p:nvPr/>
        </p:nvSpPr>
        <p:spPr>
          <a:xfrm>
            <a:off x="503852" y="587829"/>
            <a:ext cx="580364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HIGH Dataset Results</a:t>
            </a:r>
          </a:p>
        </p:txBody>
      </p:sp>
    </p:spTree>
    <p:extLst>
      <p:ext uri="{BB962C8B-B14F-4D97-AF65-F5344CB8AC3E}">
        <p14:creationId xmlns:p14="http://schemas.microsoft.com/office/powerpoint/2010/main" val="344358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08D3CBD-57C4-00EA-7DCA-1B4B8F09E811}"/>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VERY HIGH DATASET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21465D-5941-7097-C65F-3B25F236F90C}"/>
              </a:ext>
            </a:extLst>
          </p:cNvPr>
          <p:cNvSpPr>
            <a:spLocks noGrp="1"/>
          </p:cNvSpPr>
          <p:nvPr>
            <p:ph idx="1"/>
          </p:nvPr>
        </p:nvSpPr>
        <p:spPr>
          <a:xfrm>
            <a:off x="1295400" y="2288833"/>
            <a:ext cx="4800600" cy="3711571"/>
          </a:xfrm>
        </p:spPr>
        <p:txBody>
          <a:bodyPr>
            <a:normAutofit/>
          </a:bodyPr>
          <a:lstStyle/>
          <a:p>
            <a:pPr marL="0" indent="0">
              <a:buNone/>
            </a:pPr>
            <a:r>
              <a:rPr lang="en-US" sz="2000" b="1">
                <a:solidFill>
                  <a:schemeClr val="bg1"/>
                </a:solidFill>
              </a:rPr>
              <a:t>Linear Regression :</a:t>
            </a:r>
            <a:br>
              <a:rPr lang="en-US" sz="2000">
                <a:solidFill>
                  <a:schemeClr val="bg1"/>
                </a:solidFill>
              </a:rPr>
            </a:br>
            <a:r>
              <a:rPr lang="en-IN" sz="2000">
                <a:solidFill>
                  <a:schemeClr val="bg1"/>
                </a:solidFill>
              </a:rPr>
              <a:t>Training Set:</a:t>
            </a:r>
          </a:p>
          <a:p>
            <a:pPr marL="0" indent="0">
              <a:buNone/>
            </a:pPr>
            <a:r>
              <a:rPr lang="en-IN" sz="2000">
                <a:solidFill>
                  <a:schemeClr val="bg1"/>
                </a:solidFill>
              </a:rPr>
              <a:t> Mean Squared Error (MSE): 179.0082451760012</a:t>
            </a:r>
          </a:p>
          <a:p>
            <a:pPr marL="0" indent="0">
              <a:buNone/>
            </a:pPr>
            <a:r>
              <a:rPr lang="en-IN" sz="2000">
                <a:solidFill>
                  <a:schemeClr val="bg1"/>
                </a:solidFill>
              </a:rPr>
              <a:t> R-squared (R2) Score: 0.775651719609745</a:t>
            </a:r>
          </a:p>
          <a:p>
            <a:pPr marL="0" indent="0">
              <a:buNone/>
            </a:pPr>
            <a:r>
              <a:rPr lang="en-IN" sz="2000">
                <a:solidFill>
                  <a:schemeClr val="bg1"/>
                </a:solidFill>
              </a:rPr>
              <a:t> Testing Set: </a:t>
            </a:r>
          </a:p>
          <a:p>
            <a:pPr marL="0" indent="0">
              <a:buNone/>
            </a:pPr>
            <a:r>
              <a:rPr lang="en-IN" sz="2000">
                <a:solidFill>
                  <a:schemeClr val="bg1"/>
                </a:solidFill>
              </a:rPr>
              <a:t>Mean Squared Error (MSE): 244.53518710183138</a:t>
            </a:r>
          </a:p>
          <a:p>
            <a:pPr marL="0" indent="0">
              <a:buNone/>
            </a:pPr>
            <a:r>
              <a:rPr lang="en-IN" sz="2000">
                <a:solidFill>
                  <a:schemeClr val="bg1"/>
                </a:solidFill>
              </a:rPr>
              <a:t> R-squared (R2) Score: 0.716325538220264</a:t>
            </a:r>
          </a:p>
          <a:p>
            <a:pPr marL="0" indent="0">
              <a:buNone/>
            </a:pPr>
            <a:endParaRPr lang="en-IN" sz="2000">
              <a:solidFill>
                <a:schemeClr val="bg1"/>
              </a:solidFill>
            </a:endParaRPr>
          </a:p>
          <a:p>
            <a:pPr marL="0" indent="0">
              <a:buNone/>
            </a:pPr>
            <a:endParaRPr lang="en-IN" sz="2000">
              <a:solidFill>
                <a:schemeClr val="bg1"/>
              </a:solidFill>
            </a:endParaRPr>
          </a:p>
          <a:p>
            <a:endParaRPr lang="en-US" sz="2000">
              <a:solidFill>
                <a:schemeClr val="bg1"/>
              </a:solidFill>
            </a:endParaRPr>
          </a:p>
        </p:txBody>
      </p:sp>
      <p:pic>
        <p:nvPicPr>
          <p:cNvPr id="5" name="Picture 4">
            <a:extLst>
              <a:ext uri="{FF2B5EF4-FFF2-40B4-BE49-F238E27FC236}">
                <a16:creationId xmlns:a16="http://schemas.microsoft.com/office/drawing/2014/main" id="{FF28A124-CEF5-B20C-73B5-614FD1BED3A3}"/>
              </a:ext>
            </a:extLst>
          </p:cNvPr>
          <p:cNvPicPr>
            <a:picLocks noChangeAspect="1"/>
          </p:cNvPicPr>
          <p:nvPr/>
        </p:nvPicPr>
        <p:blipFill>
          <a:blip r:embed="rId2"/>
          <a:stretch>
            <a:fillRect/>
          </a:stretch>
        </p:blipFill>
        <p:spPr>
          <a:xfrm>
            <a:off x="6645193" y="420925"/>
            <a:ext cx="3588640" cy="2682508"/>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FD37CC-32BC-E63E-7062-8E4FFF0D8DB4}"/>
              </a:ext>
            </a:extLst>
          </p:cNvPr>
          <p:cNvPicPr>
            <a:picLocks noChangeAspect="1"/>
          </p:cNvPicPr>
          <p:nvPr/>
        </p:nvPicPr>
        <p:blipFill>
          <a:blip r:embed="rId3"/>
          <a:stretch>
            <a:fillRect/>
          </a:stretch>
        </p:blipFill>
        <p:spPr>
          <a:xfrm>
            <a:off x="8038661" y="3790251"/>
            <a:ext cx="3588640" cy="2664564"/>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3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4B56A4F-03A3-018F-15A4-1EAFB41707E7}"/>
              </a:ext>
            </a:extLst>
          </p:cNvPr>
          <p:cNvSpPr>
            <a:spLocks noGrp="1"/>
          </p:cNvSpPr>
          <p:nvPr>
            <p:ph type="title"/>
          </p:nvPr>
        </p:nvSpPr>
        <p:spPr>
          <a:xfrm>
            <a:off x="1020467" y="1397120"/>
            <a:ext cx="4707671" cy="1225650"/>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Objectives </a:t>
            </a:r>
          </a:p>
        </p:txBody>
      </p:sp>
      <p:sp>
        <p:nvSpPr>
          <p:cNvPr id="3" name="Content Placeholder 2">
            <a:extLst>
              <a:ext uri="{FF2B5EF4-FFF2-40B4-BE49-F238E27FC236}">
                <a16:creationId xmlns:a16="http://schemas.microsoft.com/office/drawing/2014/main" id="{D8C9BE2A-0D4D-4A5B-E2A4-9F5AE1109684}"/>
              </a:ext>
            </a:extLst>
          </p:cNvPr>
          <p:cNvSpPr>
            <a:spLocks noGrp="1"/>
          </p:cNvSpPr>
          <p:nvPr>
            <p:ph idx="1"/>
          </p:nvPr>
        </p:nvSpPr>
        <p:spPr>
          <a:xfrm>
            <a:off x="1020467" y="2622770"/>
            <a:ext cx="5743072" cy="2742332"/>
          </a:xfrm>
        </p:spPr>
        <p:txBody>
          <a:bodyPr>
            <a:normAutofit/>
          </a:bodyPr>
          <a:lstStyle/>
          <a:p>
            <a:r>
              <a:rPr lang="en-US" sz="1400" b="0" i="0" dirty="0">
                <a:solidFill>
                  <a:schemeClr val="bg1"/>
                </a:solidFill>
                <a:effectLst/>
                <a:latin typeface="Times New Roman" panose="02020603050405020304" pitchFamily="18" charset="0"/>
                <a:cs typeface="Times New Roman" panose="02020603050405020304" pitchFamily="18" charset="0"/>
              </a:rPr>
              <a:t>Train the system on a dataset of vehicle features such as the number of cylinders, transmission type, fuel type, and fuel consumption in the city, highway, and combined scenarios</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Develop a machine learning-based system that can predict the CO2 emissions of vehicles based on their features.</a:t>
            </a:r>
          </a:p>
          <a:p>
            <a:r>
              <a:rPr lang="en-US" sz="1400" dirty="0">
                <a:solidFill>
                  <a:schemeClr val="bg1"/>
                </a:solidFill>
                <a:latin typeface="Times New Roman" panose="02020603050405020304" pitchFamily="18" charset="0"/>
                <a:cs typeface="Times New Roman" panose="02020603050405020304" pitchFamily="18" charset="0"/>
              </a:rPr>
              <a:t>Identify the most prominent features that influence the CO2 emissions of vehicles.</a:t>
            </a:r>
          </a:p>
          <a:p>
            <a:r>
              <a:rPr lang="en-US" sz="1400" dirty="0">
                <a:solidFill>
                  <a:schemeClr val="bg1"/>
                </a:solidFill>
                <a:latin typeface="Times New Roman" panose="02020603050405020304" pitchFamily="18" charset="0"/>
                <a:cs typeface="Times New Roman" panose="02020603050405020304" pitchFamily="18" charset="0"/>
              </a:rPr>
              <a:t>Assist consumers in making more informed decisions about their vehicle choices.</a:t>
            </a:r>
          </a:p>
          <a:p>
            <a:r>
              <a:rPr lang="en-US" sz="1400" dirty="0">
                <a:solidFill>
                  <a:schemeClr val="bg1"/>
                </a:solidFill>
                <a:latin typeface="Times New Roman" panose="02020603050405020304" pitchFamily="18" charset="0"/>
                <a:cs typeface="Times New Roman" panose="02020603050405020304" pitchFamily="18" charset="0"/>
              </a:rPr>
              <a:t>Assist policymakers and manufacturers in developing more environmentally friendly vehicles.</a:t>
            </a:r>
          </a:p>
        </p:txBody>
      </p:sp>
      <p:sp>
        <p:nvSpPr>
          <p:cNvPr id="25" name="Rectangle 24">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5" descr="A picture containing text, sky, outdoor, sign">
            <a:extLst>
              <a:ext uri="{FF2B5EF4-FFF2-40B4-BE49-F238E27FC236}">
                <a16:creationId xmlns:a16="http://schemas.microsoft.com/office/drawing/2014/main" id="{EBE0B2B5-6DFE-AF83-E91D-5450616931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63539" y="1492898"/>
            <a:ext cx="4505531" cy="3805003"/>
          </a:xfrm>
          <a:prstGeom prst="rect">
            <a:avLst/>
          </a:prstGeom>
        </p:spPr>
      </p:pic>
    </p:spTree>
    <p:extLst>
      <p:ext uri="{BB962C8B-B14F-4D97-AF65-F5344CB8AC3E}">
        <p14:creationId xmlns:p14="http://schemas.microsoft.com/office/powerpoint/2010/main" val="113012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BC7E80F-1A0E-9845-600B-42EC7DB3ADF1}"/>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VERY HIGH DATASET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43A8F7-E9AE-000F-FD8A-77E13959432A}"/>
              </a:ext>
            </a:extLst>
          </p:cNvPr>
          <p:cNvSpPr>
            <a:spLocks noGrp="1"/>
          </p:cNvSpPr>
          <p:nvPr>
            <p:ph idx="1"/>
          </p:nvPr>
        </p:nvSpPr>
        <p:spPr>
          <a:xfrm>
            <a:off x="1295400" y="2288833"/>
            <a:ext cx="4800600" cy="4225964"/>
          </a:xfrm>
        </p:spPr>
        <p:txBody>
          <a:bodyPr>
            <a:noAutofit/>
          </a:bodyPr>
          <a:lstStyle/>
          <a:p>
            <a:pPr marL="0" indent="0">
              <a:buNone/>
            </a:pPr>
            <a:r>
              <a:rPr lang="en-US" sz="1400" b="1" dirty="0">
                <a:solidFill>
                  <a:schemeClr val="bg1"/>
                </a:solidFill>
                <a:latin typeface="Times New Roman" panose="02020603050405020304" pitchFamily="18" charset="0"/>
                <a:cs typeface="Times New Roman" panose="02020603050405020304" pitchFamily="18" charset="0"/>
              </a:rPr>
              <a:t>Polynomial regression:</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Training set performance: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MSE: 2.7667358042433476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R-squared score: 0.9968839148958866</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Testing set performance:</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MSE: 87315.28138243438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R-squared score: -176.26831529648035</a:t>
            </a:r>
          </a:p>
          <a:p>
            <a:pPr marL="0" indent="0">
              <a:buNone/>
            </a:pPr>
            <a:r>
              <a:rPr lang="en-IN" sz="1400" b="1" dirty="0">
                <a:solidFill>
                  <a:schemeClr val="bg1"/>
                </a:solidFill>
                <a:latin typeface="Times New Roman" panose="02020603050405020304" pitchFamily="18" charset="0"/>
                <a:cs typeface="Times New Roman" panose="02020603050405020304" pitchFamily="18" charset="0"/>
              </a:rPr>
              <a:t>After applying Lasso Regression </a:t>
            </a:r>
            <a:r>
              <a:rPr lang="en-IN"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Training set performance: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MSE: 7.950360968833386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R-squared score: 0.9910457654289541</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Testing set performance: MSE: 34.40281473163061 </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R-squared score: 0.9301550780988497</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D7B91D-4127-A8C4-CAF9-519E17C3C7B9}"/>
              </a:ext>
            </a:extLst>
          </p:cNvPr>
          <p:cNvPicPr>
            <a:picLocks noChangeAspect="1"/>
          </p:cNvPicPr>
          <p:nvPr/>
        </p:nvPicPr>
        <p:blipFill>
          <a:blip r:embed="rId2"/>
          <a:stretch>
            <a:fillRect/>
          </a:stretch>
        </p:blipFill>
        <p:spPr>
          <a:xfrm>
            <a:off x="6682710" y="369913"/>
            <a:ext cx="3513606" cy="2784532"/>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AB8D5A-4143-E019-30F9-83C9C2153472}"/>
              </a:ext>
            </a:extLst>
          </p:cNvPr>
          <p:cNvPicPr>
            <a:picLocks noChangeAspect="1"/>
          </p:cNvPicPr>
          <p:nvPr/>
        </p:nvPicPr>
        <p:blipFill>
          <a:blip r:embed="rId3"/>
          <a:stretch>
            <a:fillRect/>
          </a:stretch>
        </p:blipFill>
        <p:spPr>
          <a:xfrm>
            <a:off x="8070619" y="3730267"/>
            <a:ext cx="3524724" cy="2784532"/>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72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CC88114-01E6-6B21-EDF0-D6C662AE909D}"/>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VERY HIGH DATASET</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B901AF-7DC4-89E6-D3C6-10F42762A64A}"/>
              </a:ext>
            </a:extLst>
          </p:cNvPr>
          <p:cNvSpPr>
            <a:spLocks noGrp="1"/>
          </p:cNvSpPr>
          <p:nvPr>
            <p:ph idx="1"/>
          </p:nvPr>
        </p:nvSpPr>
        <p:spPr>
          <a:xfrm>
            <a:off x="1295400" y="2288833"/>
            <a:ext cx="4800600" cy="3711571"/>
          </a:xfrm>
        </p:spPr>
        <p:txBody>
          <a:bodyPr>
            <a:normAutofit/>
          </a:bodyPr>
          <a:lstStyle/>
          <a:p>
            <a:pPr marL="0" indent="0">
              <a:buNone/>
            </a:pPr>
            <a:r>
              <a:rPr lang="en-US" sz="1400" b="1" dirty="0">
                <a:solidFill>
                  <a:schemeClr val="bg1"/>
                </a:solidFill>
                <a:latin typeface="Times New Roman" panose="02020603050405020304" pitchFamily="18" charset="0"/>
                <a:cs typeface="Times New Roman" panose="02020603050405020304" pitchFamily="18" charset="0"/>
              </a:rPr>
              <a:t>Random forest Regression</a:t>
            </a:r>
            <a:r>
              <a:rPr lang="en-US"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R^2 score for train dataset = 0.5456</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 R^2 score for test dataset = 0.7362 </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Mean Squared Error train and test: 315.46993547569485 ,271.6978634786017 </a:t>
            </a:r>
          </a:p>
          <a:p>
            <a:pPr marL="0" indent="0">
              <a:buNone/>
            </a:pPr>
            <a:r>
              <a:rPr lang="en-US" sz="1400" b="1" dirty="0">
                <a:solidFill>
                  <a:schemeClr val="bg1"/>
                </a:solidFill>
                <a:latin typeface="Times New Roman" panose="02020603050405020304" pitchFamily="18" charset="0"/>
                <a:cs typeface="Times New Roman" panose="02020603050405020304" pitchFamily="18" charset="0"/>
              </a:rPr>
              <a:t>After tuning</a:t>
            </a:r>
            <a:r>
              <a:rPr lang="en-US"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R^2 score for train dataset = 0.9875</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R^2 score for test dataset = 0.9794</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Mean Squared Error train and test: 8.671360847105527 ,21.209066903571443</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3DE0CA-90B7-5F10-26D5-32ECBD6D4663}"/>
              </a:ext>
            </a:extLst>
          </p:cNvPr>
          <p:cNvPicPr>
            <a:picLocks noChangeAspect="1"/>
          </p:cNvPicPr>
          <p:nvPr/>
        </p:nvPicPr>
        <p:blipFill>
          <a:blip r:embed="rId2"/>
          <a:stretch>
            <a:fillRect/>
          </a:stretch>
        </p:blipFill>
        <p:spPr>
          <a:xfrm>
            <a:off x="6645193" y="402982"/>
            <a:ext cx="3588640" cy="2718394"/>
          </a:xfrm>
          <a:prstGeom prst="rect">
            <a:avLst/>
          </a:prstGeom>
        </p:spPr>
      </p:pic>
      <p:sp>
        <p:nvSpPr>
          <p:cNvPr id="14" name="Rectangle 1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59DDD2-8BAB-8FAB-B2D0-7DC94A814503}"/>
              </a:ext>
            </a:extLst>
          </p:cNvPr>
          <p:cNvPicPr>
            <a:picLocks noChangeAspect="1"/>
          </p:cNvPicPr>
          <p:nvPr/>
        </p:nvPicPr>
        <p:blipFill>
          <a:blip r:embed="rId3"/>
          <a:stretch>
            <a:fillRect/>
          </a:stretch>
        </p:blipFill>
        <p:spPr>
          <a:xfrm>
            <a:off x="8038661" y="3915853"/>
            <a:ext cx="3588640" cy="2413360"/>
          </a:xfrm>
          <a:prstGeom prst="rect">
            <a:avLst/>
          </a:prstGeom>
        </p:spPr>
      </p:pic>
      <p:sp>
        <p:nvSpPr>
          <p:cNvPr id="16" name="Rectangle 1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517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D34D4FB-F472-BCDF-A0D6-59E8392C3847}"/>
              </a:ext>
            </a:extLst>
          </p:cNvPr>
          <p:cNvSpPr>
            <a:spLocks noGrp="1"/>
          </p:cNvSpPr>
          <p:nvPr>
            <p:ph type="title"/>
          </p:nvPr>
        </p:nvSpPr>
        <p:spPr>
          <a:xfrm>
            <a:off x="1020467" y="1397120"/>
            <a:ext cx="4707671" cy="1225650"/>
          </a:xfrm>
        </p:spPr>
        <p:txBody>
          <a:bodyPr anchor="b">
            <a:normAutofit/>
          </a:bodyPr>
          <a:lstStyle/>
          <a:p>
            <a:r>
              <a:rPr lang="en-US" sz="3800" dirty="0">
                <a:solidFill>
                  <a:schemeClr val="bg1"/>
                </a:solidFill>
                <a:latin typeface="Times New Roman" panose="02020603050405020304" pitchFamily="18" charset="0"/>
                <a:cs typeface="Times New Roman" panose="02020603050405020304" pitchFamily="18" charset="0"/>
              </a:rPr>
              <a:t>VERY HIGH DATASET</a:t>
            </a:r>
          </a:p>
        </p:txBody>
      </p:sp>
      <p:sp>
        <p:nvSpPr>
          <p:cNvPr id="3" name="Content Placeholder 2">
            <a:extLst>
              <a:ext uri="{FF2B5EF4-FFF2-40B4-BE49-F238E27FC236}">
                <a16:creationId xmlns:a16="http://schemas.microsoft.com/office/drawing/2014/main" id="{1F222C8F-6B19-2125-4F21-CA2FC30CC684}"/>
              </a:ext>
            </a:extLst>
          </p:cNvPr>
          <p:cNvSpPr>
            <a:spLocks noGrp="1"/>
          </p:cNvSpPr>
          <p:nvPr>
            <p:ph idx="1"/>
          </p:nvPr>
        </p:nvSpPr>
        <p:spPr>
          <a:xfrm>
            <a:off x="1020467" y="2622770"/>
            <a:ext cx="4707671" cy="2838110"/>
          </a:xfrm>
        </p:spPr>
        <p:txBody>
          <a:bodyPr>
            <a:noAutofit/>
          </a:bodyPr>
          <a:lstStyle/>
          <a:p>
            <a:pPr marL="0" indent="0">
              <a:buNone/>
            </a:pPr>
            <a:r>
              <a:rPr lang="en-US" sz="1400" b="1" dirty="0">
                <a:solidFill>
                  <a:schemeClr val="bg1"/>
                </a:solidFill>
                <a:latin typeface="Times New Roman" panose="02020603050405020304" pitchFamily="18" charset="0"/>
                <a:cs typeface="Times New Roman" panose="02020603050405020304" pitchFamily="18" charset="0"/>
              </a:rPr>
              <a:t>XG Boost</a:t>
            </a:r>
            <a:r>
              <a:rPr lang="en-US" sz="1400" dirty="0">
                <a:solidFill>
                  <a:schemeClr val="bg1"/>
                </a:solidFill>
                <a:latin typeface="Times New Roman" panose="02020603050405020304" pitchFamily="18" charset="0"/>
                <a:cs typeface="Times New Roman" panose="02020603050405020304" pitchFamily="18" charset="0"/>
              </a:rPr>
              <a:t>:</a:t>
            </a:r>
          </a:p>
          <a:p>
            <a:pPr marL="0" indent="0">
              <a:buNone/>
            </a:pPr>
            <a:r>
              <a:rPr lang="en-IN" sz="1400" b="0" i="0" dirty="0">
                <a:solidFill>
                  <a:schemeClr val="bg1"/>
                </a:solidFill>
                <a:effectLst/>
                <a:latin typeface="Times New Roman" panose="02020603050405020304" pitchFamily="18" charset="0"/>
                <a:cs typeface="Times New Roman" panose="02020603050405020304" pitchFamily="18" charset="0"/>
              </a:rPr>
              <a:t>R^2 score for train dataset = 0.9956 </a:t>
            </a:r>
          </a:p>
          <a:p>
            <a:pPr marL="0" indent="0">
              <a:buNone/>
            </a:pPr>
            <a:r>
              <a:rPr lang="en-IN" sz="1400" b="0" i="0" dirty="0">
                <a:solidFill>
                  <a:schemeClr val="bg1"/>
                </a:solidFill>
                <a:effectLst/>
                <a:latin typeface="Times New Roman" panose="02020603050405020304" pitchFamily="18" charset="0"/>
                <a:cs typeface="Times New Roman" panose="02020603050405020304" pitchFamily="18" charset="0"/>
              </a:rPr>
              <a:t>R^2 score for test dataset = 0.9853 </a:t>
            </a:r>
          </a:p>
          <a:p>
            <a:pPr marL="0" indent="0">
              <a:buNone/>
            </a:pPr>
            <a:r>
              <a:rPr lang="en-IN" sz="1400" b="0" i="0" dirty="0">
                <a:solidFill>
                  <a:schemeClr val="bg1"/>
                </a:solidFill>
                <a:effectLst/>
                <a:latin typeface="Times New Roman" panose="02020603050405020304" pitchFamily="18" charset="0"/>
                <a:cs typeface="Times New Roman" panose="02020603050405020304" pitchFamily="18" charset="0"/>
              </a:rPr>
              <a:t>Mean Squared Error train and test: 3.0404437595348366 15.191108451752614 </a:t>
            </a:r>
          </a:p>
          <a:p>
            <a:pPr marL="0" indent="0">
              <a:buNone/>
            </a:pPr>
            <a:r>
              <a:rPr lang="en-IN" sz="1400" b="1" dirty="0">
                <a:solidFill>
                  <a:schemeClr val="bg1"/>
                </a:solidFill>
                <a:latin typeface="Times New Roman" panose="02020603050405020304" pitchFamily="18" charset="0"/>
                <a:cs typeface="Times New Roman" panose="02020603050405020304" pitchFamily="18" charset="0"/>
              </a:rPr>
              <a:t>After Tuning :</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R^2 score for train dataset = 0.9956</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 R^2 score for test dataset = 0.984</a:t>
            </a:r>
          </a:p>
          <a:p>
            <a:pPr marL="0" indent="0">
              <a:buNone/>
            </a:pPr>
            <a:r>
              <a:rPr lang="en-IN" sz="1400" dirty="0">
                <a:solidFill>
                  <a:schemeClr val="bg1"/>
                </a:solidFill>
                <a:effectLst/>
                <a:latin typeface="Times New Roman" panose="02020603050405020304" pitchFamily="18" charset="0"/>
                <a:cs typeface="Times New Roman" panose="02020603050405020304" pitchFamily="18" charset="0"/>
              </a:rPr>
              <a:t> Mean Squared Error train and test: 3.0460915271576274 16.492933161618808 </a:t>
            </a:r>
          </a:p>
          <a:p>
            <a:pPr marL="0" indent="0" rtl="0">
              <a:buNone/>
            </a:pPr>
            <a:br>
              <a:rPr lang="en-IN" sz="1400" b="0" i="0" dirty="0">
                <a:solidFill>
                  <a:schemeClr val="bg1"/>
                </a:solidFill>
                <a:effectLst/>
                <a:latin typeface="Times New Roman" panose="02020603050405020304" pitchFamily="18" charset="0"/>
                <a:cs typeface="Times New Roman" panose="02020603050405020304" pitchFamily="18" charset="0"/>
              </a:rPr>
            </a:br>
            <a:endParaRPr lang="en-IN" sz="1400" b="0" i="0" dirty="0">
              <a:solidFill>
                <a:schemeClr val="bg1"/>
              </a:solidFill>
              <a:effectLst/>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8589E2-E57E-C1BB-BEC6-50FBAC2CCE61}"/>
              </a:ext>
            </a:extLst>
          </p:cNvPr>
          <p:cNvPicPr>
            <a:picLocks noChangeAspect="1"/>
          </p:cNvPicPr>
          <p:nvPr/>
        </p:nvPicPr>
        <p:blipFill>
          <a:blip r:embed="rId2"/>
          <a:stretch>
            <a:fillRect/>
          </a:stretch>
        </p:blipFill>
        <p:spPr>
          <a:xfrm>
            <a:off x="6330599" y="1697063"/>
            <a:ext cx="5037433" cy="3387673"/>
          </a:xfrm>
          <a:prstGeom prst="rect">
            <a:avLst/>
          </a:prstGeom>
        </p:spPr>
      </p:pic>
      <p:sp>
        <p:nvSpPr>
          <p:cNvPr id="11" name="Rectangle 10">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880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AB4C6E2-B027-1E59-19B7-30EB40E0D211}"/>
              </a:ext>
            </a:extLst>
          </p:cNvPr>
          <p:cNvSpPr>
            <a:spLocks noGrp="1"/>
          </p:cNvSpPr>
          <p:nvPr>
            <p:ph type="title"/>
          </p:nvPr>
        </p:nvSpPr>
        <p:spPr>
          <a:xfrm>
            <a:off x="1295400" y="669925"/>
            <a:ext cx="4800600" cy="1325563"/>
          </a:xfrm>
        </p:spPr>
        <p:txBody>
          <a:bodyPr anchor="b">
            <a:normAutofit/>
          </a:bodyPr>
          <a:lstStyle/>
          <a:p>
            <a:r>
              <a:rPr lang="en-US" sz="4400" dirty="0">
                <a:solidFill>
                  <a:schemeClr val="bg1"/>
                </a:solidFill>
                <a:latin typeface="Times New Roman" panose="02020603050405020304" pitchFamily="18" charset="0"/>
                <a:cs typeface="Times New Roman" panose="02020603050405020304" pitchFamily="18" charset="0"/>
              </a:rPr>
              <a:t>VERY HIGH DATASET</a:t>
            </a:r>
            <a:endParaRPr lang="en-US" dirty="0">
              <a:solidFill>
                <a:schemeClr val="bg1"/>
              </a:solidFill>
            </a:endParaRP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CB6CD4-AC2A-3DDB-2CBA-348ABD9BF64A}"/>
              </a:ext>
            </a:extLst>
          </p:cNvPr>
          <p:cNvSpPr>
            <a:spLocks noGrp="1"/>
          </p:cNvSpPr>
          <p:nvPr>
            <p:ph idx="1"/>
          </p:nvPr>
        </p:nvSpPr>
        <p:spPr>
          <a:xfrm>
            <a:off x="1295400" y="2288833"/>
            <a:ext cx="4800600" cy="3711571"/>
          </a:xfrm>
        </p:spPr>
        <p:txBody>
          <a:bodyPr>
            <a:normAutofit/>
          </a:bodyPr>
          <a:lstStyle/>
          <a:p>
            <a:pPr marL="0" indent="0">
              <a:buNone/>
            </a:pPr>
            <a:r>
              <a:rPr lang="en-IN" sz="1400" dirty="0">
                <a:solidFill>
                  <a:schemeClr val="bg1"/>
                </a:solidFill>
                <a:latin typeface="Times New Roman" panose="02020603050405020304" pitchFamily="18" charset="0"/>
                <a:cs typeface="Times New Roman" panose="02020603050405020304" pitchFamily="18" charset="0"/>
              </a:rPr>
              <a:t>Neural Networks:</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Training Set: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R-squared (R2) Score: 0.906249692283573</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Mean Squared Error (MSE): 77.23627730437482</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Testing Set:</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R-squared (R2) Score: 0.6077397400447472</a:t>
            </a:r>
          </a:p>
          <a:p>
            <a:pPr marL="0" indent="0">
              <a:buNone/>
            </a:pPr>
            <a:r>
              <a:rPr lang="en-IN" sz="1400" dirty="0">
                <a:solidFill>
                  <a:schemeClr val="bg1"/>
                </a:solidFill>
                <a:latin typeface="Times New Roman" panose="02020603050405020304" pitchFamily="18" charset="0"/>
                <a:cs typeface="Times New Roman" panose="02020603050405020304" pitchFamily="18" charset="0"/>
              </a:rPr>
              <a:t> Mean Squared Error (MSE): 292.50455324603246</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0618290-76B5-BD6D-5FCE-5168B86A9A73}"/>
              </a:ext>
            </a:extLst>
          </p:cNvPr>
          <p:cNvPicPr>
            <a:picLocks noChangeAspect="1"/>
          </p:cNvPicPr>
          <p:nvPr/>
        </p:nvPicPr>
        <p:blipFill>
          <a:blip r:embed="rId2"/>
          <a:stretch>
            <a:fillRect/>
          </a:stretch>
        </p:blipFill>
        <p:spPr>
          <a:xfrm>
            <a:off x="7274490" y="86195"/>
            <a:ext cx="4469834" cy="3385899"/>
          </a:xfrm>
          <a:prstGeom prst="rect">
            <a:avLst/>
          </a:prstGeom>
        </p:spPr>
      </p:pic>
      <p:pic>
        <p:nvPicPr>
          <p:cNvPr id="13" name="Picture 12">
            <a:extLst>
              <a:ext uri="{FF2B5EF4-FFF2-40B4-BE49-F238E27FC236}">
                <a16:creationId xmlns:a16="http://schemas.microsoft.com/office/drawing/2014/main" id="{3844D0B2-652C-5A12-AF6C-E912DEF47908}"/>
              </a:ext>
            </a:extLst>
          </p:cNvPr>
          <p:cNvPicPr>
            <a:picLocks noChangeAspect="1"/>
          </p:cNvPicPr>
          <p:nvPr/>
        </p:nvPicPr>
        <p:blipFill>
          <a:blip r:embed="rId3"/>
          <a:stretch>
            <a:fillRect/>
          </a:stretch>
        </p:blipFill>
        <p:spPr>
          <a:xfrm>
            <a:off x="7274487" y="3406662"/>
            <a:ext cx="4469834" cy="3385906"/>
          </a:xfrm>
          <a:prstGeom prst="rect">
            <a:avLst/>
          </a:prstGeom>
        </p:spPr>
      </p:pic>
      <p:cxnSp>
        <p:nvCxnSpPr>
          <p:cNvPr id="22" name="Straight Connector 21">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8D9C0A1-1061-A7B1-DECC-0B0AB13298D7}"/>
              </a:ext>
            </a:extLst>
          </p:cNvPr>
          <p:cNvPicPr>
            <a:picLocks noGrp="1" noChangeAspect="1"/>
          </p:cNvPicPr>
          <p:nvPr>
            <p:ph idx="1"/>
          </p:nvPr>
        </p:nvPicPr>
        <p:blipFill>
          <a:blip r:embed="rId2"/>
          <a:stretch>
            <a:fillRect/>
          </a:stretch>
        </p:blipFill>
        <p:spPr>
          <a:xfrm>
            <a:off x="5290457" y="1759469"/>
            <a:ext cx="6258076" cy="4225714"/>
          </a:xfrm>
          <a:prstGeom prst="rect">
            <a:avLst/>
          </a:prstGeom>
        </p:spPr>
      </p:pic>
      <p:sp>
        <p:nvSpPr>
          <p:cNvPr id="5" name="TextBox 4">
            <a:extLst>
              <a:ext uri="{FF2B5EF4-FFF2-40B4-BE49-F238E27FC236}">
                <a16:creationId xmlns:a16="http://schemas.microsoft.com/office/drawing/2014/main" id="{1EA0322B-3A01-5AAF-F095-01D1FBD8083D}"/>
              </a:ext>
            </a:extLst>
          </p:cNvPr>
          <p:cNvSpPr txBox="1"/>
          <p:nvPr/>
        </p:nvSpPr>
        <p:spPr>
          <a:xfrm>
            <a:off x="410547" y="503853"/>
            <a:ext cx="4609322" cy="1446550"/>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VERY HIGH Dataset Results</a:t>
            </a:r>
          </a:p>
        </p:txBody>
      </p:sp>
      <p:sp>
        <p:nvSpPr>
          <p:cNvPr id="6" name="TextBox 5">
            <a:extLst>
              <a:ext uri="{FF2B5EF4-FFF2-40B4-BE49-F238E27FC236}">
                <a16:creationId xmlns:a16="http://schemas.microsoft.com/office/drawing/2014/main" id="{1EC20F19-F021-4553-83EC-DBD1EF8EB67D}"/>
              </a:ext>
            </a:extLst>
          </p:cNvPr>
          <p:cNvSpPr txBox="1"/>
          <p:nvPr/>
        </p:nvSpPr>
        <p:spPr>
          <a:xfrm>
            <a:off x="410547" y="2192693"/>
            <a:ext cx="4609322" cy="3539430"/>
          </a:xfrm>
          <a:prstGeom prst="rect">
            <a:avLst/>
          </a:prstGeom>
          <a:noFill/>
        </p:spPr>
        <p:txBody>
          <a:bodyPr wrap="square" rtlCol="0">
            <a:spAutoFit/>
          </a:bodyPr>
          <a:lstStyle/>
          <a:p>
            <a:pPr algn="just"/>
            <a:r>
              <a:rPr lang="en-US" sz="1600" b="0" i="0" dirty="0">
                <a:solidFill>
                  <a:schemeClr val="bg1"/>
                </a:solidFill>
                <a:effectLst/>
                <a:latin typeface="Helvetica Neue"/>
              </a:rPr>
              <a:t>Based on the results, it appears that the </a:t>
            </a:r>
            <a:r>
              <a:rPr lang="en-US" sz="1600" b="0" i="0" dirty="0" err="1">
                <a:solidFill>
                  <a:schemeClr val="bg1"/>
                </a:solidFill>
                <a:effectLst/>
                <a:latin typeface="Helvetica Neue"/>
              </a:rPr>
              <a:t>XGBoost</a:t>
            </a:r>
            <a:r>
              <a:rPr lang="en-US" sz="1600" b="0" i="0" dirty="0">
                <a:solidFill>
                  <a:schemeClr val="bg1"/>
                </a:solidFill>
                <a:effectLst/>
                <a:latin typeface="Helvetica Neue"/>
              </a:rPr>
              <a:t> model (both the standard and tuned versions) performed the best on the very high CO2 dataset, with the highest R2 scores and lowest mean squared errors. The polynomial model with degree 3 and Lasso regularization also performed well with high R2 scores and relatively low mean squared errors. The other models (linear, polynomial, random forest, and neural networks) did not perform as well on this dataset. It's worth noting that the neural network model had a significantly lower R2 score and higher mean squared error compared to the other models.</a:t>
            </a:r>
            <a:endParaRPr lang="en-US" sz="1600" dirty="0">
              <a:solidFill>
                <a:schemeClr val="bg1"/>
              </a:solidFill>
            </a:endParaRPr>
          </a:p>
        </p:txBody>
      </p:sp>
    </p:spTree>
    <p:extLst>
      <p:ext uri="{BB962C8B-B14F-4D97-AF65-F5344CB8AC3E}">
        <p14:creationId xmlns:p14="http://schemas.microsoft.com/office/powerpoint/2010/main" val="112248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92AB-B30B-073D-AB20-8DB027A4A064}"/>
              </a:ext>
            </a:extLst>
          </p:cNvPr>
          <p:cNvSpPr>
            <a:spLocks noGrp="1"/>
          </p:cNvSpPr>
          <p:nvPr>
            <p:ph type="title"/>
          </p:nvPr>
        </p:nvSpPr>
        <p:spPr>
          <a:xfrm>
            <a:off x="838200" y="365125"/>
            <a:ext cx="10515600" cy="1120775"/>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 &amp; FUTURE SCOPE</a:t>
            </a:r>
          </a:p>
        </p:txBody>
      </p:sp>
      <p:sp>
        <p:nvSpPr>
          <p:cNvPr id="3" name="TextBox 2">
            <a:extLst>
              <a:ext uri="{FF2B5EF4-FFF2-40B4-BE49-F238E27FC236}">
                <a16:creationId xmlns:a16="http://schemas.microsoft.com/office/drawing/2014/main" id="{070EB54C-A900-7CE2-9F75-C9C28CF116C1}"/>
              </a:ext>
            </a:extLst>
          </p:cNvPr>
          <p:cNvSpPr txBox="1"/>
          <p:nvPr/>
        </p:nvSpPr>
        <p:spPr>
          <a:xfrm>
            <a:off x="904874" y="1485900"/>
            <a:ext cx="10448925" cy="5078313"/>
          </a:xfrm>
          <a:prstGeom prst="rect">
            <a:avLst/>
          </a:prstGeom>
          <a:noFill/>
        </p:spPr>
        <p:txBody>
          <a:bodyPr wrap="square" rtlCol="0">
            <a:spAutoFit/>
          </a:bodyPr>
          <a:lstStyle/>
          <a:p>
            <a:pPr algn="just">
              <a:buFont typeface="Arial" panose="020B0604020202020204" pitchFamily="34" charset="0"/>
              <a:buChar char="•"/>
            </a:pPr>
            <a:r>
              <a:rPr lang="en-US" b="0" i="0">
                <a:solidFill>
                  <a:schemeClr val="bg1"/>
                </a:solidFill>
                <a:effectLst/>
                <a:latin typeface="Söhne"/>
              </a:rPr>
              <a:t> </a:t>
            </a:r>
            <a:r>
              <a:rPr lang="en-US" sz="1800" b="0" i="0">
                <a:solidFill>
                  <a:schemeClr val="bg1"/>
                </a:solidFill>
                <a:effectLst/>
                <a:latin typeface="Times New Roman" panose="02020603050405020304" pitchFamily="18" charset="0"/>
                <a:cs typeface="Times New Roman" panose="02020603050405020304" pitchFamily="18" charset="0"/>
              </a:rPr>
              <a:t>In this project, we used a dataset of vehicle CO2 emissions and various features such as fuel consumption and engine size to predict the CO2 emissions of a vehicle.</a:t>
            </a:r>
          </a:p>
          <a:p>
            <a:pPr algn="just">
              <a:buFont typeface="Arial" panose="020B0604020202020204" pitchFamily="34" charset="0"/>
              <a:buChar char="•"/>
            </a:pPr>
            <a:endParaRPr lang="en-US" sz="1800" b="0" i="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 We used exploratory data analysis to understand the distribution of the data and the relationship between the features and the target variable.</a:t>
            </a:r>
          </a:p>
          <a:p>
            <a:pPr algn="just">
              <a:buFont typeface="Arial" panose="020B0604020202020204" pitchFamily="34" charset="0"/>
              <a:buChar char="•"/>
            </a:pPr>
            <a:endParaRPr lang="en-US" sz="1800" b="0" i="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a:solidFill>
                  <a:schemeClr val="bg1"/>
                </a:solidFill>
                <a:latin typeface="Times New Roman" panose="02020603050405020304" pitchFamily="18" charset="0"/>
                <a:cs typeface="Times New Roman" panose="02020603050405020304" pitchFamily="18" charset="0"/>
              </a:rPr>
              <a:t> We built different models to predict the amount of CO2 emitted from vehicles and see which model is able to predict the different classes in a better way.</a:t>
            </a:r>
          </a:p>
          <a:p>
            <a:pPr algn="just">
              <a:buFont typeface="Arial" panose="020B0604020202020204" pitchFamily="34" charset="0"/>
              <a:buChar char="•"/>
            </a:pPr>
            <a:endParaRPr lang="en-US" sz="1800" b="0" i="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 The current models could be improved by incorporating more features, such as the weight of the vehicle, which could further improve its accuracy.</a:t>
            </a:r>
          </a:p>
          <a:p>
            <a:pPr algn="just"/>
            <a:endParaRPr lang="en-US" sz="1800" b="0" i="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 The model could also be used to predict the impact of policy changes on vehicle emissions, such as the introduction of stricter emissions standards or the adoption of electric vehicles.</a:t>
            </a:r>
          </a:p>
          <a:p>
            <a:pPr algn="just"/>
            <a:endParaRPr lang="en-US" sz="1800" b="0" i="0">
              <a:solidFill>
                <a:schemeClr val="bg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0" i="0">
                <a:solidFill>
                  <a:schemeClr val="bg1"/>
                </a:solidFill>
                <a:effectLst/>
                <a:latin typeface="Times New Roman" panose="02020603050405020304" pitchFamily="18" charset="0"/>
                <a:cs typeface="Times New Roman" panose="02020603050405020304" pitchFamily="18" charset="0"/>
              </a:rPr>
              <a:t> The project could be extended to include a larger dataset, including vehicles from different regions and manufacturers, to provide a more comprehensive analysis of vehicle emissions.</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2033786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62E65DD-E031-ACF3-A8FC-AD8E002C3E88}"/>
              </a:ext>
            </a:extLst>
          </p:cNvPr>
          <p:cNvSpPr>
            <a:spLocks noGrp="1"/>
          </p:cNvSpPr>
          <p:nvPr>
            <p:ph type="title"/>
          </p:nvPr>
        </p:nvSpPr>
        <p:spPr>
          <a:xfrm>
            <a:off x="6527800" y="448721"/>
            <a:ext cx="4713997" cy="1225650"/>
          </a:xfrm>
        </p:spPr>
        <p:txBody>
          <a:bodyPr anchor="b">
            <a:normAutofit/>
          </a:bodyPr>
          <a:lstStyle/>
          <a:p>
            <a:r>
              <a:rPr lang="en-US" sz="3800">
                <a:solidFill>
                  <a:schemeClr val="bg1"/>
                </a:solidFill>
              </a:rPr>
              <a:t>REFERENCES</a:t>
            </a:r>
          </a:p>
        </p:txBody>
      </p:sp>
      <p:pic>
        <p:nvPicPr>
          <p:cNvPr id="5" name="Picture 4" descr="Oil refinery against blue sky">
            <a:extLst>
              <a:ext uri="{FF2B5EF4-FFF2-40B4-BE49-F238E27FC236}">
                <a16:creationId xmlns:a16="http://schemas.microsoft.com/office/drawing/2014/main" id="{D8414E32-98D9-5C09-54D0-57F4B335578F}"/>
              </a:ext>
            </a:extLst>
          </p:cNvPr>
          <p:cNvPicPr>
            <a:picLocks noChangeAspect="1"/>
          </p:cNvPicPr>
          <p:nvPr/>
        </p:nvPicPr>
        <p:blipFill>
          <a:blip r:embed="rId2"/>
          <a:stretch>
            <a:fillRect/>
          </a:stretch>
        </p:blipFill>
        <p:spPr>
          <a:xfrm>
            <a:off x="258911" y="1835284"/>
            <a:ext cx="5666547" cy="3187432"/>
          </a:xfrm>
          <a:prstGeom prst="rect">
            <a:avLst/>
          </a:prstGeom>
        </p:spPr>
      </p:pic>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C09340-8A46-15EE-A758-2F3F468979B0}"/>
              </a:ext>
            </a:extLst>
          </p:cNvPr>
          <p:cNvSpPr>
            <a:spLocks noGrp="1"/>
          </p:cNvSpPr>
          <p:nvPr>
            <p:ph idx="1"/>
          </p:nvPr>
        </p:nvSpPr>
        <p:spPr>
          <a:xfrm>
            <a:off x="6527800" y="1909192"/>
            <a:ext cx="4713997" cy="3647710"/>
          </a:xfrm>
        </p:spPr>
        <p:txBody>
          <a:bodyPr>
            <a:normAutofit/>
          </a:bodyPr>
          <a:lstStyle/>
          <a:p>
            <a:r>
              <a:rPr lang="en-IN" sz="1400" b="0" i="0" dirty="0">
                <a:solidFill>
                  <a:schemeClr val="bg1"/>
                </a:solidFill>
                <a:effectLst/>
                <a:latin typeface="Times New Roman" panose="02020603050405020304" pitchFamily="18" charset="0"/>
                <a:cs typeface="Times New Roman" panose="02020603050405020304" pitchFamily="18" charset="0"/>
              </a:rPr>
              <a:t>Canada Gazette – Regulations Amending the Passenger Automobile and Light Truck Greenhouse Gas Emission Regulations. (n.d.). Canada Gazette &amp;</a:t>
            </a:r>
            <a:r>
              <a:rPr lang="en-IN" sz="1400" b="0" i="0" dirty="0" err="1">
                <a:solidFill>
                  <a:schemeClr val="bg1"/>
                </a:solidFill>
                <a:effectLst/>
                <a:latin typeface="Times New Roman" panose="02020603050405020304" pitchFamily="18" charset="0"/>
                <a:cs typeface="Times New Roman" panose="02020603050405020304" pitchFamily="18" charset="0"/>
              </a:rPr>
              <a:t>Ndash</a:t>
            </a:r>
            <a:r>
              <a:rPr lang="en-IN" sz="1400" b="0" i="0" dirty="0">
                <a:solidFill>
                  <a:schemeClr val="bg1"/>
                </a:solidFill>
                <a:effectLst/>
                <a:latin typeface="Times New Roman" panose="02020603050405020304" pitchFamily="18" charset="0"/>
                <a:cs typeface="Times New Roman" panose="02020603050405020304" pitchFamily="18" charset="0"/>
              </a:rPr>
              <a:t>; Regulations Amending the Passenger Automobile and Light Truck Greenhouse Gas Emission Regulations. </a:t>
            </a:r>
            <a:r>
              <a:rPr lang="en-IN" sz="1400" b="0" i="0" u="sng" dirty="0">
                <a:solidFill>
                  <a:schemeClr val="bg1"/>
                </a:solidFill>
                <a:effectLst/>
                <a:latin typeface="Times New Roman" panose="02020603050405020304" pitchFamily="18" charset="0"/>
                <a:cs typeface="Times New Roman" panose="02020603050405020304" pitchFamily="18" charset="0"/>
                <a:hlinkClick r:id="rId3"/>
              </a:rPr>
              <a:t>https://gazette.gc.ca/rp-pr/p2/2014/2014-10-08/html/sor-dors207-eng.html</a:t>
            </a:r>
            <a:endParaRPr lang="en-IN" sz="1400" b="0" i="0" dirty="0">
              <a:solidFill>
                <a:schemeClr val="bg1"/>
              </a:solidFill>
              <a:effectLst/>
              <a:latin typeface="Times New Roman" panose="02020603050405020304" pitchFamily="18"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949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A7767-3CA5-E987-5814-47866616A96A}"/>
              </a:ext>
            </a:extLst>
          </p:cNvPr>
          <p:cNvSpPr txBox="1"/>
          <p:nvPr/>
        </p:nvSpPr>
        <p:spPr>
          <a:xfrm>
            <a:off x="1724024" y="2838449"/>
            <a:ext cx="8696325" cy="1569660"/>
          </a:xfrm>
          <a:prstGeom prst="rect">
            <a:avLst/>
          </a:prstGeom>
          <a:noFill/>
        </p:spPr>
        <p:txBody>
          <a:bodyPr wrap="square" rtlCol="0">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1516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6954F01-C63C-5B98-39AD-A45AAE2EEE7A}"/>
              </a:ext>
            </a:extLst>
          </p:cNvPr>
          <p:cNvSpPr>
            <a:spLocks noGrp="1"/>
          </p:cNvSpPr>
          <p:nvPr>
            <p:ph type="title"/>
          </p:nvPr>
        </p:nvSpPr>
        <p:spPr>
          <a:xfrm>
            <a:off x="1020467" y="1397120"/>
            <a:ext cx="4707671" cy="1225650"/>
          </a:xfrm>
        </p:spPr>
        <p:txBody>
          <a:bodyPr anchor="b">
            <a:normAutofit/>
          </a:bodyPr>
          <a:lstStyle/>
          <a:p>
            <a:r>
              <a:rPr lang="en-US" sz="3800">
                <a:solidFill>
                  <a:schemeClr val="bg1"/>
                </a:solidFill>
              </a:rPr>
              <a:t>Data Collection</a:t>
            </a:r>
          </a:p>
        </p:txBody>
      </p:sp>
      <p:sp>
        <p:nvSpPr>
          <p:cNvPr id="3" name="Content Placeholder 2">
            <a:extLst>
              <a:ext uri="{FF2B5EF4-FFF2-40B4-BE49-F238E27FC236}">
                <a16:creationId xmlns:a16="http://schemas.microsoft.com/office/drawing/2014/main" id="{44C9B44F-0DD5-EF3D-6C04-C131F11BFCCB}"/>
              </a:ext>
            </a:extLst>
          </p:cNvPr>
          <p:cNvSpPr>
            <a:spLocks noGrp="1"/>
          </p:cNvSpPr>
          <p:nvPr>
            <p:ph idx="1"/>
          </p:nvPr>
        </p:nvSpPr>
        <p:spPr>
          <a:xfrm>
            <a:off x="1020467" y="2891752"/>
            <a:ext cx="4707671" cy="2334517"/>
          </a:xfrm>
        </p:spPr>
        <p:txBody>
          <a:bodyPr>
            <a:normAutofit/>
          </a:bodyPr>
          <a:lstStyle/>
          <a:p>
            <a:r>
              <a:rPr lang="en-US" sz="1700">
                <a:solidFill>
                  <a:schemeClr val="bg1"/>
                </a:solidFill>
              </a:rPr>
              <a:t>The dataset used for this project is the Vehicle Emissions Dataset by Debajyoti Podder, available on Kaggle at </a:t>
            </a:r>
            <a:r>
              <a:rPr lang="en-US" sz="1700">
                <a:solidFill>
                  <a:schemeClr val="bg1"/>
                </a:solidFill>
                <a:hlinkClick r:id="rId2"/>
              </a:rPr>
              <a:t>https://www.kaggle.com/datasets/debajyotipodder/co2-emission-by-vehicles</a:t>
            </a:r>
            <a:endParaRPr lang="en-US" sz="1700">
              <a:solidFill>
                <a:schemeClr val="bg1"/>
              </a:solidFill>
            </a:endParaRPr>
          </a:p>
          <a:p>
            <a:r>
              <a:rPr lang="en-US" sz="1700">
                <a:solidFill>
                  <a:schemeClr val="bg1"/>
                </a:solidFill>
              </a:rPr>
              <a:t>The raw data for this dataset was obtained from the Canada Government website at </a:t>
            </a:r>
            <a:r>
              <a:rPr lang="en-US" sz="1700">
                <a:solidFill>
                  <a:schemeClr val="bg1"/>
                </a:solidFill>
                <a:hlinkClick r:id="rId3"/>
              </a:rPr>
              <a:t>https://open.canada.ca/data/en/dataset/98f1a129-f628-4ce4-b24d-6f16bf24dd64#wb-auto-6</a:t>
            </a:r>
            <a:r>
              <a:rPr lang="en-US" sz="1700">
                <a:solidFill>
                  <a:schemeClr val="bg1"/>
                </a:solidFill>
              </a:rPr>
              <a:t>.</a:t>
            </a:r>
          </a:p>
          <a:p>
            <a:endParaRPr lang="en-US" sz="1700">
              <a:solidFill>
                <a:schemeClr val="bg1"/>
              </a:solidFill>
            </a:endParaRPr>
          </a:p>
        </p:txBody>
      </p:sp>
      <p:pic>
        <p:nvPicPr>
          <p:cNvPr id="5" name="Picture 4" descr="Magnifying glass showing decling performance">
            <a:extLst>
              <a:ext uri="{FF2B5EF4-FFF2-40B4-BE49-F238E27FC236}">
                <a16:creationId xmlns:a16="http://schemas.microsoft.com/office/drawing/2014/main" id="{874CE98D-B22B-A6AC-E971-9B0AFE94B660}"/>
              </a:ext>
            </a:extLst>
          </p:cNvPr>
          <p:cNvPicPr>
            <a:picLocks noChangeAspect="1"/>
          </p:cNvPicPr>
          <p:nvPr/>
        </p:nvPicPr>
        <p:blipFill rotWithShape="1">
          <a:blip r:embed="rId4"/>
          <a:srcRect t="7865" b="7865"/>
          <a:stretch/>
        </p:blipFill>
        <p:spPr>
          <a:xfrm>
            <a:off x="6260841" y="1526681"/>
            <a:ext cx="5125852" cy="3638939"/>
          </a:xfrm>
          <a:prstGeom prst="rect">
            <a:avLst/>
          </a:prstGeom>
        </p:spPr>
      </p:pic>
      <p:sp>
        <p:nvSpPr>
          <p:cNvPr id="29" name="Rectangle 28">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457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F57D4FC-315E-F9F3-D2A6-0FA8DF409B47}"/>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Data Set</a:t>
            </a:r>
          </a:p>
        </p:txBody>
      </p:sp>
      <p:cxnSp>
        <p:nvCxnSpPr>
          <p:cNvPr id="24"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CDBF54-676B-01FD-3CAA-5334C72C847C}"/>
              </a:ext>
            </a:extLst>
          </p:cNvPr>
          <p:cNvSpPr>
            <a:spLocks noGrp="1"/>
          </p:cNvSpPr>
          <p:nvPr>
            <p:ph idx="1"/>
          </p:nvPr>
        </p:nvSpPr>
        <p:spPr>
          <a:xfrm>
            <a:off x="6096000" y="1108060"/>
            <a:ext cx="5259355" cy="4770225"/>
          </a:xfrm>
        </p:spPr>
        <p:txBody>
          <a:bodyPr anchor="ctr">
            <a:noAutofit/>
          </a:bodyPr>
          <a:lstStyle/>
          <a:p>
            <a:pPr marL="0" indent="0">
              <a:buNone/>
            </a:pPr>
            <a:r>
              <a:rPr lang="en-US" sz="1200" dirty="0">
                <a:solidFill>
                  <a:schemeClr val="bg1"/>
                </a:solidFill>
                <a:latin typeface="Times New Roman" panose="02020603050405020304" pitchFamily="18" charset="0"/>
                <a:cs typeface="Times New Roman" panose="02020603050405020304" pitchFamily="18" charset="0"/>
              </a:rPr>
              <a:t>The dataset contains information about 7385 vehicles , with the following fields: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Make:</a:t>
            </a:r>
            <a:r>
              <a:rPr lang="en-US" sz="1200" dirty="0">
                <a:solidFill>
                  <a:schemeClr val="bg1"/>
                </a:solidFill>
                <a:latin typeface="Times New Roman" panose="02020603050405020304" pitchFamily="18" charset="0"/>
                <a:cs typeface="Times New Roman" panose="02020603050405020304" pitchFamily="18" charset="0"/>
              </a:rPr>
              <a:t> The company that manufactured the vehicle</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Model: </a:t>
            </a:r>
            <a:r>
              <a:rPr lang="en-US" sz="1200" dirty="0">
                <a:solidFill>
                  <a:schemeClr val="bg1"/>
                </a:solidFill>
                <a:latin typeface="Times New Roman" panose="02020603050405020304" pitchFamily="18" charset="0"/>
                <a:cs typeface="Times New Roman" panose="02020603050405020304" pitchFamily="18" charset="0"/>
              </a:rPr>
              <a:t>The model of the vehicle</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Vehicle Class: </a:t>
            </a:r>
            <a:r>
              <a:rPr lang="en-US" sz="1200" dirty="0">
                <a:solidFill>
                  <a:schemeClr val="bg1"/>
                </a:solidFill>
                <a:latin typeface="Times New Roman" panose="02020603050405020304" pitchFamily="18" charset="0"/>
                <a:cs typeface="Times New Roman" panose="02020603050405020304" pitchFamily="18" charset="0"/>
              </a:rPr>
              <a:t>The class of the vehicle based on its utility, capacity, and weight</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Engine Size(L): </a:t>
            </a:r>
            <a:r>
              <a:rPr lang="en-US" sz="1200" dirty="0">
                <a:solidFill>
                  <a:schemeClr val="bg1"/>
                </a:solidFill>
                <a:latin typeface="Times New Roman" panose="02020603050405020304" pitchFamily="18" charset="0"/>
                <a:cs typeface="Times New Roman" panose="02020603050405020304" pitchFamily="18" charset="0"/>
              </a:rPr>
              <a:t>The size of the engine used in liters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Cylinders:</a:t>
            </a:r>
            <a:r>
              <a:rPr lang="en-US" sz="1200" dirty="0">
                <a:solidFill>
                  <a:schemeClr val="bg1"/>
                </a:solidFill>
                <a:latin typeface="Times New Roman" panose="02020603050405020304" pitchFamily="18" charset="0"/>
                <a:cs typeface="Times New Roman" panose="02020603050405020304" pitchFamily="18" charset="0"/>
              </a:rPr>
              <a:t> The number of cylinders in the engine</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Transmission:</a:t>
            </a:r>
            <a:r>
              <a:rPr lang="en-US" sz="1200" dirty="0">
                <a:solidFill>
                  <a:schemeClr val="bg1"/>
                </a:solidFill>
                <a:latin typeface="Times New Roman" panose="02020603050405020304" pitchFamily="18" charset="0"/>
                <a:cs typeface="Times New Roman" panose="02020603050405020304" pitchFamily="18" charset="0"/>
              </a:rPr>
              <a:t> The type of transmission and the number of gears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Fuel Type:</a:t>
            </a:r>
            <a:r>
              <a:rPr lang="en-US" sz="1200" dirty="0">
                <a:solidFill>
                  <a:schemeClr val="bg1"/>
                </a:solidFill>
                <a:latin typeface="Times New Roman" panose="02020603050405020304" pitchFamily="18" charset="0"/>
                <a:cs typeface="Times New Roman" panose="02020603050405020304" pitchFamily="18" charset="0"/>
              </a:rPr>
              <a:t> The type of fuel used by the vehicle</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Fuel Consumption City (L/100 km): </a:t>
            </a:r>
            <a:r>
              <a:rPr lang="en-US" sz="1200" dirty="0">
                <a:solidFill>
                  <a:schemeClr val="bg1"/>
                </a:solidFill>
                <a:latin typeface="Times New Roman" panose="02020603050405020304" pitchFamily="18" charset="0"/>
                <a:cs typeface="Times New Roman" panose="02020603050405020304" pitchFamily="18" charset="0"/>
              </a:rPr>
              <a:t>The fuel consumption in city roads, measured in liters per 100 kilometers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Fuel Consumption Hwy (L/100 km):</a:t>
            </a:r>
            <a:r>
              <a:rPr lang="en-US" sz="1200" dirty="0">
                <a:solidFill>
                  <a:schemeClr val="bg1"/>
                </a:solidFill>
                <a:latin typeface="Times New Roman" panose="02020603050405020304" pitchFamily="18" charset="0"/>
                <a:cs typeface="Times New Roman" panose="02020603050405020304" pitchFamily="18" charset="0"/>
              </a:rPr>
              <a:t> The fuel consumption on highways, measured in liters per 100 kilometers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Fuel Consumption Comb (L/100 km):</a:t>
            </a:r>
            <a:r>
              <a:rPr lang="en-US" sz="1200" dirty="0">
                <a:solidFill>
                  <a:schemeClr val="bg1"/>
                </a:solidFill>
                <a:latin typeface="Times New Roman" panose="02020603050405020304" pitchFamily="18" charset="0"/>
                <a:cs typeface="Times New Roman" panose="02020603050405020304" pitchFamily="18" charset="0"/>
              </a:rPr>
              <a:t> The combined fuel consumption, calculated as 55% city and 45% highway, measured in liters per 100 kilometers</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Fuel Consumption Comb (mpg): </a:t>
            </a:r>
            <a:r>
              <a:rPr lang="en-US" sz="1200" dirty="0">
                <a:solidFill>
                  <a:schemeClr val="bg1"/>
                </a:solidFill>
                <a:latin typeface="Times New Roman" panose="02020603050405020304" pitchFamily="18" charset="0"/>
                <a:cs typeface="Times New Roman" panose="02020603050405020304" pitchFamily="18" charset="0"/>
              </a:rPr>
              <a:t>The combined fuel consumption, calculated as both city and highway, measured in miles per gallon (mpg)</a:t>
            </a:r>
          </a:p>
          <a:p>
            <a:pPr marL="514350" indent="-514350">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CO2 Emissions(g/km): </a:t>
            </a:r>
            <a:r>
              <a:rPr lang="en-US" sz="1200" dirty="0">
                <a:solidFill>
                  <a:schemeClr val="bg1"/>
                </a:solidFill>
                <a:latin typeface="Times New Roman" panose="02020603050405020304" pitchFamily="18" charset="0"/>
                <a:cs typeface="Times New Roman" panose="02020603050405020304" pitchFamily="18" charset="0"/>
              </a:rPr>
              <a:t>The tailpipe emissions of carbon dioxide, in grams per kilometer, for combined city and highway driving</a:t>
            </a:r>
          </a:p>
        </p:txBody>
      </p:sp>
    </p:spTree>
    <p:extLst>
      <p:ext uri="{BB962C8B-B14F-4D97-AF65-F5344CB8AC3E}">
        <p14:creationId xmlns:p14="http://schemas.microsoft.com/office/powerpoint/2010/main" val="92258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BAF6E5-D680-592A-707F-DCFAD9FFAAEE}"/>
              </a:ext>
            </a:extLst>
          </p:cNvPr>
          <p:cNvSpPr>
            <a:spLocks noGrp="1"/>
          </p:cNvSpPr>
          <p:nvPr>
            <p:ph type="title"/>
          </p:nvPr>
        </p:nvSpPr>
        <p:spPr>
          <a:xfrm>
            <a:off x="838200" y="669925"/>
            <a:ext cx="4508946" cy="1325563"/>
          </a:xfrm>
        </p:spPr>
        <p:txBody>
          <a:bodyPr anchor="b">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Potential Features and Target Variable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747176-14F0-AD26-B6B7-20B2A48ED2DB}"/>
              </a:ext>
            </a:extLst>
          </p:cNvPr>
          <p:cNvSpPr>
            <a:spLocks noGrp="1"/>
          </p:cNvSpPr>
          <p:nvPr>
            <p:ph idx="1"/>
          </p:nvPr>
        </p:nvSpPr>
        <p:spPr>
          <a:xfrm>
            <a:off x="838200" y="2408288"/>
            <a:ext cx="9406666" cy="3526144"/>
          </a:xfrm>
        </p:spPr>
        <p:txBody>
          <a:bodyPr>
            <a:normAutofit/>
          </a:bodyPr>
          <a:lstStyle/>
          <a:p>
            <a:pPr marL="0" indent="0">
              <a:buNone/>
            </a:pPr>
            <a:r>
              <a:rPr lang="en-US" sz="1900" b="1" dirty="0">
                <a:solidFill>
                  <a:schemeClr val="bg1"/>
                </a:solidFill>
              </a:rPr>
              <a:t>Potential Features:</a:t>
            </a:r>
          </a:p>
          <a:p>
            <a:r>
              <a:rPr lang="en-US" sz="1900" dirty="0">
                <a:solidFill>
                  <a:schemeClr val="bg1"/>
                </a:solidFill>
              </a:rPr>
              <a:t>Fuel Consumption Comb (L/100 km) - Continuous</a:t>
            </a:r>
          </a:p>
          <a:p>
            <a:r>
              <a:rPr lang="en-US" sz="1900" dirty="0">
                <a:solidFill>
                  <a:schemeClr val="bg1"/>
                </a:solidFill>
              </a:rPr>
              <a:t>Fuel Consumption Comb (mpg) - Continuous</a:t>
            </a:r>
          </a:p>
          <a:p>
            <a:r>
              <a:rPr lang="en-US" sz="1900" dirty="0">
                <a:solidFill>
                  <a:schemeClr val="bg1"/>
                </a:solidFill>
              </a:rPr>
              <a:t>Fuel Type - Categorical</a:t>
            </a:r>
          </a:p>
          <a:p>
            <a:r>
              <a:rPr lang="en-US" sz="1900" dirty="0">
                <a:solidFill>
                  <a:schemeClr val="bg1"/>
                </a:solidFill>
              </a:rPr>
              <a:t>Fuel Consumption City (L/100 km) - Continuous</a:t>
            </a:r>
          </a:p>
          <a:p>
            <a:r>
              <a:rPr lang="en-US" sz="1900" dirty="0">
                <a:solidFill>
                  <a:schemeClr val="bg1"/>
                </a:solidFill>
              </a:rPr>
              <a:t>Fuel Consumption Hwy (L/100 km) - Continuous</a:t>
            </a:r>
          </a:p>
          <a:p>
            <a:r>
              <a:rPr lang="en-US" sz="1900" dirty="0">
                <a:solidFill>
                  <a:schemeClr val="bg1"/>
                </a:solidFill>
              </a:rPr>
              <a:t>Vehicle Class - Categorical</a:t>
            </a:r>
          </a:p>
          <a:p>
            <a:r>
              <a:rPr lang="en-US" sz="1900" dirty="0">
                <a:solidFill>
                  <a:schemeClr val="bg1"/>
                </a:solidFill>
              </a:rPr>
              <a:t>Cylinders - Continuous</a:t>
            </a:r>
          </a:p>
          <a:p>
            <a:pPr marL="0" indent="0">
              <a:buNone/>
            </a:pPr>
            <a:r>
              <a:rPr lang="en-US" sz="1900" b="1" dirty="0">
                <a:solidFill>
                  <a:schemeClr val="bg1"/>
                </a:solidFill>
              </a:rPr>
              <a:t>Target Variable:</a:t>
            </a:r>
            <a:r>
              <a:rPr lang="en-US" sz="1900" dirty="0">
                <a:solidFill>
                  <a:schemeClr val="bg1"/>
                </a:solidFill>
              </a:rPr>
              <a:t> CO2 Emissions (g/km) - Continuous</a:t>
            </a:r>
          </a:p>
          <a:p>
            <a:pPr marL="0" indent="0">
              <a:buNone/>
            </a:pPr>
            <a:endParaRPr lang="en-US" sz="19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35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0172D6A-E408-3521-09E9-52B2791CCDDC}"/>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Exploratory Data Analysis</a:t>
            </a:r>
          </a:p>
        </p:txBody>
      </p:sp>
      <p:cxnSp>
        <p:nvCxnSpPr>
          <p:cNvPr id="1033" name="Straight Connector 10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E4CCD3FA-DEEC-E351-82DB-60E3500CF2F7}"/>
              </a:ext>
            </a:extLst>
          </p:cNvPr>
          <p:cNvSpPr>
            <a:spLocks noGrp="1"/>
          </p:cNvSpPr>
          <p:nvPr>
            <p:ph idx="1"/>
          </p:nvPr>
        </p:nvSpPr>
        <p:spPr>
          <a:xfrm>
            <a:off x="897769" y="1909191"/>
            <a:ext cx="5054529" cy="3798475"/>
          </a:xfrm>
        </p:spPr>
        <p:txBody>
          <a:bodyPr>
            <a:noAutofit/>
          </a:bodyPr>
          <a:lstStyle/>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The distribution of the target variable CO2 emissions (g/km) appears to follow a normal distribution curve.</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This suggests that the CO2 emissions values are evenly distributed around the mean value of the data, with no significant skewness or outliers.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This desirable property for a target variable in a regression problem suggests that the regression model will be able to capture the underlying patterns in the data more accurately.</a:t>
            </a:r>
            <a:endParaRPr lang="en-US" sz="14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After analyzing the data, we found that the number of vehicles emitting CO2 between 400 to 500 g/km (very high emission) and 100 to 150 g/km (low emission) is very low.</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Most of the vehicles in the dataset fall under the average and high emission classes.</a:t>
            </a:r>
          </a:p>
          <a:p>
            <a:pPr>
              <a:buFont typeface="Arial" panose="020B0604020202020204" pitchFamily="34" charset="0"/>
              <a:buChar char="•"/>
            </a:pPr>
            <a:r>
              <a:rPr lang="en-US" sz="1400" b="0" i="0" dirty="0">
                <a:solidFill>
                  <a:schemeClr val="bg1"/>
                </a:solidFill>
                <a:effectLst/>
                <a:latin typeface="Times New Roman" panose="02020603050405020304" pitchFamily="18" charset="0"/>
                <a:cs typeface="Times New Roman" panose="02020603050405020304" pitchFamily="18" charset="0"/>
              </a:rPr>
              <a:t>This highlights the importance of developing accurate CO2 emission prediction models that can help reduce the emissions of vehicles in these high-emission classes.</a:t>
            </a:r>
          </a:p>
        </p:txBody>
      </p:sp>
      <p:cxnSp>
        <p:nvCxnSpPr>
          <p:cNvPr id="1035" name="Straight Connector 10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E9D414A-8995-3E0F-D346-361EFC9AA8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9703" y="1216933"/>
            <a:ext cx="5666547" cy="449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5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06A227D-3261-6B1F-0B90-43525B70BD34}"/>
              </a:ext>
            </a:extLst>
          </p:cNvPr>
          <p:cNvSpPr>
            <a:spLocks noGrp="1"/>
          </p:cNvSpPr>
          <p:nvPr>
            <p:ph type="title"/>
          </p:nvPr>
        </p:nvSpPr>
        <p:spPr>
          <a:xfrm>
            <a:off x="1020467" y="1397120"/>
            <a:ext cx="4707671" cy="1225650"/>
          </a:xfrm>
        </p:spPr>
        <p:txBody>
          <a:bodyPr vert="horz" lIns="91440" tIns="45720" rIns="91440" bIns="45720" rtlCol="0" anchor="b">
            <a:normAutofit/>
          </a:bodyPr>
          <a:lstStyle/>
          <a:p>
            <a:r>
              <a:rPr lang="en-US" sz="2700" b="0" i="0" kern="1200" dirty="0">
                <a:solidFill>
                  <a:schemeClr val="bg1"/>
                </a:solidFill>
                <a:effectLst/>
                <a:latin typeface="+mj-lt"/>
                <a:ea typeface="+mj-ea"/>
                <a:cs typeface="+mj-cs"/>
              </a:rPr>
              <a:t>Correlation Analysis of Numerical Features and CO2 Emissions</a:t>
            </a:r>
            <a:endParaRPr lang="en-US" sz="27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9270F6A8-FD5F-4E01-4620-4C177EBF2024}"/>
              </a:ext>
            </a:extLst>
          </p:cNvPr>
          <p:cNvSpPr>
            <a:spLocks noGrp="1"/>
          </p:cNvSpPr>
          <p:nvPr>
            <p:ph sz="half" idx="2"/>
          </p:nvPr>
        </p:nvSpPr>
        <p:spPr>
          <a:xfrm>
            <a:off x="1004023" y="2849561"/>
            <a:ext cx="5221713" cy="2603499"/>
          </a:xfrm>
        </p:spPr>
        <p:txBody>
          <a:bodyPr vert="horz" lIns="91440" tIns="45720" rIns="91440" bIns="45720" rtlCol="0">
            <a:noAutofit/>
          </a:bodyPr>
          <a:lstStyle/>
          <a:p>
            <a:r>
              <a:rPr lang="en-US" sz="1400" b="0" i="0" dirty="0">
                <a:solidFill>
                  <a:schemeClr val="bg1"/>
                </a:solidFill>
                <a:effectLst/>
                <a:latin typeface="Times New Roman" panose="02020603050405020304" pitchFamily="18" charset="0"/>
                <a:cs typeface="Times New Roman" panose="02020603050405020304" pitchFamily="18" charset="0"/>
              </a:rPr>
              <a:t>There is a strong positive correlation between fuel consumption (all three) and CO2 emissions. </a:t>
            </a:r>
          </a:p>
          <a:p>
            <a:r>
              <a:rPr lang="en-US" sz="1400" b="0" i="0" dirty="0">
                <a:solidFill>
                  <a:schemeClr val="bg1"/>
                </a:solidFill>
                <a:effectLst/>
                <a:latin typeface="Times New Roman" panose="02020603050405020304" pitchFamily="18" charset="0"/>
                <a:cs typeface="Times New Roman" panose="02020603050405020304" pitchFamily="18" charset="0"/>
              </a:rPr>
              <a:t>There is a positive correlation between engine size and cylinders with CO2 emissions, although not as strong as fuel consumption. </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b="0" i="0" dirty="0">
                <a:solidFill>
                  <a:schemeClr val="bg1"/>
                </a:solidFill>
                <a:effectLst/>
                <a:latin typeface="Times New Roman" panose="02020603050405020304" pitchFamily="18" charset="0"/>
                <a:cs typeface="Times New Roman" panose="02020603050405020304" pitchFamily="18" charset="0"/>
              </a:rPr>
              <a:t>These findings suggest that reducing fuel consumption is the most effective way to reduce CO2 emissions, followed by reducing engine size and number of cylinders.</a:t>
            </a:r>
          </a:p>
          <a:p>
            <a:r>
              <a:rPr lang="en-US" sz="1400" b="0" i="0" dirty="0">
                <a:solidFill>
                  <a:schemeClr val="bg1"/>
                </a:solidFill>
                <a:effectLst/>
                <a:latin typeface="Times New Roman" panose="02020603050405020304" pitchFamily="18" charset="0"/>
                <a:cs typeface="Times New Roman" panose="02020603050405020304" pitchFamily="18" charset="0"/>
              </a:rPr>
              <a:t>By understanding the relationship between these features and CO2 emissions, we can develop more accurate predictions of emissions for new vehicles and make more informed decisions about our vehicle choices.</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5" name="Picture 6">
            <a:extLst>
              <a:ext uri="{FF2B5EF4-FFF2-40B4-BE49-F238E27FC236}">
                <a16:creationId xmlns:a16="http://schemas.microsoft.com/office/drawing/2014/main" id="{7E696789-4BE4-DE9A-4921-B44713F94C4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463864" y="1244013"/>
            <a:ext cx="5037433" cy="436997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39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74393FF-E6A2-DC05-0BFE-585F3FA716D5}"/>
              </a:ext>
            </a:extLst>
          </p:cNvPr>
          <p:cNvSpPr>
            <a:spLocks noGrp="1"/>
          </p:cNvSpPr>
          <p:nvPr>
            <p:ph type="title"/>
          </p:nvPr>
        </p:nvSpPr>
        <p:spPr>
          <a:xfrm>
            <a:off x="950174" y="1397121"/>
            <a:ext cx="4707671" cy="1225650"/>
          </a:xfrm>
        </p:spPr>
        <p:txBody>
          <a:bodyPr anchor="b">
            <a:normAutofit/>
          </a:bodyPr>
          <a:lstStyle/>
          <a:p>
            <a:r>
              <a:rPr lang="en-US" sz="2900" b="0" i="0" dirty="0">
                <a:solidFill>
                  <a:schemeClr val="bg1"/>
                </a:solidFill>
                <a:effectLst/>
                <a:latin typeface="Times New Roman" panose="02020603050405020304" pitchFamily="18" charset="0"/>
                <a:cs typeface="Times New Roman" panose="02020603050405020304" pitchFamily="18" charset="0"/>
              </a:rPr>
              <a:t>Feature Importance Analysis for Predicting CO2 Emissions</a:t>
            </a:r>
            <a:endParaRPr lang="en-US" sz="29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CE8F34-2D6B-1268-6AF0-E7125AE571B7}"/>
              </a:ext>
            </a:extLst>
          </p:cNvPr>
          <p:cNvSpPr>
            <a:spLocks noGrp="1"/>
          </p:cNvSpPr>
          <p:nvPr>
            <p:ph idx="1"/>
          </p:nvPr>
        </p:nvSpPr>
        <p:spPr>
          <a:xfrm>
            <a:off x="1020467" y="2737964"/>
            <a:ext cx="4707671" cy="2488306"/>
          </a:xfrm>
        </p:spPr>
        <p:txBody>
          <a:bodyPr>
            <a:noAutofit/>
          </a:bodyPr>
          <a:lstStyle/>
          <a:p>
            <a:pPr>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Fuel consumption in liters per 100 kilometers or miles per gallon is the most significant factor affecting CO2 emissions. This finding aligns with prior knowledge about the relationship between fuel consumption and CO2 emissions.</a:t>
            </a:r>
          </a:p>
          <a:p>
            <a:pPr>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The fuel type also plays a role in CO2 emissions, with different types of fuel resulting in different levels of CO2 emissions.</a:t>
            </a:r>
          </a:p>
          <a:p>
            <a:pPr>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Other features such as "Fuel Consumption City (L/100 km)", "Fuel Consumption Hwy (L/100 km)", "Fuel Consumption Comb (L/100 km)", and "Engine Size(L)" also have a strong linear relationship with CO2 emissions, as indicated by the correlation analysis.</a:t>
            </a:r>
          </a:p>
          <a:p>
            <a:pPr>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A comprehensive understanding of the relationship between the features and the target variable can be obtained by considering both correlation analysis and feature importance analysis together.</a:t>
            </a:r>
          </a:p>
        </p:txBody>
      </p:sp>
      <p:pic>
        <p:nvPicPr>
          <p:cNvPr id="6" name="Picture 5" descr="Text, letter&#10;&#10;Description automatically generated">
            <a:extLst>
              <a:ext uri="{FF2B5EF4-FFF2-40B4-BE49-F238E27FC236}">
                <a16:creationId xmlns:a16="http://schemas.microsoft.com/office/drawing/2014/main" id="{C162D659-9219-6FFC-61D5-E57C23481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393" y="2197534"/>
            <a:ext cx="5037433" cy="2386731"/>
          </a:xfrm>
          <a:prstGeom prst="rect">
            <a:avLst/>
          </a:prstGeom>
        </p:spPr>
      </p:pic>
      <p:sp>
        <p:nvSpPr>
          <p:cNvPr id="37" name="Rectangle 3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51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897</TotalTime>
  <Words>3899</Words>
  <Application>Microsoft Office PowerPoint</Application>
  <PresentationFormat>Widescreen</PresentationFormat>
  <Paragraphs>441</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Helvetica Neue</vt:lpstr>
      <vt:lpstr>Söhne</vt:lpstr>
      <vt:lpstr>Times New Roman</vt:lpstr>
      <vt:lpstr>Office Theme</vt:lpstr>
      <vt:lpstr>Prediction of CO2 Emission from Vehicles</vt:lpstr>
      <vt:lpstr>Introduction</vt:lpstr>
      <vt:lpstr>Objectives </vt:lpstr>
      <vt:lpstr>Data Collection</vt:lpstr>
      <vt:lpstr>Data Set</vt:lpstr>
      <vt:lpstr>Potential Features and Target Variable</vt:lpstr>
      <vt:lpstr>Exploratory Data Analysis</vt:lpstr>
      <vt:lpstr>Correlation Analysis of Numerical Features and CO2 Emissions</vt:lpstr>
      <vt:lpstr>Feature Importance Analysis for Predicting CO2 Emissions</vt:lpstr>
      <vt:lpstr>Quartile Classification</vt:lpstr>
      <vt:lpstr>Logistic Regression Results for CO2 Emission Classification</vt:lpstr>
      <vt:lpstr>Dividing Dataset into Subsets </vt:lpstr>
      <vt:lpstr>Low Data Set</vt:lpstr>
      <vt:lpstr>Low Data Set</vt:lpstr>
      <vt:lpstr>PowerPoint Presentation</vt:lpstr>
      <vt:lpstr>PowerPoint Presentation</vt:lpstr>
      <vt:lpstr>Low Data Set</vt:lpstr>
      <vt:lpstr>LOW Dataset Results</vt:lpstr>
      <vt:lpstr>Avg Data Set</vt:lpstr>
      <vt:lpstr>Avg Data Set</vt:lpstr>
      <vt:lpstr>Avg Data Set</vt:lpstr>
      <vt:lpstr>AVERAGE Dataset Results</vt:lpstr>
      <vt:lpstr>               High Dataset </vt:lpstr>
      <vt:lpstr>High Dataset</vt:lpstr>
      <vt:lpstr>High Dataset</vt:lpstr>
      <vt:lpstr>High dataset</vt:lpstr>
      <vt:lpstr>  High dataset</vt:lpstr>
      <vt:lpstr>PowerPoint Presentation</vt:lpstr>
      <vt:lpstr>VERY HIGH DATASET</vt:lpstr>
      <vt:lpstr>VERY HIGH DATASET</vt:lpstr>
      <vt:lpstr>VERY HIGH DATASET</vt:lpstr>
      <vt:lpstr>VERY HIGH DATASET</vt:lpstr>
      <vt:lpstr>VERY HIGH DATASET</vt:lpstr>
      <vt:lpstr>PowerPoint Presentation</vt:lpstr>
      <vt:lpstr>CONCLUSION &amp; 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CO2 Emission from Vehicles</dc:title>
  <dc:creator>Thrushwanth Kakuturu</dc:creator>
  <cp:lastModifiedBy>Aparna Nidamanuri</cp:lastModifiedBy>
  <cp:revision>15</cp:revision>
  <dcterms:created xsi:type="dcterms:W3CDTF">2023-05-09T18:45:28Z</dcterms:created>
  <dcterms:modified xsi:type="dcterms:W3CDTF">2023-07-11T23:48:07Z</dcterms:modified>
</cp:coreProperties>
</file>