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23" r:id="rId3"/>
    <p:sldId id="312" r:id="rId4"/>
    <p:sldId id="314" r:id="rId5"/>
    <p:sldId id="315" r:id="rId6"/>
    <p:sldId id="316" r:id="rId7"/>
    <p:sldId id="317" r:id="rId8"/>
    <p:sldId id="318" r:id="rId9"/>
    <p:sldId id="319" r:id="rId10"/>
    <p:sldId id="360" r:id="rId11"/>
    <p:sldId id="357" r:id="rId12"/>
    <p:sldId id="320" r:id="rId13"/>
    <p:sldId id="324" r:id="rId14"/>
    <p:sldId id="359" r:id="rId15"/>
    <p:sldId id="325" r:id="rId16"/>
    <p:sldId id="326" r:id="rId17"/>
    <p:sldId id="327" r:id="rId18"/>
    <p:sldId id="329" r:id="rId19"/>
    <p:sldId id="330" r:id="rId20"/>
    <p:sldId id="331" r:id="rId21"/>
    <p:sldId id="332" r:id="rId22"/>
    <p:sldId id="333" r:id="rId23"/>
    <p:sldId id="334" r:id="rId24"/>
    <p:sldId id="335" r:id="rId25"/>
    <p:sldId id="33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AF93EF-82C8-40B8-8C4E-E0C95ECAB380}" type="datetimeFigureOut">
              <a:rPr lang="en-IN" smtClean="0"/>
              <a:t>25-02-2024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0DEA88-C0B2-4C0F-A682-1123617184C0}" type="slidenum">
              <a:rPr lang="en-IN" smtClean="0"/>
              <a:t>‹#›</a:t>
            </a:fld>
            <a:endParaRPr lang="en-IN" dirty="0"/>
          </a:p>
        </p:txBody>
      </p:sp>
    </p:spTree>
    <p:extLst>
      <p:ext uri="{BB962C8B-B14F-4D97-AF65-F5344CB8AC3E}">
        <p14:creationId xmlns:p14="http://schemas.microsoft.com/office/powerpoint/2010/main" val="415302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0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10DEA88-C0B2-4C0F-A682-1123617184C0}" type="slidenum">
              <a:rPr lang="en-IN" smtClean="0"/>
              <a:t>2</a:t>
            </a:fld>
            <a:endParaRPr lang="en-IN" dirty="0"/>
          </a:p>
        </p:txBody>
      </p:sp>
    </p:spTree>
    <p:extLst>
      <p:ext uri="{BB962C8B-B14F-4D97-AF65-F5344CB8AC3E}">
        <p14:creationId xmlns:p14="http://schemas.microsoft.com/office/powerpoint/2010/main" val="157510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dirty="0"/>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6"/>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8" name="Slide Number Placeholder 7"/>
          <p:cNvSpPr>
            <a:spLocks noGrp="1"/>
          </p:cNvSpPr>
          <p:nvPr>
            <p:ph type="sldNum" sz="quarter" idx="11"/>
          </p:nvPr>
        </p:nvSpPr>
        <p:spPr/>
        <p:txBody>
          <a:bodyPr/>
          <a:lstStyle/>
          <a:p>
            <a:fld id="{1E579B20-1791-4073-A91D-0547B81FCD81}"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579B20-1791-4073-A91D-0547B81FCD81}" type="slidenum">
              <a:rPr lang="en-IN" smtClean="0"/>
              <a:t>‹#›</a:t>
            </a:fld>
            <a:endParaRPr lang="en-IN" dirty="0"/>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E579B20-1791-4073-A91D-0547B81FCD81}" type="slidenum">
              <a:rPr lang="en-IN" smtClean="0"/>
              <a:t>‹#›</a:t>
            </a:fld>
            <a:endParaRPr lang="en-IN" dirty="0"/>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47148-D1D7-456D-A299-B018CBB738C1}" type="datetimeFigureOut">
              <a:rPr lang="en-IN" smtClean="0"/>
              <a:t>25-02-2024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579B20-1791-4073-A91D-0547B81FCD81}" type="slidenum">
              <a:rPr lang="en-IN" smtClean="0"/>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D147148-D1D7-456D-A299-B018CBB738C1}" type="datetimeFigureOut">
              <a:rPr lang="en-IN" smtClean="0"/>
              <a:t>25-02-2024</a:t>
            </a:fld>
            <a:endParaRPr lang="en-IN"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E579B20-1791-4073-A91D-0547B81FCD81}" type="slidenum">
              <a:rPr lang="en-IN" smtClean="0"/>
              <a:t>‹#›</a:t>
            </a:fld>
            <a:endParaRPr lang="en-IN"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reactjs.org/docs/cdn-links.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rmAutofit/>
          </a:bodyPr>
          <a:lstStyle/>
          <a:p>
            <a:pPr algn="ctr"/>
            <a:endParaRPr lang="en-IN" sz="3200" b="1" dirty="0">
              <a:solidFill>
                <a:schemeClr val="tx2"/>
              </a:solidFill>
              <a:latin typeface="Times New Roman" pitchFamily="18" charset="0"/>
              <a:cs typeface="Times New Roman" pitchFamily="18" charset="0"/>
            </a:endParaRPr>
          </a:p>
          <a:p>
            <a:pPr algn="ctr"/>
            <a:endParaRPr lang="en-IN" sz="3200" b="1" dirty="0">
              <a:solidFill>
                <a:schemeClr val="tx2"/>
              </a:solidFill>
              <a:latin typeface="Times New Roman" pitchFamily="18" charset="0"/>
              <a:cs typeface="Times New Roman" pitchFamily="18" charset="0"/>
            </a:endParaRPr>
          </a:p>
          <a:p>
            <a:pPr algn="ctr"/>
            <a:endParaRPr lang="en-IN" sz="3200" b="1" dirty="0">
              <a:solidFill>
                <a:schemeClr val="tx2"/>
              </a:solidFill>
              <a:latin typeface="Times New Roman" pitchFamily="18" charset="0"/>
              <a:cs typeface="Times New Roman" pitchFamily="18" charset="0"/>
            </a:endParaRPr>
          </a:p>
          <a:p>
            <a:pPr algn="ctr"/>
            <a:endParaRPr lang="en-IN" sz="3200" b="1" dirty="0">
              <a:solidFill>
                <a:schemeClr val="tx2"/>
              </a:solidFill>
              <a:latin typeface="Times New Roman" pitchFamily="18" charset="0"/>
              <a:cs typeface="Times New Roman" pitchFamily="18" charset="0"/>
            </a:endParaRPr>
          </a:p>
          <a:p>
            <a:pPr algn="ctr"/>
            <a:r>
              <a:rPr lang="en-IN" sz="9600" b="1" dirty="0">
                <a:solidFill>
                  <a:schemeClr val="tx2"/>
                </a:solidFill>
                <a:latin typeface="Times New Roman" pitchFamily="18" charset="0"/>
                <a:cs typeface="Times New Roman" pitchFamily="18" charset="0"/>
              </a:rPr>
              <a:t>ReactJS</a:t>
            </a:r>
          </a:p>
          <a:p>
            <a:pPr algn="ctr"/>
            <a:endParaRPr lang="en-IN" sz="3200" b="1" dirty="0">
              <a:solidFill>
                <a:schemeClr val="tx2"/>
              </a:solidFill>
              <a:latin typeface="Times New Roman" pitchFamily="18" charset="0"/>
              <a:cs typeface="Times New Roman" pitchFamily="18" charset="0"/>
            </a:endParaRPr>
          </a:p>
          <a:p>
            <a:pPr algn="ctr"/>
            <a:endParaRPr lang="en-IN" sz="3200" b="1" dirty="0">
              <a:solidFill>
                <a:schemeClr val="tx2"/>
              </a:solidFill>
              <a:latin typeface="Times New Roman" pitchFamily="18" charset="0"/>
              <a:cs typeface="Times New Roman" pitchFamily="18" charset="0"/>
            </a:endParaRPr>
          </a:p>
          <a:p>
            <a:pPr algn="ctr"/>
            <a:endParaRPr lang="en-IN" sz="3200" b="1" dirty="0">
              <a:solidFill>
                <a:schemeClr val="tx2"/>
              </a:solidFill>
              <a:latin typeface="Times New Roman" pitchFamily="18" charset="0"/>
              <a:cs typeface="Times New Roman" pitchFamily="18" charset="0"/>
            </a:endParaRPr>
          </a:p>
          <a:p>
            <a:pPr algn="ctr"/>
            <a:endParaRPr lang="en-IN" sz="32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490125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Autofit/>
          </a:bodyPr>
          <a:lstStyle/>
          <a:p>
            <a:pPr algn="ctr"/>
            <a:r>
              <a:rPr lang="en-US" sz="2000" b="1" dirty="0">
                <a:solidFill>
                  <a:srgbClr val="FFFF00"/>
                </a:solidFill>
                <a:latin typeface="Times New Roman" pitchFamily="18" charset="0"/>
                <a:cs typeface="Times New Roman" pitchFamily="18" charset="0"/>
              </a:rPr>
              <a:t>Basic CLI Commands in React</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i="1" dirty="0">
                <a:latin typeface="Times New Roman" pitchFamily="18" charset="0"/>
                <a:cs typeface="Times New Roman" pitchFamily="18" charset="0"/>
              </a:rPr>
              <a:t>Create React App provides</a:t>
            </a:r>
            <a:r>
              <a:rPr lang="en-US" sz="2000" dirty="0">
                <a:latin typeface="Times New Roman" pitchFamily="18" charset="0"/>
                <a:cs typeface="Times New Roman" pitchFamily="18" charset="0"/>
              </a:rPr>
              <a:t> multiple ways to create React application.</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npm</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init</a:t>
            </a:r>
            <a:r>
              <a:rPr lang="en-US" sz="2000" dirty="0">
                <a:latin typeface="Times New Roman" pitchFamily="18" charset="0"/>
                <a:cs typeface="Times New Roman" pitchFamily="18" charset="0"/>
              </a:rPr>
              <a:t> react-app &lt;react-app-name</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npm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init</a:t>
            </a:r>
            <a:r>
              <a:rPr lang="en-US" sz="2000" dirty="0">
                <a:latin typeface="Times New Roman" pitchFamily="18" charset="0"/>
                <a:cs typeface="Times New Roman" pitchFamily="18" charset="0"/>
              </a:rPr>
              <a:t> react-app hello-react-app </a:t>
            </a:r>
          </a:p>
          <a:p>
            <a:r>
              <a:rPr lang="en-IN" sz="2000" dirty="0">
                <a:solidFill>
                  <a:srgbClr val="FFFF00"/>
                </a:solidFill>
                <a:latin typeface="Times New Roman" pitchFamily="18" charset="0"/>
                <a:cs typeface="Times New Roman" pitchFamily="18" charset="0"/>
              </a:rPr>
              <a:t>Selecting a template</a:t>
            </a:r>
          </a:p>
          <a:p>
            <a:r>
              <a:rPr lang="en-IN" sz="2000" dirty="0" smtClean="0">
                <a:latin typeface="Times New Roman" pitchFamily="18" charset="0"/>
                <a:cs typeface="Times New Roman" pitchFamily="18" charset="0"/>
              </a:rPr>
              <a:t>	create-react-app </a:t>
            </a:r>
            <a:r>
              <a:rPr lang="en-IN" sz="2000" dirty="0">
                <a:latin typeface="Times New Roman" pitchFamily="18" charset="0"/>
                <a:cs typeface="Times New Roman" pitchFamily="18" charset="0"/>
              </a:rPr>
              <a:t>my-app --template typescript </a:t>
            </a:r>
            <a:endParaRPr lang="en-IN" sz="2000" dirty="0" smtClean="0">
              <a:latin typeface="Times New Roman" pitchFamily="18" charset="0"/>
              <a:cs typeface="Times New Roman" pitchFamily="18" charset="0"/>
            </a:endParaRPr>
          </a:p>
          <a:p>
            <a:r>
              <a:rPr lang="en-IN" sz="2000" dirty="0">
                <a:solidFill>
                  <a:srgbClr val="FFFF00"/>
                </a:solidFill>
                <a:latin typeface="Times New Roman" pitchFamily="18" charset="0"/>
                <a:cs typeface="Times New Roman" pitchFamily="18" charset="0"/>
              </a:rPr>
              <a:t>Installing a dependency</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npm</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install --save react-router-</a:t>
            </a:r>
            <a:r>
              <a:rPr lang="en-IN" sz="2000" dirty="0" err="1">
                <a:latin typeface="Times New Roman" pitchFamily="18" charset="0"/>
                <a:cs typeface="Times New Roman" pitchFamily="18" charset="0"/>
              </a:rPr>
              <a:t>dom</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a:solidFill>
                  <a:srgbClr val="FFFF00"/>
                </a:solidFill>
                <a:latin typeface="Times New Roman" pitchFamily="18" charset="0"/>
                <a:cs typeface="Times New Roman" pitchFamily="18" charset="0"/>
              </a:rPr>
              <a:t>Running the application</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npm</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start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To run the application in secure mode (HTTPS)</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set </a:t>
            </a:r>
            <a:r>
              <a:rPr lang="en-IN" sz="2000" dirty="0">
                <a:latin typeface="Times New Roman" pitchFamily="18" charset="0"/>
                <a:cs typeface="Times New Roman" pitchFamily="18" charset="0"/>
              </a:rPr>
              <a:t>HTTPS=true &amp;&amp; </a:t>
            </a:r>
            <a:r>
              <a:rPr lang="en-IN" sz="2000" dirty="0" err="1">
                <a:latin typeface="Times New Roman" pitchFamily="18" charset="0"/>
                <a:cs typeface="Times New Roman" pitchFamily="18" charset="0"/>
              </a:rPr>
              <a:t>npm</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start</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US" sz="2000" dirty="0"/>
              <a:t/>
            </a:r>
            <a:br>
              <a:rPr lang="en-US" sz="2000" dirty="0"/>
            </a:b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632003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ctr"/>
            <a:r>
              <a:rPr lang="en-US" sz="2800" b="1" dirty="0" smtClean="0">
                <a:solidFill>
                  <a:srgbClr val="FFFF00"/>
                </a:solidFill>
                <a:latin typeface="Times New Roman" pitchFamily="18" charset="0"/>
                <a:cs typeface="Times New Roman" pitchFamily="18" charset="0"/>
              </a:rPr>
              <a:t>React Architecture</a:t>
            </a:r>
          </a:p>
          <a:p>
            <a:pPr algn="ctr"/>
            <a:endParaRPr lang="en-IN" sz="2800" b="1" dirty="0">
              <a:solidFill>
                <a:srgbClr val="FFFF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92696"/>
            <a:ext cx="7344816" cy="5001323"/>
          </a:xfrm>
          <a:prstGeom prst="rect">
            <a:avLst/>
          </a:prstGeom>
        </p:spPr>
      </p:pic>
    </p:spTree>
    <p:extLst>
      <p:ext uri="{BB962C8B-B14F-4D97-AF65-F5344CB8AC3E}">
        <p14:creationId xmlns:p14="http://schemas.microsoft.com/office/powerpoint/2010/main" val="31848164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663" y="44624"/>
            <a:ext cx="9035480" cy="7290048"/>
          </a:xfrm>
        </p:spPr>
        <p:txBody>
          <a:bodyPr>
            <a:noAutofit/>
          </a:bodyPr>
          <a:lstStyle/>
          <a:p>
            <a:pPr algn="ctr"/>
            <a:r>
              <a:rPr lang="en-IN" sz="4000" dirty="0">
                <a:highlight>
                  <a:srgbClr val="008000"/>
                </a:highlight>
                <a:latin typeface="Times New Roman" panose="02020603050405020304" pitchFamily="18" charset="0"/>
                <a:cs typeface="Times New Roman" panose="02020603050405020304" pitchFamily="18" charset="0"/>
              </a:rPr>
              <a:t>JSX introduction</a:t>
            </a:r>
          </a:p>
          <a:p>
            <a:pPr algn="ctr"/>
            <a:endParaRPr lang="en-IN" sz="2000" dirty="0">
              <a:solidFill>
                <a:schemeClr val="tx1"/>
              </a:solidFill>
              <a:latin typeface="Times New Roman" panose="02020603050405020304" pitchFamily="18" charset="0"/>
              <a:cs typeface="Times New Roman"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JSX is an extension to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It is a template script where you will have the power of using HTML and Javascript together.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 case of React, it allows us to make use of Html and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in the same file and take care of the state changes in the </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 in an efficient manner.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 uses JSX for templating instead of regular JavaScript. It is not necessary to use it</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faster because it performs optimization while compiling code to JavaScript.</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also type-safe and most of the errors can be caught during compilation.</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makes it easier and faster to write templates, if you are familiar with HTML.</a:t>
            </a:r>
          </a:p>
          <a:p>
            <a:r>
              <a:rPr lang="en-US" sz="2000" b="1" dirty="0">
                <a:solidFill>
                  <a:schemeClr val="tx2"/>
                </a:solidFill>
                <a:latin typeface="Times New Roman" panose="02020603050405020304" pitchFamily="18" charset="0"/>
                <a:cs typeface="Times New Roman" panose="02020603050405020304" pitchFamily="18" charset="0"/>
              </a:rPr>
              <a:t>Example syntax</a:t>
            </a:r>
          </a:p>
          <a:p>
            <a:r>
              <a:rPr lang="en-IN" sz="2000" dirty="0">
                <a:latin typeface="Times New Roman" panose="02020603050405020304" pitchFamily="18" charset="0"/>
                <a:cs typeface="Times New Roman" panose="02020603050405020304" pitchFamily="18" charset="0"/>
              </a:rPr>
              <a:t>&lt;div&gt;Hello I am using JSX&lt;/div&gt;  </a:t>
            </a:r>
            <a:br>
              <a:rPr lang="en-IN"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React.createElement</a:t>
            </a:r>
            <a:r>
              <a:rPr lang="en-US" sz="2000" dirty="0">
                <a:latin typeface="Times New Roman" panose="02020603050405020304" pitchFamily="18" charset="0"/>
                <a:cs typeface="Times New Roman" panose="02020603050405020304" pitchFamily="18" charset="0"/>
              </a:rPr>
              <a:t>("div", “</a:t>
            </a:r>
            <a:r>
              <a:rPr lang="en-US" sz="2000" dirty="0" err="1">
                <a:latin typeface="Times New Roman" panose="02020603050405020304" pitchFamily="18" charset="0"/>
                <a:cs typeface="Times New Roman" panose="02020603050405020304" pitchFamily="18" charset="0"/>
              </a:rPr>
              <a:t>someAttribute</a:t>
            </a:r>
            <a:r>
              <a:rPr lang="en-US" sz="2000" dirty="0">
                <a:latin typeface="Times New Roman" panose="02020603050405020304" pitchFamily="18" charset="0"/>
                <a:cs typeface="Times New Roman" panose="02020603050405020304" pitchFamily="18" charset="0"/>
              </a:rPr>
              <a:t> value”, "</a:t>
            </a:r>
            <a:r>
              <a:rPr lang="en-IN" sz="2000" dirty="0">
                <a:latin typeface="Times New Roman" panose="02020603050405020304" pitchFamily="18" charset="0"/>
                <a:cs typeface="Times New Roman" panose="02020603050405020304" pitchFamily="18" charset="0"/>
              </a:rPr>
              <a:t> Hello I am using JSX </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above line creates a </a:t>
            </a:r>
            <a:r>
              <a:rPr lang="en-US" sz="2000" b="1" dirty="0">
                <a:latin typeface="Times New Roman" panose="02020603050405020304" pitchFamily="18" charset="0"/>
                <a:cs typeface="Times New Roman" panose="02020603050405020304" pitchFamily="18" charset="0"/>
              </a:rPr>
              <a:t>react element</a:t>
            </a:r>
            <a:r>
              <a:rPr lang="en-US" sz="2000" dirty="0">
                <a:latin typeface="Times New Roman" panose="02020603050405020304" pitchFamily="18" charset="0"/>
                <a:cs typeface="Times New Roman" panose="02020603050405020304" pitchFamily="18" charset="0"/>
              </a:rPr>
              <a:t> and passing </a:t>
            </a:r>
            <a:r>
              <a:rPr lang="en-US" sz="2000" b="1" dirty="0">
                <a:latin typeface="Times New Roman" panose="02020603050405020304" pitchFamily="18" charset="0"/>
                <a:cs typeface="Times New Roman" panose="02020603050405020304" pitchFamily="18" charset="0"/>
              </a:rPr>
              <a:t>three arguments</a:t>
            </a:r>
            <a:r>
              <a:rPr lang="en-US" sz="2000" dirty="0">
                <a:latin typeface="Times New Roman" panose="02020603050405020304" pitchFamily="18" charset="0"/>
                <a:cs typeface="Times New Roman" panose="02020603050405020304" pitchFamily="18" charset="0"/>
              </a:rPr>
              <a:t> inside where the first is the name of the element which is div, second is the </a:t>
            </a:r>
            <a:r>
              <a:rPr lang="en-US" sz="2000" b="1" dirty="0">
                <a:latin typeface="Times New Roman" panose="02020603050405020304" pitchFamily="18" charset="0"/>
                <a:cs typeface="Times New Roman" panose="02020603050405020304" pitchFamily="18" charset="0"/>
              </a:rPr>
              <a:t>attributes</a:t>
            </a:r>
            <a:r>
              <a:rPr lang="en-US" sz="2000" dirty="0">
                <a:latin typeface="Times New Roman" panose="02020603050405020304" pitchFamily="18" charset="0"/>
                <a:cs typeface="Times New Roman" panose="02020603050405020304" pitchFamily="18" charset="0"/>
              </a:rPr>
              <a:t> passed in the div tag, and last is the </a:t>
            </a:r>
            <a:r>
              <a:rPr lang="en-US" sz="2000" b="1" dirty="0">
                <a:latin typeface="Times New Roman" panose="02020603050405020304" pitchFamily="18" charset="0"/>
                <a:cs typeface="Times New Roman" panose="02020603050405020304" pitchFamily="18" charset="0"/>
              </a:rPr>
              <a:t>content</a:t>
            </a:r>
            <a:r>
              <a:rPr lang="en-US" sz="2000" dirty="0">
                <a:latin typeface="Times New Roman" panose="02020603050405020304" pitchFamily="18" charset="0"/>
                <a:cs typeface="Times New Roman" panose="02020603050405020304" pitchFamily="18" charset="0"/>
              </a:rPr>
              <a:t> you pass</a:t>
            </a:r>
            <a:endParaRPr lang="en-US" sz="2000" b="1" dirty="0">
              <a:solidFill>
                <a:schemeClr val="tx2"/>
              </a:solidFill>
              <a:latin typeface="Times New Roman" panose="02020603050405020304" pitchFamily="18" charset="0"/>
              <a:cs typeface="Times New Roman" panose="02020603050405020304" pitchFamily="18" charset="0"/>
            </a:endParaRPr>
          </a:p>
          <a:p>
            <a:r>
              <a:rPr lang="en-US" sz="2000" b="1" dirty="0">
                <a:solidFill>
                  <a:schemeClr val="tx2"/>
                </a:solidFill>
                <a:latin typeface="Times New Roman" panose="02020603050405020304" pitchFamily="18" charset="0"/>
                <a:cs typeface="Times New Roman" panose="02020603050405020304" pitchFamily="18" charset="0"/>
              </a:rPr>
              <a:t>Studio Examples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360548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Elements </a:t>
            </a:r>
            <a:r>
              <a:rPr lang="en-IN" sz="2000" dirty="0">
                <a:latin typeface="Times New Roman" panose="02020603050405020304" pitchFamily="18" charset="0"/>
                <a:cs typeface="Times New Roman" panose="02020603050405020304" pitchFamily="18" charset="0"/>
              </a:rPr>
              <a:t>in JSX</a:t>
            </a:r>
          </a:p>
          <a:p>
            <a:r>
              <a:rPr lang="en-IN" sz="2000" dirty="0">
                <a:latin typeface="Times New Roman" panose="02020603050405020304" pitchFamily="18" charset="0"/>
                <a:cs typeface="Times New Roman" panose="02020603050405020304" pitchFamily="18" charset="0"/>
              </a:rPr>
              <a:t>JSX Attributes</a:t>
            </a:r>
          </a:p>
          <a:p>
            <a:r>
              <a:rPr lang="en-IN" sz="2000" dirty="0">
                <a:latin typeface="Times New Roman" panose="02020603050405020304" pitchFamily="18" charset="0"/>
                <a:cs typeface="Times New Roman" panose="02020603050405020304" pitchFamily="18" charset="0"/>
              </a:rPr>
              <a:t>String Literals</a:t>
            </a:r>
          </a:p>
          <a:p>
            <a:r>
              <a:rPr lang="en-IN" sz="2000" dirty="0">
                <a:latin typeface="Times New Roman" panose="02020603050405020304" pitchFamily="18" charset="0"/>
                <a:cs typeface="Times New Roman" panose="02020603050405020304" pitchFamily="18" charset="0"/>
              </a:rPr>
              <a:t>Expressions</a:t>
            </a:r>
          </a:p>
          <a:p>
            <a:r>
              <a:rPr lang="en-IN" sz="2000" dirty="0">
                <a:latin typeface="Times New Roman" panose="02020603050405020304" pitchFamily="18" charset="0"/>
                <a:cs typeface="Times New Roman" panose="02020603050405020304" pitchFamily="18" charset="0"/>
              </a:rPr>
              <a:t>JSX Comments</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JSX Styling</a:t>
            </a:r>
          </a:p>
          <a:p>
            <a:endParaRPr lang="en-IN" sz="2000" dirty="0">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Visual Studio example</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142606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r>
              <a:rPr lang="en-US" sz="2000" dirty="0" smtClean="0">
                <a:latin typeface="Times New Roman" panose="02020603050405020304" pitchFamily="18" charset="0"/>
                <a:cs typeface="Times New Roman" panose="02020603050405020304" pitchFamily="18" charset="0"/>
              </a:rPr>
              <a:t>import </a:t>
            </a:r>
            <a:r>
              <a:rPr lang="en-US" sz="2000" dirty="0">
                <a:latin typeface="Times New Roman" panose="02020603050405020304" pitchFamily="18" charset="0"/>
                <a:cs typeface="Times New Roman" panose="02020603050405020304" pitchFamily="18" charset="0"/>
              </a:rPr>
              <a:t>React, { Component } from 'react';  </a:t>
            </a:r>
          </a:p>
          <a:p>
            <a:r>
              <a:rPr lang="en-US" sz="2000" dirty="0">
                <a:latin typeface="Times New Roman" panose="02020603050405020304" pitchFamily="18" charset="0"/>
                <a:cs typeface="Times New Roman" panose="02020603050405020304" pitchFamily="18" charset="0"/>
              </a:rPr>
              <a:t>class App extends Component{  </a:t>
            </a:r>
          </a:p>
          <a:p>
            <a:r>
              <a:rPr lang="en-US" sz="2000" dirty="0">
                <a:latin typeface="Times New Roman" panose="02020603050405020304" pitchFamily="18" charset="0"/>
                <a:cs typeface="Times New Roman" panose="02020603050405020304" pitchFamily="18" charset="0"/>
              </a:rPr>
              <a:t>   render(){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myStyle</a:t>
            </a:r>
            <a:r>
              <a:rPr lang="en-US" sz="2000" dirty="0">
                <a:latin typeface="Times New Roman" panose="02020603050405020304" pitchFamily="18" charset="0"/>
                <a:cs typeface="Times New Roman" panose="02020603050405020304" pitchFamily="18" charset="0"/>
              </a:rPr>
              <a:t> = {   ----this styling</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fontSize</a:t>
            </a:r>
            <a:r>
              <a:rPr lang="en-US" sz="2000" dirty="0">
                <a:latin typeface="Times New Roman" panose="02020603050405020304" pitchFamily="18" charset="0"/>
                <a:cs typeface="Times New Roman" panose="02020603050405020304" pitchFamily="18" charset="0"/>
              </a:rPr>
              <a:t>: 80,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fontFamily</a:t>
            </a:r>
            <a:r>
              <a:rPr lang="en-US" sz="2000" dirty="0">
                <a:latin typeface="Times New Roman" panose="02020603050405020304" pitchFamily="18" charset="0"/>
                <a:cs typeface="Times New Roman" panose="02020603050405020304" pitchFamily="18" charset="0"/>
              </a:rPr>
              <a:t>: 'Courier',  </a:t>
            </a:r>
          </a:p>
          <a:p>
            <a:r>
              <a:rPr lang="en-US" sz="2000" dirty="0">
                <a:latin typeface="Times New Roman" panose="02020603050405020304" pitchFamily="18" charset="0"/>
                <a:cs typeface="Times New Roman" panose="02020603050405020304" pitchFamily="18" charset="0"/>
              </a:rPr>
              <a:t>         color: '#003300'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return(  </a:t>
            </a:r>
          </a:p>
          <a:p>
            <a:r>
              <a:rPr lang="en-US" sz="2000" dirty="0">
                <a:latin typeface="Times New Roman" panose="02020603050405020304" pitchFamily="18" charset="0"/>
                <a:cs typeface="Times New Roman" panose="02020603050405020304" pitchFamily="18" charset="0"/>
              </a:rPr>
              <a:t>         &lt;div&gt;  </a:t>
            </a:r>
          </a:p>
          <a:p>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p data-</a:t>
            </a:r>
            <a:r>
              <a:rPr lang="en-US" sz="2000" dirty="0" err="1">
                <a:latin typeface="Times New Roman" panose="02020603050405020304" pitchFamily="18" charset="0"/>
                <a:cs typeface="Times New Roman" panose="02020603050405020304" pitchFamily="18" charset="0"/>
              </a:rPr>
              <a:t>demoAttribute</a:t>
            </a:r>
            <a:r>
              <a:rPr lang="en-US" sz="2000" dirty="0">
                <a:latin typeface="Times New Roman" panose="02020603050405020304" pitchFamily="18" charset="0"/>
                <a:cs typeface="Times New Roman" panose="02020603050405020304" pitchFamily="18" charset="0"/>
              </a:rPr>
              <a:t> = "demo"&gt;This website contains the best CS tutorials.&lt;/p&gt;  --this attributes</a:t>
            </a:r>
          </a:p>
          <a:p>
            <a:r>
              <a:rPr lang="en-US" sz="2000" dirty="0">
                <a:latin typeface="Times New Roman" panose="02020603050405020304" pitchFamily="18" charset="0"/>
                <a:cs typeface="Times New Roman" panose="02020603050405020304" pitchFamily="18" charset="0"/>
              </a:rPr>
              <a:t>		    &lt;h1 </a:t>
            </a:r>
            <a:r>
              <a:rPr lang="en-US" sz="2000"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 "hello" &gt;{25+20}&lt;/h1&gt;  --this is expressions</a:t>
            </a:r>
          </a:p>
          <a:p>
            <a:r>
              <a:rPr lang="en-US" sz="2000" dirty="0">
                <a:latin typeface="Times New Roman" panose="02020603050405020304" pitchFamily="18" charset="0"/>
                <a:cs typeface="Times New Roman" panose="02020603050405020304" pitchFamily="18" charset="0"/>
              </a:rPr>
              <a:t>        {/* This is a comment in JSX */}   ---this is comments</a:t>
            </a:r>
          </a:p>
          <a:p>
            <a:r>
              <a:rPr lang="en-US" sz="2000" dirty="0">
                <a:latin typeface="Times New Roman" panose="02020603050405020304" pitchFamily="18" charset="0"/>
                <a:cs typeface="Times New Roman" panose="02020603050405020304" pitchFamily="18" charset="0"/>
              </a:rPr>
              <a:t>            &lt;h1 style = {</a:t>
            </a:r>
            <a:r>
              <a:rPr lang="en-US" sz="2000" dirty="0" err="1">
                <a:latin typeface="Times New Roman" panose="02020603050405020304" pitchFamily="18" charset="0"/>
                <a:cs typeface="Times New Roman" panose="02020603050405020304" pitchFamily="18" charset="0"/>
              </a:rPr>
              <a:t>myStyle</a:t>
            </a:r>
            <a:r>
              <a:rPr lang="en-US" sz="2000" dirty="0">
                <a:latin typeface="Times New Roman" panose="02020603050405020304" pitchFamily="18" charset="0"/>
                <a:cs typeface="Times New Roman" panose="02020603050405020304" pitchFamily="18" charset="0"/>
              </a:rPr>
              <a:t>}&gt;www.akira.com&lt;/h1&gt;   --this is styling use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&lt;/div&gt;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export default App;</a:t>
            </a: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6221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ctr"/>
            <a:r>
              <a:rPr lang="en-IN" sz="4000" dirty="0">
                <a:solidFill>
                  <a:srgbClr val="FFFF00"/>
                </a:solidFill>
                <a:highlight>
                  <a:srgbClr val="008000"/>
                </a:highlight>
                <a:latin typeface="Times New Roman" panose="02020603050405020304" pitchFamily="18" charset="0"/>
                <a:cs typeface="Times New Roman" pitchFamily="18" charset="0"/>
              </a:rPr>
              <a:t>React Components</a:t>
            </a:r>
          </a:p>
          <a:p>
            <a:pPr algn="ctr"/>
            <a:endParaRPr lang="en-IN" sz="4000" dirty="0">
              <a:highlight>
                <a:srgbClr val="008000"/>
              </a:highlight>
              <a:latin typeface="Times New Roman" panose="02020603050405020304" pitchFamily="18" charset="0"/>
              <a:cs typeface="Times New Roman" pitchFamily="18" charset="0"/>
            </a:endParaRP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Components are like pure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functions that help make the code easy by splitting the logic into reusable independent code.</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Component is considered as the core building blocks of a React application. It makes the task of building UIs much easier. </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Every React component have their own structure, methods as well as APIs. They can be reusable as per your need. </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ReactJS, we have two types of components. </a:t>
            </a:r>
          </a:p>
          <a:p>
            <a:r>
              <a:rPr lang="en-IN" dirty="0">
                <a:latin typeface="Times New Roman" panose="02020603050405020304" pitchFamily="18" charset="0"/>
                <a:cs typeface="Times New Roman" panose="02020603050405020304" pitchFamily="18" charset="0"/>
              </a:rPr>
              <a:t>	Functional Components</a:t>
            </a:r>
          </a:p>
          <a:p>
            <a:r>
              <a:rPr lang="en-IN" dirty="0">
                <a:latin typeface="Times New Roman" panose="02020603050405020304" pitchFamily="18" charset="0"/>
                <a:cs typeface="Times New Roman" panose="02020603050405020304" pitchFamily="18" charset="0"/>
              </a:rPr>
              <a:t>	Class Components</a:t>
            </a:r>
          </a:p>
          <a:p>
            <a:pPr algn="ctr"/>
            <a:r>
              <a:rPr lang="en-US" b="1" dirty="0">
                <a:solidFill>
                  <a:srgbClr val="FFFF00"/>
                </a:solidFill>
                <a:latin typeface="Times New Roman" panose="02020603050405020304" pitchFamily="18" charset="0"/>
                <a:cs typeface="Times New Roman" panose="02020603050405020304" pitchFamily="18" charset="0"/>
              </a:rPr>
              <a:t/>
            </a:r>
            <a:br>
              <a:rPr lang="en-US" b="1" dirty="0">
                <a:solidFill>
                  <a:srgbClr val="FFFF00"/>
                </a:solidFill>
                <a:latin typeface="Times New Roman" panose="02020603050405020304" pitchFamily="18" charset="0"/>
                <a:cs typeface="Times New Roman" panose="02020603050405020304" pitchFamily="18" charset="0"/>
              </a:rPr>
            </a:br>
            <a:r>
              <a:rPr lang="en-IN" b="1" dirty="0">
                <a:solidFill>
                  <a:srgbClr val="FFFF00"/>
                </a:solidFill>
                <a:latin typeface="Times New Roman" panose="02020603050405020304" pitchFamily="18" charset="0"/>
                <a:cs typeface="Times New Roman" panose="02020603050405020304" pitchFamily="18" charset="0"/>
              </a:rPr>
              <a:t>Functional Components</a:t>
            </a:r>
            <a:endParaRPr lang="en-US" b="1" dirty="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functional components are a way to write components that only contain a render method and don't have their own state. </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They are simply JavaScript functions that may or may not receive data as parameters. </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can create a function that takes props(properties) as input and returns what should be rendered.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functional component is also known as a stateless component because they do not hold or manage state</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000883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ctr"/>
            <a:r>
              <a:rPr lang="en-IN" sz="2800" b="1" dirty="0">
                <a:solidFill>
                  <a:srgbClr val="FFFF00"/>
                </a:solidFill>
                <a:latin typeface="Times New Roman" panose="02020603050405020304" pitchFamily="18" charset="0"/>
                <a:cs typeface="Times New Roman" panose="02020603050405020304" pitchFamily="18" charset="0"/>
              </a:rPr>
              <a:t>	Class Components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Class components are more complex than functional components.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requires you to extend from React. Component and create a render function which returns a React element.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You can pass data from one class to other class components. You can create a class by defining a class that extends Component and has a render </a:t>
            </a:r>
            <a:r>
              <a:rPr lang="en-US" sz="2000" dirty="0" smtClean="0">
                <a:latin typeface="Times New Roman" panose="02020603050405020304" pitchFamily="18" charset="0"/>
                <a:cs typeface="Times New Roman" panose="02020603050405020304" pitchFamily="18" charset="0"/>
              </a:rPr>
              <a:t>function.</a:t>
            </a:r>
          </a:p>
          <a:p>
            <a:pPr marL="342900" indent="-342900">
              <a:buFont typeface="Wingdings" panose="05000000000000000000" pitchFamily="2" charset="2"/>
              <a:buChar char="ü"/>
            </a:pPr>
            <a:r>
              <a:rPr lang="en-US" sz="2000" dirty="0" smtClean="0">
                <a:latin typeface="Times New Roman" pitchFamily="18" charset="0"/>
                <a:cs typeface="Times New Roman" pitchFamily="18" charset="0"/>
              </a:rPr>
              <a:t>React </a:t>
            </a:r>
            <a:r>
              <a:rPr lang="en-US" sz="2000" dirty="0">
                <a:latin typeface="Times New Roman" pitchFamily="18" charset="0"/>
                <a:cs typeface="Times New Roman" pitchFamily="18" charset="0"/>
              </a:rPr>
              <a:t>component accomplish these feature using three concepts −</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smtClean="0">
                <a:solidFill>
                  <a:srgbClr val="FFFF00"/>
                </a:solidFill>
                <a:latin typeface="Times New Roman" pitchFamily="18" charset="0"/>
                <a:cs typeface="Times New Roman" pitchFamily="18" charset="0"/>
              </a:rPr>
              <a:t>Properties</a:t>
            </a:r>
            <a:r>
              <a:rPr lang="en-US" sz="2000" dirty="0">
                <a:latin typeface="Times New Roman" pitchFamily="18" charset="0"/>
                <a:cs typeface="Times New Roman" pitchFamily="18" charset="0"/>
              </a:rPr>
              <a:t> − Enables the component to receive input.</a:t>
            </a:r>
          </a:p>
          <a:p>
            <a:r>
              <a:rPr lang="en-US" sz="2000" b="1" dirty="0">
                <a:solidFill>
                  <a:srgbClr val="FFFF00"/>
                </a:solidFill>
                <a:latin typeface="Times New Roman" pitchFamily="18" charset="0"/>
                <a:cs typeface="Times New Roman" pitchFamily="18" charset="0"/>
              </a:rPr>
              <a:t>Events</a:t>
            </a:r>
            <a:r>
              <a:rPr lang="en-US" sz="2000" dirty="0">
                <a:latin typeface="Times New Roman" pitchFamily="18" charset="0"/>
                <a:cs typeface="Times New Roman" pitchFamily="18" charset="0"/>
              </a:rPr>
              <a:t> − Enable the component to manage DOM events and end-user interaction.</a:t>
            </a:r>
          </a:p>
          <a:p>
            <a:r>
              <a:rPr lang="en-US" sz="2000" b="1" dirty="0">
                <a:solidFill>
                  <a:srgbClr val="FFFF00"/>
                </a:solidFill>
                <a:latin typeface="Times New Roman" pitchFamily="18" charset="0"/>
                <a:cs typeface="Times New Roman" pitchFamily="18" charset="0"/>
              </a:rPr>
              <a:t>State</a:t>
            </a:r>
            <a:r>
              <a:rPr lang="en-US" sz="2000" dirty="0">
                <a:latin typeface="Times New Roman" pitchFamily="18" charset="0"/>
                <a:cs typeface="Times New Roman" pitchFamily="18" charset="0"/>
              </a:rPr>
              <a:t> − Enable the component to stay </a:t>
            </a:r>
            <a:r>
              <a:rPr lang="en-US" sz="2000" dirty="0" err="1">
                <a:latin typeface="Times New Roman" pitchFamily="18" charset="0"/>
                <a:cs typeface="Times New Roman" pitchFamily="18" charset="0"/>
              </a:rPr>
              <a:t>stateful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Stateful</a:t>
            </a:r>
            <a:r>
              <a:rPr lang="en-US" sz="2000" dirty="0">
                <a:latin typeface="Times New Roman" pitchFamily="18" charset="0"/>
                <a:cs typeface="Times New Roman" pitchFamily="18" charset="0"/>
              </a:rPr>
              <a:t> component updates its UI with respect to its state.</a:t>
            </a:r>
          </a:p>
          <a:p>
            <a:r>
              <a:rPr lang="en-US" sz="2000" dirty="0">
                <a:latin typeface="Times New Roman" pitchFamily="18" charset="0"/>
                <a:cs typeface="Times New Roman" pitchFamily="18" charset="0"/>
              </a:rPr>
              <a:t>There are two types of components in React. They are −</a:t>
            </a:r>
          </a:p>
          <a:p>
            <a:r>
              <a:rPr lang="en-US" sz="2000" dirty="0">
                <a:solidFill>
                  <a:srgbClr val="FFFF00"/>
                </a:solidFill>
                <a:latin typeface="Times New Roman" pitchFamily="18" charset="0"/>
                <a:cs typeface="Times New Roman" pitchFamily="18" charset="0"/>
              </a:rPr>
              <a:t/>
            </a:r>
            <a:br>
              <a:rPr lang="en-US" sz="2000" dirty="0">
                <a:solidFill>
                  <a:srgbClr val="FFFF00"/>
                </a:solidFill>
                <a:latin typeface="Times New Roman" pitchFamily="18" charset="0"/>
                <a:cs typeface="Times New Roman" pitchFamily="18" charset="0"/>
              </a:rPr>
            </a:br>
            <a:r>
              <a:rPr lang="en-IN" sz="2000" b="1" dirty="0">
                <a:solidFill>
                  <a:srgbClr val="FFFF00"/>
                </a:solidFill>
                <a:latin typeface="Times New Roman" pitchFamily="18" charset="0"/>
                <a:cs typeface="Times New Roman" pitchFamily="18" charset="0"/>
              </a:rPr>
              <a:t>Function Components</a:t>
            </a:r>
            <a:endParaRPr lang="en-IN" sz="2000" dirty="0">
              <a:solidFill>
                <a:srgbClr val="FFFF00"/>
              </a:solidFill>
              <a:latin typeface="Times New Roman" pitchFamily="18" charset="0"/>
              <a:cs typeface="Times New Roman" pitchFamily="18" charset="0"/>
            </a:endParaRPr>
          </a:p>
          <a:p>
            <a:r>
              <a:rPr lang="en-IN" sz="2000" b="1" dirty="0">
                <a:solidFill>
                  <a:srgbClr val="FFFF00"/>
                </a:solidFill>
                <a:latin typeface="Times New Roman" pitchFamily="18" charset="0"/>
                <a:cs typeface="Times New Roman" pitchFamily="18" charset="0"/>
              </a:rPr>
              <a:t>Class Components</a:t>
            </a:r>
            <a:endParaRPr lang="en-IN" sz="2000" dirty="0">
              <a:solidFill>
                <a:srgbClr val="FFFF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980262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ctr"/>
            <a:r>
              <a:rPr lang="en-US" sz="2000" b="1" dirty="0">
                <a:solidFill>
                  <a:srgbClr val="FFFF00"/>
                </a:solidFill>
                <a:latin typeface="Times New Roman" pitchFamily="18" charset="0"/>
                <a:cs typeface="Times New Roman" pitchFamily="18" charset="0"/>
              </a:rPr>
              <a:t>Function Components</a:t>
            </a:r>
          </a:p>
          <a:p>
            <a:pPr marL="342900" indent="-342900">
              <a:buFont typeface="Wingdings" pitchFamily="2" charset="2"/>
              <a:buChar char="ü"/>
            </a:pPr>
            <a:endParaRPr lang="en-US" sz="2000" dirty="0" smtClean="0">
              <a:latin typeface="Times New Roman" pitchFamily="18" charset="0"/>
              <a:cs typeface="Times New Roman" pitchFamily="18" charset="0"/>
            </a:endParaRPr>
          </a:p>
          <a:p>
            <a:pPr marL="342900" indent="-342900">
              <a:buFont typeface="Wingdings" pitchFamily="2" charset="2"/>
              <a:buChar char="ü"/>
            </a:pP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function component is literally defined as JavaScript functions. </a:t>
            </a:r>
            <a:endParaRPr lang="en-US" sz="1800" dirty="0">
              <a:latin typeface="Times New Roman" pitchFamily="18" charset="0"/>
              <a:cs typeface="Times New Roman" pitchFamily="18" charset="0"/>
            </a:endParaRPr>
          </a:p>
          <a:p>
            <a:pPr marL="342900" indent="-342900">
              <a:buFont typeface="Wingdings" pitchFamily="2" charset="2"/>
              <a:buChar char="ü"/>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React component accepts a single object argument and returns a React element. </a:t>
            </a:r>
            <a:endParaRPr lang="en-US" sz="1800" dirty="0">
              <a:latin typeface="Times New Roman" pitchFamily="18" charset="0"/>
              <a:cs typeface="Times New Roman" pitchFamily="18" charset="0"/>
            </a:endParaRPr>
          </a:p>
          <a:p>
            <a:pPr marL="342900" indent="-342900">
              <a:buFont typeface="Wingdings" pitchFamily="2" charset="2"/>
              <a:buChar char="ü"/>
            </a:pPr>
            <a:r>
              <a:rPr lang="en-US" sz="1800" dirty="0" smtClean="0">
                <a:latin typeface="Times New Roman" pitchFamily="18" charset="0"/>
                <a:cs typeface="Times New Roman" pitchFamily="18" charset="0"/>
              </a:rPr>
              <a:t>Note </a:t>
            </a:r>
            <a:r>
              <a:rPr lang="en-US" sz="1800" dirty="0">
                <a:latin typeface="Times New Roman" pitchFamily="18" charset="0"/>
                <a:cs typeface="Times New Roman" pitchFamily="18" charset="0"/>
              </a:rPr>
              <a:t>that an element in React is not a component, but a component is comprised of multiple elements. Following is the syntax for the function component in React:</a:t>
            </a:r>
          </a:p>
          <a:p>
            <a:r>
              <a:rPr lang="en-US" sz="2000" dirty="0" smtClean="0">
                <a:latin typeface="Times New Roman" pitchFamily="18" charset="0"/>
                <a:cs typeface="Times New Roman" pitchFamily="18" charset="0"/>
              </a:rPr>
              <a:t>	</a:t>
            </a:r>
          </a:p>
          <a:p>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argument_name</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function_body</a:t>
            </a:r>
            <a:r>
              <a:rPr lang="en-US" sz="1800" dirty="0">
                <a:latin typeface="Times New Roman" pitchFamily="18" charset="0"/>
                <a:cs typeface="Times New Roman" pitchFamily="18" charset="0"/>
              </a:rPr>
              <a:t>; } </a:t>
            </a:r>
          </a:p>
          <a:p>
            <a:pPr algn="ctr"/>
            <a:r>
              <a:rPr lang="en-US" sz="2000" b="1" dirty="0">
                <a:solidFill>
                  <a:srgbClr val="FFFF00"/>
                </a:solidFill>
                <a:latin typeface="Times New Roman" pitchFamily="18" charset="0"/>
                <a:cs typeface="Times New Roman" pitchFamily="18" charset="0"/>
              </a:rPr>
              <a:t/>
            </a:r>
            <a:br>
              <a:rPr lang="en-US" sz="2000" b="1" dirty="0">
                <a:solidFill>
                  <a:srgbClr val="FFFF00"/>
                </a:solidFill>
                <a:latin typeface="Times New Roman" pitchFamily="18" charset="0"/>
                <a:cs typeface="Times New Roman" pitchFamily="18" charset="0"/>
              </a:rPr>
            </a:br>
            <a:r>
              <a:rPr lang="en-US" sz="2000" b="1" dirty="0">
                <a:solidFill>
                  <a:srgbClr val="FFFF00"/>
                </a:solidFill>
                <a:latin typeface="Times New Roman" pitchFamily="18" charset="0"/>
                <a:cs typeface="Times New Roman" pitchFamily="18" charset="0"/>
              </a:rPr>
              <a:t>Class Components</a:t>
            </a:r>
          </a:p>
          <a:p>
            <a:pPr marL="342900" indent="-342900">
              <a:buFont typeface="Wingdings" pitchFamily="2" charset="2"/>
              <a:buChar char="ü"/>
            </a:pPr>
            <a:r>
              <a:rPr lang="en-US" sz="1800" dirty="0">
                <a:latin typeface="Times New Roman" pitchFamily="18" charset="0"/>
                <a:cs typeface="Times New Roman" pitchFamily="18" charset="0"/>
              </a:rPr>
              <a:t>Similarly, class components are basic classes that are made of multiple functions. </a:t>
            </a:r>
            <a:endParaRPr lang="en-US" sz="1800" dirty="0">
              <a:latin typeface="Times New Roman" pitchFamily="18" charset="0"/>
              <a:cs typeface="Times New Roman" pitchFamily="18" charset="0"/>
            </a:endParaRPr>
          </a:p>
          <a:p>
            <a:pPr marL="342900" indent="-342900">
              <a:buFont typeface="Wingdings" pitchFamily="2" charset="2"/>
              <a:buChar char="ü"/>
            </a:pPr>
            <a:r>
              <a:rPr lang="en-US" sz="1800" dirty="0" smtClean="0">
                <a:latin typeface="Times New Roman" pitchFamily="18" charset="0"/>
                <a:cs typeface="Times New Roman" pitchFamily="18" charset="0"/>
              </a:rPr>
              <a:t>All </a:t>
            </a:r>
            <a:r>
              <a:rPr lang="en-US" sz="1800" dirty="0">
                <a:latin typeface="Times New Roman" pitchFamily="18" charset="0"/>
                <a:cs typeface="Times New Roman" pitchFamily="18" charset="0"/>
              </a:rPr>
              <a:t>class components of React are subclasses of the </a:t>
            </a:r>
            <a:r>
              <a:rPr lang="en-US" sz="1800" b="1" dirty="0" err="1">
                <a:latin typeface="Times New Roman" pitchFamily="18" charset="0"/>
                <a:cs typeface="Times New Roman" pitchFamily="18" charset="0"/>
              </a:rPr>
              <a:t>React.Component</a:t>
            </a:r>
            <a:r>
              <a:rPr lang="en-US" sz="1800" dirty="0">
                <a:latin typeface="Times New Roman" pitchFamily="18" charset="0"/>
                <a:cs typeface="Times New Roman" pitchFamily="18" charset="0"/>
              </a:rPr>
              <a:t> class, hence, a class component must always extend it.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class </a:t>
            </a:r>
            <a:r>
              <a:rPr lang="en-IN" sz="1800" dirty="0" err="1">
                <a:latin typeface="Times New Roman" pitchFamily="18" charset="0"/>
                <a:cs typeface="Times New Roman" pitchFamily="18" charset="0"/>
              </a:rPr>
              <a:t>class_name</a:t>
            </a:r>
            <a:r>
              <a:rPr lang="en-IN" sz="1800" dirty="0">
                <a:latin typeface="Times New Roman" pitchFamily="18" charset="0"/>
                <a:cs typeface="Times New Roman" pitchFamily="18" charset="0"/>
              </a:rPr>
              <a:t> extends </a:t>
            </a:r>
            <a:r>
              <a:rPr lang="en-IN" sz="1800" dirty="0" err="1">
                <a:latin typeface="Times New Roman" pitchFamily="18" charset="0"/>
                <a:cs typeface="Times New Roman" pitchFamily="18" charset="0"/>
              </a:rPr>
              <a:t>React.Component</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a:t>
            </a:r>
          </a:p>
          <a:p>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render() { </a:t>
            </a:r>
            <a:endParaRPr lang="en-IN"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return </a:t>
            </a:r>
            <a:r>
              <a:rPr lang="en-IN" sz="1800" dirty="0">
                <a:latin typeface="Times New Roman" pitchFamily="18" charset="0"/>
                <a:cs typeface="Times New Roman" pitchFamily="18" charset="0"/>
              </a:rPr>
              <a:t>&lt;h1&gt;Hello, {this.props.name}&lt;/h1&gt;; </a:t>
            </a:r>
            <a:endParaRPr lang="en-IN"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a:t>
            </a:r>
          </a:p>
          <a:p>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97285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ctr"/>
            <a:r>
              <a:rPr lang="en-IN" sz="2000" b="1" dirty="0" err="1">
                <a:solidFill>
                  <a:srgbClr val="FFFF00"/>
                </a:solidFill>
                <a:latin typeface="Times New Roman" pitchFamily="18" charset="0"/>
                <a:cs typeface="Times New Roman" pitchFamily="18" charset="0"/>
              </a:rPr>
              <a:t>ReactJS</a:t>
            </a:r>
            <a:r>
              <a:rPr lang="en-IN" sz="2000" b="1" dirty="0">
                <a:solidFill>
                  <a:srgbClr val="FFFF00"/>
                </a:solidFill>
                <a:latin typeface="Times New Roman" pitchFamily="18" charset="0"/>
                <a:cs typeface="Times New Roman" pitchFamily="18" charset="0"/>
              </a:rPr>
              <a:t> - State Management</a:t>
            </a:r>
          </a:p>
          <a:p>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React provides a simple and flexible API to support state management in a React </a:t>
            </a:r>
            <a:r>
              <a:rPr lang="en-US" sz="2000" dirty="0" smtClean="0">
                <a:latin typeface="Times New Roman" pitchFamily="18" charset="0"/>
                <a:cs typeface="Times New Roman" pitchFamily="18" charset="0"/>
              </a:rPr>
              <a:t>component</a:t>
            </a:r>
          </a:p>
          <a:p>
            <a:r>
              <a:rPr lang="en-US" sz="2000" i="1" dirty="0">
                <a:latin typeface="Times New Roman" pitchFamily="18" charset="0"/>
                <a:cs typeface="Times New Roman" pitchFamily="18" charset="0"/>
              </a:rPr>
              <a:t>State</a:t>
            </a:r>
            <a:r>
              <a:rPr lang="en-US" sz="2000" dirty="0">
                <a:latin typeface="Times New Roman" pitchFamily="18" charset="0"/>
                <a:cs typeface="Times New Roman" pitchFamily="18" charset="0"/>
              </a:rPr>
              <a:t> represents the value of a dynamic properties of a React component at a given instance.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React </a:t>
            </a:r>
            <a:r>
              <a:rPr lang="en-US" sz="2000" dirty="0">
                <a:latin typeface="Times New Roman" pitchFamily="18" charset="0"/>
                <a:cs typeface="Times New Roman" pitchFamily="18" charset="0"/>
              </a:rPr>
              <a:t>provides a dynamic data store for each </a:t>
            </a:r>
            <a:r>
              <a:rPr lang="en-US" sz="2000" dirty="0" smtClean="0">
                <a:latin typeface="Times New Roman" pitchFamily="18" charset="0"/>
                <a:cs typeface="Times New Roman" pitchFamily="18" charset="0"/>
              </a:rPr>
              <a:t>component</a:t>
            </a:r>
          </a:p>
          <a:p>
            <a:r>
              <a:rPr lang="en-IN" sz="2000" dirty="0">
                <a:latin typeface="Times New Roman" pitchFamily="18" charset="0"/>
                <a:cs typeface="Times New Roman" pitchFamily="18" charset="0"/>
              </a:rPr>
              <a:t>Defining a </a:t>
            </a:r>
            <a:r>
              <a:rPr lang="en-IN" sz="2000" dirty="0" smtClean="0">
                <a:latin typeface="Times New Roman" pitchFamily="18" charset="0"/>
                <a:cs typeface="Times New Roman" pitchFamily="18" charset="0"/>
              </a:rPr>
              <a:t>State : state </a:t>
            </a:r>
            <a:r>
              <a:rPr lang="en-IN" sz="2000" dirty="0">
                <a:latin typeface="Times New Roman" pitchFamily="18" charset="0"/>
                <a:cs typeface="Times New Roman" pitchFamily="18" charset="0"/>
              </a:rPr>
              <a:t>= {attribute: "value</a:t>
            </a:r>
            <a:r>
              <a:rPr lang="en-IN"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Class </a:t>
            </a:r>
            <a:r>
              <a:rPr lang="en-IN" sz="2000" dirty="0" err="1">
                <a:latin typeface="Times New Roman" pitchFamily="18" charset="0"/>
                <a:cs typeface="Times New Roman" pitchFamily="18" charset="0"/>
              </a:rPr>
              <a:t>SampleClass</a:t>
            </a:r>
            <a:r>
              <a:rPr lang="en-IN" sz="2000" dirty="0">
                <a:latin typeface="Times New Roman" pitchFamily="18" charset="0"/>
                <a:cs typeface="Times New Roman" pitchFamily="18" charset="0"/>
              </a:rPr>
              <a:t> extends </a:t>
            </a:r>
            <a:r>
              <a:rPr lang="en-IN" sz="2000" dirty="0" err="1">
                <a:latin typeface="Times New Roman" pitchFamily="18" charset="0"/>
                <a:cs typeface="Times New Roman" pitchFamily="18" charset="0"/>
              </a:rPr>
              <a:t>React.Component</a:t>
            </a:r>
            <a:r>
              <a:rPr lang="en-IN" sz="2000" dirty="0">
                <a:latin typeface="Times New Roman" pitchFamily="18" charset="0"/>
                <a:cs typeface="Times New Roman" pitchFamily="18" charset="0"/>
              </a:rPr>
              <a:t> {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constructor(props</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super(props); </a:t>
            </a:r>
            <a:endParaRPr lang="en-IN" sz="2000" dirty="0" smtClean="0">
              <a:latin typeface="Times New Roman" pitchFamily="18" charset="0"/>
              <a:cs typeface="Times New Roman" pitchFamily="18" charset="0"/>
            </a:endParaRPr>
          </a:p>
          <a:p>
            <a:r>
              <a:rPr lang="en-IN" sz="2000" dirty="0" err="1" smtClean="0">
                <a:latin typeface="Times New Roman" pitchFamily="18" charset="0"/>
                <a:cs typeface="Times New Roman" pitchFamily="18" charset="0"/>
              </a:rPr>
              <a:t>this.state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 name : </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Akila</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69603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ctr"/>
            <a:r>
              <a:rPr lang="en-IN" sz="2000" b="1" dirty="0" err="1">
                <a:solidFill>
                  <a:srgbClr val="FFFF00"/>
                </a:solidFill>
                <a:latin typeface="Times New Roman" pitchFamily="18" charset="0"/>
                <a:cs typeface="Times New Roman" pitchFamily="18" charset="0"/>
              </a:rPr>
              <a:t>ReactJS</a:t>
            </a:r>
            <a:r>
              <a:rPr lang="en-IN" sz="2000" b="1" dirty="0">
                <a:solidFill>
                  <a:srgbClr val="FFFF00"/>
                </a:solidFill>
                <a:latin typeface="Times New Roman" pitchFamily="18" charset="0"/>
                <a:cs typeface="Times New Roman" pitchFamily="18" charset="0"/>
              </a:rPr>
              <a:t> - Properties (props)</a:t>
            </a:r>
          </a:p>
          <a:p>
            <a:pPr marL="342900" indent="-342900">
              <a:buFont typeface="Wingdings" pitchFamily="2" charset="2"/>
              <a:buChar char="ü"/>
            </a:pPr>
            <a:endParaRPr lang="en-IN" sz="2000" dirty="0" smtClean="0">
              <a:latin typeface="Times New Roman" pitchFamily="18" charset="0"/>
              <a:cs typeface="Times New Roman" pitchFamily="18" charset="0"/>
            </a:endParaRPr>
          </a:p>
          <a:p>
            <a:pPr marL="342900" indent="-342900">
              <a:buFont typeface="Wingdings" pitchFamily="2" charset="2"/>
              <a:buChar char="ü"/>
            </a:pPr>
            <a:endParaRPr lang="en-IN" sz="2000" dirty="0">
              <a:latin typeface="Times New Roman" pitchFamily="18" charset="0"/>
              <a:cs typeface="Times New Roman" pitchFamily="18" charset="0"/>
            </a:endParaRPr>
          </a:p>
          <a:p>
            <a:pPr marL="342900" indent="-342900">
              <a:buFont typeface="Wingdings" pitchFamily="2" charset="2"/>
              <a:buChar char="ü"/>
            </a:pPr>
            <a:endParaRPr lang="en-IN" sz="2000" dirty="0" smtClean="0">
              <a:latin typeface="Times New Roman" pitchFamily="18" charset="0"/>
              <a:cs typeface="Times New Roman" pitchFamily="18" charset="0"/>
            </a:endParaRPr>
          </a:p>
          <a:p>
            <a:pPr marL="342900" indent="-342900">
              <a:buFont typeface="Wingdings" pitchFamily="2" charset="2"/>
              <a:buChar char="ü"/>
            </a:pPr>
            <a:r>
              <a:rPr lang="en-US" sz="2000" dirty="0" smtClean="0">
                <a:latin typeface="Times New Roman" pitchFamily="18" charset="0"/>
                <a:cs typeface="Times New Roman" pitchFamily="18" charset="0"/>
              </a:rPr>
              <a:t>React </a:t>
            </a:r>
            <a:r>
              <a:rPr lang="en-US" sz="2000" dirty="0">
                <a:latin typeface="Times New Roman" pitchFamily="18" charset="0"/>
                <a:cs typeface="Times New Roman" pitchFamily="18" charset="0"/>
              </a:rPr>
              <a:t>enables developers to create dynamic and advanced component using </a:t>
            </a:r>
            <a:r>
              <a:rPr lang="en-US" sz="2000" dirty="0" smtClean="0">
                <a:latin typeface="Times New Roman" pitchFamily="18" charset="0"/>
                <a:cs typeface="Times New Roman" pitchFamily="18" charset="0"/>
              </a:rPr>
              <a:t>properties.</a:t>
            </a:r>
          </a:p>
          <a:p>
            <a:pPr marL="342900" indent="-342900">
              <a:buFont typeface="Wingdings" pitchFamily="2" charset="2"/>
              <a:buChar char="ü"/>
            </a:pPr>
            <a:r>
              <a:rPr lang="en-US" sz="2000" dirty="0" smtClean="0">
                <a:latin typeface="Times New Roman" pitchFamily="18" charset="0"/>
                <a:cs typeface="Times New Roman" pitchFamily="18" charset="0"/>
              </a:rPr>
              <a:t>Every </a:t>
            </a:r>
            <a:r>
              <a:rPr lang="en-US" sz="2000" dirty="0">
                <a:latin typeface="Times New Roman" pitchFamily="18" charset="0"/>
                <a:cs typeface="Times New Roman" pitchFamily="18" charset="0"/>
              </a:rPr>
              <a:t>component can have attributes similar to HTML attributes and each attribute's value can be accessed inside the component using properties (props</a:t>
            </a:r>
            <a:r>
              <a:rPr lang="en-US" sz="2000" dirty="0" smtClean="0">
                <a:latin typeface="Times New Roman" pitchFamily="18" charset="0"/>
                <a:cs typeface="Times New Roman" pitchFamily="18" charset="0"/>
              </a:rPr>
              <a:t>).</a:t>
            </a:r>
          </a:p>
          <a:p>
            <a:endParaRPr lang="en-US" sz="2000" dirty="0">
              <a:solidFill>
                <a:schemeClr val="tx1"/>
              </a:solidFill>
              <a:latin typeface="Times New Roman" pitchFamily="18" charset="0"/>
              <a:cs typeface="Times New Roman" pitchFamily="18" charset="0"/>
            </a:endParaRPr>
          </a:p>
          <a:p>
            <a:r>
              <a:rPr lang="en-US" sz="2000" dirty="0">
                <a:latin typeface="Times New Roman" pitchFamily="18" charset="0"/>
                <a:cs typeface="Times New Roman" pitchFamily="18" charset="0"/>
              </a:rPr>
              <a:t>&lt;Hello name="React" /&gt; // value of name will be "Hello* </a:t>
            </a:r>
            <a:r>
              <a:rPr lang="en-US" sz="2000" dirty="0" err="1">
                <a:latin typeface="Times New Roman" pitchFamily="18" charset="0"/>
                <a:cs typeface="Times New Roman" pitchFamily="18" charset="0"/>
              </a:rPr>
              <a:t>const</a:t>
            </a:r>
            <a:r>
              <a:rPr lang="en-US" sz="2000" dirty="0">
                <a:latin typeface="Times New Roman" pitchFamily="18" charset="0"/>
                <a:cs typeface="Times New Roman" pitchFamily="18" charset="0"/>
              </a:rPr>
              <a:t> name = </a:t>
            </a:r>
            <a:r>
              <a:rPr lang="en-US" sz="2000" dirty="0" smtClean="0">
                <a:latin typeface="Times New Roman" pitchFamily="18" charset="0"/>
                <a:cs typeface="Times New Roman" pitchFamily="18" charset="0"/>
              </a:rPr>
              <a:t>this.props.name</a:t>
            </a:r>
          </a:p>
          <a:p>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27340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r>
              <a:rPr lang="en-IN" sz="2000" dirty="0">
                <a:latin typeface="Times New Roman" panose="02020603050405020304" pitchFamily="18" charset="0"/>
                <a:cs typeface="Times New Roman" panose="02020603050405020304" pitchFamily="18" charset="0"/>
              </a:rPr>
              <a:t> 				</a:t>
            </a:r>
          </a:p>
          <a:p>
            <a:pPr algn="just"/>
            <a:r>
              <a:rPr lang="en-IN" sz="2000" dirty="0">
                <a:solidFill>
                  <a:schemeClr val="tx2"/>
                </a:solidFill>
                <a:latin typeface="Times New Roman" panose="02020603050405020304" pitchFamily="18" charset="0"/>
                <a:cs typeface="Times New Roman" panose="02020603050405020304" pitchFamily="18" charset="0"/>
              </a:rPr>
              <a:t>			ReactJS concepts</a:t>
            </a:r>
          </a:p>
          <a:p>
            <a:pPr algn="just"/>
            <a:r>
              <a:rPr lang="en-IN"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ReactJS Introduction </a:t>
            </a:r>
          </a:p>
          <a:p>
            <a:pPr marL="342900" indent="-3429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 ReactJS Features</a:t>
            </a:r>
          </a:p>
          <a:p>
            <a:pPr marL="342900" indent="-3429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Advantages &amp;Disadvantages of ReactJS</a:t>
            </a:r>
          </a:p>
          <a:p>
            <a:pPr marL="342900" indent="-3429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AngularJS vs  ReactJS</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ReactJS - Environment Setup</a:t>
            </a:r>
          </a:p>
          <a:p>
            <a:pPr marL="800100" lvl="1"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Using ReactJS from CDN and Using NPM Packages</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JSX introduction</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Components in ReactJS</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States in ReactJS</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Life Cycle of Component</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Hello World React Application</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Props in ReactIS</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ReactIS Props </a:t>
            </a:r>
            <a:r>
              <a:rPr lang="en-IN" sz="2000" dirty="0" smtClean="0">
                <a:latin typeface="Times New Roman" panose="02020603050405020304" pitchFamily="18" charset="0"/>
                <a:cs typeface="Times New Roman" panose="02020603050405020304" pitchFamily="18" charset="0"/>
              </a:rPr>
              <a:t>Validation</a:t>
            </a:r>
          </a:p>
          <a:p>
            <a:pPr marL="342900" indent="-34290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Routing </a:t>
            </a:r>
            <a:r>
              <a:rPr lang="en-US" sz="2000" smtClean="0">
                <a:latin typeface="Times New Roman" panose="02020603050405020304" pitchFamily="18" charset="0"/>
                <a:cs typeface="Times New Roman" panose="02020603050405020304" pitchFamily="18" charset="0"/>
              </a:rPr>
              <a:t>in React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just"/>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37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ctr"/>
            <a:r>
              <a:rPr lang="en-IN" sz="2000" b="1" dirty="0" err="1">
                <a:solidFill>
                  <a:srgbClr val="FFFF00"/>
                </a:solidFill>
                <a:latin typeface="Times New Roman" pitchFamily="18" charset="0"/>
                <a:cs typeface="Times New Roman" pitchFamily="18" charset="0"/>
              </a:rPr>
              <a:t>ReactJS</a:t>
            </a:r>
            <a:r>
              <a:rPr lang="en-IN" sz="2000" b="1" dirty="0">
                <a:solidFill>
                  <a:srgbClr val="FFFF00"/>
                </a:solidFill>
                <a:latin typeface="Times New Roman" pitchFamily="18" charset="0"/>
                <a:cs typeface="Times New Roman" pitchFamily="18" charset="0"/>
              </a:rPr>
              <a:t> - Routing</a:t>
            </a:r>
          </a:p>
          <a:p>
            <a:pPr marL="342900" indent="-342900">
              <a:buFont typeface="Wingdings" pitchFamily="2" charset="2"/>
              <a:buChar char="ü"/>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Routing is a process of binding a web URL to a specific resource in the web application. </a:t>
            </a:r>
            <a:endParaRPr lang="en-US" sz="2000" dirty="0">
              <a:latin typeface="Times New Roman" pitchFamily="18" charset="0"/>
              <a:cs typeface="Times New Roman" pitchFamily="18" charset="0"/>
            </a:endParaRPr>
          </a:p>
          <a:p>
            <a:pPr marL="342900" indent="-342900">
              <a:buFont typeface="Wingdings" pitchFamily="2" charset="2"/>
              <a:buChar char="ü"/>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React, it is binding an URL to a component. React does not support routing natively as it is basically an user interface library. </a:t>
            </a:r>
            <a:endParaRPr lang="en-US" sz="2000" dirty="0">
              <a:latin typeface="Times New Roman" pitchFamily="18" charset="0"/>
              <a:cs typeface="Times New Roman" pitchFamily="18" charset="0"/>
            </a:endParaRPr>
          </a:p>
          <a:p>
            <a:pPr marL="342900" indent="-342900">
              <a:buFont typeface="Wingdings" pitchFamily="2" charset="2"/>
              <a:buChar char="ü"/>
            </a:pPr>
            <a:r>
              <a:rPr lang="en-US" sz="2000" dirty="0" smtClean="0">
                <a:latin typeface="Times New Roman" pitchFamily="18" charset="0"/>
                <a:cs typeface="Times New Roman" pitchFamily="18" charset="0"/>
              </a:rPr>
              <a:t>React </a:t>
            </a:r>
            <a:r>
              <a:rPr lang="en-US" sz="2000" dirty="0">
                <a:latin typeface="Times New Roman" pitchFamily="18" charset="0"/>
                <a:cs typeface="Times New Roman" pitchFamily="18" charset="0"/>
              </a:rPr>
              <a:t>community provides many third party component to handle routing in the React application. </a:t>
            </a:r>
            <a:endParaRPr lang="en-US" sz="2000" dirty="0">
              <a:latin typeface="Times New Roman" pitchFamily="18" charset="0"/>
              <a:cs typeface="Times New Roman" pitchFamily="18" charset="0"/>
            </a:endParaRPr>
          </a:p>
          <a:p>
            <a:pPr marL="342900" indent="-342900">
              <a:buFont typeface="Wingdings" pitchFamily="2" charset="2"/>
              <a:buChar char="ü"/>
            </a:pPr>
            <a:r>
              <a:rPr lang="en-US" sz="2000" dirty="0" smtClean="0">
                <a:latin typeface="Times New Roman" pitchFamily="18" charset="0"/>
                <a:cs typeface="Times New Roman" pitchFamily="18" charset="0"/>
              </a:rPr>
              <a:t>Install </a:t>
            </a:r>
            <a:r>
              <a:rPr lang="en-US" sz="2000" dirty="0">
                <a:latin typeface="Times New Roman" pitchFamily="18" charset="0"/>
                <a:cs typeface="Times New Roman" pitchFamily="18" charset="0"/>
              </a:rPr>
              <a:t>the react router using below command</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npm</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install react-router-</a:t>
            </a:r>
            <a:r>
              <a:rPr lang="en-IN" sz="2000" dirty="0" err="1">
                <a:latin typeface="Times New Roman" pitchFamily="18" charset="0"/>
                <a:cs typeface="Times New Roman" pitchFamily="18" charset="0"/>
              </a:rPr>
              <a:t>dom</a:t>
            </a:r>
            <a:r>
              <a:rPr lang="en-IN" sz="2000" dirty="0">
                <a:latin typeface="Times New Roman" pitchFamily="18" charset="0"/>
                <a:cs typeface="Times New Roman" pitchFamily="18" charset="0"/>
              </a:rPr>
              <a:t> --save </a:t>
            </a:r>
          </a:p>
          <a:p>
            <a:r>
              <a:rPr lang="en-US" sz="2000" dirty="0">
                <a:solidFill>
                  <a:srgbClr val="FFFF00"/>
                </a:solidFill>
                <a:latin typeface="Times New Roman" pitchFamily="18" charset="0"/>
                <a:cs typeface="Times New Roman" pitchFamily="18" charset="0"/>
              </a:rPr>
              <a:t>React Router</a:t>
            </a:r>
          </a:p>
          <a:p>
            <a:r>
              <a:rPr lang="en-US" sz="2000" dirty="0">
                <a:latin typeface="Times New Roman" pitchFamily="18" charset="0"/>
                <a:cs typeface="Times New Roman" pitchFamily="18" charset="0"/>
              </a:rPr>
              <a:t>React router provides four components to manage navigation in React application.</a:t>
            </a:r>
          </a:p>
          <a:p>
            <a:r>
              <a:rPr lang="en-US" sz="2000" dirty="0">
                <a:solidFill>
                  <a:srgbClr val="FFFF00"/>
                </a:solidFill>
                <a:latin typeface="Times New Roman" pitchFamily="18" charset="0"/>
                <a:cs typeface="Times New Roman" pitchFamily="18" charset="0"/>
              </a:rPr>
              <a:t>Router</a:t>
            </a:r>
            <a:r>
              <a:rPr lang="en-US" sz="2000" dirty="0">
                <a:latin typeface="Times New Roman" pitchFamily="18" charset="0"/>
                <a:cs typeface="Times New Roman" pitchFamily="18" charset="0"/>
              </a:rPr>
              <a:t> − Router is </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top level component. It encloses the entire application.</a:t>
            </a:r>
          </a:p>
          <a:p>
            <a:r>
              <a:rPr lang="en-US" sz="2000" dirty="0">
                <a:solidFill>
                  <a:srgbClr val="FFFF00"/>
                </a:solidFill>
                <a:latin typeface="Times New Roman" pitchFamily="18" charset="0"/>
                <a:cs typeface="Times New Roman" pitchFamily="18" charset="0"/>
              </a:rPr>
              <a:t>Link</a:t>
            </a:r>
            <a:r>
              <a:rPr lang="en-US" sz="2000" dirty="0">
                <a:latin typeface="Times New Roman" pitchFamily="18" charset="0"/>
                <a:cs typeface="Times New Roman" pitchFamily="18" charset="0"/>
              </a:rPr>
              <a:t> − Similar to anchor tag in html. It sets the target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 along with reference text.</a:t>
            </a:r>
          </a:p>
          <a:p>
            <a:r>
              <a:rPr lang="en-US" sz="2000" dirty="0">
                <a:latin typeface="Times New Roman" pitchFamily="18" charset="0"/>
                <a:cs typeface="Times New Roman" pitchFamily="18" charset="0"/>
              </a:rPr>
              <a:t>&lt;Link to="/"&gt;Home&lt;/Link&gt; </a:t>
            </a:r>
            <a:r>
              <a:rPr lang="en-US" sz="2000" dirty="0">
                <a:latin typeface="Times New Roman" pitchFamily="18" charset="0"/>
                <a:cs typeface="Times New Roman" pitchFamily="18" charset="0"/>
              </a:rPr>
              <a:t>Here,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attribute is used to set the target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a:t>
            </a:r>
          </a:p>
          <a:p>
            <a:r>
              <a:rPr lang="en-US" sz="2000" dirty="0">
                <a:solidFill>
                  <a:srgbClr val="FFFF00"/>
                </a:solidFill>
                <a:latin typeface="Times New Roman" pitchFamily="18" charset="0"/>
                <a:cs typeface="Times New Roman" pitchFamily="18" charset="0"/>
              </a:rPr>
              <a:t>Route</a:t>
            </a:r>
            <a:r>
              <a:rPr lang="en-US" sz="2000" dirty="0">
                <a:latin typeface="Times New Roman" pitchFamily="18" charset="0"/>
                <a:cs typeface="Times New Roman" pitchFamily="18" charset="0"/>
              </a:rPr>
              <a:t> − Maps the target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 to the component.</a:t>
            </a:r>
          </a:p>
          <a:p>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49335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57600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609500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6542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852441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92094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036496" cy="6858000"/>
          </a:xfrm>
        </p:spPr>
        <p:txBody>
          <a:bodyPr>
            <a:normAutofit/>
          </a:bodyPr>
          <a:lstStyle/>
          <a:p>
            <a:pPr marL="342900" indent="-342900" algn="just">
              <a:buFont typeface="Wingdings" panose="05000000000000000000" pitchFamily="2" charset="2"/>
              <a:buChar char="ü"/>
            </a:pPr>
            <a:endParaRPr lang="en-IN" sz="2000" dirty="0">
              <a:solidFill>
                <a:schemeClr val="tx1"/>
              </a:solidFill>
              <a:latin typeface="Times New Roman" panose="02020603050405020304" pitchFamily="18" charset="0"/>
              <a:cs typeface="Times New Roman" pitchFamily="18" charset="0"/>
            </a:endParaRP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Routing in React</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React Forms</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React Events</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Refs</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Lists</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Keys</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Css,Map,Animation</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Tables</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Integration with Java API’s</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Redux</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Redux Example</a:t>
            </a:r>
          </a:p>
          <a:p>
            <a:pPr marL="342900" indent="-3429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Some Interview Questions</a:t>
            </a:r>
            <a:br>
              <a:rPr lang="en-IN"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302171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4624"/>
            <a:ext cx="9144000" cy="6813376"/>
          </a:xfrm>
        </p:spPr>
        <p:txBody>
          <a:bodyPr>
            <a:normAutofit/>
          </a:bodyPr>
          <a:lstStyle/>
          <a:p>
            <a:pPr algn="ctr"/>
            <a:endParaRPr lang="en-IN" sz="2000" b="1" dirty="0">
              <a:highlight>
                <a:srgbClr val="008000"/>
              </a:highlight>
              <a:latin typeface="Times New Roman" panose="02020603050405020304" pitchFamily="18" charset="0"/>
              <a:cs typeface="Times New Roman" panose="02020603050405020304" pitchFamily="18" charset="0"/>
            </a:endParaRPr>
          </a:p>
          <a:p>
            <a:pPr algn="ctr"/>
            <a:r>
              <a:rPr lang="en-IN" sz="4000" b="1" dirty="0">
                <a:highlight>
                  <a:srgbClr val="008000"/>
                </a:highlight>
                <a:latin typeface="Times New Roman" panose="02020603050405020304" pitchFamily="18" charset="0"/>
                <a:cs typeface="Times New Roman" panose="02020603050405020304" pitchFamily="18" charset="0"/>
              </a:rPr>
              <a:t>ReactJS Introduction </a:t>
            </a:r>
            <a:endParaRPr lang="en-US" sz="4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was created by Jordan Walke  software engineer at the Facebook</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React was first deployed for Facebook's Newsfeed application in 2011, and then deployed for Instagram.com in 2012</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ReactJS is an open-source front-end JavaScript library for building user interfaces.</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ReactJS is maintained by Facebook and a community of individual developers and companies</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widely used as a base in building single-page websites and mobile applications. </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very easy to use, and it allows users to create reusable UI components.</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ReactJS application is made up of multiple components, each component responsible for outputting a small, reusable piece of HTML code. The components are the heart of all React applications</a:t>
            </a: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ReactJS uses virtual DOM based mechanism to fill data in HTML DOM. The virtual DOM works fast as it only changes individual DOM elements instead of reloading complete DOM every time.</a:t>
            </a: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015849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08504" cy="6858000"/>
          </a:xfrm>
        </p:spPr>
        <p:txBody>
          <a:bodyPr>
            <a:normAutofit/>
          </a:bodyPr>
          <a:lstStyle/>
          <a:p>
            <a:pPr algn="ctr"/>
            <a:endParaRPr lang="en-IN" sz="2000" dirty="0">
              <a:highlight>
                <a:srgbClr val="008000"/>
              </a:highlight>
              <a:latin typeface="Times New Roman" panose="02020603050405020304" pitchFamily="18" charset="0"/>
              <a:cs typeface="Times New Roman" panose="02020603050405020304" pitchFamily="18" charset="0"/>
            </a:endParaRPr>
          </a:p>
          <a:p>
            <a:pPr algn="ctr"/>
            <a:r>
              <a:rPr lang="en-IN" sz="4000" dirty="0">
                <a:highlight>
                  <a:srgbClr val="008000"/>
                </a:highlight>
                <a:latin typeface="Times New Roman" panose="02020603050405020304" pitchFamily="18" charset="0"/>
                <a:cs typeface="Times New Roman" panose="02020603050405020304" pitchFamily="18" charset="0"/>
              </a:rPr>
              <a:t> React Features</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solidFill>
                  <a:schemeClr val="tx2"/>
                </a:solidFill>
                <a:latin typeface="Times New Roman" panose="02020603050405020304" pitchFamily="18" charset="0"/>
                <a:cs typeface="Times New Roman" panose="02020603050405020304" pitchFamily="18" charset="0"/>
              </a:rPr>
              <a:t>JSX</a:t>
            </a:r>
            <a:r>
              <a:rPr lang="en-US" sz="2000" b="1"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JSX is an extension to JavaScript</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not mandatory to use JSX in react, it is one of the good features and easy to use</a:t>
            </a:r>
          </a:p>
          <a:p>
            <a:r>
              <a:rPr lang="en-US" sz="2000" b="1" dirty="0">
                <a:solidFill>
                  <a:schemeClr val="tx2"/>
                </a:solidFill>
                <a:latin typeface="Times New Roman" panose="02020603050405020304" pitchFamily="18" charset="0"/>
                <a:cs typeface="Times New Roman" panose="02020603050405020304" pitchFamily="18" charset="0"/>
              </a:rPr>
              <a:t>Components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Components are like pure JavaScript functions that help make the code easy by splitting the logic into reusable independent code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We can use components as functions and components as classes. Components also have a state, props which makes life easy. Inside a class, the state of each of the props is maintained</a:t>
            </a:r>
          </a:p>
          <a:p>
            <a:r>
              <a:rPr lang="en-US" sz="2000" b="1" dirty="0">
                <a:solidFill>
                  <a:schemeClr val="tx2"/>
                </a:solidFill>
                <a:latin typeface="Times New Roman" panose="02020603050405020304" pitchFamily="18" charset="0"/>
                <a:cs typeface="Times New Roman" panose="02020603050405020304" pitchFamily="18" charset="0"/>
              </a:rPr>
              <a:t>Virtual DOM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 creates a virtual Dom, i.e., in-memory data -structure cache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Only the final changes of DOM has later updated in the browsers DOM</a:t>
            </a:r>
          </a:p>
          <a:p>
            <a:r>
              <a:rPr lang="en-US" sz="2000" b="1" dirty="0">
                <a:solidFill>
                  <a:schemeClr val="tx2"/>
                </a:solidFill>
                <a:latin typeface="Times New Roman" panose="02020603050405020304" pitchFamily="18" charset="0"/>
                <a:cs typeface="Times New Roman" panose="02020603050405020304" pitchFamily="18" charset="0"/>
              </a:rPr>
              <a:t>Javascript Expressions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JS expressions can be used in the </a:t>
            </a:r>
            <a:r>
              <a:rPr lang="en-US" sz="2000" dirty="0" err="1">
                <a:latin typeface="Times New Roman" panose="02020603050405020304" pitchFamily="18" charset="0"/>
                <a:cs typeface="Times New Roman" panose="02020603050405020304" pitchFamily="18" charset="0"/>
              </a:rPr>
              <a:t>jsx</a:t>
            </a:r>
            <a:r>
              <a:rPr lang="en-US" sz="2000" dirty="0">
                <a:latin typeface="Times New Roman" panose="02020603050405020304" pitchFamily="18" charset="0"/>
                <a:cs typeface="Times New Roman" panose="02020603050405020304" pitchFamily="18" charset="0"/>
              </a:rPr>
              <a:t> files using curly brackets, for example {}</a:t>
            </a:r>
          </a:p>
          <a:p>
            <a:pPr algn="ctr"/>
            <a:endParaRPr lang="en-IN" sz="2000" dirty="0">
              <a:highlight>
                <a:srgbClr val="008000"/>
              </a:highlight>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980506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496" y="0"/>
            <a:ext cx="9108504" cy="6858000"/>
          </a:xfrm>
        </p:spPr>
        <p:txBody>
          <a:bodyPr>
            <a:normAutofit lnSpcReduction="10000"/>
          </a:bodyPr>
          <a:lstStyle/>
          <a:p>
            <a:r>
              <a:rPr lang="en-IN" sz="4000" b="1" dirty="0">
                <a:latin typeface="Times New Roman" panose="02020603050405020304" pitchFamily="18" charset="0"/>
                <a:cs typeface="Times New Roman" panose="02020603050405020304" pitchFamily="18" charset="0"/>
              </a:rPr>
              <a:t>			</a:t>
            </a:r>
            <a:r>
              <a:rPr lang="en-IN" sz="4000" b="1" dirty="0">
                <a:highlight>
                  <a:srgbClr val="008000"/>
                </a:highlight>
                <a:latin typeface="Times New Roman" panose="02020603050405020304" pitchFamily="18" charset="0"/>
                <a:cs typeface="Times New Roman" panose="02020603050405020304" pitchFamily="18" charset="0"/>
              </a:rPr>
              <a:t>Advantages of React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ReactJS uses virtual Dom that makes use of in-memory data-structure cache, and only the final changes are updated in browsers dom. This makes the app faster.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You can create components of your choice by using the react component feature. The components can be reused and also helpful in code maintenance.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Reactjs is an open-source JavaScript library so it is easy to start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ReactJS has become very popular in a short span and maintained by Facebook and Instagram. It is used by many famous companies like Apple, Netflix, etc.</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Facebook maintains ReactJS, the library, so it is well maintained and kept updated.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ReactJS can be used to develop rich UI for both desktop and mobile apps.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Easy to debug and test as most of the coding is done in JavaScript rather than on Html.</a:t>
            </a:r>
          </a:p>
          <a:p>
            <a:pPr lvl="1"/>
            <a:r>
              <a:rPr lang="en-IN" sz="4000" b="1" dirty="0">
                <a:highlight>
                  <a:srgbClr val="008000"/>
                </a:highlight>
                <a:latin typeface="Times New Roman" panose="02020603050405020304" pitchFamily="18" charset="0"/>
                <a:cs typeface="Times New Roman" panose="02020603050405020304" pitchFamily="18" charset="0"/>
              </a:rPr>
              <a:t>Disadvantages of React</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Most of the code is written in JSX, i.e., Html and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are part of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it can be quite confusing as most other frameworks prefer keeping Html separate from the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code.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file size of ReactJS is large.</a:t>
            </a:r>
          </a:p>
          <a:p>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45670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496" y="0"/>
            <a:ext cx="9001000" cy="6858000"/>
          </a:xfrm>
        </p:spPr>
        <p:txBody>
          <a:bodyPr>
            <a:normAutofit/>
          </a:bodyPr>
          <a:lstStyle/>
          <a:p>
            <a:pPr algn="ctr"/>
            <a:r>
              <a:rPr lang="en-IN" sz="4000" dirty="0">
                <a:solidFill>
                  <a:schemeClr val="tx1"/>
                </a:solidFill>
                <a:highlight>
                  <a:srgbClr val="008000"/>
                </a:highlight>
                <a:latin typeface="Times New Roman" pitchFamily="18" charset="0"/>
                <a:cs typeface="Times New Roman" pitchFamily="18" charset="0"/>
              </a:rPr>
              <a:t>React vs AngularJS</a:t>
            </a:r>
          </a:p>
          <a:p>
            <a:pPr algn="ctr"/>
            <a:endParaRPr lang="en-IN" sz="4000" dirty="0">
              <a:highlight>
                <a:srgbClr val="008000"/>
              </a:highlight>
              <a:latin typeface="Times New Roman" pitchFamily="18" charset="0"/>
              <a:cs typeface="Times New Roman" pitchFamily="18" charset="0"/>
            </a:endParaRPr>
          </a:p>
        </p:txBody>
      </p:sp>
      <p:graphicFrame>
        <p:nvGraphicFramePr>
          <p:cNvPr id="2" name="Table 1">
            <a:extLst>
              <a:ext uri="{FF2B5EF4-FFF2-40B4-BE49-F238E27FC236}">
                <a16:creationId xmlns:a16="http://schemas.microsoft.com/office/drawing/2014/main" xmlns="" id="{F66FE261-BDFE-405A-B06E-36E6C4A1E77F}"/>
              </a:ext>
            </a:extLst>
          </p:cNvPr>
          <p:cNvGraphicFramePr>
            <a:graphicFrameLocks noGrp="1"/>
          </p:cNvGraphicFramePr>
          <p:nvPr>
            <p:extLst>
              <p:ext uri="{D42A27DB-BD31-4B8C-83A1-F6EECF244321}">
                <p14:modId xmlns:p14="http://schemas.microsoft.com/office/powerpoint/2010/main" val="1788662708"/>
              </p:ext>
            </p:extLst>
          </p:nvPr>
        </p:nvGraphicFramePr>
        <p:xfrm>
          <a:off x="35496" y="908720"/>
          <a:ext cx="9073007" cy="5999100"/>
        </p:xfrm>
        <a:graphic>
          <a:graphicData uri="http://schemas.openxmlformats.org/drawingml/2006/table">
            <a:tbl>
              <a:tblPr firstRow="1" firstCol="1" bandRow="1">
                <a:tableStyleId>{5C22544A-7EE6-4342-B048-85BDC9FD1C3A}</a:tableStyleId>
              </a:tblPr>
              <a:tblGrid>
                <a:gridCol w="1412741">
                  <a:extLst>
                    <a:ext uri="{9D8B030D-6E8A-4147-A177-3AD203B41FA5}">
                      <a16:colId xmlns:a16="http://schemas.microsoft.com/office/drawing/2014/main" xmlns="" val="660702946"/>
                    </a:ext>
                  </a:extLst>
                </a:gridCol>
                <a:gridCol w="4190573">
                  <a:extLst>
                    <a:ext uri="{9D8B030D-6E8A-4147-A177-3AD203B41FA5}">
                      <a16:colId xmlns:a16="http://schemas.microsoft.com/office/drawing/2014/main" xmlns="" val="2264594634"/>
                    </a:ext>
                  </a:extLst>
                </a:gridCol>
                <a:gridCol w="3469693">
                  <a:extLst>
                    <a:ext uri="{9D8B030D-6E8A-4147-A177-3AD203B41FA5}">
                      <a16:colId xmlns:a16="http://schemas.microsoft.com/office/drawing/2014/main" xmlns="" val="437623113"/>
                    </a:ext>
                  </a:extLst>
                </a:gridCol>
              </a:tblGrid>
              <a:tr h="356423">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Author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Google( AngularJS)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Facebook Community(ReactJS)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1981740023"/>
                  </a:ext>
                </a:extLst>
              </a:tr>
              <a:tr h="412770">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JavaScript, HTML</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a:solidFill>
                            <a:srgbClr val="00B050"/>
                          </a:solidFill>
                          <a:effectLst/>
                          <a:latin typeface="Times New Roman" panose="02020603050405020304" pitchFamily="18" charset="0"/>
                          <a:cs typeface="Times New Roman" panose="02020603050405020304" pitchFamily="18" charset="0"/>
                        </a:rPr>
                        <a:t>JSX</a:t>
                      </a:r>
                      <a:endParaRPr lang="en-IN" sz="16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1108588789"/>
                  </a:ext>
                </a:extLst>
              </a:tr>
              <a:tr h="667827">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Type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Open Source MVC Framework</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a:solidFill>
                            <a:srgbClr val="00B050"/>
                          </a:solidFill>
                          <a:effectLst/>
                          <a:latin typeface="Times New Roman" panose="02020603050405020304" pitchFamily="18" charset="0"/>
                          <a:cs typeface="Times New Roman" panose="02020603050405020304" pitchFamily="18" charset="0"/>
                        </a:rPr>
                        <a:t>Open Source JS Framework</a:t>
                      </a:r>
                      <a:endParaRPr lang="en-IN" sz="16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1322523345"/>
                  </a:ext>
                </a:extLst>
              </a:tr>
              <a:tr h="667827">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Data-Binding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Bi-directional</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a:solidFill>
                            <a:srgbClr val="00B050"/>
                          </a:solidFill>
                          <a:effectLst/>
                          <a:latin typeface="Times New Roman" panose="02020603050405020304" pitchFamily="18" charset="0"/>
                          <a:cs typeface="Times New Roman" panose="02020603050405020304" pitchFamily="18" charset="0"/>
                        </a:rPr>
                        <a:t>Uni-directional</a:t>
                      </a:r>
                      <a:endParaRPr lang="en-IN" sz="16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4122210571"/>
                  </a:ext>
                </a:extLst>
              </a:tr>
              <a:tr h="412770">
                <a:tc>
                  <a:txBody>
                    <a:bodyPr/>
                    <a:lstStyle/>
                    <a:p>
                      <a:pPr algn="l">
                        <a:lnSpc>
                          <a:spcPct val="107000"/>
                        </a:lnSpc>
                        <a:spcAft>
                          <a:spcPts val="800"/>
                        </a:spcAft>
                        <a:tabLst>
                          <a:tab pos="739140" algn="l"/>
                        </a:tabLst>
                      </a:pPr>
                      <a:r>
                        <a:rPr lang="en-IN" sz="1600">
                          <a:effectLst/>
                          <a:latin typeface="Times New Roman" panose="02020603050405020304" pitchFamily="18" charset="0"/>
                          <a:cs typeface="Times New Roman" panose="02020603050405020304" pitchFamily="18" charset="0"/>
                        </a:rPr>
                        <a:t>DOM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Regular DOM</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a:solidFill>
                            <a:srgbClr val="00B050"/>
                          </a:solidFill>
                          <a:effectLst/>
                          <a:latin typeface="Times New Roman" panose="02020603050405020304" pitchFamily="18" charset="0"/>
                          <a:cs typeface="Times New Roman" panose="02020603050405020304" pitchFamily="18" charset="0"/>
                        </a:rPr>
                        <a:t>Virtual DOM</a:t>
                      </a:r>
                      <a:endParaRPr lang="en-IN" sz="16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1297865910"/>
                  </a:ext>
                </a:extLst>
              </a:tr>
              <a:tr h="922883">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Application Architecture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MVC</a:t>
                      </a: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Flux</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3304189765"/>
                  </a:ext>
                </a:extLst>
              </a:tr>
              <a:tr h="963145">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Routing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It requires a template or controller to its router configuration, which has to be managed manually.</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It doesn't handle routing but has a lot of modules for routing, </a:t>
                      </a:r>
                      <a:r>
                        <a:rPr lang="en-IN" sz="1600" dirty="0" err="1">
                          <a:solidFill>
                            <a:srgbClr val="00B050"/>
                          </a:solidFill>
                          <a:effectLst/>
                          <a:latin typeface="Times New Roman" panose="02020603050405020304" pitchFamily="18" charset="0"/>
                          <a:cs typeface="Times New Roman" panose="02020603050405020304" pitchFamily="18" charset="0"/>
                        </a:rPr>
                        <a:t>eg.</a:t>
                      </a:r>
                      <a:r>
                        <a:rPr lang="en-IN" sz="1600" dirty="0">
                          <a:solidFill>
                            <a:srgbClr val="00B050"/>
                          </a:solidFill>
                          <a:effectLst/>
                          <a:latin typeface="Times New Roman" panose="02020603050405020304" pitchFamily="18" charset="0"/>
                          <a:cs typeface="Times New Roman" panose="02020603050405020304" pitchFamily="18" charset="0"/>
                        </a:rPr>
                        <a:t>, react-router.</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2746051925"/>
                  </a:ext>
                </a:extLst>
              </a:tr>
              <a:tr h="667827">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Performance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a:solidFill>
                            <a:srgbClr val="00B050"/>
                          </a:solidFill>
                          <a:effectLst/>
                          <a:latin typeface="Times New Roman" panose="02020603050405020304" pitchFamily="18" charset="0"/>
                          <a:cs typeface="Times New Roman" panose="02020603050405020304" pitchFamily="18" charset="0"/>
                        </a:rPr>
                        <a:t>Slow</a:t>
                      </a:r>
                      <a:endParaRPr lang="en-IN" sz="16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Fast, due to virtual DOM.</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130048870"/>
                  </a:ext>
                </a:extLst>
              </a:tr>
              <a:tr h="922883">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Used For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a:solidFill>
                            <a:srgbClr val="00B050"/>
                          </a:solidFill>
                          <a:effectLst/>
                          <a:latin typeface="Times New Roman" panose="02020603050405020304" pitchFamily="18" charset="0"/>
                          <a:cs typeface="Times New Roman" panose="02020603050405020304" pitchFamily="18" charset="0"/>
                        </a:rPr>
                        <a:t>It is best for single page applications that update a single view at a time.</a:t>
                      </a:r>
                      <a:endParaRPr lang="en-IN" sz="16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tc>
                  <a:txBody>
                    <a:bodyPr/>
                    <a:lstStyle/>
                    <a:p>
                      <a:pPr algn="l">
                        <a:lnSpc>
                          <a:spcPct val="107000"/>
                        </a:lnSpc>
                        <a:spcAft>
                          <a:spcPts val="800"/>
                        </a:spcAft>
                      </a:pPr>
                      <a:r>
                        <a:rPr lang="en-IN" sz="1600" dirty="0">
                          <a:solidFill>
                            <a:srgbClr val="00B050"/>
                          </a:solidFill>
                          <a:effectLst/>
                          <a:latin typeface="Times New Roman" panose="02020603050405020304" pitchFamily="18" charset="0"/>
                          <a:cs typeface="Times New Roman" panose="02020603050405020304" pitchFamily="18" charset="0"/>
                        </a:rPr>
                        <a:t>It is best for single page applications that update multiple views at a time.</a:t>
                      </a:r>
                      <a:endParaRPr lang="en-IN"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123" marR="50123" marT="50123" marB="50123"/>
                </a:tc>
                <a:extLst>
                  <a:ext uri="{0D108BD9-81ED-4DB2-BD59-A6C34878D82A}">
                    <a16:rowId xmlns:a16="http://schemas.microsoft.com/office/drawing/2014/main" xmlns="" val="455041667"/>
                  </a:ext>
                </a:extLst>
              </a:tr>
            </a:tbl>
          </a:graphicData>
        </a:graphic>
      </p:graphicFrame>
      <p:sp>
        <p:nvSpPr>
          <p:cNvPr id="4" name="Rectangle 1">
            <a:extLst>
              <a:ext uri="{FF2B5EF4-FFF2-40B4-BE49-F238E27FC236}">
                <a16:creationId xmlns:a16="http://schemas.microsoft.com/office/drawing/2014/main" xmlns="" id="{2556FB72-CCB1-4D99-BA1D-A1EC8957162A}"/>
              </a:ext>
            </a:extLst>
          </p:cNvPr>
          <p:cNvSpPr>
            <a:spLocks noChangeArrowheads="1"/>
          </p:cNvSpPr>
          <p:nvPr/>
        </p:nvSpPr>
        <p:spPr bwMode="auto">
          <a:xfrm>
            <a:off x="2686050" y="2698750"/>
            <a:ext cx="119016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59861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r>
              <a:rPr lang="en-IN" sz="2000" dirty="0">
                <a:latin typeface="Times New Roman" panose="02020603050405020304" pitchFamily="18" charset="0"/>
                <a:cs typeface="Times New Roman" panose="02020603050405020304" pitchFamily="18" charset="0"/>
              </a:rPr>
              <a:t>		</a:t>
            </a:r>
          </a:p>
          <a:p>
            <a:pPr algn="ctr"/>
            <a:r>
              <a:rPr lang="en-IN" sz="4000" dirty="0">
                <a:highlight>
                  <a:srgbClr val="008000"/>
                </a:highlight>
                <a:latin typeface="Times New Roman" panose="02020603050405020304" pitchFamily="18" charset="0"/>
                <a:cs typeface="Times New Roman" panose="02020603050405020304" pitchFamily="18" charset="0"/>
              </a:rPr>
              <a:t>ReactJS - Environment Setup</a:t>
            </a:r>
          </a:p>
          <a:p>
            <a:pPr marL="342900" indent="-342900" algn="just">
              <a:buFont typeface="Wingdings" panose="05000000000000000000" pitchFamily="2" charset="2"/>
              <a:buChar char="ü"/>
            </a:pPr>
            <a:r>
              <a:rPr lang="en-IN" sz="2000" dirty="0">
                <a:latin typeface="Times New Roman" panose="02020603050405020304" pitchFamily="18" charset="0"/>
                <a:cs typeface="Times New Roman" pitchFamily="18" charset="0"/>
              </a:rPr>
              <a:t>		Nodejs</a:t>
            </a:r>
          </a:p>
          <a:p>
            <a:pPr marL="685800" indent="-685800" algn="just">
              <a:buFont typeface="Wingdings" panose="05000000000000000000" pitchFamily="2" charset="2"/>
              <a:buChar char="ü"/>
            </a:pPr>
            <a:r>
              <a:rPr lang="en-IN" sz="2000" dirty="0">
                <a:latin typeface="Times New Roman" panose="02020603050405020304" pitchFamily="18" charset="0"/>
                <a:cs typeface="Times New Roman" pitchFamily="18" charset="0"/>
              </a:rPr>
              <a:t>		browsers</a:t>
            </a:r>
          </a:p>
          <a:p>
            <a:pPr marL="685800" indent="-685800" algn="just">
              <a:buFont typeface="Wingdings" panose="05000000000000000000" pitchFamily="2" charset="2"/>
              <a:buChar char="ü"/>
            </a:pPr>
            <a:r>
              <a:rPr lang="en-IN" sz="2000" dirty="0">
                <a:latin typeface="Times New Roman" panose="02020603050405020304" pitchFamily="18" charset="0"/>
                <a:cs typeface="Times New Roman" pitchFamily="18" charset="0"/>
              </a:rPr>
              <a:t>		Editors(Visual Studio or any other studio)</a:t>
            </a:r>
          </a:p>
          <a:p>
            <a:pPr marL="685800" indent="-685800" algn="just">
              <a:buFont typeface="Wingdings" panose="05000000000000000000" pitchFamily="2" charset="2"/>
              <a:buChar char="ü"/>
            </a:pPr>
            <a:r>
              <a:rPr lang="en-IN" sz="2000" dirty="0">
                <a:latin typeface="Times New Roman" panose="02020603050405020304" pitchFamily="18" charset="0"/>
                <a:cs typeface="Times New Roman" pitchFamily="18" charset="0"/>
              </a:rPr>
              <a:t>                   Debugging Tools(React Developer tool, Redux Dev tools</a:t>
            </a:r>
            <a:r>
              <a:rPr lang="en-IN" sz="2000" dirty="0" smtClean="0">
                <a:latin typeface="Times New Roman" panose="02020603050405020304" pitchFamily="18" charset="0"/>
                <a:cs typeface="Times New Roman" pitchFamily="18" charset="0"/>
              </a:rPr>
              <a:t>)</a:t>
            </a:r>
            <a:endParaRPr lang="en-IN" sz="2000" dirty="0">
              <a:latin typeface="Times New Roman" panose="02020603050405020304" pitchFamily="18" charset="0"/>
              <a:cs typeface="Times New Roman" pitchFamily="18" charset="0"/>
            </a:endParaRPr>
          </a:p>
          <a:p>
            <a:pPr algn="just"/>
            <a:endParaRPr lang="en-IN" sz="2000" dirty="0">
              <a:solidFill>
                <a:schemeClr val="tx1"/>
              </a:solidFill>
              <a:latin typeface="Times New Roman" panose="02020603050405020304" pitchFamily="18" charset="0"/>
              <a:cs typeface="Times New Roman" pitchFamily="18" charset="0"/>
            </a:endParaRPr>
          </a:p>
          <a:p>
            <a:pPr algn="just"/>
            <a:r>
              <a:rPr lang="en-IN" sz="2000" dirty="0">
                <a:solidFill>
                  <a:schemeClr val="tx2"/>
                </a:solidFill>
                <a:latin typeface="Times New Roman" panose="02020603050405020304" pitchFamily="18" charset="0"/>
                <a:cs typeface="Times New Roman" pitchFamily="18" charset="0"/>
              </a:rPr>
              <a:t>Using CDN Links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start working with react, we need to first install reactjs.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You can easily get started to use reactjs by using the CDN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files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 to the official site of reactjs to get the CDN links, </a:t>
            </a:r>
            <a:r>
              <a:rPr lang="en-US" sz="2000" dirty="0">
                <a:latin typeface="Times New Roman" panose="02020603050405020304" pitchFamily="18" charset="0"/>
                <a:cs typeface="Times New Roman" panose="02020603050405020304" pitchFamily="18" charset="0"/>
                <a:hlinkClick r:id="rId2"/>
              </a:rPr>
              <a:t>https://reactjs.org/docs/cdn-links.html</a:t>
            </a:r>
            <a:r>
              <a:rPr lang="en-US" sz="2000" dirty="0">
                <a:latin typeface="Times New Roman" panose="02020603050405020304" pitchFamily="18" charset="0"/>
                <a:cs typeface="Times New Roman" panose="02020603050405020304" pitchFamily="18" charset="0"/>
              </a:rPr>
              <a:t> and you will get the required</a:t>
            </a:r>
          </a:p>
          <a:p>
            <a:r>
              <a:rPr lang="en-IN" sz="2000" dirty="0">
                <a:solidFill>
                  <a:schemeClr val="tx2"/>
                </a:solidFill>
                <a:latin typeface="Times New Roman" panose="02020603050405020304" pitchFamily="18" charset="0"/>
                <a:cs typeface="Times New Roman" panose="02020603050405020304" pitchFamily="18" charset="0"/>
              </a:rPr>
              <a:t>For dev environment</a:t>
            </a:r>
          </a:p>
          <a:p>
            <a:r>
              <a:rPr lang="en-IN" sz="2000" dirty="0">
                <a:latin typeface="Times New Roman" panose="02020603050405020304" pitchFamily="18" charset="0"/>
                <a:cs typeface="Times New Roman" panose="02020603050405020304" pitchFamily="18" charset="0"/>
              </a:rPr>
              <a:t>&lt;script </a:t>
            </a:r>
            <a:r>
              <a:rPr lang="en-IN" sz="2000" dirty="0" err="1">
                <a:latin typeface="Times New Roman" panose="02020603050405020304" pitchFamily="18" charset="0"/>
                <a:cs typeface="Times New Roman" panose="02020603050405020304" pitchFamily="18" charset="0"/>
              </a:rPr>
              <a:t>crossorigin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src</a:t>
            </a:r>
            <a:r>
              <a:rPr lang="en-IN" sz="2000" dirty="0">
                <a:latin typeface="Times New Roman" panose="02020603050405020304" pitchFamily="18" charset="0"/>
                <a:cs typeface="Times New Roman" panose="02020603050405020304" pitchFamily="18" charset="0"/>
              </a:rPr>
              <a:t>="https://unpkg.com/</a:t>
            </a:r>
            <a:r>
              <a:rPr lang="en-IN" sz="2000" dirty="0" err="1">
                <a:latin typeface="Times New Roman" panose="02020603050405020304" pitchFamily="18" charset="0"/>
                <a:cs typeface="Times New Roman" panose="02020603050405020304" pitchFamily="18" charset="0"/>
              </a:rPr>
              <a:t>react@version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umd</a:t>
            </a:r>
            <a:r>
              <a:rPr lang="en-IN" sz="2000" dirty="0">
                <a:latin typeface="Times New Roman" panose="02020603050405020304" pitchFamily="18" charset="0"/>
                <a:cs typeface="Times New Roman" panose="02020603050405020304" pitchFamily="18" charset="0"/>
              </a:rPr>
              <a:t>/react.development.js"&gt;&lt;/script&gt; </a:t>
            </a:r>
          </a:p>
          <a:p>
            <a:r>
              <a:rPr lang="en-IN" sz="2000" dirty="0">
                <a:latin typeface="Times New Roman" panose="02020603050405020304" pitchFamily="18" charset="0"/>
                <a:cs typeface="Times New Roman" panose="02020603050405020304" pitchFamily="18" charset="0"/>
              </a:rPr>
              <a:t>&lt;script </a:t>
            </a:r>
            <a:r>
              <a:rPr lang="en-IN" sz="2000" dirty="0" err="1">
                <a:latin typeface="Times New Roman" panose="02020603050405020304" pitchFamily="18" charset="0"/>
                <a:cs typeface="Times New Roman" panose="02020603050405020304" pitchFamily="18" charset="0"/>
              </a:rPr>
              <a:t>crossorigin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src</a:t>
            </a:r>
            <a:r>
              <a:rPr lang="en-IN" sz="2000" dirty="0">
                <a:latin typeface="Times New Roman" panose="02020603050405020304" pitchFamily="18" charset="0"/>
                <a:cs typeface="Times New Roman" panose="02020603050405020304" pitchFamily="18" charset="0"/>
              </a:rPr>
              <a:t>="https://unpkg.com/</a:t>
            </a:r>
            <a:r>
              <a:rPr lang="en-IN" sz="2000" dirty="0" err="1">
                <a:latin typeface="Times New Roman" panose="02020603050405020304" pitchFamily="18" charset="0"/>
                <a:cs typeface="Times New Roman" panose="02020603050405020304" pitchFamily="18" charset="0"/>
              </a:rPr>
              <a:t>react-dom@version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umd</a:t>
            </a:r>
            <a:r>
              <a:rPr lang="en-IN" sz="2000" dirty="0">
                <a:latin typeface="Times New Roman" panose="02020603050405020304" pitchFamily="18" charset="0"/>
                <a:cs typeface="Times New Roman" panose="02020603050405020304" pitchFamily="18" charset="0"/>
              </a:rPr>
              <a:t>/react-dom.development.js"&gt;&lt;/script&gt;</a:t>
            </a:r>
          </a:p>
          <a:p>
            <a:r>
              <a:rPr lang="en-IN" sz="2000" dirty="0">
                <a:solidFill>
                  <a:schemeClr val="tx2"/>
                </a:solidFill>
                <a:latin typeface="Times New Roman" panose="02020603050405020304" pitchFamily="18" charset="0"/>
                <a:cs typeface="Times New Roman" panose="02020603050405020304" pitchFamily="18" charset="0"/>
              </a:rPr>
              <a:t>Example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89124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Autofit/>
          </a:bodyPr>
          <a:lstStyle/>
          <a:p>
            <a:pPr lvl="2"/>
            <a:r>
              <a:rPr lang="en-IN" sz="4000" b="1" dirty="0">
                <a:highlight>
                  <a:srgbClr val="008000"/>
                </a:highlight>
                <a:latin typeface="Times New Roman" panose="02020603050405020304" pitchFamily="18" charset="0"/>
                <a:cs typeface="Times New Roman" panose="02020603050405020304" pitchFamily="18" charset="0"/>
              </a:rPr>
              <a:t>Using NPM</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Install NodeJS Server</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Create project Strcture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start with project setup, run command </a:t>
            </a:r>
            <a:r>
              <a:rPr lang="en-US" sz="2000" b="1" dirty="0">
                <a:solidFill>
                  <a:schemeClr val="tx2"/>
                </a:solidFill>
                <a:latin typeface="Times New Roman" panose="02020603050405020304" pitchFamily="18" charset="0"/>
                <a:cs typeface="Times New Roman" panose="02020603050405020304" pitchFamily="18" charset="0"/>
              </a:rPr>
              <a:t>npm init</a:t>
            </a:r>
            <a:r>
              <a:rPr lang="en-US" sz="2000" dirty="0">
                <a:solidFill>
                  <a:schemeClr val="tx2"/>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Install the packages that we need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list of packages for reactjs</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npm install react --save-dev</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npm install react-</a:t>
            </a:r>
            <a:r>
              <a:rPr lang="en-IN" sz="1800" dirty="0" err="1">
                <a:latin typeface="Times New Roman" panose="02020603050405020304" pitchFamily="18" charset="0"/>
                <a:cs typeface="Times New Roman" panose="02020603050405020304" pitchFamily="18" charset="0"/>
              </a:rPr>
              <a:t>dom</a:t>
            </a:r>
            <a:r>
              <a:rPr lang="en-IN" sz="1800" dirty="0">
                <a:latin typeface="Times New Roman" panose="02020603050405020304" pitchFamily="18" charset="0"/>
                <a:cs typeface="Times New Roman" panose="02020603050405020304" pitchFamily="18" charset="0"/>
              </a:rPr>
              <a:t> --save-dev</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npm install react-scripts --save-dev</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npm run start</a:t>
            </a:r>
          </a:p>
          <a:p>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a:solidFill>
                  <a:schemeClr val="tx2"/>
                </a:solidFill>
                <a:latin typeface="Times New Roman" panose="02020603050405020304" pitchFamily="18" charset="0"/>
                <a:cs typeface="Times New Roman" panose="02020603050405020304" pitchFamily="18" charset="0"/>
              </a:rPr>
              <a:t>Example</a:t>
            </a:r>
            <a:endParaRPr lang="en-US" sz="2000" dirty="0">
              <a:solidFill>
                <a:schemeClr val="tx2"/>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itchFamily="18" charset="0"/>
            </a:endParaRPr>
          </a:p>
        </p:txBody>
      </p:sp>
      <p:pic>
        <p:nvPicPr>
          <p:cNvPr id="8" name="Picture 7" descr="A picture containing graphical user interface&#10;&#10;Description automatically generated">
            <a:extLst>
              <a:ext uri="{FF2B5EF4-FFF2-40B4-BE49-F238E27FC236}">
                <a16:creationId xmlns:a16="http://schemas.microsoft.com/office/drawing/2014/main" xmlns="" id="{836C562D-64C5-4996-8789-B20469FC8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960" y="2996952"/>
            <a:ext cx="5310040" cy="3861048"/>
          </a:xfrm>
          <a:prstGeom prst="rect">
            <a:avLst/>
          </a:prstGeom>
        </p:spPr>
      </p:pic>
    </p:spTree>
    <p:extLst>
      <p:ext uri="{BB962C8B-B14F-4D97-AF65-F5344CB8AC3E}">
        <p14:creationId xmlns:p14="http://schemas.microsoft.com/office/powerpoint/2010/main" val="1848482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3804</TotalTime>
  <Words>564</Words>
  <Application>Microsoft Office PowerPoint</Application>
  <PresentationFormat>On-screen Show (4:3)</PresentationFormat>
  <Paragraphs>270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449</cp:revision>
  <dcterms:created xsi:type="dcterms:W3CDTF">2014-11-02T16:00:12Z</dcterms:created>
  <dcterms:modified xsi:type="dcterms:W3CDTF">2024-02-27T01:36:24Z</dcterms:modified>
</cp:coreProperties>
</file>