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67" r:id="rId16"/>
    <p:sldId id="272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A88BC7-C90D-4D66-8EF0-C3864EAE30B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71258-8B92-4A23-9E83-CD9C528EA2DD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C8CD7B17-3660-4A4C-9B69-B0E626FD6CFE}" type="parTrans" cxnId="{CB4E4319-631F-4DCB-BD7F-C99ACC3A76A4}">
      <dgm:prSet/>
      <dgm:spPr/>
      <dgm:t>
        <a:bodyPr/>
        <a:lstStyle/>
        <a:p>
          <a:endParaRPr lang="en-US"/>
        </a:p>
      </dgm:t>
    </dgm:pt>
    <dgm:pt modelId="{C1317C35-BFBC-411E-B688-675A3712DE10}" type="sibTrans" cxnId="{CB4E4319-631F-4DCB-BD7F-C99ACC3A76A4}">
      <dgm:prSet/>
      <dgm:spPr/>
      <dgm:t>
        <a:bodyPr/>
        <a:lstStyle/>
        <a:p>
          <a:endParaRPr lang="en-US"/>
        </a:p>
      </dgm:t>
    </dgm:pt>
    <dgm:pt modelId="{20980AD6-0EB7-44C1-8249-CD8D183B7A6A}">
      <dgm:prSet phldrT="[Text]"/>
      <dgm:spPr/>
      <dgm:t>
        <a:bodyPr/>
        <a:lstStyle/>
        <a:p>
          <a:r>
            <a:rPr lang="en-US" b="1" dirty="0">
              <a:solidFill>
                <a:schemeClr val="tx1">
                  <a:lumMod val="65000"/>
                  <a:lumOff val="35000"/>
                </a:schemeClr>
              </a:solidFill>
            </a:rPr>
            <a:t>Understanding HBase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74C6B7D8-1328-4E4B-AD02-7E142D85970F}" type="parTrans" cxnId="{D4BA5560-8CE8-4C0C-88E1-D16577B4242E}">
      <dgm:prSet/>
      <dgm:spPr/>
      <dgm:t>
        <a:bodyPr/>
        <a:lstStyle/>
        <a:p>
          <a:endParaRPr lang="en-US"/>
        </a:p>
      </dgm:t>
    </dgm:pt>
    <dgm:pt modelId="{CA328B9E-3EB6-47A6-A02D-D9C156482B14}" type="sibTrans" cxnId="{D4BA5560-8CE8-4C0C-88E1-D16577B4242E}">
      <dgm:prSet/>
      <dgm:spPr/>
      <dgm:t>
        <a:bodyPr/>
        <a:lstStyle/>
        <a:p>
          <a:endParaRPr lang="en-US"/>
        </a:p>
      </dgm:t>
    </dgm:pt>
    <dgm:pt modelId="{FBC957D6-98D6-433F-86C7-C8A2F341B809}">
      <dgm:prSet phldrT="[Text]"/>
      <dgm:spPr/>
      <dgm:t>
        <a:bodyPr/>
        <a:lstStyle/>
        <a:p>
          <a:r>
            <a:rPr lang="en-US" b="1" dirty="0">
              <a:solidFill>
                <a:schemeClr val="tx1">
                  <a:lumMod val="65000"/>
                  <a:lumOff val="35000"/>
                </a:schemeClr>
              </a:solidFill>
            </a:rPr>
            <a:t>Dataset Expansion &amp; Reduce Side Join 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7C027D3-D07E-474C-AD2D-67E1605E60FC}" type="parTrans" cxnId="{3FA570E0-FB2B-4C83-9B47-C41AB070911B}">
      <dgm:prSet/>
      <dgm:spPr/>
      <dgm:t>
        <a:bodyPr/>
        <a:lstStyle/>
        <a:p>
          <a:endParaRPr lang="en-US"/>
        </a:p>
      </dgm:t>
    </dgm:pt>
    <dgm:pt modelId="{161FEA5F-BEE2-4707-8504-85065E93492A}" type="sibTrans" cxnId="{3FA570E0-FB2B-4C83-9B47-C41AB070911B}">
      <dgm:prSet/>
      <dgm:spPr/>
      <dgm:t>
        <a:bodyPr/>
        <a:lstStyle/>
        <a:p>
          <a:endParaRPr lang="en-US"/>
        </a:p>
      </dgm:t>
    </dgm:pt>
    <dgm:pt modelId="{5A5F4D27-756C-4A6C-8A9D-F95B97A5D947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E463B97-C89F-408C-85DE-AB810EF7052C}" type="parTrans" cxnId="{292D01F9-1B62-492B-AFAA-D2FA217891A4}">
      <dgm:prSet/>
      <dgm:spPr/>
      <dgm:t>
        <a:bodyPr/>
        <a:lstStyle/>
        <a:p>
          <a:endParaRPr lang="en-US"/>
        </a:p>
      </dgm:t>
    </dgm:pt>
    <dgm:pt modelId="{79B03879-A900-4689-8ADD-B3CDE503B880}" type="sibTrans" cxnId="{292D01F9-1B62-492B-AFAA-D2FA217891A4}">
      <dgm:prSet/>
      <dgm:spPr/>
      <dgm:t>
        <a:bodyPr/>
        <a:lstStyle/>
        <a:p>
          <a:endParaRPr lang="en-US"/>
        </a:p>
      </dgm:t>
    </dgm:pt>
    <dgm:pt modelId="{88E00620-B032-4DA5-A534-3BEA69484A5A}">
      <dgm:prSet phldrT="[Text]" custT="1"/>
      <dgm:spPr/>
      <dgm:t>
        <a:bodyPr/>
        <a:lstStyle/>
        <a:p>
          <a:r>
            <a:rPr lang="en-US" sz="2700" b="1" kern="1200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/>
              <a:ea typeface="+mn-ea"/>
              <a:cs typeface="+mn-cs"/>
            </a:rPr>
            <a:t>Performing Join Using HBase</a:t>
          </a:r>
        </a:p>
      </dgm:t>
    </dgm:pt>
    <dgm:pt modelId="{4428E478-AD20-4998-A771-62AB46EC25BE}" type="parTrans" cxnId="{79AC1A8E-2943-4D38-8345-9F31741EC4F1}">
      <dgm:prSet/>
      <dgm:spPr/>
      <dgm:t>
        <a:bodyPr/>
        <a:lstStyle/>
        <a:p>
          <a:endParaRPr lang="en-US"/>
        </a:p>
      </dgm:t>
    </dgm:pt>
    <dgm:pt modelId="{2ADA4679-BA49-49BE-BD53-147A09A05C51}" type="sibTrans" cxnId="{79AC1A8E-2943-4D38-8345-9F31741EC4F1}">
      <dgm:prSet/>
      <dgm:spPr/>
      <dgm:t>
        <a:bodyPr/>
        <a:lstStyle/>
        <a:p>
          <a:endParaRPr lang="en-US"/>
        </a:p>
      </dgm:t>
    </dgm:pt>
    <dgm:pt modelId="{A33B4925-7EDC-4DBD-83DB-BB0FAF9BC158}">
      <dgm:prSet phldrT="[Text]"/>
      <dgm:spPr/>
      <dgm:t>
        <a:bodyPr/>
        <a:lstStyle/>
        <a:p>
          <a:r>
            <a:rPr lang="en-US" dirty="0"/>
            <a:t>Task 3</a:t>
          </a:r>
        </a:p>
      </dgm:t>
    </dgm:pt>
    <dgm:pt modelId="{1FED0950-3DB2-4FD5-A2D7-78E8888343B1}" type="parTrans" cxnId="{01387CD3-31BF-40BC-8F21-67C449352BEC}">
      <dgm:prSet/>
      <dgm:spPr/>
      <dgm:t>
        <a:bodyPr/>
        <a:lstStyle/>
        <a:p>
          <a:endParaRPr lang="en-US"/>
        </a:p>
      </dgm:t>
    </dgm:pt>
    <dgm:pt modelId="{984C2932-AB17-42EC-BCD5-B2FFFDAD2768}" type="sibTrans" cxnId="{01387CD3-31BF-40BC-8F21-67C449352BEC}">
      <dgm:prSet/>
      <dgm:spPr/>
      <dgm:t>
        <a:bodyPr/>
        <a:lstStyle/>
        <a:p>
          <a:endParaRPr lang="en-US"/>
        </a:p>
      </dgm:t>
    </dgm:pt>
    <dgm:pt modelId="{83014F0D-2536-47A5-A99D-31933B9FD799}">
      <dgm:prSet phldrT="[Text]" custT="1"/>
      <dgm:spPr/>
      <dgm:t>
        <a:bodyPr/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1" kern="1200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/>
              <a:ea typeface="+mn-ea"/>
              <a:cs typeface="+mn-cs"/>
            </a:rPr>
            <a:t>Performance Comparison</a:t>
          </a:r>
        </a:p>
      </dgm:t>
    </dgm:pt>
    <dgm:pt modelId="{406AC740-0365-4E29-85F1-A308F4E57A08}" type="parTrans" cxnId="{D919B67C-8702-4ABB-A5C4-D3842BD82294}">
      <dgm:prSet/>
      <dgm:spPr/>
      <dgm:t>
        <a:bodyPr/>
        <a:lstStyle/>
        <a:p>
          <a:endParaRPr lang="en-US"/>
        </a:p>
      </dgm:t>
    </dgm:pt>
    <dgm:pt modelId="{7440F5F4-F259-46E6-94A7-290E599DF63C}" type="sibTrans" cxnId="{D919B67C-8702-4ABB-A5C4-D3842BD82294}">
      <dgm:prSet/>
      <dgm:spPr/>
      <dgm:t>
        <a:bodyPr/>
        <a:lstStyle/>
        <a:p>
          <a:endParaRPr lang="en-US"/>
        </a:p>
      </dgm:t>
    </dgm:pt>
    <dgm:pt modelId="{F128AD79-4C58-45B9-8F59-88BC07F49C87}" type="pres">
      <dgm:prSet presAssocID="{B6A88BC7-C90D-4D66-8EF0-C3864EAE30B4}" presName="linearFlow" presStyleCnt="0">
        <dgm:presLayoutVars>
          <dgm:dir/>
          <dgm:animLvl val="lvl"/>
          <dgm:resizeHandles val="exact"/>
        </dgm:presLayoutVars>
      </dgm:prSet>
      <dgm:spPr/>
    </dgm:pt>
    <dgm:pt modelId="{62F14886-44BF-4883-8F03-33EF3193BA4F}" type="pres">
      <dgm:prSet presAssocID="{79471258-8B92-4A23-9E83-CD9C528EA2DD}" presName="composite" presStyleCnt="0"/>
      <dgm:spPr/>
    </dgm:pt>
    <dgm:pt modelId="{BFAD9647-F450-43B1-9589-0FE051718357}" type="pres">
      <dgm:prSet presAssocID="{79471258-8B92-4A23-9E83-CD9C528EA2D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F589973-F204-4BA8-B3AB-03C7D5488AFC}" type="pres">
      <dgm:prSet presAssocID="{79471258-8B92-4A23-9E83-CD9C528EA2DD}" presName="descendantText" presStyleLbl="alignAcc1" presStyleIdx="0" presStyleCnt="3">
        <dgm:presLayoutVars>
          <dgm:bulletEnabled val="1"/>
        </dgm:presLayoutVars>
      </dgm:prSet>
      <dgm:spPr/>
    </dgm:pt>
    <dgm:pt modelId="{49D6C3AF-9408-41C6-A2E9-F594CC37CBD3}" type="pres">
      <dgm:prSet presAssocID="{C1317C35-BFBC-411E-B688-675A3712DE10}" presName="sp" presStyleCnt="0"/>
      <dgm:spPr/>
    </dgm:pt>
    <dgm:pt modelId="{41E00695-4432-40A0-8178-1A217AA6F276}" type="pres">
      <dgm:prSet presAssocID="{5A5F4D27-756C-4A6C-8A9D-F95B97A5D947}" presName="composite" presStyleCnt="0"/>
      <dgm:spPr/>
    </dgm:pt>
    <dgm:pt modelId="{97B37464-26C7-4DF6-A518-AC0B46C19428}" type="pres">
      <dgm:prSet presAssocID="{5A5F4D27-756C-4A6C-8A9D-F95B97A5D94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0B42C24-E7A1-4BDD-B117-ABD7A146DC5B}" type="pres">
      <dgm:prSet presAssocID="{5A5F4D27-756C-4A6C-8A9D-F95B97A5D947}" presName="descendantText" presStyleLbl="alignAcc1" presStyleIdx="1" presStyleCnt="3">
        <dgm:presLayoutVars>
          <dgm:bulletEnabled val="1"/>
        </dgm:presLayoutVars>
      </dgm:prSet>
      <dgm:spPr/>
    </dgm:pt>
    <dgm:pt modelId="{148E7F1E-BE98-4E42-A4B0-70321CF0393C}" type="pres">
      <dgm:prSet presAssocID="{79B03879-A900-4689-8ADD-B3CDE503B880}" presName="sp" presStyleCnt="0"/>
      <dgm:spPr/>
    </dgm:pt>
    <dgm:pt modelId="{2AE07120-3F02-46F1-9408-F8F355B51899}" type="pres">
      <dgm:prSet presAssocID="{A33B4925-7EDC-4DBD-83DB-BB0FAF9BC158}" presName="composite" presStyleCnt="0"/>
      <dgm:spPr/>
    </dgm:pt>
    <dgm:pt modelId="{91012F03-7275-4C8A-8A83-C4C30EF95FFC}" type="pres">
      <dgm:prSet presAssocID="{A33B4925-7EDC-4DBD-83DB-BB0FAF9BC15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140A705-F173-4B78-9210-4AC56A9F66C9}" type="pres">
      <dgm:prSet presAssocID="{A33B4925-7EDC-4DBD-83DB-BB0FAF9BC158}" presName="descendantText" presStyleLbl="alignAcc1" presStyleIdx="2" presStyleCnt="3" custLinFactNeighborY="0">
        <dgm:presLayoutVars>
          <dgm:bulletEnabled val="1"/>
        </dgm:presLayoutVars>
      </dgm:prSet>
      <dgm:spPr/>
    </dgm:pt>
  </dgm:ptLst>
  <dgm:cxnLst>
    <dgm:cxn modelId="{EB129F0A-AA6B-4CA1-B91A-36EE2B306DE4}" type="presOf" srcId="{88E00620-B032-4DA5-A534-3BEA69484A5A}" destId="{90B42C24-E7A1-4BDD-B117-ABD7A146DC5B}" srcOrd="0" destOrd="0" presId="urn:microsoft.com/office/officeart/2005/8/layout/chevron2"/>
    <dgm:cxn modelId="{CB4E4319-631F-4DCB-BD7F-C99ACC3A76A4}" srcId="{B6A88BC7-C90D-4D66-8EF0-C3864EAE30B4}" destId="{79471258-8B92-4A23-9E83-CD9C528EA2DD}" srcOrd="0" destOrd="0" parTransId="{C8CD7B17-3660-4A4C-9B69-B0E626FD6CFE}" sibTransId="{C1317C35-BFBC-411E-B688-675A3712DE10}"/>
    <dgm:cxn modelId="{663F7B26-6BDB-488B-8B50-2B9EF0D23637}" type="presOf" srcId="{83014F0D-2536-47A5-A99D-31933B9FD799}" destId="{0140A705-F173-4B78-9210-4AC56A9F66C9}" srcOrd="0" destOrd="0" presId="urn:microsoft.com/office/officeart/2005/8/layout/chevron2"/>
    <dgm:cxn modelId="{E793372D-1975-41EE-BEC9-7AF24CB9DD1F}" type="presOf" srcId="{B6A88BC7-C90D-4D66-8EF0-C3864EAE30B4}" destId="{F128AD79-4C58-45B9-8F59-88BC07F49C87}" srcOrd="0" destOrd="0" presId="urn:microsoft.com/office/officeart/2005/8/layout/chevron2"/>
    <dgm:cxn modelId="{7DEEB72E-049B-40C5-8F46-0BFAAEBBC851}" type="presOf" srcId="{5A5F4D27-756C-4A6C-8A9D-F95B97A5D947}" destId="{97B37464-26C7-4DF6-A518-AC0B46C19428}" srcOrd="0" destOrd="0" presId="urn:microsoft.com/office/officeart/2005/8/layout/chevron2"/>
    <dgm:cxn modelId="{7406CF33-E049-4D08-8B19-C24C198FB36E}" type="presOf" srcId="{A33B4925-7EDC-4DBD-83DB-BB0FAF9BC158}" destId="{91012F03-7275-4C8A-8A83-C4C30EF95FFC}" srcOrd="0" destOrd="0" presId="urn:microsoft.com/office/officeart/2005/8/layout/chevron2"/>
    <dgm:cxn modelId="{D4BA5560-8CE8-4C0C-88E1-D16577B4242E}" srcId="{79471258-8B92-4A23-9E83-CD9C528EA2DD}" destId="{20980AD6-0EB7-44C1-8249-CD8D183B7A6A}" srcOrd="0" destOrd="0" parTransId="{74C6B7D8-1328-4E4B-AD02-7E142D85970F}" sibTransId="{CA328B9E-3EB6-47A6-A02D-D9C156482B14}"/>
    <dgm:cxn modelId="{E0C1B871-4114-4A4F-9EB4-AE012DADB845}" type="presOf" srcId="{20980AD6-0EB7-44C1-8249-CD8D183B7A6A}" destId="{CF589973-F204-4BA8-B3AB-03C7D5488AFC}" srcOrd="0" destOrd="0" presId="urn:microsoft.com/office/officeart/2005/8/layout/chevron2"/>
    <dgm:cxn modelId="{14CB1276-0257-4CF8-A485-05978B854B1A}" type="presOf" srcId="{FBC957D6-98D6-433F-86C7-C8A2F341B809}" destId="{CF589973-F204-4BA8-B3AB-03C7D5488AFC}" srcOrd="0" destOrd="1" presId="urn:microsoft.com/office/officeart/2005/8/layout/chevron2"/>
    <dgm:cxn modelId="{D919B67C-8702-4ABB-A5C4-D3842BD82294}" srcId="{A33B4925-7EDC-4DBD-83DB-BB0FAF9BC158}" destId="{83014F0D-2536-47A5-A99D-31933B9FD799}" srcOrd="0" destOrd="0" parTransId="{406AC740-0365-4E29-85F1-A308F4E57A08}" sibTransId="{7440F5F4-F259-46E6-94A7-290E599DF63C}"/>
    <dgm:cxn modelId="{79AC1A8E-2943-4D38-8345-9F31741EC4F1}" srcId="{5A5F4D27-756C-4A6C-8A9D-F95B97A5D947}" destId="{88E00620-B032-4DA5-A534-3BEA69484A5A}" srcOrd="0" destOrd="0" parTransId="{4428E478-AD20-4998-A771-62AB46EC25BE}" sibTransId="{2ADA4679-BA49-49BE-BD53-147A09A05C51}"/>
    <dgm:cxn modelId="{01387CD3-31BF-40BC-8F21-67C449352BEC}" srcId="{B6A88BC7-C90D-4D66-8EF0-C3864EAE30B4}" destId="{A33B4925-7EDC-4DBD-83DB-BB0FAF9BC158}" srcOrd="2" destOrd="0" parTransId="{1FED0950-3DB2-4FD5-A2D7-78E8888343B1}" sibTransId="{984C2932-AB17-42EC-BCD5-B2FFFDAD2768}"/>
    <dgm:cxn modelId="{C75C8CD7-40E0-4316-B729-0CEC8322BC8C}" type="presOf" srcId="{79471258-8B92-4A23-9E83-CD9C528EA2DD}" destId="{BFAD9647-F450-43B1-9589-0FE051718357}" srcOrd="0" destOrd="0" presId="urn:microsoft.com/office/officeart/2005/8/layout/chevron2"/>
    <dgm:cxn modelId="{3FA570E0-FB2B-4C83-9B47-C41AB070911B}" srcId="{79471258-8B92-4A23-9E83-CD9C528EA2DD}" destId="{FBC957D6-98D6-433F-86C7-C8A2F341B809}" srcOrd="1" destOrd="0" parTransId="{07C027D3-D07E-474C-AD2D-67E1605E60FC}" sibTransId="{161FEA5F-BEE2-4707-8504-85065E93492A}"/>
    <dgm:cxn modelId="{292D01F9-1B62-492B-AFAA-D2FA217891A4}" srcId="{B6A88BC7-C90D-4D66-8EF0-C3864EAE30B4}" destId="{5A5F4D27-756C-4A6C-8A9D-F95B97A5D947}" srcOrd="1" destOrd="0" parTransId="{CE463B97-C89F-408C-85DE-AB810EF7052C}" sibTransId="{79B03879-A900-4689-8ADD-B3CDE503B880}"/>
    <dgm:cxn modelId="{9818D6CD-26AA-4C8E-A055-F413D2418FF6}" type="presParOf" srcId="{F128AD79-4C58-45B9-8F59-88BC07F49C87}" destId="{62F14886-44BF-4883-8F03-33EF3193BA4F}" srcOrd="0" destOrd="0" presId="urn:microsoft.com/office/officeart/2005/8/layout/chevron2"/>
    <dgm:cxn modelId="{4442F68E-8729-46AA-A845-BF72E0DE9A1D}" type="presParOf" srcId="{62F14886-44BF-4883-8F03-33EF3193BA4F}" destId="{BFAD9647-F450-43B1-9589-0FE051718357}" srcOrd="0" destOrd="0" presId="urn:microsoft.com/office/officeart/2005/8/layout/chevron2"/>
    <dgm:cxn modelId="{AC401673-83D4-47D1-B662-0A5424E32E5D}" type="presParOf" srcId="{62F14886-44BF-4883-8F03-33EF3193BA4F}" destId="{CF589973-F204-4BA8-B3AB-03C7D5488AFC}" srcOrd="1" destOrd="0" presId="urn:microsoft.com/office/officeart/2005/8/layout/chevron2"/>
    <dgm:cxn modelId="{AC652E64-E106-4E6B-991D-16F5CA625701}" type="presParOf" srcId="{F128AD79-4C58-45B9-8F59-88BC07F49C87}" destId="{49D6C3AF-9408-41C6-A2E9-F594CC37CBD3}" srcOrd="1" destOrd="0" presId="urn:microsoft.com/office/officeart/2005/8/layout/chevron2"/>
    <dgm:cxn modelId="{31978AEA-16DD-4E80-8730-F45ACCD29C76}" type="presParOf" srcId="{F128AD79-4C58-45B9-8F59-88BC07F49C87}" destId="{41E00695-4432-40A0-8178-1A217AA6F276}" srcOrd="2" destOrd="0" presId="urn:microsoft.com/office/officeart/2005/8/layout/chevron2"/>
    <dgm:cxn modelId="{84C0E1CC-1C27-47B6-900A-7910CF1A5C76}" type="presParOf" srcId="{41E00695-4432-40A0-8178-1A217AA6F276}" destId="{97B37464-26C7-4DF6-A518-AC0B46C19428}" srcOrd="0" destOrd="0" presId="urn:microsoft.com/office/officeart/2005/8/layout/chevron2"/>
    <dgm:cxn modelId="{3B74D554-CCB7-461E-B775-91433DE081A2}" type="presParOf" srcId="{41E00695-4432-40A0-8178-1A217AA6F276}" destId="{90B42C24-E7A1-4BDD-B117-ABD7A146DC5B}" srcOrd="1" destOrd="0" presId="urn:microsoft.com/office/officeart/2005/8/layout/chevron2"/>
    <dgm:cxn modelId="{74DFA1A3-8B2F-4DD1-B6E4-AA9F107AD01C}" type="presParOf" srcId="{F128AD79-4C58-45B9-8F59-88BC07F49C87}" destId="{148E7F1E-BE98-4E42-A4B0-70321CF0393C}" srcOrd="3" destOrd="0" presId="urn:microsoft.com/office/officeart/2005/8/layout/chevron2"/>
    <dgm:cxn modelId="{9B448F7A-497D-4BAE-B018-28BBD9DF258A}" type="presParOf" srcId="{F128AD79-4C58-45B9-8F59-88BC07F49C87}" destId="{2AE07120-3F02-46F1-9408-F8F355B51899}" srcOrd="4" destOrd="0" presId="urn:microsoft.com/office/officeart/2005/8/layout/chevron2"/>
    <dgm:cxn modelId="{1CE9804F-D067-4BD6-9BFB-037C30B09685}" type="presParOf" srcId="{2AE07120-3F02-46F1-9408-F8F355B51899}" destId="{91012F03-7275-4C8A-8A83-C4C30EF95FFC}" srcOrd="0" destOrd="0" presId="urn:microsoft.com/office/officeart/2005/8/layout/chevron2"/>
    <dgm:cxn modelId="{761B3CAD-D450-45AC-B06B-0E549BBC84E7}" type="presParOf" srcId="{2AE07120-3F02-46F1-9408-F8F355B51899}" destId="{0140A705-F173-4B78-9210-4AC56A9F66C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D9647-F450-43B1-9589-0FE051718357}">
      <dsp:nvSpPr>
        <dsp:cNvPr id="0" name=""/>
        <dsp:cNvSpPr/>
      </dsp:nvSpPr>
      <dsp:spPr>
        <a:xfrm rot="5400000">
          <a:off x="-189443" y="189557"/>
          <a:ext cx="1262954" cy="8840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Task 1</a:t>
          </a:r>
        </a:p>
      </dsp:txBody>
      <dsp:txXfrm rot="-5400000">
        <a:off x="1" y="442148"/>
        <a:ext cx="884067" cy="378887"/>
      </dsp:txXfrm>
    </dsp:sp>
    <dsp:sp modelId="{CF589973-F204-4BA8-B3AB-03C7D5488AFC}">
      <dsp:nvSpPr>
        <dsp:cNvPr id="0" name=""/>
        <dsp:cNvSpPr/>
      </dsp:nvSpPr>
      <dsp:spPr>
        <a:xfrm rot="5400000">
          <a:off x="5116495" y="-4232312"/>
          <a:ext cx="820920" cy="92857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Understanding HBase</a:t>
          </a:r>
          <a:endParaRPr lang="en-US" sz="23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Dataset Expansion &amp; Reduce Side Join </a:t>
          </a:r>
          <a:endParaRPr lang="en-US" sz="23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 rot="-5400000">
        <a:off x="884068" y="40189"/>
        <a:ext cx="9245701" cy="740772"/>
      </dsp:txXfrm>
    </dsp:sp>
    <dsp:sp modelId="{97B37464-26C7-4DF6-A518-AC0B46C19428}">
      <dsp:nvSpPr>
        <dsp:cNvPr id="0" name=""/>
        <dsp:cNvSpPr/>
      </dsp:nvSpPr>
      <dsp:spPr>
        <a:xfrm rot="5400000">
          <a:off x="-189443" y="1252940"/>
          <a:ext cx="1262954" cy="8840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Task 2</a:t>
          </a:r>
        </a:p>
      </dsp:txBody>
      <dsp:txXfrm rot="-5400000">
        <a:off x="1" y="1505531"/>
        <a:ext cx="884067" cy="378887"/>
      </dsp:txXfrm>
    </dsp:sp>
    <dsp:sp modelId="{90B42C24-E7A1-4BDD-B117-ABD7A146DC5B}">
      <dsp:nvSpPr>
        <dsp:cNvPr id="0" name=""/>
        <dsp:cNvSpPr/>
      </dsp:nvSpPr>
      <dsp:spPr>
        <a:xfrm rot="5400000">
          <a:off x="5116495" y="-3168930"/>
          <a:ext cx="820920" cy="92857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1" kern="1200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/>
              <a:ea typeface="+mn-ea"/>
              <a:cs typeface="+mn-cs"/>
            </a:rPr>
            <a:t>Performing Join Using HBase</a:t>
          </a:r>
        </a:p>
      </dsp:txBody>
      <dsp:txXfrm rot="-5400000">
        <a:off x="884068" y="1103571"/>
        <a:ext cx="9245701" cy="740772"/>
      </dsp:txXfrm>
    </dsp:sp>
    <dsp:sp modelId="{91012F03-7275-4C8A-8A83-C4C30EF95FFC}">
      <dsp:nvSpPr>
        <dsp:cNvPr id="0" name=""/>
        <dsp:cNvSpPr/>
      </dsp:nvSpPr>
      <dsp:spPr>
        <a:xfrm rot="5400000">
          <a:off x="-189443" y="2316322"/>
          <a:ext cx="1262954" cy="8840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Task 3</a:t>
          </a:r>
        </a:p>
      </dsp:txBody>
      <dsp:txXfrm rot="-5400000">
        <a:off x="1" y="2568913"/>
        <a:ext cx="884067" cy="378887"/>
      </dsp:txXfrm>
    </dsp:sp>
    <dsp:sp modelId="{0140A705-F173-4B78-9210-4AC56A9F66C9}">
      <dsp:nvSpPr>
        <dsp:cNvPr id="0" name=""/>
        <dsp:cNvSpPr/>
      </dsp:nvSpPr>
      <dsp:spPr>
        <a:xfrm rot="5400000">
          <a:off x="5116495" y="-2105548"/>
          <a:ext cx="820920" cy="92857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1" kern="1200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/>
              <a:ea typeface="+mn-ea"/>
              <a:cs typeface="+mn-cs"/>
            </a:rPr>
            <a:t>Performance Comparison</a:t>
          </a:r>
        </a:p>
      </dsp:txBody>
      <dsp:txXfrm rot="-5400000">
        <a:off x="884068" y="2166953"/>
        <a:ext cx="9245701" cy="740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A704-44E0-4C8B-95E3-03B4E5329627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F528-B879-46F0-8F42-98FF052108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80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A704-44E0-4C8B-95E3-03B4E5329627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F528-B879-46F0-8F42-98FF0521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9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A704-44E0-4C8B-95E3-03B4E5329627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F528-B879-46F0-8F42-98FF0521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0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A704-44E0-4C8B-95E3-03B4E5329627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F528-B879-46F0-8F42-98FF0521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7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A704-44E0-4C8B-95E3-03B4E5329627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F528-B879-46F0-8F42-98FF052108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9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A704-44E0-4C8B-95E3-03B4E5329627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F528-B879-46F0-8F42-98FF0521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4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A704-44E0-4C8B-95E3-03B4E5329627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F528-B879-46F0-8F42-98FF0521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8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A704-44E0-4C8B-95E3-03B4E5329627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F528-B879-46F0-8F42-98FF0521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9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A704-44E0-4C8B-95E3-03B4E5329627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F528-B879-46F0-8F42-98FF0521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6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7BA704-44E0-4C8B-95E3-03B4E5329627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7BF528-B879-46F0-8F42-98FF0521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0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A704-44E0-4C8B-95E3-03B4E5329627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F528-B879-46F0-8F42-98FF0521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4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7BA704-44E0-4C8B-95E3-03B4E5329627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7BF528-B879-46F0-8F42-98FF0521086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92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398F8-AAD5-4FB2-AB70-F617630C2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/>
              <a:t>CS 6240 </a:t>
            </a:r>
            <a:br>
              <a:rPr lang="en-US" b="1" dirty="0"/>
            </a:br>
            <a:r>
              <a:rPr lang="en-US" b="1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25DB3-E80B-49F7-9D90-BE1D46AE8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Just reduce it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Aparna Sharma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Ishan Patel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Rahul Motan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4575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BEEE-9ED1-4752-9AFC-50D6CF7B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F3323-0B6C-4E30-8AD1-0CB2D8896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75840"/>
            <a:ext cx="10058400" cy="34950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Serving large amount of data: built to scale from the get-go.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Fast random access to the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HBase provides “Consistency” and “Partition Tolerance” but is not always “Available.” (CAP Theorem)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HBase provides a high degree of reliability. </a:t>
            </a:r>
          </a:p>
        </p:txBody>
      </p:sp>
    </p:spTree>
    <p:extLst>
      <p:ext uri="{BB962C8B-B14F-4D97-AF65-F5344CB8AC3E}">
        <p14:creationId xmlns:p14="http://schemas.microsoft.com/office/powerpoint/2010/main" val="1898414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BB62-07AF-4BB7-AB4D-421FCD64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E729-6202-4E0C-9D66-40099F31A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Dataset Expansion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Finding groups for users using reduce side join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Finding groups for users using HBase join</a:t>
            </a:r>
          </a:p>
        </p:txBody>
      </p:sp>
    </p:spTree>
    <p:extLst>
      <p:ext uri="{BB962C8B-B14F-4D97-AF65-F5344CB8AC3E}">
        <p14:creationId xmlns:p14="http://schemas.microsoft.com/office/powerpoint/2010/main" val="4085428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0582-7549-4A22-A477-879A22DA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 Black" panose="020B0A04020102020204" pitchFamily="34" charset="0"/>
              </a:rPr>
              <a:t>Dataset</a:t>
            </a:r>
            <a:r>
              <a:rPr lang="en-US" b="1" dirty="0">
                <a:latin typeface="Arial Black" panose="020B0A04020102020204" pitchFamily="34" charset="0"/>
              </a:rPr>
              <a:t>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38788-0E61-4FA5-B3DE-581440E2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99360"/>
            <a:ext cx="10058400" cy="336973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Volume of the data insufficient to execute performance comparison.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Preprocessing the data and duplicating the user edges and the group edges data.</a:t>
            </a:r>
          </a:p>
        </p:txBody>
      </p:sp>
    </p:spTree>
    <p:extLst>
      <p:ext uri="{BB962C8B-B14F-4D97-AF65-F5344CB8AC3E}">
        <p14:creationId xmlns:p14="http://schemas.microsoft.com/office/powerpoint/2010/main" val="3498838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74E0-2859-4F47-AE45-92787092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Reduce-Side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56B2-7270-4B2A-B9DC-C4068E9FB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Read user friendship data and emit (user, “</a:t>
            </a:r>
            <a:r>
              <a:rPr lang="en-US" dirty="0" err="1"/>
              <a:t>friend”+friend</a:t>
            </a:r>
            <a:r>
              <a:rPr lang="en-US" dirty="0"/>
              <a:t>). Use the tag “friend” in value to distinguish it in later stages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user groups data and emit (user, “</a:t>
            </a:r>
            <a:r>
              <a:rPr lang="en-US" dirty="0" err="1"/>
              <a:t>group”+group</a:t>
            </a:r>
            <a:r>
              <a:rPr lang="en-US" dirty="0"/>
              <a:t>). Use tag “group”.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reducer, create 2 list. One for </a:t>
            </a:r>
            <a:r>
              <a:rPr lang="en-US" dirty="0" err="1"/>
              <a:t>listOfFriends</a:t>
            </a:r>
            <a:r>
              <a:rPr lang="en-US" dirty="0"/>
              <a:t> and other </a:t>
            </a:r>
            <a:r>
              <a:rPr lang="en-US" dirty="0" err="1"/>
              <a:t>ListOfGroups</a:t>
            </a:r>
            <a:r>
              <a:rPr lang="en-US" dirty="0"/>
              <a:t>. If the value contains tag “friend” add it to </a:t>
            </a:r>
            <a:r>
              <a:rPr lang="en-US" dirty="0" err="1"/>
              <a:t>listOfFriends</a:t>
            </a:r>
            <a:r>
              <a:rPr lang="en-US" dirty="0"/>
              <a:t> and if it contains tag “group” add it to </a:t>
            </a:r>
            <a:r>
              <a:rPr lang="en-US" dirty="0" err="1"/>
              <a:t>listOfFriends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each friend in </a:t>
            </a:r>
            <a:r>
              <a:rPr lang="en-US" dirty="0" err="1"/>
              <a:t>listOfFriends</a:t>
            </a:r>
            <a:r>
              <a:rPr lang="en-US" dirty="0"/>
              <a:t> emit friend as key and all groups of user or key as value with tag “suggestion”. (</a:t>
            </a:r>
            <a:r>
              <a:rPr lang="en-US" dirty="0" err="1"/>
              <a:t>friend,”suggestion”+group</a:t>
            </a:r>
            <a:r>
              <a:rPr lang="en-US" dirty="0"/>
              <a:t>). Write this in an intermediate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intermediate file and the user group data file again and emit them.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reducer create separate list for suggested groups and existing groups using the value tags.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Emit the suggested groups which are not in existing group with the same key.</a:t>
            </a:r>
          </a:p>
        </p:txBody>
      </p:sp>
    </p:spTree>
    <p:extLst>
      <p:ext uri="{BB962C8B-B14F-4D97-AF65-F5344CB8AC3E}">
        <p14:creationId xmlns:p14="http://schemas.microsoft.com/office/powerpoint/2010/main" val="2092250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30B5-0902-464B-BCFC-453009EC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Join Using 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HBase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49F3-20D7-400D-82AE-35FE67AD6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group data and populate </a:t>
            </a:r>
            <a:r>
              <a:rPr lang="en-US" dirty="0" err="1"/>
              <a:t>Hbase</a:t>
            </a:r>
            <a:r>
              <a:rPr lang="en-US" dirty="0"/>
              <a:t> table with group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user friendship data and emit user and friend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reducer, for key i.e. the user get list of existing groups.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each friend i.e. values of user get list of existing group of friend and compare it with the group list of user.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Loop through the friend’s list of group and find out which group is not present in the group list of user. Emit them with the user as key. </a:t>
            </a:r>
          </a:p>
        </p:txBody>
      </p:sp>
    </p:spTree>
    <p:extLst>
      <p:ext uri="{BB962C8B-B14F-4D97-AF65-F5344CB8AC3E}">
        <p14:creationId xmlns:p14="http://schemas.microsoft.com/office/powerpoint/2010/main" val="3825185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7C5C-3927-4CA6-9A39-CB0FA1CC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Setting-up HBase on 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CD26A-49D7-469F-82CA-C783BC670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90800"/>
            <a:ext cx="10058400" cy="32782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Challenges Faced : configuration to choose, versions, single/multiple jar, single/multiple servers,  HDFS/S3, SSH Access, DDOS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Program Execution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Other Improvements : Bulk Retrieve, </a:t>
            </a:r>
            <a:r>
              <a:rPr lang="en-US" sz="2400" dirty="0" err="1"/>
              <a:t>Sharding</a:t>
            </a:r>
            <a:r>
              <a:rPr lang="en-US" sz="2400" dirty="0"/>
              <a:t> on Region Servers</a:t>
            </a:r>
          </a:p>
        </p:txBody>
      </p:sp>
    </p:spTree>
    <p:extLst>
      <p:ext uri="{BB962C8B-B14F-4D97-AF65-F5344CB8AC3E}">
        <p14:creationId xmlns:p14="http://schemas.microsoft.com/office/powerpoint/2010/main" val="2536475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B1CF-FDF9-4FDE-8E8E-4DC605D6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>
                <a:latin typeface="Arial Black" panose="020B0A04020102020204" pitchFamily="34" charset="0"/>
              </a:rPr>
              <a:t>Apache HBase Request Info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865F617-D827-48FE-AD38-E9E871148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9875520" cy="4442777"/>
          </a:xfrm>
        </p:spPr>
      </p:pic>
    </p:spTree>
    <p:extLst>
      <p:ext uri="{BB962C8B-B14F-4D97-AF65-F5344CB8AC3E}">
        <p14:creationId xmlns:p14="http://schemas.microsoft.com/office/powerpoint/2010/main" val="58552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A1EE-C47C-4134-B9C3-F1D2C2C2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A673A-1FF7-4F05-ADB6-5159F083D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As per logs, the time taken to execute the program using Map Reduce job, Spark and HBase with map reduce are as follows: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DCD817-C4E8-4196-AF70-9613422E9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64424"/>
              </p:ext>
            </p:extLst>
          </p:nvPr>
        </p:nvGraphicFramePr>
        <p:xfrm>
          <a:off x="1097280" y="2519680"/>
          <a:ext cx="9540240" cy="3241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120">
                  <a:extLst>
                    <a:ext uri="{9D8B030D-6E8A-4147-A177-3AD203B41FA5}">
                      <a16:colId xmlns:a16="http://schemas.microsoft.com/office/drawing/2014/main" val="2459615171"/>
                    </a:ext>
                  </a:extLst>
                </a:gridCol>
                <a:gridCol w="4770120">
                  <a:extLst>
                    <a:ext uri="{9D8B030D-6E8A-4147-A177-3AD203B41FA5}">
                      <a16:colId xmlns:a16="http://schemas.microsoft.com/office/drawing/2014/main" val="2818254249"/>
                    </a:ext>
                  </a:extLst>
                </a:gridCol>
              </a:tblGrid>
              <a:tr h="433523">
                <a:tc>
                  <a:txBody>
                    <a:bodyPr/>
                    <a:lstStyle/>
                    <a:p>
                      <a:r>
                        <a:rPr lang="en-US" dirty="0"/>
                        <a:t>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Taken to execute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8183"/>
                  </a:ext>
                </a:extLst>
              </a:tr>
              <a:tr h="433523">
                <a:tc>
                  <a:txBody>
                    <a:bodyPr/>
                    <a:lstStyle/>
                    <a:p>
                      <a:r>
                        <a:rPr lang="en-US" dirty="0"/>
                        <a:t>MR job on 5 worker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min 50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329348"/>
                  </a:ext>
                </a:extLst>
              </a:tr>
              <a:tr h="433523">
                <a:tc>
                  <a:txBody>
                    <a:bodyPr/>
                    <a:lstStyle/>
                    <a:p>
                      <a:r>
                        <a:rPr lang="en-US" dirty="0"/>
                        <a:t>MR job on 10 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min 7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414504"/>
                  </a:ext>
                </a:extLst>
              </a:tr>
              <a:tr h="433523">
                <a:tc>
                  <a:txBody>
                    <a:bodyPr/>
                    <a:lstStyle/>
                    <a:p>
                      <a:r>
                        <a:rPr lang="en-US" dirty="0"/>
                        <a:t>Spark job on 5 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620403"/>
                  </a:ext>
                </a:extLst>
              </a:tr>
              <a:tr h="433523">
                <a:tc>
                  <a:txBody>
                    <a:bodyPr/>
                    <a:lstStyle/>
                    <a:p>
                      <a:r>
                        <a:rPr lang="en-US" dirty="0"/>
                        <a:t>Spark job on 10 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86854"/>
                  </a:ext>
                </a:extLst>
              </a:tr>
              <a:tr h="151955">
                <a:tc>
                  <a:txBody>
                    <a:bodyPr/>
                    <a:lstStyle/>
                    <a:p>
                      <a:r>
                        <a:rPr lang="en-US" dirty="0" err="1"/>
                        <a:t>HBase+MapReduce</a:t>
                      </a:r>
                      <a:r>
                        <a:rPr lang="en-US" dirty="0"/>
                        <a:t> job on 5 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Available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00340"/>
                  </a:ext>
                </a:extLst>
              </a:tr>
              <a:tr h="433523">
                <a:tc>
                  <a:txBody>
                    <a:bodyPr/>
                    <a:lstStyle/>
                    <a:p>
                      <a:r>
                        <a:rPr lang="en-US" dirty="0" err="1"/>
                        <a:t>HBase+MapReduce</a:t>
                      </a:r>
                      <a:r>
                        <a:rPr lang="en-US" dirty="0"/>
                        <a:t> job on 10 worker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min 12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400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560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964EBC7A-7170-4730-BE1F-EA026AE08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" y="396240"/>
            <a:ext cx="10287000" cy="626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59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B9F52-5508-4C8A-9F08-AC794924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58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D2AA-60E9-4968-84EB-3902C985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144F9-6C9F-4732-AD6F-9FCD0E2BC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/>
              <a:t>Suggest relevant groups to the user which the user can join.</a:t>
            </a:r>
          </a:p>
        </p:txBody>
      </p:sp>
    </p:spTree>
    <p:extLst>
      <p:ext uri="{BB962C8B-B14F-4D97-AF65-F5344CB8AC3E}">
        <p14:creationId xmlns:p14="http://schemas.microsoft.com/office/powerpoint/2010/main" val="412404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2DFD-DA1F-4C5A-A932-D1E3CE65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Objectives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93FF5C-AD73-40BA-94E9-41BA3D41AB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402925"/>
              </p:ext>
            </p:extLst>
          </p:nvPr>
        </p:nvGraphicFramePr>
        <p:xfrm>
          <a:off x="985520" y="2479040"/>
          <a:ext cx="10169843" cy="3389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298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D0C2-37C2-49D0-AD6C-E7321E94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Understanding HBase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1E93A-230D-444B-9A87-8DCF2D4F8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16480"/>
            <a:ext cx="10058400" cy="355261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4400" b="1" dirty="0">
                <a:solidFill>
                  <a:schemeClr val="accent1"/>
                </a:solidFill>
              </a:rPr>
              <a:t>What</a:t>
            </a:r>
            <a:r>
              <a:rPr lang="en-US" sz="4400" dirty="0"/>
              <a:t> is HBase?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400" b="1" dirty="0">
                <a:solidFill>
                  <a:schemeClr val="accent1"/>
                </a:solidFill>
              </a:rPr>
              <a:t>How</a:t>
            </a:r>
            <a:r>
              <a:rPr lang="en-US" sz="4400" dirty="0"/>
              <a:t> HBase works?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400" b="1" dirty="0">
                <a:solidFill>
                  <a:schemeClr val="accent1"/>
                </a:solidFill>
              </a:rPr>
              <a:t>Why</a:t>
            </a:r>
            <a:r>
              <a:rPr lang="en-US" sz="4400" dirty="0"/>
              <a:t> use HBase?</a:t>
            </a:r>
          </a:p>
        </p:txBody>
      </p:sp>
    </p:spTree>
    <p:extLst>
      <p:ext uri="{BB962C8B-B14F-4D97-AF65-F5344CB8AC3E}">
        <p14:creationId xmlns:p14="http://schemas.microsoft.com/office/powerpoint/2010/main" val="141378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C46D-F5A6-450C-A863-2B630AA0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What </a:t>
            </a:r>
            <a:r>
              <a:rPr lang="en-US" dirty="0">
                <a:latin typeface="Arial Black" panose="020B0A04020102020204" pitchFamily="34" charset="0"/>
              </a:rPr>
              <a:t>: HBase 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B4B99-DEB9-4A35-97F3-274099AB4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HBase is distributed column-oriented database built on top of the Hadoop file-system. It is modeled like Google’s BigTable.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It is like a sorted map which is distributed, consistent and multidimensional, and has:</a:t>
            </a:r>
          </a:p>
          <a:p>
            <a:pPr marL="0" indent="0">
              <a:buNone/>
            </a:pPr>
            <a:endParaRPr lang="en-US" sz="3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dirty="0"/>
              <a:t>Labeled tables of rows.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dirty="0"/>
              <a:t>Row consist of key-value cells.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7918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58EA-E293-4426-9833-78EAB08E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What HBase is 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Not...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7AFC3-C8EB-44CD-B3ED-AC1F53438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19680"/>
            <a:ext cx="10058400" cy="33494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Not a SQL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Not relational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No joins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No transactions out-of-the box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Not a drop-in replacement for your RDBMS</a:t>
            </a:r>
          </a:p>
        </p:txBody>
      </p:sp>
    </p:spTree>
    <p:extLst>
      <p:ext uri="{BB962C8B-B14F-4D97-AF65-F5344CB8AC3E}">
        <p14:creationId xmlns:p14="http://schemas.microsoft.com/office/powerpoint/2010/main" val="259373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B377D-3EC0-46CD-9790-4D8E611A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Features</a:t>
            </a:r>
            <a:r>
              <a:rPr lang="en-US" dirty="0">
                <a:latin typeface="Arial Black" panose="020B0A04020102020204" pitchFamily="34" charset="0"/>
              </a:rPr>
              <a:t> of HBase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630B2-F1A5-45B0-BD69-238D41336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99360"/>
            <a:ext cx="10058400" cy="33697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Linear scalability</a:t>
            </a:r>
            <a:r>
              <a:rPr lang="en-US" sz="3200" dirty="0"/>
              <a:t>: capable of storing hundreds of    terabytes of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Automatic </a:t>
            </a:r>
            <a:r>
              <a:rPr lang="en-US" sz="3200" dirty="0">
                <a:solidFill>
                  <a:schemeClr val="accent1"/>
                </a:solidFill>
              </a:rPr>
              <a:t>failover support</a:t>
            </a:r>
            <a:r>
              <a:rPr lang="en-US" sz="32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Automatic and configurable </a:t>
            </a:r>
            <a:r>
              <a:rPr lang="en-US" sz="3200" dirty="0">
                <a:solidFill>
                  <a:schemeClr val="accent1"/>
                </a:solidFill>
              </a:rPr>
              <a:t>partitioning</a:t>
            </a:r>
            <a:r>
              <a:rPr lang="en-US" sz="3200" dirty="0"/>
              <a:t> of tables.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1"/>
                </a:solidFill>
              </a:rPr>
              <a:t>Strictly consistent </a:t>
            </a:r>
            <a:r>
              <a:rPr lang="en-US" sz="3200" dirty="0"/>
              <a:t>reads and writes.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63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613EC-51DD-4EEB-A669-693D6C79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How</a:t>
            </a:r>
            <a:r>
              <a:rPr lang="en-US" dirty="0">
                <a:latin typeface="Arial Black" panose="020B0A04020102020204" pitchFamily="34" charset="0"/>
              </a:rPr>
              <a:t> it works?</a:t>
            </a:r>
          </a:p>
        </p:txBody>
      </p:sp>
      <p:pic>
        <p:nvPicPr>
          <p:cNvPr id="7" name="Content Placeholder 3" descr="Image result for what is hbase">
            <a:extLst>
              <a:ext uri="{FF2B5EF4-FFF2-40B4-BE49-F238E27FC236}">
                <a16:creationId xmlns:a16="http://schemas.microsoft.com/office/drawing/2014/main" id="{95E00EC1-C445-4287-9029-6A5C51ED66D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9" y="1277355"/>
            <a:ext cx="6305281" cy="4039857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021EB410-47F7-40A3-BA37-0328F0DAC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0" y="2198914"/>
            <a:ext cx="4643119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Automatic and configurable partitioning of Tables.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Tables partitioned into Regions.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Regions defined by start and end row keys.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Regions are the “atoms” of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Regions are assigned to Region Servers (HBase cluster slaves)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292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2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2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27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AF515-9721-4899-B5AF-D8887613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HBase Architecture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19BFABB-ECFA-45B8-9B6A-AB1E298845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8" b="2"/>
          <a:stretch/>
        </p:blipFill>
        <p:spPr>
          <a:xfrm>
            <a:off x="1101206" y="640081"/>
            <a:ext cx="5977803" cy="5054156"/>
          </a:xfrm>
          <a:prstGeom prst="rect">
            <a:avLst/>
          </a:prstGeom>
        </p:spPr>
      </p:pic>
      <p:cxnSp>
        <p:nvCxnSpPr>
          <p:cNvPr id="46" name="Straight Connector 29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31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03000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732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Courier New</vt:lpstr>
      <vt:lpstr>Wingdings</vt:lpstr>
      <vt:lpstr>Retrospect</vt:lpstr>
      <vt:lpstr>CS 6240  Final Project</vt:lpstr>
      <vt:lpstr>GOAL</vt:lpstr>
      <vt:lpstr>Objectives</vt:lpstr>
      <vt:lpstr>Understanding HBase</vt:lpstr>
      <vt:lpstr>What : HBase is…</vt:lpstr>
      <vt:lpstr>What HBase is Not...</vt:lpstr>
      <vt:lpstr>Features of HBase</vt:lpstr>
      <vt:lpstr>How it works?</vt:lpstr>
      <vt:lpstr>HBase Architecture</vt:lpstr>
      <vt:lpstr>The Why</vt:lpstr>
      <vt:lpstr>Algorithms</vt:lpstr>
      <vt:lpstr>Dataset Expansion</vt:lpstr>
      <vt:lpstr>Reduce-Side Join</vt:lpstr>
      <vt:lpstr>Join Using HBase</vt:lpstr>
      <vt:lpstr>Setting-up HBase on AWS</vt:lpstr>
      <vt:lpstr>Apache HBase Request Info</vt:lpstr>
      <vt:lpstr>Conclusion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6240  Final Project</dc:title>
  <dc:creator>Aparna Sharma</dc:creator>
  <cp:lastModifiedBy>Aparna Sharma</cp:lastModifiedBy>
  <cp:revision>10</cp:revision>
  <dcterms:created xsi:type="dcterms:W3CDTF">2018-12-10T09:35:29Z</dcterms:created>
  <dcterms:modified xsi:type="dcterms:W3CDTF">2018-12-10T09:40:49Z</dcterms:modified>
</cp:coreProperties>
</file>