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71" r:id="rId2"/>
    <p:sldId id="385" r:id="rId3"/>
    <p:sldId id="289" r:id="rId4"/>
    <p:sldId id="290" r:id="rId5"/>
    <p:sldId id="291" r:id="rId6"/>
    <p:sldId id="292" r:id="rId7"/>
    <p:sldId id="293" r:id="rId8"/>
    <p:sldId id="294" r:id="rId9"/>
    <p:sldId id="295" r:id="rId10"/>
    <p:sldId id="296" r:id="rId11"/>
    <p:sldId id="297" r:id="rId12"/>
    <p:sldId id="299" r:id="rId13"/>
    <p:sldId id="298" r:id="rId14"/>
    <p:sldId id="300" r:id="rId15"/>
    <p:sldId id="301" r:id="rId16"/>
    <p:sldId id="302" r:id="rId17"/>
    <p:sldId id="306" r:id="rId18"/>
    <p:sldId id="304" r:id="rId19"/>
    <p:sldId id="305" r:id="rId20"/>
    <p:sldId id="307" r:id="rId21"/>
    <p:sldId id="329" r:id="rId22"/>
    <p:sldId id="330" r:id="rId23"/>
    <p:sldId id="331" r:id="rId24"/>
    <p:sldId id="332" r:id="rId25"/>
    <p:sldId id="333" r:id="rId26"/>
    <p:sldId id="334" r:id="rId27"/>
    <p:sldId id="303" r:id="rId28"/>
    <p:sldId id="308" r:id="rId29"/>
    <p:sldId id="309" r:id="rId30"/>
    <p:sldId id="311" r:id="rId31"/>
    <p:sldId id="312" r:id="rId32"/>
    <p:sldId id="310" r:id="rId33"/>
    <p:sldId id="338" r:id="rId34"/>
    <p:sldId id="313" r:id="rId35"/>
    <p:sldId id="339" r:id="rId36"/>
    <p:sldId id="340" r:id="rId37"/>
    <p:sldId id="342" r:id="rId38"/>
    <p:sldId id="350" r:id="rId39"/>
    <p:sldId id="343" r:id="rId40"/>
    <p:sldId id="349" r:id="rId41"/>
    <p:sldId id="351" r:id="rId42"/>
    <p:sldId id="344" r:id="rId43"/>
    <p:sldId id="352" r:id="rId44"/>
    <p:sldId id="345" r:id="rId45"/>
    <p:sldId id="346" r:id="rId46"/>
    <p:sldId id="347" r:id="rId47"/>
    <p:sldId id="348" r:id="rId48"/>
    <p:sldId id="353" r:id="rId49"/>
    <p:sldId id="354" r:id="rId50"/>
    <p:sldId id="355" r:id="rId51"/>
    <p:sldId id="325" r:id="rId52"/>
    <p:sldId id="314" r:id="rId53"/>
    <p:sldId id="326" r:id="rId54"/>
    <p:sldId id="341" r:id="rId55"/>
    <p:sldId id="327" r:id="rId56"/>
    <p:sldId id="335" r:id="rId57"/>
    <p:sldId id="357" r:id="rId58"/>
    <p:sldId id="356" r:id="rId59"/>
    <p:sldId id="358" r:id="rId60"/>
    <p:sldId id="359" r:id="rId61"/>
    <p:sldId id="360" r:id="rId62"/>
    <p:sldId id="362" r:id="rId63"/>
    <p:sldId id="361" r:id="rId64"/>
    <p:sldId id="363" r:id="rId65"/>
    <p:sldId id="364" r:id="rId66"/>
    <p:sldId id="328" r:id="rId67"/>
    <p:sldId id="365" r:id="rId68"/>
    <p:sldId id="366" r:id="rId69"/>
    <p:sldId id="367" r:id="rId70"/>
    <p:sldId id="368" r:id="rId71"/>
    <p:sldId id="316" r:id="rId72"/>
    <p:sldId id="369" r:id="rId73"/>
    <p:sldId id="371" r:id="rId74"/>
    <p:sldId id="370" r:id="rId75"/>
    <p:sldId id="373" r:id="rId76"/>
    <p:sldId id="315" r:id="rId77"/>
    <p:sldId id="374" r:id="rId78"/>
    <p:sldId id="375" r:id="rId79"/>
    <p:sldId id="376" r:id="rId80"/>
    <p:sldId id="377" r:id="rId81"/>
    <p:sldId id="378" r:id="rId82"/>
    <p:sldId id="379" r:id="rId83"/>
    <p:sldId id="380" r:id="rId84"/>
    <p:sldId id="381" r:id="rId85"/>
    <p:sldId id="382" r:id="rId86"/>
    <p:sldId id="383" r:id="rId87"/>
    <p:sldId id="38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76" y="67"/>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1"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AF6013-B411-4CE8-9C0F-26E49FECC987}" type="datetimeFigureOut">
              <a:rPr lang="en-IN" smtClean="0"/>
              <a:pPr/>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E1ACC-0568-47EE-B18A-3A087117A504}" type="slidenum">
              <a:rPr lang="en-IN" smtClean="0"/>
              <a:pPr/>
              <a:t>‹#›</a:t>
            </a:fld>
            <a:endParaRPr lang="en-IN"/>
          </a:p>
        </p:txBody>
      </p:sp>
    </p:spTree>
    <p:extLst>
      <p:ext uri="{BB962C8B-B14F-4D97-AF65-F5344CB8AC3E}">
        <p14:creationId xmlns:p14="http://schemas.microsoft.com/office/powerpoint/2010/main" val="281131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https://duchesnay.github.io/pystatsml/?fbclid=IwY2xjawKa2K1leHRuA2FlbQIxMABicmlkETFhamhndWZaRUx0OUhDbHZuAR7c4E_fh_u1hWYYEGk8y7jvtt8dUCjoSbdS1810-X-9FKQhTMHAtxsHhlj9Ng_aem_cOhVFv3wpA203Ly7jeWVdw</a:t>
            </a:r>
          </a:p>
        </p:txBody>
      </p:sp>
      <p:sp>
        <p:nvSpPr>
          <p:cNvPr id="4" name="Slide Number Placeholder 3"/>
          <p:cNvSpPr>
            <a:spLocks noGrp="1"/>
          </p:cNvSpPr>
          <p:nvPr>
            <p:ph type="sldNum" sz="quarter" idx="10"/>
          </p:nvPr>
        </p:nvSpPr>
        <p:spPr/>
        <p:txBody>
          <a:bodyPr/>
          <a:lstStyle/>
          <a:p>
            <a:fld id="{C63E1ACC-0568-47EE-B18A-3A087117A504}" type="slidenum">
              <a:rPr lang="en-IN" smtClean="0"/>
              <a:pPr/>
              <a:t>2</a:t>
            </a:fld>
            <a:endParaRPr lang="en-IN"/>
          </a:p>
        </p:txBody>
      </p:sp>
    </p:spTree>
    <p:extLst>
      <p:ext uri="{BB962C8B-B14F-4D97-AF65-F5344CB8AC3E}">
        <p14:creationId xmlns:p14="http://schemas.microsoft.com/office/powerpoint/2010/main" val="28086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164049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166515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28172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225307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121204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5584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315367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405188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220516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354128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4F75A-AA8A-4057-AEF4-5365B57E347F}"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F0080-8464-40CE-92DD-3DB839412A08}" type="slidenum">
              <a:rPr lang="en-IN" smtClean="0"/>
              <a:pPr/>
              <a:t>‹#›</a:t>
            </a:fld>
            <a:endParaRPr lang="en-IN"/>
          </a:p>
        </p:txBody>
      </p:sp>
    </p:spTree>
    <p:extLst>
      <p:ext uri="{BB962C8B-B14F-4D97-AF65-F5344CB8AC3E}">
        <p14:creationId xmlns:p14="http://schemas.microsoft.com/office/powerpoint/2010/main" val="217596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4F75A-AA8A-4057-AEF4-5365B57E347F}" type="datetimeFigureOut">
              <a:rPr lang="en-IN" smtClean="0"/>
              <a:pPr/>
              <a:t>21-05-2025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F0080-8464-40CE-92DD-3DB839412A08}" type="slidenum">
              <a:rPr lang="en-IN" smtClean="0"/>
              <a:pPr/>
              <a:t>‹#›</a:t>
            </a:fld>
            <a:endParaRPr lang="en-IN"/>
          </a:p>
        </p:txBody>
      </p:sp>
    </p:spTree>
    <p:extLst>
      <p:ext uri="{BB962C8B-B14F-4D97-AF65-F5344CB8AC3E}">
        <p14:creationId xmlns:p14="http://schemas.microsoft.com/office/powerpoint/2010/main" val="48471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microsoft.com/office/2007/relationships/hdphoto" Target="../media/hdphoto2.wdp"/></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2076805" y="2177075"/>
            <a:ext cx="8136904" cy="1152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dirty="0" err="1" smtClean="0">
                <a:solidFill>
                  <a:schemeClr val="accent2">
                    <a:lumMod val="50000"/>
                  </a:schemeClr>
                </a:solidFill>
              </a:rPr>
              <a:t>NumPy</a:t>
            </a:r>
            <a:r>
              <a:rPr lang="en-US" sz="6600" dirty="0" smtClean="0">
                <a:solidFill>
                  <a:srgbClr val="0070C0"/>
                </a:solidFill>
              </a:rPr>
              <a:t> in Python</a:t>
            </a:r>
            <a:endParaRPr lang="en-US" sz="8000" dirty="0">
              <a:solidFill>
                <a:srgbClr val="0070C0"/>
              </a:solidFill>
            </a:endParaRPr>
          </a:p>
        </p:txBody>
      </p:sp>
    </p:spTree>
    <p:extLst>
      <p:ext uri="{BB962C8B-B14F-4D97-AF65-F5344CB8AC3E}">
        <p14:creationId xmlns:p14="http://schemas.microsoft.com/office/powerpoint/2010/main" val="1056476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lstStyle/>
          <a:p>
            <a:r>
              <a:rPr lang="en-IN" b="1" dirty="0" smtClean="0">
                <a:solidFill>
                  <a:srgbClr val="C00000"/>
                </a:solidFill>
              </a:rPr>
              <a:t>Attributes</a:t>
            </a:r>
            <a:r>
              <a:rPr lang="en-IN" b="1" dirty="0" smtClean="0">
                <a:solidFill>
                  <a:srgbClr val="0070C0"/>
                </a:solidFill>
              </a:rPr>
              <a:t> </a:t>
            </a:r>
            <a:r>
              <a:rPr lang="en-IN" b="1" dirty="0">
                <a:solidFill>
                  <a:srgbClr val="0070C0"/>
                </a:solidFill>
              </a:rPr>
              <a:t>of </a:t>
            </a:r>
            <a:r>
              <a:rPr lang="en-IN" b="1" dirty="0" err="1">
                <a:solidFill>
                  <a:srgbClr val="0070C0"/>
                </a:solidFill>
              </a:rPr>
              <a:t>NumPy</a:t>
            </a:r>
            <a:r>
              <a:rPr lang="en-IN" b="1" dirty="0">
                <a:solidFill>
                  <a:srgbClr val="0070C0"/>
                </a:solidFill>
              </a:rPr>
              <a:t> Array </a:t>
            </a:r>
          </a:p>
        </p:txBody>
      </p:sp>
      <p:sp>
        <p:nvSpPr>
          <p:cNvPr id="5" name="Rectangle 4"/>
          <p:cNvSpPr/>
          <p:nvPr/>
        </p:nvSpPr>
        <p:spPr>
          <a:xfrm>
            <a:off x="838200" y="1285874"/>
            <a:ext cx="11108530" cy="3785652"/>
          </a:xfrm>
          <a:prstGeom prst="rect">
            <a:avLst/>
          </a:prstGeom>
        </p:spPr>
        <p:txBody>
          <a:bodyPr wrap="square">
            <a:spAutoFit/>
          </a:bodyPr>
          <a:lstStyle/>
          <a:p>
            <a:r>
              <a:rPr lang="en-IN" sz="4800" dirty="0" err="1" smtClean="0"/>
              <a:t>ndarray.ndim</a:t>
            </a:r>
            <a:endParaRPr lang="en-IN" sz="4800" dirty="0"/>
          </a:p>
          <a:p>
            <a:r>
              <a:rPr lang="en-IN" sz="4800" dirty="0" err="1" smtClean="0"/>
              <a:t>ndarray.shape</a:t>
            </a:r>
            <a:endParaRPr lang="en-IN" sz="4800" dirty="0"/>
          </a:p>
          <a:p>
            <a:r>
              <a:rPr lang="en-IN" sz="4800" dirty="0" err="1"/>
              <a:t>ndarray.size</a:t>
            </a:r>
            <a:r>
              <a:rPr lang="en-IN" sz="4800" dirty="0"/>
              <a:t> </a:t>
            </a:r>
          </a:p>
          <a:p>
            <a:r>
              <a:rPr lang="en-IN" sz="4800" dirty="0" err="1" smtClean="0"/>
              <a:t>ndarray.dtype</a:t>
            </a:r>
            <a:endParaRPr lang="en-IN" sz="4800" dirty="0"/>
          </a:p>
          <a:p>
            <a:r>
              <a:rPr lang="en-IN" sz="4800" dirty="0" err="1" smtClean="0"/>
              <a:t>ndarray.itemsize</a:t>
            </a:r>
            <a:r>
              <a:rPr lang="en-IN" sz="4800" dirty="0" smtClean="0"/>
              <a:t> </a:t>
            </a:r>
            <a:endParaRPr lang="en-IN" sz="4800" dirty="0"/>
          </a:p>
        </p:txBody>
      </p:sp>
    </p:spTree>
    <p:extLst>
      <p:ext uri="{BB962C8B-B14F-4D97-AF65-F5344CB8AC3E}">
        <p14:creationId xmlns:p14="http://schemas.microsoft.com/office/powerpoint/2010/main" val="3961205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6"/>
            <a:ext cx="10515600" cy="577850"/>
          </a:xfrm>
        </p:spPr>
        <p:txBody>
          <a:bodyPr>
            <a:normAutofit fontScale="90000"/>
          </a:bodyPr>
          <a:lstStyle/>
          <a:p>
            <a:r>
              <a:rPr lang="en-IN" b="1" dirty="0" err="1">
                <a:solidFill>
                  <a:srgbClr val="C00000"/>
                </a:solidFill>
              </a:rPr>
              <a:t>ndarray.ndim</a:t>
            </a:r>
            <a:endParaRPr lang="en-IN" b="1" dirty="0">
              <a:solidFill>
                <a:srgbClr val="C00000"/>
              </a:solidFill>
            </a:endParaRPr>
          </a:p>
        </p:txBody>
      </p:sp>
      <p:sp>
        <p:nvSpPr>
          <p:cNvPr id="7" name="Content Placeholder 2"/>
          <p:cNvSpPr>
            <a:spLocks noGrp="1"/>
          </p:cNvSpPr>
          <p:nvPr>
            <p:ph idx="1"/>
          </p:nvPr>
        </p:nvSpPr>
        <p:spPr>
          <a:xfrm>
            <a:off x="738187" y="1325562"/>
            <a:ext cx="10734676" cy="2203451"/>
          </a:xfrm>
        </p:spPr>
        <p:txBody>
          <a:bodyPr>
            <a:noAutofit/>
          </a:bodyPr>
          <a:lstStyle/>
          <a:p>
            <a:pPr marL="0" indent="0" algn="just">
              <a:buNone/>
            </a:pPr>
            <a:r>
              <a:rPr lang="en-IN" dirty="0"/>
              <a:t>G</a:t>
            </a:r>
            <a:r>
              <a:rPr lang="en-IN" dirty="0" smtClean="0"/>
              <a:t>ives </a:t>
            </a:r>
            <a:r>
              <a:rPr lang="en-IN" dirty="0"/>
              <a:t>the number of dimensions of the array as an integer value. Arrays can be 1-D, 2-D or n-D. In this chapter, we shall focus on 1-D and 2-D arrays only. </a:t>
            </a:r>
            <a:r>
              <a:rPr lang="en-IN" dirty="0" err="1"/>
              <a:t>NumPy</a:t>
            </a:r>
            <a:r>
              <a:rPr lang="en-IN" dirty="0"/>
              <a:t> calls the dimensions as axes (plural of axis). Thus, a 2-D array has two axes. The row-axis is called axis-0 and the column-axis is called axis-1. The number of axes is also called the array’s rank. </a:t>
            </a:r>
          </a:p>
          <a:p>
            <a:pPr marL="0" indent="0" algn="just">
              <a:buNone/>
            </a:pPr>
            <a:endParaRPr lang="en-IN" dirty="0"/>
          </a:p>
        </p:txBody>
      </p:sp>
      <p:sp>
        <p:nvSpPr>
          <p:cNvPr id="8" name="Rectangle 7"/>
          <p:cNvSpPr/>
          <p:nvPr/>
        </p:nvSpPr>
        <p:spPr>
          <a:xfrm>
            <a:off x="838200" y="3711572"/>
            <a:ext cx="9720263"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smtClean="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smtClean="0">
                <a:solidFill>
                  <a:srgbClr val="211D1E"/>
                </a:solidFill>
                <a:latin typeface="Courier New" panose="02070309020205020404" pitchFamily="49" charset="0"/>
              </a:rPr>
              <a:t>( [ [</a:t>
            </a:r>
            <a:r>
              <a:rPr lang="en-IN" sz="2800" dirty="0">
                <a:solidFill>
                  <a:srgbClr val="211D1E"/>
                </a:solidFill>
                <a:latin typeface="Courier New" panose="02070309020205020404" pitchFamily="49" charset="0"/>
              </a:rPr>
              <a:t>10,20,30</a:t>
            </a:r>
            <a:r>
              <a:rPr lang="en-IN" sz="2800" dirty="0" smtClean="0">
                <a:solidFill>
                  <a:srgbClr val="211D1E"/>
                </a:solidFill>
                <a:latin typeface="Courier New" panose="02070309020205020404" pitchFamily="49" charset="0"/>
              </a:rPr>
              <a:t>], [40,50,60] ] )</a:t>
            </a:r>
          </a:p>
          <a:p>
            <a:endParaRPr lang="en-IN" sz="2800" dirty="0">
              <a:solidFill>
                <a:srgbClr val="211D1E"/>
              </a:solidFill>
              <a:latin typeface="Courier New" panose="02070309020205020404" pitchFamily="49" charset="0"/>
            </a:endParaRPr>
          </a:p>
          <a:p>
            <a:r>
              <a:rPr lang="en-IN" sz="2800" dirty="0" smtClean="0">
                <a:solidFill>
                  <a:srgbClr val="211D1E"/>
                </a:solidFill>
                <a:latin typeface="Courier New" panose="02070309020205020404" pitchFamily="49" charset="0"/>
              </a:rPr>
              <a:t>Print(</a:t>
            </a:r>
            <a:r>
              <a:rPr lang="en-IN" sz="2800" dirty="0" err="1" smtClean="0">
                <a:solidFill>
                  <a:srgbClr val="211D1E"/>
                </a:solidFill>
                <a:latin typeface="Courier New" panose="02070309020205020404" pitchFamily="49" charset="0"/>
              </a:rPr>
              <a:t>A.ndim</a:t>
            </a:r>
            <a:r>
              <a:rPr lang="en-IN" sz="2800" dirty="0" smtClean="0">
                <a:solidFill>
                  <a:srgbClr val="211D1E"/>
                </a:solidFill>
                <a:latin typeface="Courier New" panose="02070309020205020404" pitchFamily="49" charset="0"/>
              </a:rPr>
              <a:t>) </a:t>
            </a:r>
            <a:endParaRPr lang="en-IN" sz="2800" dirty="0"/>
          </a:p>
        </p:txBody>
      </p:sp>
    </p:spTree>
    <p:extLst>
      <p:ext uri="{BB962C8B-B14F-4D97-AF65-F5344CB8AC3E}">
        <p14:creationId xmlns:p14="http://schemas.microsoft.com/office/powerpoint/2010/main" val="1074071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199" y="165790"/>
            <a:ext cx="10515600" cy="577850"/>
          </a:xfrm>
        </p:spPr>
        <p:txBody>
          <a:bodyPr>
            <a:normAutofit fontScale="90000"/>
          </a:bodyPr>
          <a:lstStyle/>
          <a:p>
            <a:r>
              <a:rPr lang="en-IN" b="1" dirty="0" err="1">
                <a:solidFill>
                  <a:srgbClr val="C00000"/>
                </a:solidFill>
              </a:rPr>
              <a:t>ndarray.shape</a:t>
            </a:r>
            <a:endParaRPr lang="en-IN" b="1" dirty="0">
              <a:solidFill>
                <a:srgbClr val="C00000"/>
              </a:solidFill>
            </a:endParaRPr>
          </a:p>
        </p:txBody>
      </p:sp>
      <p:sp>
        <p:nvSpPr>
          <p:cNvPr id="7" name="Content Placeholder 2"/>
          <p:cNvSpPr>
            <a:spLocks noGrp="1"/>
          </p:cNvSpPr>
          <p:nvPr>
            <p:ph idx="1"/>
          </p:nvPr>
        </p:nvSpPr>
        <p:spPr>
          <a:xfrm>
            <a:off x="738187" y="996947"/>
            <a:ext cx="10734676" cy="974725"/>
          </a:xfrm>
        </p:spPr>
        <p:txBody>
          <a:bodyPr>
            <a:noAutofit/>
          </a:bodyPr>
          <a:lstStyle/>
          <a:p>
            <a:pPr marL="0" indent="0">
              <a:buNone/>
            </a:pPr>
            <a:r>
              <a:rPr lang="en-IN" dirty="0" smtClean="0"/>
              <a:t>It </a:t>
            </a:r>
            <a:r>
              <a:rPr lang="en-IN" dirty="0"/>
              <a:t>gives the sequence of integers indicating the size of the array for each dimension. </a:t>
            </a:r>
          </a:p>
        </p:txBody>
      </p:sp>
      <p:sp>
        <p:nvSpPr>
          <p:cNvPr id="8" name="Rectangle 7"/>
          <p:cNvSpPr/>
          <p:nvPr/>
        </p:nvSpPr>
        <p:spPr>
          <a:xfrm>
            <a:off x="838200" y="2082793"/>
            <a:ext cx="9720263"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smtClean="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smtClean="0">
                <a:solidFill>
                  <a:srgbClr val="211D1E"/>
                </a:solidFill>
                <a:latin typeface="Courier New" panose="02070309020205020404" pitchFamily="49" charset="0"/>
              </a:rPr>
              <a:t>( [ [</a:t>
            </a:r>
            <a:r>
              <a:rPr lang="en-IN" sz="2800" dirty="0">
                <a:solidFill>
                  <a:srgbClr val="211D1E"/>
                </a:solidFill>
                <a:latin typeface="Courier New" panose="02070309020205020404" pitchFamily="49" charset="0"/>
              </a:rPr>
              <a:t>10,20,30</a:t>
            </a:r>
            <a:r>
              <a:rPr lang="en-IN" sz="2800" dirty="0" smtClean="0">
                <a:solidFill>
                  <a:srgbClr val="211D1E"/>
                </a:solidFill>
                <a:latin typeface="Courier New" panose="02070309020205020404" pitchFamily="49" charset="0"/>
              </a:rPr>
              <a:t>], [40,50,60] ] )</a:t>
            </a:r>
            <a:endParaRPr lang="en-IN" sz="2800" dirty="0">
              <a:solidFill>
                <a:srgbClr val="211D1E"/>
              </a:solidFill>
              <a:latin typeface="Courier New" panose="02070309020205020404" pitchFamily="49" charset="0"/>
            </a:endParaRPr>
          </a:p>
          <a:p>
            <a:r>
              <a:rPr lang="en-IN" sz="2800" dirty="0">
                <a:solidFill>
                  <a:srgbClr val="211D1E"/>
                </a:solidFill>
                <a:latin typeface="Courier New" panose="02070309020205020404" pitchFamily="49" charset="0"/>
              </a:rPr>
              <a:t>p</a:t>
            </a:r>
            <a:r>
              <a:rPr lang="en-IN" sz="2800" dirty="0" smtClean="0">
                <a:solidFill>
                  <a:srgbClr val="211D1E"/>
                </a:solidFill>
                <a:latin typeface="Courier New" panose="02070309020205020404" pitchFamily="49" charset="0"/>
              </a:rPr>
              <a:t>rint(</a:t>
            </a:r>
            <a:r>
              <a:rPr lang="en-IN" sz="2800" dirty="0" err="1" smtClean="0">
                <a:solidFill>
                  <a:srgbClr val="211D1E"/>
                </a:solidFill>
                <a:latin typeface="Courier New" panose="02070309020205020404" pitchFamily="49" charset="0"/>
              </a:rPr>
              <a:t>A.shape</a:t>
            </a:r>
            <a:r>
              <a:rPr lang="en-IN" sz="2800" dirty="0" smtClean="0">
                <a:solidFill>
                  <a:srgbClr val="211D1E"/>
                </a:solidFill>
                <a:latin typeface="Courier New" panose="02070309020205020404" pitchFamily="49" charset="0"/>
              </a:rPr>
              <a:t>) </a:t>
            </a:r>
            <a:endParaRPr lang="en-IN" sz="2800" dirty="0"/>
          </a:p>
        </p:txBody>
      </p:sp>
      <p:pic>
        <p:nvPicPr>
          <p:cNvPr id="2" name="Picture 1"/>
          <p:cNvPicPr>
            <a:picLocks noChangeAspect="1"/>
          </p:cNvPicPr>
          <p:nvPr/>
        </p:nvPicPr>
        <p:blipFill>
          <a:blip r:embed="rId2" cstate="print"/>
          <a:stretch>
            <a:fillRect/>
          </a:stretch>
        </p:blipFill>
        <p:spPr>
          <a:xfrm>
            <a:off x="4600575" y="3093139"/>
            <a:ext cx="1382645" cy="742262"/>
          </a:xfrm>
          <a:prstGeom prst="rect">
            <a:avLst/>
          </a:prstGeom>
        </p:spPr>
      </p:pic>
    </p:spTree>
    <p:extLst>
      <p:ext uri="{BB962C8B-B14F-4D97-AF65-F5344CB8AC3E}">
        <p14:creationId xmlns:p14="http://schemas.microsoft.com/office/powerpoint/2010/main" val="1852700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612" y="334049"/>
            <a:ext cx="10634664"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a:solidFill>
                  <a:srgbClr val="211D1E"/>
                </a:solidFill>
                <a:latin typeface="Courier New" panose="02070309020205020404" pitchFamily="49" charset="0"/>
              </a:rPr>
              <a:t>( [ [10,20,30,40], [50,60,70,80] ] )</a:t>
            </a:r>
          </a:p>
          <a:p>
            <a:r>
              <a:rPr lang="en-IN" sz="2800" b="1" dirty="0" smtClean="0">
                <a:solidFill>
                  <a:srgbClr val="211D1E"/>
                </a:solidFill>
                <a:latin typeface="Courier New" panose="02070309020205020404" pitchFamily="49" charset="0"/>
              </a:rPr>
              <a:t>B = </a:t>
            </a:r>
            <a:r>
              <a:rPr lang="en-IN" sz="2800" b="1" dirty="0" err="1" smtClean="0">
                <a:solidFill>
                  <a:srgbClr val="211D1E"/>
                </a:solidFill>
                <a:latin typeface="Courier New" panose="02070309020205020404" pitchFamily="49" charset="0"/>
              </a:rPr>
              <a:t>A.reshape</a:t>
            </a:r>
            <a:r>
              <a:rPr lang="en-IN" sz="2800" b="1" dirty="0" smtClean="0">
                <a:solidFill>
                  <a:srgbClr val="211D1E"/>
                </a:solidFill>
                <a:latin typeface="Courier New" panose="02070309020205020404" pitchFamily="49" charset="0"/>
              </a:rPr>
              <a:t>(2,2,2</a:t>
            </a:r>
            <a:r>
              <a:rPr lang="en-IN" sz="2800" dirty="0">
                <a:solidFill>
                  <a:srgbClr val="211D1E"/>
                </a:solidFill>
                <a:latin typeface="Courier New" panose="02070309020205020404" pitchFamily="49" charset="0"/>
              </a:rPr>
              <a:t>)</a:t>
            </a:r>
          </a:p>
          <a:p>
            <a:r>
              <a:rPr lang="en-IN" sz="2800" dirty="0">
                <a:solidFill>
                  <a:srgbClr val="211D1E"/>
                </a:solidFill>
                <a:latin typeface="Courier New" panose="02070309020205020404" pitchFamily="49" charset="0"/>
              </a:rPr>
              <a:t>print(A)</a:t>
            </a:r>
          </a:p>
          <a:p>
            <a:r>
              <a:rPr lang="en-IN" sz="2800" dirty="0">
                <a:solidFill>
                  <a:srgbClr val="211D1E"/>
                </a:solidFill>
                <a:latin typeface="Courier New" panose="02070309020205020404" pitchFamily="49" charset="0"/>
              </a:rPr>
              <a:t>print(B)</a:t>
            </a:r>
            <a:endParaRPr lang="en-IN" sz="2800" dirty="0"/>
          </a:p>
        </p:txBody>
      </p:sp>
      <p:pic>
        <p:nvPicPr>
          <p:cNvPr id="5" name="Picture 4"/>
          <p:cNvPicPr>
            <a:picLocks noChangeAspect="1"/>
          </p:cNvPicPr>
          <p:nvPr/>
        </p:nvPicPr>
        <p:blipFill>
          <a:blip r:embed="rId2" cstate="print"/>
          <a:stretch>
            <a:fillRect/>
          </a:stretch>
        </p:blipFill>
        <p:spPr>
          <a:xfrm>
            <a:off x="4319594" y="2414585"/>
            <a:ext cx="2638426" cy="42319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5435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65790"/>
            <a:ext cx="10515600" cy="577850"/>
          </a:xfrm>
        </p:spPr>
        <p:txBody>
          <a:bodyPr>
            <a:normAutofit fontScale="90000"/>
          </a:bodyPr>
          <a:lstStyle/>
          <a:p>
            <a:r>
              <a:rPr lang="en-IN" b="1" dirty="0" err="1">
                <a:solidFill>
                  <a:srgbClr val="C00000"/>
                </a:solidFill>
              </a:rPr>
              <a:t>ndarray.size</a:t>
            </a:r>
            <a:endParaRPr lang="en-IN" b="1" dirty="0">
              <a:solidFill>
                <a:srgbClr val="C00000"/>
              </a:solidFill>
            </a:endParaRPr>
          </a:p>
        </p:txBody>
      </p:sp>
      <p:sp>
        <p:nvSpPr>
          <p:cNvPr id="5" name="Content Placeholder 2"/>
          <p:cNvSpPr>
            <a:spLocks noGrp="1"/>
          </p:cNvSpPr>
          <p:nvPr>
            <p:ph idx="1"/>
          </p:nvPr>
        </p:nvSpPr>
        <p:spPr>
          <a:xfrm>
            <a:off x="738187" y="996947"/>
            <a:ext cx="10734676" cy="974725"/>
          </a:xfrm>
        </p:spPr>
        <p:txBody>
          <a:bodyPr>
            <a:noAutofit/>
          </a:bodyPr>
          <a:lstStyle/>
          <a:p>
            <a:pPr marL="0" indent="0">
              <a:buNone/>
            </a:pPr>
            <a:r>
              <a:rPr lang="en-IN" sz="3200" dirty="0" smtClean="0"/>
              <a:t>It </a:t>
            </a:r>
            <a:r>
              <a:rPr lang="en-IN" sz="3200" dirty="0"/>
              <a:t>gives the total number of elements of the array. This is equal to the product of the elements of shape. </a:t>
            </a:r>
          </a:p>
        </p:txBody>
      </p:sp>
      <p:pic>
        <p:nvPicPr>
          <p:cNvPr id="8" name="Picture 7"/>
          <p:cNvPicPr>
            <a:picLocks noChangeAspect="1"/>
          </p:cNvPicPr>
          <p:nvPr/>
        </p:nvPicPr>
        <p:blipFill>
          <a:blip r:embed="rId2" cstate="print"/>
          <a:stretch>
            <a:fillRect/>
          </a:stretch>
        </p:blipFill>
        <p:spPr>
          <a:xfrm>
            <a:off x="838199" y="2602956"/>
            <a:ext cx="10559800" cy="27262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3064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51502"/>
            <a:ext cx="10515600" cy="577850"/>
          </a:xfrm>
        </p:spPr>
        <p:txBody>
          <a:bodyPr>
            <a:normAutofit fontScale="90000"/>
          </a:bodyPr>
          <a:lstStyle/>
          <a:p>
            <a:r>
              <a:rPr lang="en-IN" b="1" dirty="0" err="1">
                <a:solidFill>
                  <a:srgbClr val="C00000"/>
                </a:solidFill>
              </a:rPr>
              <a:t>ndarray.dtype</a:t>
            </a:r>
            <a:endParaRPr lang="en-IN" b="1" dirty="0">
              <a:solidFill>
                <a:srgbClr val="C00000"/>
              </a:solidFill>
            </a:endParaRPr>
          </a:p>
        </p:txBody>
      </p:sp>
      <p:sp>
        <p:nvSpPr>
          <p:cNvPr id="5" name="Content Placeholder 2"/>
          <p:cNvSpPr>
            <a:spLocks noGrp="1"/>
          </p:cNvSpPr>
          <p:nvPr>
            <p:ph idx="1"/>
          </p:nvPr>
        </p:nvSpPr>
        <p:spPr>
          <a:xfrm>
            <a:off x="738187" y="982659"/>
            <a:ext cx="10734676" cy="1546229"/>
          </a:xfrm>
        </p:spPr>
        <p:txBody>
          <a:bodyPr>
            <a:noAutofit/>
          </a:bodyPr>
          <a:lstStyle/>
          <a:p>
            <a:pPr marL="0" indent="0">
              <a:buNone/>
            </a:pPr>
            <a:r>
              <a:rPr lang="en-IN" sz="3200" dirty="0" smtClean="0"/>
              <a:t>The </a:t>
            </a:r>
            <a:r>
              <a:rPr lang="en-IN" sz="3200" dirty="0"/>
              <a:t>data type of the elements of the array. All the elements of an array are of same data type. Common data types are int32, int64, float32, float64, U32, etc. </a:t>
            </a:r>
          </a:p>
        </p:txBody>
      </p:sp>
      <p:pic>
        <p:nvPicPr>
          <p:cNvPr id="7" name="Picture 6"/>
          <p:cNvPicPr>
            <a:picLocks noChangeAspect="1"/>
          </p:cNvPicPr>
          <p:nvPr/>
        </p:nvPicPr>
        <p:blipFill>
          <a:blip r:embed="rId2" cstate="print"/>
          <a:stretch>
            <a:fillRect/>
          </a:stretch>
        </p:blipFill>
        <p:spPr>
          <a:xfrm>
            <a:off x="838198" y="2782195"/>
            <a:ext cx="10801959" cy="2718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2522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51502"/>
            <a:ext cx="10515600" cy="577850"/>
          </a:xfrm>
        </p:spPr>
        <p:txBody>
          <a:bodyPr>
            <a:normAutofit fontScale="90000"/>
          </a:bodyPr>
          <a:lstStyle/>
          <a:p>
            <a:r>
              <a:rPr lang="en-IN" b="1" dirty="0" err="1">
                <a:solidFill>
                  <a:srgbClr val="C00000"/>
                </a:solidFill>
              </a:rPr>
              <a:t>ndarray.itemsize</a:t>
            </a:r>
            <a:endParaRPr lang="en-IN" b="1" dirty="0">
              <a:solidFill>
                <a:srgbClr val="C00000"/>
              </a:solidFill>
            </a:endParaRPr>
          </a:p>
        </p:txBody>
      </p:sp>
      <p:sp>
        <p:nvSpPr>
          <p:cNvPr id="5" name="Content Placeholder 2"/>
          <p:cNvSpPr>
            <a:spLocks noGrp="1"/>
          </p:cNvSpPr>
          <p:nvPr>
            <p:ph idx="1"/>
          </p:nvPr>
        </p:nvSpPr>
        <p:spPr>
          <a:xfrm>
            <a:off x="738187" y="982659"/>
            <a:ext cx="10734676" cy="2403479"/>
          </a:xfrm>
        </p:spPr>
        <p:txBody>
          <a:bodyPr>
            <a:noAutofit/>
          </a:bodyPr>
          <a:lstStyle/>
          <a:p>
            <a:pPr marL="0" indent="0" algn="just">
              <a:buNone/>
            </a:pPr>
            <a:r>
              <a:rPr lang="en-IN" sz="3200" dirty="0" smtClean="0"/>
              <a:t>It </a:t>
            </a:r>
            <a:r>
              <a:rPr lang="en-IN" sz="3200" dirty="0"/>
              <a:t>specifies the size in bytes of each element of the array. Data type int32 and float32 means each element of the array occupies 32 bits in memory. 8 bits form a byte. Thus, an array of elements of type int32 has </a:t>
            </a:r>
            <a:r>
              <a:rPr lang="en-IN" sz="3200" dirty="0" err="1"/>
              <a:t>itemsize</a:t>
            </a:r>
            <a:r>
              <a:rPr lang="en-IN" sz="3200" dirty="0"/>
              <a:t> 32/8=4 bytes. Likewise, int64/float64 means each item has </a:t>
            </a:r>
            <a:r>
              <a:rPr lang="en-IN" sz="3200" dirty="0" err="1"/>
              <a:t>itemsize</a:t>
            </a:r>
            <a:r>
              <a:rPr lang="en-IN" sz="3200" dirty="0"/>
              <a:t> 64/8=8 bytes. </a:t>
            </a:r>
          </a:p>
        </p:txBody>
      </p:sp>
      <p:pic>
        <p:nvPicPr>
          <p:cNvPr id="8" name="Picture 7"/>
          <p:cNvPicPr>
            <a:picLocks noChangeAspect="1"/>
          </p:cNvPicPr>
          <p:nvPr/>
        </p:nvPicPr>
        <p:blipFill>
          <a:blip r:embed="rId2" cstate="print"/>
          <a:stretch>
            <a:fillRect/>
          </a:stretch>
        </p:blipFill>
        <p:spPr>
          <a:xfrm>
            <a:off x="738187" y="3682308"/>
            <a:ext cx="10615612" cy="2726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650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0" y="2693988"/>
            <a:ext cx="10515600" cy="1325563"/>
          </a:xfrm>
        </p:spPr>
        <p:txBody>
          <a:bodyPr/>
          <a:lstStyle/>
          <a:p>
            <a:r>
              <a:rPr lang="en-US" b="1" dirty="0" smtClean="0">
                <a:solidFill>
                  <a:srgbClr val="0070C0"/>
                </a:solidFill>
              </a:rPr>
              <a:t>Other ways of creating </a:t>
            </a:r>
            <a:r>
              <a:rPr lang="en-US" b="1" dirty="0" err="1" smtClean="0">
                <a:solidFill>
                  <a:srgbClr val="0070C0"/>
                </a:solidFill>
              </a:rPr>
              <a:t>NumPy</a:t>
            </a:r>
            <a:r>
              <a:rPr lang="en-US" b="1" dirty="0" smtClean="0">
                <a:solidFill>
                  <a:srgbClr val="0070C0"/>
                </a:solidFill>
              </a:rPr>
              <a:t> Array</a:t>
            </a:r>
            <a:endParaRPr lang="en-IN" b="1" dirty="0">
              <a:solidFill>
                <a:srgbClr val="0070C0"/>
              </a:solidFill>
            </a:endParaRPr>
          </a:p>
        </p:txBody>
      </p:sp>
    </p:spTree>
    <p:extLst>
      <p:ext uri="{BB962C8B-B14F-4D97-AF65-F5344CB8AC3E}">
        <p14:creationId xmlns:p14="http://schemas.microsoft.com/office/powerpoint/2010/main" val="1828212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38" y="359271"/>
            <a:ext cx="11258550" cy="954107"/>
          </a:xfrm>
          <a:prstGeom prst="rect">
            <a:avLst/>
          </a:prstGeom>
        </p:spPr>
        <p:txBody>
          <a:bodyPr wrap="square">
            <a:spAutoFit/>
          </a:bodyPr>
          <a:lstStyle/>
          <a:p>
            <a:r>
              <a:rPr lang="en-IN" sz="2800" dirty="0" smtClean="0">
                <a:solidFill>
                  <a:srgbClr val="211D1E"/>
                </a:solidFill>
                <a:latin typeface="Bookman Old Style" panose="02050604050505020204" pitchFamily="18" charset="0"/>
              </a:rPr>
              <a:t>We </a:t>
            </a:r>
            <a:r>
              <a:rPr lang="en-IN" sz="2800" dirty="0">
                <a:solidFill>
                  <a:srgbClr val="211D1E"/>
                </a:solidFill>
                <a:latin typeface="Bookman Old Style" panose="02050604050505020204" pitchFamily="18" charset="0"/>
              </a:rPr>
              <a:t>can specify </a:t>
            </a:r>
            <a:r>
              <a:rPr lang="en-IN" sz="2800" b="1" dirty="0">
                <a:solidFill>
                  <a:srgbClr val="C00000"/>
                </a:solidFill>
                <a:latin typeface="Bookman Old Style" panose="02050604050505020204" pitchFamily="18" charset="0"/>
              </a:rPr>
              <a:t>data type (integer, float, etc.) </a:t>
            </a:r>
            <a:r>
              <a:rPr lang="en-IN" sz="2800" dirty="0">
                <a:solidFill>
                  <a:srgbClr val="211D1E"/>
                </a:solidFill>
                <a:latin typeface="Bookman Old Style" panose="02050604050505020204" pitchFamily="18" charset="0"/>
              </a:rPr>
              <a:t>while creating array using </a:t>
            </a:r>
            <a:r>
              <a:rPr lang="en-IN" sz="2800" b="1" dirty="0" err="1">
                <a:solidFill>
                  <a:srgbClr val="0070C0"/>
                </a:solidFill>
                <a:latin typeface="Courier New" panose="02070309020205020404" pitchFamily="49" charset="0"/>
              </a:rPr>
              <a:t>dtype</a:t>
            </a:r>
            <a:r>
              <a:rPr lang="en-IN" sz="2800" dirty="0">
                <a:solidFill>
                  <a:srgbClr val="211D1E"/>
                </a:solidFill>
                <a:latin typeface="Courier New" panose="02070309020205020404" pitchFamily="49" charset="0"/>
              </a:rPr>
              <a:t> </a:t>
            </a:r>
            <a:r>
              <a:rPr lang="en-IN" sz="2800" dirty="0">
                <a:solidFill>
                  <a:srgbClr val="211D1E"/>
                </a:solidFill>
                <a:latin typeface="Bookman Old Style" panose="02050604050505020204" pitchFamily="18" charset="0"/>
              </a:rPr>
              <a:t>as an argument to </a:t>
            </a:r>
            <a:r>
              <a:rPr lang="en-IN" sz="2800" b="1" dirty="0">
                <a:solidFill>
                  <a:srgbClr val="0070C0"/>
                </a:solidFill>
                <a:latin typeface="Courier New" panose="02070309020205020404" pitchFamily="49" charset="0"/>
              </a:rPr>
              <a:t>array() </a:t>
            </a:r>
          </a:p>
        </p:txBody>
      </p:sp>
      <p:pic>
        <p:nvPicPr>
          <p:cNvPr id="5" name="Picture 4"/>
          <p:cNvPicPr>
            <a:picLocks noChangeAspect="1"/>
          </p:cNvPicPr>
          <p:nvPr/>
        </p:nvPicPr>
        <p:blipFill>
          <a:blip r:embed="rId2" cstate="print"/>
          <a:stretch>
            <a:fillRect/>
          </a:stretch>
        </p:blipFill>
        <p:spPr>
          <a:xfrm>
            <a:off x="185738" y="1514475"/>
            <a:ext cx="11548257" cy="3114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8587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442913"/>
            <a:ext cx="10515600" cy="2428875"/>
          </a:xfrm>
        </p:spPr>
        <p:txBody>
          <a:bodyPr>
            <a:normAutofit fontScale="90000"/>
          </a:bodyPr>
          <a:lstStyle/>
          <a:p>
            <a:r>
              <a:rPr lang="en-IN" sz="4000" dirty="0" smtClean="0"/>
              <a:t>We </a:t>
            </a:r>
            <a:r>
              <a:rPr lang="en-IN" sz="4000" dirty="0"/>
              <a:t>can create an array with all elements initialised to 0 using the function </a:t>
            </a:r>
            <a:r>
              <a:rPr lang="en-IN" sz="4000" b="1" dirty="0" err="1">
                <a:solidFill>
                  <a:srgbClr val="C00000"/>
                </a:solidFill>
              </a:rPr>
              <a:t>zeros</a:t>
            </a:r>
            <a:r>
              <a:rPr lang="en-IN" sz="4000" b="1" dirty="0" smtClean="0">
                <a:solidFill>
                  <a:srgbClr val="C00000"/>
                </a:solidFill>
              </a:rPr>
              <a:t>().</a:t>
            </a:r>
            <a:br>
              <a:rPr lang="en-IN" sz="4000" b="1" dirty="0" smtClean="0">
                <a:solidFill>
                  <a:srgbClr val="C00000"/>
                </a:solidFill>
              </a:rPr>
            </a:br>
            <a:r>
              <a:rPr lang="en-IN" sz="4000" b="1" dirty="0" smtClean="0">
                <a:solidFill>
                  <a:srgbClr val="C00000"/>
                </a:solidFill>
              </a:rPr>
              <a:t/>
            </a:r>
            <a:br>
              <a:rPr lang="en-IN" sz="4000" b="1" dirty="0" smtClean="0">
                <a:solidFill>
                  <a:srgbClr val="C00000"/>
                </a:solidFill>
              </a:rPr>
            </a:br>
            <a:r>
              <a:rPr lang="en-IN" sz="3600" dirty="0" smtClean="0"/>
              <a:t>By </a:t>
            </a:r>
            <a:r>
              <a:rPr lang="en-IN" sz="3600" dirty="0"/>
              <a:t>default, the data type of the array created by </a:t>
            </a:r>
            <a:r>
              <a:rPr lang="en-IN" sz="3600" dirty="0" err="1"/>
              <a:t>zeros</a:t>
            </a:r>
            <a:r>
              <a:rPr lang="en-IN" sz="3600" dirty="0"/>
              <a:t>() is </a:t>
            </a:r>
            <a:r>
              <a:rPr lang="en-IN" sz="3600" b="1" dirty="0"/>
              <a:t>float</a:t>
            </a:r>
            <a:r>
              <a:rPr lang="en-IN" sz="3600" dirty="0" smtClean="0"/>
              <a:t>.</a:t>
            </a:r>
            <a:endParaRPr lang="en-IN" sz="4000" b="1" dirty="0">
              <a:solidFill>
                <a:srgbClr val="C00000"/>
              </a:solidFill>
            </a:endParaRPr>
          </a:p>
        </p:txBody>
      </p:sp>
      <p:pic>
        <p:nvPicPr>
          <p:cNvPr id="4" name="Picture 3"/>
          <p:cNvPicPr>
            <a:picLocks noChangeAspect="1"/>
          </p:cNvPicPr>
          <p:nvPr/>
        </p:nvPicPr>
        <p:blipFill>
          <a:blip r:embed="rId2" cstate="print"/>
          <a:stretch>
            <a:fillRect/>
          </a:stretch>
        </p:blipFill>
        <p:spPr>
          <a:xfrm>
            <a:off x="2824161" y="2871788"/>
            <a:ext cx="5448301" cy="3462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4258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May be an image of text that says 'Machine Learning Supervised Learning Unsupervised Learning Data with label Reinforcement Learning Data without label Classification State and action Clustering 1. Logistic Regression Naive Bayes Classifier K-Nearest Neighbor Support Vector Machine K-means Model-Free Example clustering Maximization Q-Learning Hybrid optimization -Email spam detection Speech Recognition Example -Identifying fake news Document analysis Model-Based Regression Lear the Model Given the Model Linear Regression Ridge Association Analysis squares APRIORI Eclat FP-Growth regression Stepwise regression Example -Strock market prediction -Rainfall prediction -Market basket analysis Dimensionality Reduction C.1. Feature Extraction Principal Component C.2. Feature Selection Wrapper Filter Embedded Mathod Example -Analysis written texts DNA micro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32" y="-4741787"/>
            <a:ext cx="9372600" cy="1175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96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 </a:t>
            </a:r>
            <a:r>
              <a:rPr lang="en-IN" dirty="0"/>
              <a:t>can create an array with all elements initialised to 1 using the function </a:t>
            </a:r>
            <a:r>
              <a:rPr lang="en-IN" b="1" dirty="0">
                <a:solidFill>
                  <a:srgbClr val="C00000"/>
                </a:solidFill>
              </a:rPr>
              <a:t>ones(). </a:t>
            </a:r>
          </a:p>
        </p:txBody>
      </p:sp>
      <p:pic>
        <p:nvPicPr>
          <p:cNvPr id="4" name="Picture 3"/>
          <p:cNvPicPr>
            <a:picLocks noChangeAspect="1"/>
          </p:cNvPicPr>
          <p:nvPr/>
        </p:nvPicPr>
        <p:blipFill>
          <a:blip r:embed="rId2" cstate="print"/>
          <a:stretch>
            <a:fillRect/>
          </a:stretch>
        </p:blipFill>
        <p:spPr>
          <a:xfrm>
            <a:off x="2752725" y="2090737"/>
            <a:ext cx="6291263" cy="4176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57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IN" i="1" dirty="0" smtClean="0"/>
              <a:t>We can Create </a:t>
            </a:r>
            <a:r>
              <a:rPr lang="en-IN" i="1" dirty="0"/>
              <a:t>a 3x5 array filled with </a:t>
            </a:r>
            <a:r>
              <a:rPr lang="en-IN" i="1" dirty="0" smtClean="0"/>
              <a:t>a specific value for ex. 10 using </a:t>
            </a:r>
            <a:r>
              <a:rPr lang="en-IN" b="1" i="1" dirty="0" err="1" smtClean="0">
                <a:solidFill>
                  <a:srgbClr val="C00000"/>
                </a:solidFill>
              </a:rPr>
              <a:t>np.full</a:t>
            </a:r>
            <a:r>
              <a:rPr lang="en-IN" b="1" i="1" dirty="0" smtClean="0">
                <a:solidFill>
                  <a:srgbClr val="C00000"/>
                </a:solidFill>
              </a:rPr>
              <a:t>()</a:t>
            </a:r>
            <a:endParaRPr lang="en-IN" b="1" dirty="0">
              <a:solidFill>
                <a:srgbClr val="C00000"/>
              </a:solidFill>
            </a:endParaRPr>
          </a:p>
        </p:txBody>
      </p:sp>
      <p:pic>
        <p:nvPicPr>
          <p:cNvPr id="6" name="Picture 5"/>
          <p:cNvPicPr>
            <a:picLocks noChangeAspect="1"/>
          </p:cNvPicPr>
          <p:nvPr/>
        </p:nvPicPr>
        <p:blipFill>
          <a:blip r:embed="rId2" cstate="print"/>
          <a:stretch>
            <a:fillRect/>
          </a:stretch>
        </p:blipFill>
        <p:spPr>
          <a:xfrm>
            <a:off x="2921793" y="1804988"/>
            <a:ext cx="6348413" cy="4620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299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4325" y="365125"/>
            <a:ext cx="11530013" cy="1325563"/>
          </a:xfrm>
        </p:spPr>
        <p:txBody>
          <a:bodyPr>
            <a:normAutofit/>
          </a:bodyPr>
          <a:lstStyle/>
          <a:p>
            <a:r>
              <a:rPr lang="en-IN" i="1" dirty="0" smtClean="0"/>
              <a:t>We can Create </a:t>
            </a:r>
            <a:r>
              <a:rPr lang="en-IN" i="1" dirty="0"/>
              <a:t>an array of five values evenly spaced between </a:t>
            </a:r>
            <a:r>
              <a:rPr lang="en-IN" i="1" dirty="0" smtClean="0"/>
              <a:t>two values using </a:t>
            </a:r>
            <a:r>
              <a:rPr lang="en-IN" b="1" i="1" dirty="0" err="1" smtClean="0">
                <a:solidFill>
                  <a:srgbClr val="C00000"/>
                </a:solidFill>
              </a:rPr>
              <a:t>np.linspace</a:t>
            </a:r>
            <a:r>
              <a:rPr lang="en-IN" b="1" i="1" dirty="0" smtClean="0">
                <a:solidFill>
                  <a:srgbClr val="C00000"/>
                </a:solidFill>
              </a:rPr>
              <a:t>()</a:t>
            </a:r>
            <a:endParaRPr lang="en-IN" b="1" dirty="0">
              <a:solidFill>
                <a:srgbClr val="C00000"/>
              </a:solidFill>
            </a:endParaRPr>
          </a:p>
        </p:txBody>
      </p:sp>
      <p:pic>
        <p:nvPicPr>
          <p:cNvPr id="6" name="Picture 5"/>
          <p:cNvPicPr>
            <a:picLocks noChangeAspect="1"/>
          </p:cNvPicPr>
          <p:nvPr/>
        </p:nvPicPr>
        <p:blipFill>
          <a:blip r:embed="rId2" cstate="print"/>
          <a:stretch>
            <a:fillRect/>
          </a:stretch>
        </p:blipFill>
        <p:spPr>
          <a:xfrm>
            <a:off x="1862136" y="1900237"/>
            <a:ext cx="7510464" cy="40966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5011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14325" y="36509"/>
            <a:ext cx="11530013"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We can Create an array </a:t>
            </a:r>
            <a:r>
              <a:rPr lang="en-IN" dirty="0"/>
              <a:t>of uniformly </a:t>
            </a:r>
            <a:r>
              <a:rPr lang="en-IN" dirty="0" smtClean="0"/>
              <a:t>distributed random </a:t>
            </a:r>
            <a:r>
              <a:rPr lang="en-IN" dirty="0"/>
              <a:t>values between 0 and </a:t>
            </a:r>
            <a:r>
              <a:rPr lang="en-IN" dirty="0" smtClean="0"/>
              <a:t>1 using </a:t>
            </a:r>
            <a:r>
              <a:rPr lang="en-IN" b="1" dirty="0" err="1">
                <a:solidFill>
                  <a:srgbClr val="C00000"/>
                </a:solidFill>
              </a:rPr>
              <a:t>np.random.random</a:t>
            </a:r>
            <a:r>
              <a:rPr lang="en-IN" b="1" dirty="0" smtClean="0">
                <a:solidFill>
                  <a:srgbClr val="C00000"/>
                </a:solidFill>
              </a:rPr>
              <a:t>()</a:t>
            </a:r>
            <a:endParaRPr lang="en-IN" b="1" dirty="0">
              <a:solidFill>
                <a:srgbClr val="C00000"/>
              </a:solidFill>
            </a:endParaRPr>
          </a:p>
        </p:txBody>
      </p:sp>
      <p:pic>
        <p:nvPicPr>
          <p:cNvPr id="6" name="Picture 5"/>
          <p:cNvPicPr>
            <a:picLocks noChangeAspect="1"/>
          </p:cNvPicPr>
          <p:nvPr/>
        </p:nvPicPr>
        <p:blipFill>
          <a:blip r:embed="rId2" cstate="print"/>
          <a:stretch>
            <a:fillRect/>
          </a:stretch>
        </p:blipFill>
        <p:spPr>
          <a:xfrm>
            <a:off x="1919287" y="1476375"/>
            <a:ext cx="7767638" cy="4912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713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4325" y="165101"/>
            <a:ext cx="11530013" cy="19065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i="1" dirty="0" smtClean="0"/>
              <a:t>We can Create an array </a:t>
            </a:r>
            <a:r>
              <a:rPr lang="en-IN" i="1" dirty="0"/>
              <a:t>of normally distributed random </a:t>
            </a:r>
            <a:r>
              <a:rPr lang="en-IN" i="1" dirty="0" smtClean="0"/>
              <a:t>values with </a:t>
            </a:r>
            <a:r>
              <a:rPr lang="en-IN" i="1" dirty="0"/>
              <a:t>mean </a:t>
            </a:r>
            <a:r>
              <a:rPr lang="en-IN" i="1" dirty="0" smtClean="0"/>
              <a:t>x </a:t>
            </a:r>
            <a:r>
              <a:rPr lang="en-IN" i="1" dirty="0"/>
              <a:t>and standard deviation y</a:t>
            </a:r>
            <a:r>
              <a:rPr lang="en-IN" i="1" dirty="0" smtClean="0"/>
              <a:t> using </a:t>
            </a:r>
            <a:r>
              <a:rPr lang="en-IN" b="1" dirty="0" err="1" smtClean="0">
                <a:solidFill>
                  <a:srgbClr val="C00000"/>
                </a:solidFill>
              </a:rPr>
              <a:t>np.random.normal</a:t>
            </a:r>
            <a:r>
              <a:rPr lang="en-IN" b="1" dirty="0" smtClean="0">
                <a:solidFill>
                  <a:srgbClr val="C00000"/>
                </a:solidFill>
              </a:rPr>
              <a:t>()</a:t>
            </a:r>
            <a:endParaRPr lang="en-IN" b="1" dirty="0">
              <a:solidFill>
                <a:srgbClr val="C00000"/>
              </a:solidFill>
            </a:endParaRPr>
          </a:p>
        </p:txBody>
      </p:sp>
      <p:pic>
        <p:nvPicPr>
          <p:cNvPr id="5" name="Picture 4"/>
          <p:cNvPicPr>
            <a:picLocks noChangeAspect="1"/>
          </p:cNvPicPr>
          <p:nvPr/>
        </p:nvPicPr>
        <p:blipFill>
          <a:blip r:embed="rId2" cstate="print"/>
          <a:stretch>
            <a:fillRect/>
          </a:stretch>
        </p:blipFill>
        <p:spPr>
          <a:xfrm>
            <a:off x="1517136" y="2071688"/>
            <a:ext cx="9512813" cy="4427712"/>
          </a:xfrm>
          <a:prstGeom prst="rect">
            <a:avLst/>
          </a:prstGeom>
        </p:spPr>
      </p:pic>
    </p:spTree>
    <p:extLst>
      <p:ext uri="{BB962C8B-B14F-4D97-AF65-F5344CB8AC3E}">
        <p14:creationId xmlns:p14="http://schemas.microsoft.com/office/powerpoint/2010/main" val="1541103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4325" y="165101"/>
            <a:ext cx="11530013" cy="1492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i="1" dirty="0" smtClean="0"/>
              <a:t>We can Create an </a:t>
            </a:r>
            <a:r>
              <a:rPr lang="en-IN" i="1" dirty="0"/>
              <a:t>array of random integers in the interval </a:t>
            </a:r>
            <a:r>
              <a:rPr lang="en-IN" i="1" dirty="0" smtClean="0"/>
              <a:t>(</a:t>
            </a:r>
            <a:r>
              <a:rPr lang="en-IN" i="1" dirty="0" err="1" smtClean="0"/>
              <a:t>x,y</a:t>
            </a:r>
            <a:r>
              <a:rPr lang="en-IN" i="1" dirty="0" smtClean="0"/>
              <a:t>) using</a:t>
            </a:r>
            <a:r>
              <a:rPr lang="en-IN" b="1" i="1" dirty="0" smtClean="0">
                <a:solidFill>
                  <a:srgbClr val="C00000"/>
                </a:solidFill>
              </a:rPr>
              <a:t> </a:t>
            </a:r>
            <a:r>
              <a:rPr lang="en-IN" b="1" dirty="0" err="1" smtClean="0">
                <a:solidFill>
                  <a:srgbClr val="C00000"/>
                </a:solidFill>
              </a:rPr>
              <a:t>np.random.randint</a:t>
            </a:r>
            <a:r>
              <a:rPr lang="en-IN" b="1" dirty="0" smtClean="0">
                <a:solidFill>
                  <a:srgbClr val="C00000"/>
                </a:solidFill>
              </a:rPr>
              <a:t>()</a:t>
            </a:r>
            <a:endParaRPr lang="en-IN" b="1" dirty="0">
              <a:solidFill>
                <a:srgbClr val="C00000"/>
              </a:solidFill>
            </a:endParaRPr>
          </a:p>
        </p:txBody>
      </p:sp>
      <p:pic>
        <p:nvPicPr>
          <p:cNvPr id="2" name="Picture 1"/>
          <p:cNvPicPr>
            <a:picLocks noChangeAspect="1"/>
          </p:cNvPicPr>
          <p:nvPr/>
        </p:nvPicPr>
        <p:blipFill>
          <a:blip r:embed="rId2" cstate="print"/>
          <a:stretch>
            <a:fillRect/>
          </a:stretch>
        </p:blipFill>
        <p:spPr>
          <a:xfrm>
            <a:off x="1662109" y="1900238"/>
            <a:ext cx="8906313" cy="4443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857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4325" y="165101"/>
            <a:ext cx="11530013" cy="1492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i="1" dirty="0" smtClean="0"/>
              <a:t>We can Create an </a:t>
            </a:r>
            <a:r>
              <a:rPr lang="en-IN" i="1" dirty="0"/>
              <a:t>identity </a:t>
            </a:r>
            <a:r>
              <a:rPr lang="en-IN" i="1" dirty="0" smtClean="0"/>
              <a:t>matrix using </a:t>
            </a:r>
            <a:r>
              <a:rPr lang="en-IN" b="1" i="1" dirty="0" err="1" smtClean="0">
                <a:solidFill>
                  <a:srgbClr val="C00000"/>
                </a:solidFill>
              </a:rPr>
              <a:t>np.eye</a:t>
            </a:r>
            <a:r>
              <a:rPr lang="en-IN" b="1" i="1" dirty="0" smtClean="0">
                <a:solidFill>
                  <a:srgbClr val="C00000"/>
                </a:solidFill>
              </a:rPr>
              <a:t>()</a:t>
            </a:r>
            <a:endParaRPr lang="en-IN" b="1" dirty="0">
              <a:solidFill>
                <a:srgbClr val="C00000"/>
              </a:solidFill>
            </a:endParaRPr>
          </a:p>
        </p:txBody>
      </p:sp>
      <p:pic>
        <p:nvPicPr>
          <p:cNvPr id="3" name="Picture 2"/>
          <p:cNvPicPr>
            <a:picLocks noChangeAspect="1"/>
          </p:cNvPicPr>
          <p:nvPr/>
        </p:nvPicPr>
        <p:blipFill>
          <a:blip r:embed="rId2" cstate="print"/>
          <a:stretch>
            <a:fillRect/>
          </a:stretch>
        </p:blipFill>
        <p:spPr>
          <a:xfrm>
            <a:off x="1443037" y="1300162"/>
            <a:ext cx="7215188" cy="48491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8668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65790"/>
            <a:ext cx="10515600" cy="577850"/>
          </a:xfrm>
        </p:spPr>
        <p:txBody>
          <a:bodyPr>
            <a:normAutofit fontScale="90000"/>
          </a:bodyPr>
          <a:lstStyle/>
          <a:p>
            <a:r>
              <a:rPr lang="en-IN" b="1" dirty="0" err="1" smtClean="0">
                <a:solidFill>
                  <a:srgbClr val="C00000"/>
                </a:solidFill>
              </a:rPr>
              <a:t>ndarray.arange</a:t>
            </a:r>
            <a:r>
              <a:rPr lang="en-IN" b="1" dirty="0" smtClean="0">
                <a:solidFill>
                  <a:srgbClr val="C00000"/>
                </a:solidFill>
              </a:rPr>
              <a:t>(</a:t>
            </a:r>
            <a:r>
              <a:rPr lang="en-IN" b="1" dirty="0" err="1" smtClean="0">
                <a:solidFill>
                  <a:srgbClr val="C00000"/>
                </a:solidFill>
              </a:rPr>
              <a:t>start,stop</a:t>
            </a:r>
            <a:r>
              <a:rPr lang="en-IN" b="1" dirty="0" smtClean="0">
                <a:solidFill>
                  <a:srgbClr val="C00000"/>
                </a:solidFill>
              </a:rPr>
              <a:t>)</a:t>
            </a:r>
            <a:endParaRPr lang="en-IN" b="1" dirty="0">
              <a:solidFill>
                <a:srgbClr val="C00000"/>
              </a:solidFill>
            </a:endParaRPr>
          </a:p>
        </p:txBody>
      </p:sp>
      <p:pic>
        <p:nvPicPr>
          <p:cNvPr id="8" name="Picture 7"/>
          <p:cNvPicPr>
            <a:picLocks noChangeAspect="1"/>
          </p:cNvPicPr>
          <p:nvPr/>
        </p:nvPicPr>
        <p:blipFill>
          <a:blip r:embed="rId2" cstate="print"/>
          <a:stretch>
            <a:fillRect/>
          </a:stretch>
        </p:blipFill>
        <p:spPr>
          <a:xfrm>
            <a:off x="838199" y="1238250"/>
            <a:ext cx="10889764" cy="3776663"/>
          </a:xfrm>
          <a:prstGeom prst="rect">
            <a:avLst/>
          </a:prstGeom>
        </p:spPr>
      </p:pic>
    </p:spTree>
    <p:extLst>
      <p:ext uri="{BB962C8B-B14F-4D97-AF65-F5344CB8AC3E}">
        <p14:creationId xmlns:p14="http://schemas.microsoft.com/office/powerpoint/2010/main" val="687779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2163"/>
          </a:xfrm>
        </p:spPr>
        <p:txBody>
          <a:bodyPr/>
          <a:lstStyle/>
          <a:p>
            <a:r>
              <a:rPr lang="en-IN" b="1" dirty="0" smtClean="0">
                <a:solidFill>
                  <a:srgbClr val="0070C0"/>
                </a:solidFill>
                <a:latin typeface="+mn-lt"/>
              </a:rPr>
              <a:t>Indexing </a:t>
            </a:r>
            <a:r>
              <a:rPr lang="en-IN" b="1" dirty="0">
                <a:solidFill>
                  <a:srgbClr val="0070C0"/>
                </a:solidFill>
                <a:latin typeface="+mn-lt"/>
              </a:rPr>
              <a:t>and Slicing </a:t>
            </a:r>
          </a:p>
        </p:txBody>
      </p:sp>
      <p:sp>
        <p:nvSpPr>
          <p:cNvPr id="5" name="Rectangle 4"/>
          <p:cNvSpPr/>
          <p:nvPr/>
        </p:nvSpPr>
        <p:spPr>
          <a:xfrm>
            <a:off x="838200" y="1262748"/>
            <a:ext cx="6096000" cy="584775"/>
          </a:xfrm>
          <a:prstGeom prst="rect">
            <a:avLst/>
          </a:prstGeom>
        </p:spPr>
        <p:txBody>
          <a:bodyPr>
            <a:spAutoFit/>
          </a:bodyPr>
          <a:lstStyle/>
          <a:p>
            <a:r>
              <a:rPr lang="en-IN" sz="3200" b="1" dirty="0" smtClean="0">
                <a:solidFill>
                  <a:srgbClr val="C00000"/>
                </a:solidFill>
              </a:rPr>
              <a:t>Indexing </a:t>
            </a:r>
            <a:endParaRPr lang="en-IN" sz="3200" b="1" dirty="0">
              <a:solidFill>
                <a:srgbClr val="C00000"/>
              </a:solidFill>
            </a:endParaRPr>
          </a:p>
        </p:txBody>
      </p:sp>
      <p:pic>
        <p:nvPicPr>
          <p:cNvPr id="8" name="Picture 7"/>
          <p:cNvPicPr>
            <a:picLocks noChangeAspect="1"/>
          </p:cNvPicPr>
          <p:nvPr/>
        </p:nvPicPr>
        <p:blipFill>
          <a:blip r:embed="rId2" cstate="print"/>
          <a:stretch>
            <a:fillRect/>
          </a:stretch>
        </p:blipFill>
        <p:spPr>
          <a:xfrm>
            <a:off x="866775" y="1847523"/>
            <a:ext cx="9991725" cy="3184176"/>
          </a:xfrm>
          <a:prstGeom prst="rect">
            <a:avLst/>
          </a:prstGeom>
        </p:spPr>
      </p:pic>
      <p:sp>
        <p:nvSpPr>
          <p:cNvPr id="9" name="Rectangle 8"/>
          <p:cNvSpPr/>
          <p:nvPr/>
        </p:nvSpPr>
        <p:spPr>
          <a:xfrm>
            <a:off x="390524" y="5456818"/>
            <a:ext cx="11410951" cy="954107"/>
          </a:xfrm>
          <a:prstGeom prst="rect">
            <a:avLst/>
          </a:prstGeom>
        </p:spPr>
        <p:txBody>
          <a:bodyPr wrap="square">
            <a:spAutoFit/>
          </a:bodyPr>
          <a:lstStyle/>
          <a:p>
            <a:pPr algn="just"/>
            <a:r>
              <a:rPr lang="en-IN" sz="2800" dirty="0" smtClean="0">
                <a:solidFill>
                  <a:srgbClr val="211D1E"/>
                </a:solidFill>
                <a:latin typeface="Bookman Old Style" panose="02050604050505020204" pitchFamily="18" charset="0"/>
              </a:rPr>
              <a:t>Let </a:t>
            </a:r>
            <a:r>
              <a:rPr lang="en-IN" sz="2800" dirty="0">
                <a:solidFill>
                  <a:srgbClr val="211D1E"/>
                </a:solidFill>
                <a:latin typeface="Bookman Old Style" panose="02050604050505020204" pitchFamily="18" charset="0"/>
              </a:rPr>
              <a:t>us create an array called </a:t>
            </a:r>
            <a:r>
              <a:rPr lang="en-IN" sz="2800" b="1" dirty="0">
                <a:solidFill>
                  <a:srgbClr val="211D1E"/>
                </a:solidFill>
                <a:latin typeface="Bookman Old Style" panose="02050604050505020204" pitchFamily="18" charset="0"/>
              </a:rPr>
              <a:t>marks</a:t>
            </a:r>
            <a:r>
              <a:rPr lang="en-IN" sz="2800" dirty="0">
                <a:solidFill>
                  <a:srgbClr val="211D1E"/>
                </a:solidFill>
                <a:latin typeface="Bookman Old Style" panose="02050604050505020204" pitchFamily="18" charset="0"/>
              </a:rPr>
              <a:t> to store marks given in </a:t>
            </a:r>
            <a:r>
              <a:rPr lang="en-IN" sz="2800" b="1" dirty="0">
                <a:solidFill>
                  <a:srgbClr val="211D1E"/>
                </a:solidFill>
                <a:latin typeface="Bookman Old Style" panose="02050604050505020204" pitchFamily="18" charset="0"/>
              </a:rPr>
              <a:t>three</a:t>
            </a:r>
            <a:r>
              <a:rPr lang="en-IN" sz="2800" dirty="0">
                <a:solidFill>
                  <a:srgbClr val="211D1E"/>
                </a:solidFill>
                <a:latin typeface="Bookman Old Style" panose="02050604050505020204" pitchFamily="18" charset="0"/>
              </a:rPr>
              <a:t> subjects for </a:t>
            </a:r>
            <a:r>
              <a:rPr lang="en-IN" sz="2800" b="1" dirty="0">
                <a:solidFill>
                  <a:srgbClr val="211D1E"/>
                </a:solidFill>
                <a:latin typeface="Bookman Old Style" panose="02050604050505020204" pitchFamily="18" charset="0"/>
              </a:rPr>
              <a:t>four</a:t>
            </a:r>
            <a:r>
              <a:rPr lang="en-IN" sz="2800" dirty="0">
                <a:solidFill>
                  <a:srgbClr val="211D1E"/>
                </a:solidFill>
                <a:latin typeface="Bookman Old Style" panose="02050604050505020204" pitchFamily="18" charset="0"/>
              </a:rPr>
              <a:t> students given in this table. </a:t>
            </a:r>
            <a:endParaRPr lang="en-IN" sz="2800" dirty="0"/>
          </a:p>
        </p:txBody>
      </p:sp>
    </p:spTree>
    <p:extLst>
      <p:ext uri="{BB962C8B-B14F-4D97-AF65-F5344CB8AC3E}">
        <p14:creationId xmlns:p14="http://schemas.microsoft.com/office/powerpoint/2010/main" val="4248610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52400" y="223837"/>
            <a:ext cx="11092295" cy="290512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stretch>
            <a:fillRect/>
          </a:stretch>
        </p:blipFill>
        <p:spPr>
          <a:xfrm>
            <a:off x="152400" y="3438524"/>
            <a:ext cx="11092295" cy="3045253"/>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flipH="1">
            <a:off x="2028819" y="2421076"/>
            <a:ext cx="9086850" cy="707886"/>
          </a:xfrm>
          <a:prstGeom prst="rect">
            <a:avLst/>
          </a:prstGeom>
          <a:noFill/>
        </p:spPr>
        <p:txBody>
          <a:bodyPr wrap="square" rtlCol="0">
            <a:spAutoFit/>
          </a:bodyPr>
          <a:lstStyle/>
          <a:p>
            <a:r>
              <a:rPr lang="en-US" sz="4000" b="1" dirty="0" smtClean="0">
                <a:solidFill>
                  <a:srgbClr val="C00000"/>
                </a:solidFill>
              </a:rPr>
              <a:t>Retrieving second element from third row </a:t>
            </a:r>
            <a:endParaRPr lang="en-IN" sz="4000" b="1" dirty="0">
              <a:solidFill>
                <a:srgbClr val="C00000"/>
              </a:solidFill>
            </a:endParaRPr>
          </a:p>
        </p:txBody>
      </p:sp>
      <p:sp>
        <p:nvSpPr>
          <p:cNvPr id="7" name="TextBox 6"/>
          <p:cNvSpPr txBox="1"/>
          <p:nvPr/>
        </p:nvSpPr>
        <p:spPr>
          <a:xfrm flipH="1">
            <a:off x="2414587" y="5635763"/>
            <a:ext cx="5543551" cy="707886"/>
          </a:xfrm>
          <a:prstGeom prst="rect">
            <a:avLst/>
          </a:prstGeom>
          <a:noFill/>
        </p:spPr>
        <p:txBody>
          <a:bodyPr wrap="square" rtlCol="0">
            <a:spAutoFit/>
          </a:bodyPr>
          <a:lstStyle/>
          <a:p>
            <a:r>
              <a:rPr lang="en-US" sz="4000" b="1" dirty="0" smtClean="0">
                <a:solidFill>
                  <a:srgbClr val="C00000"/>
                </a:solidFill>
              </a:rPr>
              <a:t>Retrieving second row </a:t>
            </a:r>
            <a:endParaRPr lang="en-IN" sz="4000" b="1" dirty="0">
              <a:solidFill>
                <a:srgbClr val="C00000"/>
              </a:solidFill>
            </a:endParaRPr>
          </a:p>
        </p:txBody>
      </p:sp>
    </p:spTree>
    <p:extLst>
      <p:ext uri="{BB962C8B-B14F-4D97-AF65-F5344CB8AC3E}">
        <p14:creationId xmlns:p14="http://schemas.microsoft.com/office/powerpoint/2010/main" val="2118927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475" y="1414469"/>
            <a:ext cx="11401425" cy="1754326"/>
          </a:xfrm>
          <a:prstGeom prst="rect">
            <a:avLst/>
          </a:prstGeom>
        </p:spPr>
        <p:txBody>
          <a:bodyPr wrap="square">
            <a:spAutoFit/>
          </a:bodyPr>
          <a:lstStyle/>
          <a:p>
            <a:r>
              <a:rPr lang="en-IN" sz="3600" b="1" dirty="0">
                <a:solidFill>
                  <a:srgbClr val="273239"/>
                </a:solidFill>
              </a:rPr>
              <a:t>Python </a:t>
            </a:r>
            <a:r>
              <a:rPr lang="en-IN" sz="3600" b="1" dirty="0" err="1">
                <a:solidFill>
                  <a:srgbClr val="273239"/>
                </a:solidFill>
              </a:rPr>
              <a:t>NumPy</a:t>
            </a:r>
            <a:r>
              <a:rPr lang="en-IN" sz="3600" dirty="0">
                <a:solidFill>
                  <a:srgbClr val="273239"/>
                </a:solidFill>
              </a:rPr>
              <a:t> is a general-purpose array processing package which provides tools for handling the n-dimensional arrays.</a:t>
            </a:r>
            <a:endParaRPr lang="en-IN" sz="3600" dirty="0"/>
          </a:p>
        </p:txBody>
      </p:sp>
      <p:sp>
        <p:nvSpPr>
          <p:cNvPr id="6" name="Rectangle 5"/>
          <p:cNvSpPr/>
          <p:nvPr/>
        </p:nvSpPr>
        <p:spPr>
          <a:xfrm>
            <a:off x="4693111" y="343971"/>
            <a:ext cx="3261534" cy="630942"/>
          </a:xfrm>
          <a:prstGeom prst="rect">
            <a:avLst/>
          </a:prstGeom>
        </p:spPr>
        <p:txBody>
          <a:bodyPr wrap="none">
            <a:spAutoFit/>
          </a:bodyPr>
          <a:lstStyle/>
          <a:p>
            <a:r>
              <a:rPr lang="en-IN" sz="3500" b="1">
                <a:solidFill>
                  <a:srgbClr val="FF0000"/>
                </a:solidFill>
              </a:rPr>
              <a:t>What is </a:t>
            </a:r>
            <a:r>
              <a:rPr lang="en-IN" sz="3500" b="1" dirty="0" err="1">
                <a:solidFill>
                  <a:srgbClr val="FF0000"/>
                </a:solidFill>
              </a:rPr>
              <a:t>NumPy</a:t>
            </a:r>
            <a:r>
              <a:rPr lang="en-IN" sz="3500" b="1" dirty="0">
                <a:solidFill>
                  <a:srgbClr val="FF0000"/>
                </a:solidFill>
              </a:rPr>
              <a:t>?</a:t>
            </a:r>
            <a:endParaRPr lang="en-IN" sz="3500" dirty="0">
              <a:solidFill>
                <a:srgbClr val="FF0000"/>
              </a:solidFill>
            </a:endParaRPr>
          </a:p>
        </p:txBody>
      </p:sp>
      <p:sp>
        <p:nvSpPr>
          <p:cNvPr id="7" name="Rectangle 6"/>
          <p:cNvSpPr/>
          <p:nvPr/>
        </p:nvSpPr>
        <p:spPr>
          <a:xfrm>
            <a:off x="371475" y="3356313"/>
            <a:ext cx="11401425" cy="2308324"/>
          </a:xfrm>
          <a:prstGeom prst="rect">
            <a:avLst/>
          </a:prstGeom>
        </p:spPr>
        <p:txBody>
          <a:bodyPr wrap="square">
            <a:spAutoFit/>
          </a:bodyPr>
          <a:lstStyle/>
          <a:p>
            <a:pPr fontAlgn="base"/>
            <a:r>
              <a:rPr lang="en-IN" sz="3600" dirty="0">
                <a:solidFill>
                  <a:srgbClr val="273239"/>
                </a:solidFill>
              </a:rPr>
              <a:t>It contains various </a:t>
            </a:r>
            <a:r>
              <a:rPr lang="en-IN" sz="3600" dirty="0" smtClean="0">
                <a:solidFill>
                  <a:srgbClr val="273239"/>
                </a:solidFill>
              </a:rPr>
              <a:t>features:</a:t>
            </a:r>
            <a:endParaRPr lang="en-IN" sz="3600" dirty="0">
              <a:solidFill>
                <a:srgbClr val="273239"/>
              </a:solidFill>
            </a:endParaRPr>
          </a:p>
          <a:p>
            <a:pPr fontAlgn="base">
              <a:buFont typeface="Arial" panose="020B0604020202020204" pitchFamily="34" charset="0"/>
              <a:buChar char="•"/>
            </a:pPr>
            <a:r>
              <a:rPr lang="en-IN" sz="3600" dirty="0" smtClean="0">
                <a:solidFill>
                  <a:srgbClr val="273239"/>
                </a:solidFill>
              </a:rPr>
              <a:t>N-dimensional </a:t>
            </a:r>
            <a:r>
              <a:rPr lang="en-IN" sz="3600" dirty="0">
                <a:solidFill>
                  <a:srgbClr val="273239"/>
                </a:solidFill>
              </a:rPr>
              <a:t>array object</a:t>
            </a:r>
          </a:p>
          <a:p>
            <a:pPr fontAlgn="base">
              <a:buFont typeface="Arial" panose="020B0604020202020204" pitchFamily="34" charset="0"/>
              <a:buChar char="•"/>
            </a:pPr>
            <a:r>
              <a:rPr lang="en-IN" sz="3600" dirty="0" smtClean="0">
                <a:solidFill>
                  <a:srgbClr val="273239"/>
                </a:solidFill>
              </a:rPr>
              <a:t>Sophisticated functions</a:t>
            </a:r>
            <a:endParaRPr lang="en-IN" sz="3600" dirty="0">
              <a:solidFill>
                <a:srgbClr val="273239"/>
              </a:solidFill>
            </a:endParaRPr>
          </a:p>
          <a:p>
            <a:pPr fontAlgn="base">
              <a:buFont typeface="Arial" panose="020B0604020202020204" pitchFamily="34" charset="0"/>
              <a:buChar char="•"/>
            </a:pPr>
            <a:r>
              <a:rPr lang="en-IN" sz="3600" dirty="0" smtClean="0">
                <a:solidFill>
                  <a:srgbClr val="273239"/>
                </a:solidFill>
              </a:rPr>
              <a:t>Useful </a:t>
            </a:r>
            <a:r>
              <a:rPr lang="en-IN" sz="3600" dirty="0">
                <a:solidFill>
                  <a:srgbClr val="273239"/>
                </a:solidFill>
              </a:rPr>
              <a:t>linear algebra, Fourier transform, </a:t>
            </a:r>
            <a:r>
              <a:rPr lang="en-IN" sz="3600" dirty="0" smtClean="0">
                <a:solidFill>
                  <a:srgbClr val="273239"/>
                </a:solidFill>
              </a:rPr>
              <a:t>Matrix etc..</a:t>
            </a:r>
            <a:endParaRPr lang="en-IN" sz="3600" b="0" i="0" dirty="0">
              <a:solidFill>
                <a:srgbClr val="273239"/>
              </a:solidFill>
              <a:effectLst/>
            </a:endParaRPr>
          </a:p>
        </p:txBody>
      </p:sp>
    </p:spTree>
    <p:extLst>
      <p:ext uri="{BB962C8B-B14F-4D97-AF65-F5344CB8AC3E}">
        <p14:creationId xmlns:p14="http://schemas.microsoft.com/office/powerpoint/2010/main" val="3901598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7711" y="176897"/>
            <a:ext cx="6953251" cy="646331"/>
          </a:xfrm>
          <a:prstGeom prst="rect">
            <a:avLst/>
          </a:prstGeom>
        </p:spPr>
        <p:txBody>
          <a:bodyPr wrap="square">
            <a:spAutoFit/>
          </a:bodyPr>
          <a:lstStyle/>
          <a:p>
            <a:r>
              <a:rPr lang="en-IN" sz="3600" b="1" dirty="0" smtClean="0">
                <a:solidFill>
                  <a:srgbClr val="C00000"/>
                </a:solidFill>
              </a:rPr>
              <a:t>Slicing</a:t>
            </a:r>
            <a:endParaRPr lang="en-IN" sz="3600" b="1" dirty="0">
              <a:solidFill>
                <a:srgbClr val="C00000"/>
              </a:solidFill>
            </a:endParaRPr>
          </a:p>
        </p:txBody>
      </p:sp>
      <p:sp>
        <p:nvSpPr>
          <p:cNvPr id="5" name="Rectangle 4"/>
          <p:cNvSpPr/>
          <p:nvPr/>
        </p:nvSpPr>
        <p:spPr>
          <a:xfrm>
            <a:off x="747712" y="837516"/>
            <a:ext cx="11053762" cy="1938992"/>
          </a:xfrm>
          <a:prstGeom prst="rect">
            <a:avLst/>
          </a:prstGeom>
        </p:spPr>
        <p:txBody>
          <a:bodyPr wrap="square">
            <a:spAutoFit/>
          </a:bodyPr>
          <a:lstStyle/>
          <a:p>
            <a:pPr algn="just"/>
            <a:r>
              <a:rPr lang="en-IN" sz="2400" dirty="0" smtClean="0">
                <a:solidFill>
                  <a:srgbClr val="211D1E"/>
                </a:solidFill>
                <a:latin typeface="Bookman Old Style" panose="02050604050505020204" pitchFamily="18" charset="0"/>
              </a:rPr>
              <a:t>Sometimes </a:t>
            </a:r>
            <a:r>
              <a:rPr lang="en-IN" sz="2400" dirty="0">
                <a:solidFill>
                  <a:srgbClr val="211D1E"/>
                </a:solidFill>
                <a:latin typeface="Bookman Old Style" panose="02050604050505020204" pitchFamily="18" charset="0"/>
              </a:rPr>
              <a:t>we need to extract </a:t>
            </a:r>
            <a:r>
              <a:rPr lang="en-IN" sz="2400" b="1" dirty="0">
                <a:solidFill>
                  <a:srgbClr val="211D1E"/>
                </a:solidFill>
                <a:latin typeface="Bookman Old Style" panose="02050604050505020204" pitchFamily="18" charset="0"/>
              </a:rPr>
              <a:t>part of an array</a:t>
            </a:r>
            <a:r>
              <a:rPr lang="en-IN" sz="2400" dirty="0">
                <a:solidFill>
                  <a:srgbClr val="211D1E"/>
                </a:solidFill>
                <a:latin typeface="Bookman Old Style" panose="02050604050505020204" pitchFamily="18" charset="0"/>
              </a:rPr>
              <a:t>. This is done through </a:t>
            </a:r>
            <a:r>
              <a:rPr lang="en-IN" sz="2400" b="1" dirty="0">
                <a:solidFill>
                  <a:srgbClr val="211D1E"/>
                </a:solidFill>
                <a:latin typeface="Bookman Old Style" panose="02050604050505020204" pitchFamily="18" charset="0"/>
              </a:rPr>
              <a:t>slicing</a:t>
            </a:r>
            <a:r>
              <a:rPr lang="en-IN" sz="2400" dirty="0">
                <a:solidFill>
                  <a:srgbClr val="211D1E"/>
                </a:solidFill>
                <a:latin typeface="Bookman Old Style" panose="02050604050505020204" pitchFamily="18" charset="0"/>
              </a:rPr>
              <a:t>. </a:t>
            </a:r>
            <a:endParaRPr lang="en-IN" sz="2400" dirty="0" smtClean="0">
              <a:solidFill>
                <a:srgbClr val="211D1E"/>
              </a:solidFill>
              <a:latin typeface="Bookman Old Style" panose="02050604050505020204" pitchFamily="18" charset="0"/>
            </a:endParaRPr>
          </a:p>
          <a:p>
            <a:pPr algn="just"/>
            <a:r>
              <a:rPr lang="en-IN" sz="2400" dirty="0" smtClean="0">
                <a:solidFill>
                  <a:srgbClr val="211D1E"/>
                </a:solidFill>
                <a:latin typeface="Bookman Old Style" panose="02050604050505020204" pitchFamily="18" charset="0"/>
              </a:rPr>
              <a:t>We </a:t>
            </a:r>
            <a:r>
              <a:rPr lang="en-IN" sz="2400" dirty="0">
                <a:solidFill>
                  <a:srgbClr val="211D1E"/>
                </a:solidFill>
                <a:latin typeface="Bookman Old Style" panose="02050604050505020204" pitchFamily="18" charset="0"/>
              </a:rPr>
              <a:t>can define which part of the array to be sliced by specifying the start and end index values using </a:t>
            </a:r>
            <a:r>
              <a:rPr lang="en-IN" sz="2400" b="1" dirty="0">
                <a:solidFill>
                  <a:srgbClr val="C00000"/>
                </a:solidFill>
                <a:latin typeface="Bookman Old Style" panose="02050604050505020204" pitchFamily="18" charset="0"/>
              </a:rPr>
              <a:t>[start : </a:t>
            </a:r>
            <a:r>
              <a:rPr lang="en-IN" sz="2400" b="1" dirty="0" smtClean="0">
                <a:solidFill>
                  <a:srgbClr val="C00000"/>
                </a:solidFill>
                <a:latin typeface="Bookman Old Style" panose="02050604050505020204" pitchFamily="18" charset="0"/>
              </a:rPr>
              <a:t>stop : step] </a:t>
            </a:r>
            <a:r>
              <a:rPr lang="en-IN" sz="2400" dirty="0">
                <a:solidFill>
                  <a:srgbClr val="211D1E"/>
                </a:solidFill>
                <a:latin typeface="Bookman Old Style" panose="02050604050505020204" pitchFamily="18" charset="0"/>
              </a:rPr>
              <a:t>along with the array name. </a:t>
            </a:r>
            <a:endParaRPr lang="en-IN" sz="2400" dirty="0"/>
          </a:p>
        </p:txBody>
      </p:sp>
      <p:pic>
        <p:nvPicPr>
          <p:cNvPr id="6" name="Picture 5"/>
          <p:cNvPicPr>
            <a:picLocks noChangeAspect="1"/>
          </p:cNvPicPr>
          <p:nvPr/>
        </p:nvPicPr>
        <p:blipFill>
          <a:blip r:embed="rId2" cstate="print"/>
          <a:stretch>
            <a:fillRect/>
          </a:stretch>
        </p:blipFill>
        <p:spPr>
          <a:xfrm>
            <a:off x="1576391" y="2824168"/>
            <a:ext cx="9496426" cy="376020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flipH="1">
            <a:off x="4398168" y="5635764"/>
            <a:ext cx="6605588" cy="707886"/>
          </a:xfrm>
          <a:prstGeom prst="rect">
            <a:avLst/>
          </a:prstGeom>
          <a:noFill/>
        </p:spPr>
        <p:txBody>
          <a:bodyPr wrap="square" rtlCol="0">
            <a:spAutoFit/>
          </a:bodyPr>
          <a:lstStyle/>
          <a:p>
            <a:r>
              <a:rPr lang="en-US" sz="4000" b="1" dirty="0" smtClean="0">
                <a:solidFill>
                  <a:srgbClr val="C00000"/>
                </a:solidFill>
              </a:rPr>
              <a:t>Retrieving 3</a:t>
            </a:r>
            <a:r>
              <a:rPr lang="en-US" sz="4000" b="1" baseline="30000" dirty="0" smtClean="0">
                <a:solidFill>
                  <a:srgbClr val="C00000"/>
                </a:solidFill>
              </a:rPr>
              <a:t>rd</a:t>
            </a:r>
            <a:r>
              <a:rPr lang="en-US" sz="4000" b="1" dirty="0" smtClean="0">
                <a:solidFill>
                  <a:srgbClr val="C00000"/>
                </a:solidFill>
              </a:rPr>
              <a:t> to 7</a:t>
            </a:r>
            <a:r>
              <a:rPr lang="en-US" sz="4000" b="1" baseline="30000" dirty="0" smtClean="0">
                <a:solidFill>
                  <a:srgbClr val="C00000"/>
                </a:solidFill>
              </a:rPr>
              <a:t>th</a:t>
            </a:r>
            <a:r>
              <a:rPr lang="en-US" sz="4000" b="1" dirty="0" smtClean="0">
                <a:solidFill>
                  <a:srgbClr val="C00000"/>
                </a:solidFill>
              </a:rPr>
              <a:t> elements</a:t>
            </a:r>
            <a:endParaRPr lang="en-IN" sz="4000" b="1" dirty="0">
              <a:solidFill>
                <a:srgbClr val="C00000"/>
              </a:solidFill>
            </a:endParaRPr>
          </a:p>
        </p:txBody>
      </p:sp>
    </p:spTree>
    <p:extLst>
      <p:ext uri="{BB962C8B-B14F-4D97-AF65-F5344CB8AC3E}">
        <p14:creationId xmlns:p14="http://schemas.microsoft.com/office/powerpoint/2010/main" val="649240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157287" y="152400"/>
            <a:ext cx="10029825" cy="6142736"/>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flipH="1">
            <a:off x="2928937" y="5478601"/>
            <a:ext cx="8258175" cy="707886"/>
          </a:xfrm>
          <a:prstGeom prst="rect">
            <a:avLst/>
          </a:prstGeom>
          <a:noFill/>
        </p:spPr>
        <p:txBody>
          <a:bodyPr wrap="square" rtlCol="0">
            <a:spAutoFit/>
          </a:bodyPr>
          <a:lstStyle/>
          <a:p>
            <a:r>
              <a:rPr lang="en-US" sz="4000" b="1" dirty="0" smtClean="0">
                <a:solidFill>
                  <a:srgbClr val="C00000"/>
                </a:solidFill>
              </a:rPr>
              <a:t>Retrieving two elements from 3</a:t>
            </a:r>
            <a:r>
              <a:rPr lang="en-US" sz="4000" b="1" baseline="30000" dirty="0" smtClean="0">
                <a:solidFill>
                  <a:srgbClr val="C00000"/>
                </a:solidFill>
              </a:rPr>
              <a:t>rd</a:t>
            </a:r>
            <a:r>
              <a:rPr lang="en-US" sz="4000" b="1" dirty="0" smtClean="0">
                <a:solidFill>
                  <a:srgbClr val="C00000"/>
                </a:solidFill>
              </a:rPr>
              <a:t> row </a:t>
            </a:r>
            <a:endParaRPr lang="en-IN" sz="4000" b="1" dirty="0">
              <a:solidFill>
                <a:srgbClr val="C00000"/>
              </a:solidFill>
            </a:endParaRPr>
          </a:p>
        </p:txBody>
      </p:sp>
    </p:spTree>
    <p:extLst>
      <p:ext uri="{BB962C8B-B14F-4D97-AF65-F5344CB8AC3E}">
        <p14:creationId xmlns:p14="http://schemas.microsoft.com/office/powerpoint/2010/main" val="3253460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14342" y="214316"/>
            <a:ext cx="10429876" cy="63166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flipH="1">
            <a:off x="3857625" y="5692913"/>
            <a:ext cx="6315075" cy="707886"/>
          </a:xfrm>
          <a:prstGeom prst="rect">
            <a:avLst/>
          </a:prstGeom>
          <a:noFill/>
        </p:spPr>
        <p:txBody>
          <a:bodyPr wrap="square" rtlCol="0">
            <a:spAutoFit/>
          </a:bodyPr>
          <a:lstStyle/>
          <a:p>
            <a:r>
              <a:rPr lang="en-US" sz="4000" b="1" dirty="0" smtClean="0">
                <a:solidFill>
                  <a:srgbClr val="C00000"/>
                </a:solidFill>
              </a:rPr>
              <a:t>Retrieving third column </a:t>
            </a:r>
            <a:endParaRPr lang="en-IN" sz="4000" b="1" dirty="0">
              <a:solidFill>
                <a:srgbClr val="C00000"/>
              </a:solidFill>
            </a:endParaRPr>
          </a:p>
        </p:txBody>
      </p:sp>
    </p:spTree>
    <p:extLst>
      <p:ext uri="{BB962C8B-B14F-4D97-AF65-F5344CB8AC3E}">
        <p14:creationId xmlns:p14="http://schemas.microsoft.com/office/powerpoint/2010/main" val="1978008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71450" y="168645"/>
            <a:ext cx="7270477" cy="6532194"/>
          </a:xfrm>
          <a:prstGeom prst="rect">
            <a:avLst/>
          </a:prstGeom>
        </p:spPr>
      </p:pic>
      <p:sp>
        <p:nvSpPr>
          <p:cNvPr id="5" name="TextBox 4"/>
          <p:cNvSpPr txBox="1"/>
          <p:nvPr/>
        </p:nvSpPr>
        <p:spPr>
          <a:xfrm flipH="1">
            <a:off x="3703319" y="5577867"/>
            <a:ext cx="6440806" cy="707886"/>
          </a:xfrm>
          <a:prstGeom prst="rect">
            <a:avLst/>
          </a:prstGeom>
          <a:noFill/>
        </p:spPr>
        <p:txBody>
          <a:bodyPr wrap="square" rtlCol="0">
            <a:spAutoFit/>
          </a:bodyPr>
          <a:lstStyle/>
          <a:p>
            <a:r>
              <a:rPr lang="en-US" sz="4000" b="1" dirty="0" smtClean="0">
                <a:solidFill>
                  <a:srgbClr val="C00000"/>
                </a:solidFill>
              </a:rPr>
              <a:t>Retrieving inner 3*3 Matrix</a:t>
            </a:r>
            <a:endParaRPr lang="en-IN" sz="4000" b="1" dirty="0">
              <a:solidFill>
                <a:srgbClr val="C00000"/>
              </a:solidFill>
            </a:endParaRPr>
          </a:p>
        </p:txBody>
      </p:sp>
      <p:sp>
        <p:nvSpPr>
          <p:cNvPr id="6" name="Rectangle 5"/>
          <p:cNvSpPr/>
          <p:nvPr/>
        </p:nvSpPr>
        <p:spPr>
          <a:xfrm>
            <a:off x="1157288" y="3200400"/>
            <a:ext cx="1571625" cy="14430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1726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1866904" y="-14287"/>
            <a:ext cx="7362826" cy="671169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flipH="1">
            <a:off x="5100637" y="5307151"/>
            <a:ext cx="4171950" cy="707886"/>
          </a:xfrm>
          <a:prstGeom prst="rect">
            <a:avLst/>
          </a:prstGeom>
          <a:noFill/>
        </p:spPr>
        <p:txBody>
          <a:bodyPr wrap="square" rtlCol="0">
            <a:spAutoFit/>
          </a:bodyPr>
          <a:lstStyle/>
          <a:p>
            <a:r>
              <a:rPr lang="en-US" sz="4000" b="1" dirty="0" smtClean="0">
                <a:solidFill>
                  <a:srgbClr val="C00000"/>
                </a:solidFill>
              </a:rPr>
              <a:t>Row wise reverse</a:t>
            </a:r>
            <a:endParaRPr lang="en-IN" sz="4000" b="1" dirty="0">
              <a:solidFill>
                <a:srgbClr val="C00000"/>
              </a:solidFill>
            </a:endParaRPr>
          </a:p>
        </p:txBody>
      </p:sp>
    </p:spTree>
    <p:extLst>
      <p:ext uri="{BB962C8B-B14F-4D97-AF65-F5344CB8AC3E}">
        <p14:creationId xmlns:p14="http://schemas.microsoft.com/office/powerpoint/2010/main" val="420583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943099" y="52386"/>
            <a:ext cx="7186614" cy="662360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flipH="1">
            <a:off x="4757737" y="5307151"/>
            <a:ext cx="4171950" cy="707886"/>
          </a:xfrm>
          <a:prstGeom prst="rect">
            <a:avLst/>
          </a:prstGeom>
          <a:noFill/>
        </p:spPr>
        <p:txBody>
          <a:bodyPr wrap="square" rtlCol="0">
            <a:spAutoFit/>
          </a:bodyPr>
          <a:lstStyle/>
          <a:p>
            <a:r>
              <a:rPr lang="en-US" sz="4000" b="1" dirty="0" smtClean="0">
                <a:solidFill>
                  <a:srgbClr val="C00000"/>
                </a:solidFill>
              </a:rPr>
              <a:t>Col. wise reverse</a:t>
            </a:r>
            <a:endParaRPr lang="en-IN" sz="4000" b="1" dirty="0">
              <a:solidFill>
                <a:srgbClr val="C00000"/>
              </a:solidFill>
            </a:endParaRPr>
          </a:p>
        </p:txBody>
      </p:sp>
    </p:spTree>
    <p:extLst>
      <p:ext uri="{BB962C8B-B14F-4D97-AF65-F5344CB8AC3E}">
        <p14:creationId xmlns:p14="http://schemas.microsoft.com/office/powerpoint/2010/main" val="918271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952624" y="0"/>
            <a:ext cx="7094853" cy="653177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flipH="1">
            <a:off x="4557712" y="4592778"/>
            <a:ext cx="4471988" cy="1938992"/>
          </a:xfrm>
          <a:prstGeom prst="rect">
            <a:avLst/>
          </a:prstGeom>
          <a:noFill/>
        </p:spPr>
        <p:txBody>
          <a:bodyPr wrap="square" rtlCol="0">
            <a:spAutoFit/>
          </a:bodyPr>
          <a:lstStyle/>
          <a:p>
            <a:pPr algn="ctr"/>
            <a:r>
              <a:rPr lang="en-US" sz="4000" b="1" dirty="0" smtClean="0">
                <a:solidFill>
                  <a:srgbClr val="C00000"/>
                </a:solidFill>
              </a:rPr>
              <a:t>At a time both </a:t>
            </a:r>
          </a:p>
          <a:p>
            <a:pPr algn="ctr"/>
            <a:r>
              <a:rPr lang="en-US" sz="4000" b="1" dirty="0" smtClean="0">
                <a:solidFill>
                  <a:srgbClr val="C00000"/>
                </a:solidFill>
              </a:rPr>
              <a:t>Row wise and Col. wise reverse</a:t>
            </a:r>
            <a:endParaRPr lang="en-IN" sz="4000" b="1" dirty="0">
              <a:solidFill>
                <a:srgbClr val="C00000"/>
              </a:solidFill>
            </a:endParaRPr>
          </a:p>
        </p:txBody>
      </p:sp>
      <p:sp>
        <p:nvSpPr>
          <p:cNvPr id="6" name="TextBox 5"/>
          <p:cNvSpPr txBox="1"/>
          <p:nvPr/>
        </p:nvSpPr>
        <p:spPr>
          <a:xfrm flipH="1">
            <a:off x="9047477" y="5146775"/>
            <a:ext cx="31623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smtClean="0">
                <a:solidFill>
                  <a:srgbClr val="0070C0"/>
                </a:solidFill>
              </a:rPr>
              <a:t>It is equal to </a:t>
            </a:r>
          </a:p>
          <a:p>
            <a:pPr algn="ctr"/>
            <a:r>
              <a:rPr lang="en-US" sz="2400" b="1" dirty="0" smtClean="0">
                <a:solidFill>
                  <a:srgbClr val="0070C0"/>
                </a:solidFill>
              </a:rPr>
              <a:t>180 degree rotation</a:t>
            </a:r>
            <a:endParaRPr lang="en-IN" sz="2400" b="1" dirty="0">
              <a:solidFill>
                <a:srgbClr val="0070C0"/>
              </a:solidFill>
            </a:endParaRPr>
          </a:p>
        </p:txBody>
      </p:sp>
    </p:spTree>
    <p:extLst>
      <p:ext uri="{BB962C8B-B14F-4D97-AF65-F5344CB8AC3E}">
        <p14:creationId xmlns:p14="http://schemas.microsoft.com/office/powerpoint/2010/main" val="2365757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912" y="128580"/>
            <a:ext cx="5776907" cy="769441"/>
          </a:xfrm>
          <a:prstGeom prst="rect">
            <a:avLst/>
          </a:prstGeom>
        </p:spPr>
        <p:txBody>
          <a:bodyPr wrap="square">
            <a:spAutoFit/>
          </a:bodyPr>
          <a:lstStyle/>
          <a:p>
            <a:r>
              <a:rPr lang="en-IN" sz="4400" b="1" dirty="0" smtClean="0">
                <a:solidFill>
                  <a:srgbClr val="C00000"/>
                </a:solidFill>
              </a:rPr>
              <a:t>Concatenating Arrays</a:t>
            </a:r>
            <a:endParaRPr lang="en-IN" sz="4400" b="1" dirty="0">
              <a:solidFill>
                <a:srgbClr val="C00000"/>
              </a:solidFill>
            </a:endParaRPr>
          </a:p>
        </p:txBody>
      </p:sp>
      <p:sp>
        <p:nvSpPr>
          <p:cNvPr id="5" name="Rectangle 4"/>
          <p:cNvSpPr/>
          <p:nvPr/>
        </p:nvSpPr>
        <p:spPr>
          <a:xfrm>
            <a:off x="442912" y="874927"/>
            <a:ext cx="11272838" cy="4832092"/>
          </a:xfrm>
          <a:prstGeom prst="rect">
            <a:avLst/>
          </a:prstGeom>
        </p:spPr>
        <p:txBody>
          <a:bodyPr wrap="square">
            <a:spAutoFit/>
          </a:bodyPr>
          <a:lstStyle/>
          <a:p>
            <a:pPr algn="just"/>
            <a:r>
              <a:rPr lang="en-IN" sz="2800" dirty="0" smtClean="0"/>
              <a:t>Concatenation </a:t>
            </a:r>
            <a:r>
              <a:rPr lang="en-IN" sz="2800" dirty="0"/>
              <a:t>means joining two or more arrays. Concatenating 1-D arrays means appending the sequences one after another. </a:t>
            </a:r>
            <a:endParaRPr lang="en-IN" sz="2800" dirty="0" smtClean="0"/>
          </a:p>
          <a:p>
            <a:pPr algn="just"/>
            <a:endParaRPr lang="en-IN" sz="2800" dirty="0" smtClean="0"/>
          </a:p>
          <a:p>
            <a:pPr algn="just"/>
            <a:r>
              <a:rPr lang="en-IN" sz="2800" b="1" dirty="0" err="1" smtClean="0">
                <a:solidFill>
                  <a:srgbClr val="0070C0"/>
                </a:solidFill>
              </a:rPr>
              <a:t>NumPy.concatenate</a:t>
            </a:r>
            <a:r>
              <a:rPr lang="en-IN" sz="2800" b="1" dirty="0">
                <a:solidFill>
                  <a:srgbClr val="0070C0"/>
                </a:solidFill>
              </a:rPr>
              <a:t>() </a:t>
            </a:r>
          </a:p>
          <a:p>
            <a:pPr algn="just"/>
            <a:r>
              <a:rPr lang="en-IN" sz="2800" dirty="0" smtClean="0"/>
              <a:t>This function </a:t>
            </a:r>
            <a:r>
              <a:rPr lang="en-IN" sz="2800" dirty="0"/>
              <a:t>can be used to concatenate two or more 2-D arrays either row-wise or column-wise. </a:t>
            </a:r>
            <a:endParaRPr lang="en-IN" sz="2800" dirty="0" smtClean="0"/>
          </a:p>
          <a:p>
            <a:pPr algn="just"/>
            <a:r>
              <a:rPr lang="en-IN" sz="2800" dirty="0" smtClean="0"/>
              <a:t>All </a:t>
            </a:r>
            <a:r>
              <a:rPr lang="en-IN" sz="2800" dirty="0"/>
              <a:t>the dimensions of the arrays to be concatenated must match exactly except for the dimension or axis along which they need to be joined. </a:t>
            </a:r>
            <a:endParaRPr lang="en-IN" sz="2800" dirty="0" smtClean="0"/>
          </a:p>
          <a:p>
            <a:pPr algn="just"/>
            <a:endParaRPr lang="en-IN" sz="2800" dirty="0"/>
          </a:p>
          <a:p>
            <a:pPr algn="just"/>
            <a:r>
              <a:rPr lang="en-IN" sz="2800" dirty="0" smtClean="0"/>
              <a:t>Any </a:t>
            </a:r>
            <a:r>
              <a:rPr lang="en-IN" sz="2800" dirty="0"/>
              <a:t>mismatch in the dimensions results in an error. </a:t>
            </a:r>
            <a:endParaRPr lang="en-IN" sz="2800" dirty="0" smtClean="0"/>
          </a:p>
          <a:p>
            <a:pPr algn="just"/>
            <a:r>
              <a:rPr lang="en-IN" sz="2800" dirty="0" smtClean="0"/>
              <a:t>By </a:t>
            </a:r>
            <a:r>
              <a:rPr lang="en-IN" sz="2800" dirty="0"/>
              <a:t>default, the concatenation of the arrays happens along axis=0. </a:t>
            </a:r>
          </a:p>
        </p:txBody>
      </p:sp>
    </p:spTree>
    <p:extLst>
      <p:ext uri="{BB962C8B-B14F-4D97-AF65-F5344CB8AC3E}">
        <p14:creationId xmlns:p14="http://schemas.microsoft.com/office/powerpoint/2010/main" val="193692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452563" y="838200"/>
            <a:ext cx="9220200" cy="573006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flipH="1">
            <a:off x="583779" y="88640"/>
            <a:ext cx="10717633" cy="646331"/>
          </a:xfrm>
          <a:prstGeom prst="rect">
            <a:avLst/>
          </a:prstGeom>
          <a:noFill/>
        </p:spPr>
        <p:txBody>
          <a:bodyPr wrap="square" rtlCol="0">
            <a:spAutoFit/>
          </a:bodyPr>
          <a:lstStyle/>
          <a:p>
            <a:pPr algn="ctr"/>
            <a:r>
              <a:rPr lang="en-US" sz="3600" b="1" u="sng" dirty="0" smtClean="0">
                <a:solidFill>
                  <a:srgbClr val="C00000"/>
                </a:solidFill>
              </a:rPr>
              <a:t>Example1</a:t>
            </a:r>
            <a:r>
              <a:rPr lang="en-US" sz="3600" b="1" dirty="0" smtClean="0">
                <a:solidFill>
                  <a:srgbClr val="C00000"/>
                </a:solidFill>
              </a:rPr>
              <a:t>: </a:t>
            </a:r>
            <a:r>
              <a:rPr lang="en-US" sz="3600" b="1" dirty="0" smtClean="0">
                <a:solidFill>
                  <a:srgbClr val="0070C0"/>
                </a:solidFill>
              </a:rPr>
              <a:t>concatenating </a:t>
            </a:r>
            <a:r>
              <a:rPr lang="en-US" sz="3600" b="1" dirty="0" err="1" smtClean="0">
                <a:solidFill>
                  <a:srgbClr val="0070C0"/>
                </a:solidFill>
              </a:rPr>
              <a:t>x,y,z</a:t>
            </a:r>
            <a:r>
              <a:rPr lang="en-US" sz="3600" b="1" dirty="0" smtClean="0">
                <a:solidFill>
                  <a:srgbClr val="0070C0"/>
                </a:solidFill>
              </a:rPr>
              <a:t> Arrays and assigning to A</a:t>
            </a:r>
            <a:endParaRPr lang="en-IN" sz="3600" b="1" dirty="0">
              <a:solidFill>
                <a:srgbClr val="0070C0"/>
              </a:solidFill>
            </a:endParaRPr>
          </a:p>
        </p:txBody>
      </p:sp>
    </p:spTree>
    <p:extLst>
      <p:ext uri="{BB962C8B-B14F-4D97-AF65-F5344CB8AC3E}">
        <p14:creationId xmlns:p14="http://schemas.microsoft.com/office/powerpoint/2010/main" val="2075382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001250" y="796526"/>
            <a:ext cx="7882689" cy="573444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flipH="1">
            <a:off x="583779" y="88640"/>
            <a:ext cx="10717633" cy="707886"/>
          </a:xfrm>
          <a:prstGeom prst="rect">
            <a:avLst/>
          </a:prstGeom>
          <a:noFill/>
        </p:spPr>
        <p:txBody>
          <a:bodyPr wrap="square" rtlCol="0">
            <a:spAutoFit/>
          </a:bodyPr>
          <a:lstStyle/>
          <a:p>
            <a:pPr algn="ctr"/>
            <a:r>
              <a:rPr lang="en-US" sz="4000" b="1" u="sng" dirty="0" smtClean="0">
                <a:solidFill>
                  <a:srgbClr val="C00000"/>
                </a:solidFill>
              </a:rPr>
              <a:t>Example2</a:t>
            </a:r>
            <a:r>
              <a:rPr lang="en-US" sz="4000" b="1" dirty="0" smtClean="0">
                <a:solidFill>
                  <a:srgbClr val="C00000"/>
                </a:solidFill>
              </a:rPr>
              <a:t>: </a:t>
            </a:r>
            <a:r>
              <a:rPr lang="en-US" sz="4000" b="1" dirty="0" smtClean="0">
                <a:solidFill>
                  <a:srgbClr val="0070C0"/>
                </a:solidFill>
              </a:rPr>
              <a:t>Row wise concatenation of B to A</a:t>
            </a:r>
            <a:endParaRPr lang="en-IN" sz="4000" b="1" dirty="0">
              <a:solidFill>
                <a:srgbClr val="0070C0"/>
              </a:solidFill>
            </a:endParaRPr>
          </a:p>
        </p:txBody>
      </p:sp>
    </p:spTree>
    <p:extLst>
      <p:ext uri="{BB962C8B-B14F-4D97-AF65-F5344CB8AC3E}">
        <p14:creationId xmlns:p14="http://schemas.microsoft.com/office/powerpoint/2010/main" val="142644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913" y="585788"/>
            <a:ext cx="11444287" cy="4401205"/>
          </a:xfrm>
          <a:prstGeom prst="rect">
            <a:avLst/>
          </a:prstGeom>
        </p:spPr>
        <p:txBody>
          <a:bodyPr wrap="square">
            <a:spAutoFit/>
          </a:bodyPr>
          <a:lstStyle/>
          <a:p>
            <a:pPr algn="just" fontAlgn="base"/>
            <a:r>
              <a:rPr lang="en-IN" sz="2800" dirty="0" err="1">
                <a:solidFill>
                  <a:srgbClr val="273239"/>
                </a:solidFill>
                <a:latin typeface="urw-din"/>
              </a:rPr>
              <a:t>NumPy’s</a:t>
            </a:r>
            <a:r>
              <a:rPr lang="en-IN" sz="2800" dirty="0">
                <a:solidFill>
                  <a:srgbClr val="273239"/>
                </a:solidFill>
                <a:latin typeface="urw-din"/>
              </a:rPr>
              <a:t> main object is the homogeneous </a:t>
            </a:r>
            <a:r>
              <a:rPr lang="en-IN" sz="2800" dirty="0">
                <a:solidFill>
                  <a:srgbClr val="FF0000"/>
                </a:solidFill>
                <a:latin typeface="urw-din"/>
              </a:rPr>
              <a:t>multidimensional array</a:t>
            </a:r>
            <a:r>
              <a:rPr lang="en-IN" sz="2800" dirty="0" smtClean="0">
                <a:solidFill>
                  <a:srgbClr val="FF0000"/>
                </a:solidFill>
                <a:latin typeface="urw-din"/>
              </a:rPr>
              <a:t>.</a:t>
            </a:r>
          </a:p>
          <a:p>
            <a:pPr algn="just" fontAlgn="base"/>
            <a:endParaRPr lang="en-IN" sz="2800" dirty="0">
              <a:solidFill>
                <a:srgbClr val="FF0000"/>
              </a:solidFill>
              <a:latin typeface="urw-din"/>
            </a:endParaRPr>
          </a:p>
          <a:p>
            <a:pPr algn="just" fontAlgn="base">
              <a:buFont typeface="Arial" panose="020B0604020202020204" pitchFamily="34" charset="0"/>
              <a:buChar char="•"/>
            </a:pPr>
            <a:r>
              <a:rPr lang="en-IN" sz="2800" dirty="0">
                <a:solidFill>
                  <a:srgbClr val="273239"/>
                </a:solidFill>
                <a:latin typeface="urw-din"/>
              </a:rPr>
              <a:t>It is a table of elements (usually numbers), all of the same type, indexed by a tuple of positive integers</a:t>
            </a:r>
            <a:r>
              <a:rPr lang="en-IN" sz="2800" dirty="0" smtClean="0">
                <a:solidFill>
                  <a:srgbClr val="273239"/>
                </a:solidFill>
                <a:latin typeface="urw-din"/>
              </a:rPr>
              <a:t>.</a:t>
            </a:r>
          </a:p>
          <a:p>
            <a:pPr algn="just" fontAlgn="base"/>
            <a:endParaRPr lang="en-IN" sz="2800" dirty="0">
              <a:solidFill>
                <a:srgbClr val="273239"/>
              </a:solidFill>
              <a:latin typeface="urw-din"/>
            </a:endParaRPr>
          </a:p>
          <a:p>
            <a:pPr algn="just" fontAlgn="base">
              <a:buFont typeface="Arial" panose="020B0604020202020204" pitchFamily="34" charset="0"/>
              <a:buChar char="•"/>
            </a:pPr>
            <a:r>
              <a:rPr lang="en-IN" sz="2800" dirty="0">
                <a:solidFill>
                  <a:srgbClr val="273239"/>
                </a:solidFill>
                <a:latin typeface="urw-din"/>
              </a:rPr>
              <a:t>In </a:t>
            </a:r>
            <a:r>
              <a:rPr lang="en-IN" sz="2800" dirty="0" err="1">
                <a:solidFill>
                  <a:srgbClr val="273239"/>
                </a:solidFill>
                <a:latin typeface="urw-din"/>
              </a:rPr>
              <a:t>NumPy</a:t>
            </a:r>
            <a:r>
              <a:rPr lang="en-IN" sz="2800" dirty="0">
                <a:solidFill>
                  <a:srgbClr val="273239"/>
                </a:solidFill>
                <a:latin typeface="urw-din"/>
              </a:rPr>
              <a:t> dimensions are called </a:t>
            </a:r>
            <a:r>
              <a:rPr lang="en-IN" sz="2800" b="1" i="1" dirty="0">
                <a:solidFill>
                  <a:srgbClr val="C00000"/>
                </a:solidFill>
                <a:latin typeface="urw-din"/>
              </a:rPr>
              <a:t>axes</a:t>
            </a:r>
            <a:r>
              <a:rPr lang="en-IN" sz="2800" dirty="0">
                <a:solidFill>
                  <a:srgbClr val="273239"/>
                </a:solidFill>
                <a:latin typeface="urw-din"/>
              </a:rPr>
              <a:t>. </a:t>
            </a:r>
            <a:endParaRPr lang="en-IN" sz="2800" dirty="0" smtClean="0">
              <a:solidFill>
                <a:srgbClr val="273239"/>
              </a:solidFill>
              <a:latin typeface="urw-din"/>
            </a:endParaRPr>
          </a:p>
          <a:p>
            <a:pPr algn="just" fontAlgn="base"/>
            <a:r>
              <a:rPr lang="en-IN" sz="2800" dirty="0" smtClean="0">
                <a:solidFill>
                  <a:srgbClr val="273239"/>
                </a:solidFill>
                <a:latin typeface="urw-din"/>
              </a:rPr>
              <a:t>The </a:t>
            </a:r>
            <a:r>
              <a:rPr lang="en-IN" sz="2800" dirty="0">
                <a:solidFill>
                  <a:srgbClr val="273239"/>
                </a:solidFill>
                <a:latin typeface="urw-din"/>
              </a:rPr>
              <a:t>number of axes is </a:t>
            </a:r>
            <a:r>
              <a:rPr lang="en-IN" sz="2800" i="1" dirty="0">
                <a:solidFill>
                  <a:srgbClr val="273239"/>
                </a:solidFill>
                <a:latin typeface="urw-din"/>
              </a:rPr>
              <a:t>rank</a:t>
            </a:r>
            <a:r>
              <a:rPr lang="en-IN" sz="2800" dirty="0" smtClean="0">
                <a:solidFill>
                  <a:srgbClr val="273239"/>
                </a:solidFill>
                <a:latin typeface="urw-din"/>
              </a:rPr>
              <a:t>.</a:t>
            </a:r>
          </a:p>
          <a:p>
            <a:pPr algn="just" fontAlgn="base">
              <a:buFont typeface="Arial" panose="020B0604020202020204" pitchFamily="34" charset="0"/>
              <a:buChar char="•"/>
            </a:pPr>
            <a:endParaRPr lang="en-IN" sz="2800" dirty="0">
              <a:solidFill>
                <a:srgbClr val="273239"/>
              </a:solidFill>
              <a:latin typeface="urw-din"/>
            </a:endParaRPr>
          </a:p>
          <a:p>
            <a:pPr algn="just" fontAlgn="base">
              <a:buFont typeface="Arial" panose="020B0604020202020204" pitchFamily="34" charset="0"/>
              <a:buChar char="•"/>
            </a:pPr>
            <a:r>
              <a:rPr lang="en-IN" sz="2800" dirty="0" err="1">
                <a:solidFill>
                  <a:srgbClr val="273239"/>
                </a:solidFill>
                <a:latin typeface="urw-din"/>
              </a:rPr>
              <a:t>NumPy’s</a:t>
            </a:r>
            <a:r>
              <a:rPr lang="en-IN" sz="2800" dirty="0">
                <a:solidFill>
                  <a:srgbClr val="273239"/>
                </a:solidFill>
                <a:latin typeface="urw-din"/>
              </a:rPr>
              <a:t> array class is called </a:t>
            </a:r>
            <a:r>
              <a:rPr lang="en-IN" sz="2800" b="1" dirty="0" err="1">
                <a:solidFill>
                  <a:srgbClr val="C00000"/>
                </a:solidFill>
                <a:latin typeface="urw-din"/>
              </a:rPr>
              <a:t>ndarray</a:t>
            </a:r>
            <a:r>
              <a:rPr lang="en-IN" sz="2800" dirty="0">
                <a:solidFill>
                  <a:srgbClr val="273239"/>
                </a:solidFill>
                <a:latin typeface="urw-din"/>
              </a:rPr>
              <a:t>. </a:t>
            </a:r>
            <a:endParaRPr lang="en-IN" sz="2800" dirty="0" smtClean="0">
              <a:solidFill>
                <a:srgbClr val="273239"/>
              </a:solidFill>
              <a:latin typeface="urw-din"/>
            </a:endParaRPr>
          </a:p>
          <a:p>
            <a:pPr algn="just" fontAlgn="base"/>
            <a:r>
              <a:rPr lang="en-IN" sz="2800" dirty="0" smtClean="0">
                <a:solidFill>
                  <a:srgbClr val="273239"/>
                </a:solidFill>
                <a:latin typeface="urw-din"/>
              </a:rPr>
              <a:t>It </a:t>
            </a:r>
            <a:r>
              <a:rPr lang="en-IN" sz="2800" dirty="0">
                <a:solidFill>
                  <a:srgbClr val="273239"/>
                </a:solidFill>
                <a:latin typeface="urw-din"/>
              </a:rPr>
              <a:t>is also known by the alias </a:t>
            </a:r>
            <a:r>
              <a:rPr lang="en-IN" sz="2800" b="1" dirty="0">
                <a:solidFill>
                  <a:srgbClr val="C00000"/>
                </a:solidFill>
                <a:latin typeface="urw-din"/>
              </a:rPr>
              <a:t>array</a:t>
            </a:r>
            <a:r>
              <a:rPr lang="en-IN" sz="2800" dirty="0">
                <a:solidFill>
                  <a:srgbClr val="273239"/>
                </a:solidFill>
                <a:latin typeface="urw-din"/>
              </a:rPr>
              <a:t>.</a:t>
            </a:r>
            <a:endParaRPr lang="en-IN" sz="2800" b="0" i="0" dirty="0">
              <a:solidFill>
                <a:srgbClr val="273239"/>
              </a:solidFill>
              <a:effectLst/>
              <a:latin typeface="urw-din"/>
            </a:endParaRPr>
          </a:p>
        </p:txBody>
      </p:sp>
      <p:sp>
        <p:nvSpPr>
          <p:cNvPr id="5" name="Rectangle 1"/>
          <p:cNvSpPr>
            <a:spLocks noChangeArrowheads="1"/>
          </p:cNvSpPr>
          <p:nvPr/>
        </p:nvSpPr>
        <p:spPr bwMode="auto">
          <a:xfrm>
            <a:off x="7934326" y="2771002"/>
            <a:ext cx="3295650" cy="357020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rPr>
              <a:t>[[[10 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Courier New" panose="02070309020205020404" pitchFamily="49" charset="0"/>
              </a:rPr>
              <a:t> </a:t>
            </a:r>
            <a:r>
              <a:rPr lang="en-US" altLang="en-US" sz="3200" dirty="0" smtClean="0">
                <a:solidFill>
                  <a:srgbClr val="000000"/>
                </a:solidFill>
                <a:latin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rPr>
              <a:t>[30 40]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Courier New" panose="02070309020205020404" pitchFamily="49" charset="0"/>
              </a:rPr>
              <a:t> </a:t>
            </a:r>
            <a:r>
              <a:rPr lang="en-US" altLang="en-US" sz="3200" dirty="0" smtClean="0">
                <a:solidFill>
                  <a:srgbClr val="000000"/>
                </a:solidFill>
                <a:latin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rPr>
              <a:t>[50 60]]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rPr>
              <a:t> [[15 25]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Courier New" panose="02070309020205020404" pitchFamily="49" charset="0"/>
              </a:rPr>
              <a:t> </a:t>
            </a:r>
            <a:r>
              <a:rPr lang="en-US" altLang="en-US" sz="3200" dirty="0" smtClean="0">
                <a:solidFill>
                  <a:srgbClr val="000000"/>
                </a:solidFill>
                <a:latin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rPr>
              <a:t>[35 45]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Courier New" panose="02070309020205020404" pitchFamily="49" charset="0"/>
              </a:rPr>
              <a:t> </a:t>
            </a:r>
            <a:r>
              <a:rPr lang="en-US" altLang="en-US" sz="3200" dirty="0" smtClean="0">
                <a:solidFill>
                  <a:srgbClr val="000000"/>
                </a:solidFill>
                <a:latin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rPr>
              <a:t>[55 65]]]</a:t>
            </a:r>
            <a:r>
              <a:rPr kumimoji="0" lang="en-US" altLang="en-US" sz="40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885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3014662" y="982174"/>
            <a:ext cx="5915024" cy="5715813"/>
          </a:xfrm>
          <a:prstGeom prst="rect">
            <a:avLst/>
          </a:prstGeom>
        </p:spPr>
      </p:pic>
      <p:sp>
        <p:nvSpPr>
          <p:cNvPr id="5" name="TextBox 4"/>
          <p:cNvSpPr txBox="1"/>
          <p:nvPr/>
        </p:nvSpPr>
        <p:spPr>
          <a:xfrm flipH="1">
            <a:off x="583779" y="88640"/>
            <a:ext cx="10717633" cy="707886"/>
          </a:xfrm>
          <a:prstGeom prst="rect">
            <a:avLst/>
          </a:prstGeom>
          <a:noFill/>
        </p:spPr>
        <p:txBody>
          <a:bodyPr wrap="square" rtlCol="0">
            <a:spAutoFit/>
          </a:bodyPr>
          <a:lstStyle/>
          <a:p>
            <a:pPr algn="ctr"/>
            <a:r>
              <a:rPr lang="en-US" sz="4000" b="1" u="sng" dirty="0" smtClean="0">
                <a:solidFill>
                  <a:srgbClr val="C00000"/>
                </a:solidFill>
              </a:rPr>
              <a:t>Example3</a:t>
            </a:r>
            <a:r>
              <a:rPr lang="en-US" sz="4000" b="1" dirty="0" smtClean="0">
                <a:solidFill>
                  <a:srgbClr val="C00000"/>
                </a:solidFill>
              </a:rPr>
              <a:t>: </a:t>
            </a:r>
            <a:r>
              <a:rPr lang="en-US" sz="4000" b="1" dirty="0" smtClean="0">
                <a:solidFill>
                  <a:srgbClr val="0070C0"/>
                </a:solidFill>
              </a:rPr>
              <a:t>Col. wise concatenation of B to A</a:t>
            </a:r>
            <a:endParaRPr lang="en-IN" sz="4000" b="1" dirty="0">
              <a:solidFill>
                <a:srgbClr val="0070C0"/>
              </a:solidFill>
            </a:endParaRPr>
          </a:p>
        </p:txBody>
      </p:sp>
    </p:spTree>
    <p:extLst>
      <p:ext uri="{BB962C8B-B14F-4D97-AF65-F5344CB8AC3E}">
        <p14:creationId xmlns:p14="http://schemas.microsoft.com/office/powerpoint/2010/main" val="391589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42958"/>
            <a:ext cx="12001500" cy="830997"/>
          </a:xfrm>
          <a:prstGeom prst="rect">
            <a:avLst/>
          </a:prstGeom>
        </p:spPr>
        <p:txBody>
          <a:bodyPr wrap="square">
            <a:spAutoFit/>
          </a:bodyPr>
          <a:lstStyle/>
          <a:p>
            <a:pPr algn="just"/>
            <a:r>
              <a:rPr lang="en-IN" sz="2400" dirty="0">
                <a:solidFill>
                  <a:srgbClr val="000000"/>
                </a:solidFill>
              </a:rPr>
              <a:t>For working with arrays of mixed dimensions, it can be clearer to use the </a:t>
            </a:r>
            <a:r>
              <a:rPr lang="en-IN" sz="2400" dirty="0" err="1" smtClean="0">
                <a:solidFill>
                  <a:srgbClr val="000000"/>
                </a:solidFill>
              </a:rPr>
              <a:t>np.vstack</a:t>
            </a:r>
            <a:r>
              <a:rPr lang="en-IN" sz="2400" dirty="0" smtClean="0">
                <a:solidFill>
                  <a:srgbClr val="000000"/>
                </a:solidFill>
              </a:rPr>
              <a:t> (vertical </a:t>
            </a:r>
            <a:r>
              <a:rPr lang="en-IN" sz="2400" dirty="0">
                <a:solidFill>
                  <a:srgbClr val="000000"/>
                </a:solidFill>
              </a:rPr>
              <a:t>stack) and </a:t>
            </a:r>
            <a:r>
              <a:rPr lang="en-IN" sz="2400" dirty="0" err="1" smtClean="0">
                <a:solidFill>
                  <a:srgbClr val="000000"/>
                </a:solidFill>
              </a:rPr>
              <a:t>np.hstack</a:t>
            </a:r>
            <a:r>
              <a:rPr lang="en-IN" sz="2400" dirty="0" smtClean="0">
                <a:solidFill>
                  <a:srgbClr val="000000"/>
                </a:solidFill>
              </a:rPr>
              <a:t> (horizontal </a:t>
            </a:r>
            <a:r>
              <a:rPr lang="en-IN" sz="2400" dirty="0">
                <a:solidFill>
                  <a:srgbClr val="000000"/>
                </a:solidFill>
              </a:rPr>
              <a:t>stack) functions</a:t>
            </a:r>
            <a:r>
              <a:rPr lang="en-IN" sz="2400" dirty="0" smtClean="0">
                <a:solidFill>
                  <a:srgbClr val="000000"/>
                </a:solidFill>
              </a:rPr>
              <a:t>:</a:t>
            </a:r>
            <a:endParaRPr lang="en-IN" sz="2400" dirty="0">
              <a:solidFill>
                <a:srgbClr val="000000"/>
              </a:solidFill>
            </a:endParaRPr>
          </a:p>
        </p:txBody>
      </p:sp>
      <p:sp>
        <p:nvSpPr>
          <p:cNvPr id="5" name="TextBox 4"/>
          <p:cNvSpPr txBox="1"/>
          <p:nvPr/>
        </p:nvSpPr>
        <p:spPr>
          <a:xfrm flipH="1">
            <a:off x="0" y="0"/>
            <a:ext cx="12192000" cy="1077218"/>
          </a:xfrm>
          <a:prstGeom prst="rect">
            <a:avLst/>
          </a:prstGeom>
          <a:noFill/>
        </p:spPr>
        <p:txBody>
          <a:bodyPr wrap="square" rtlCol="0">
            <a:spAutoFit/>
          </a:bodyPr>
          <a:lstStyle/>
          <a:p>
            <a:r>
              <a:rPr lang="en-US" sz="3600" b="1" u="sng" dirty="0" smtClean="0">
                <a:solidFill>
                  <a:srgbClr val="C00000"/>
                </a:solidFill>
              </a:rPr>
              <a:t>Example4,5</a:t>
            </a:r>
            <a:r>
              <a:rPr lang="en-US" sz="3600" b="1" dirty="0" smtClean="0">
                <a:solidFill>
                  <a:srgbClr val="C00000"/>
                </a:solidFill>
              </a:rPr>
              <a:t>: </a:t>
            </a:r>
            <a:r>
              <a:rPr lang="en-IN" sz="3200" b="1" dirty="0" err="1" smtClean="0">
                <a:solidFill>
                  <a:srgbClr val="0070C0"/>
                </a:solidFill>
                <a:latin typeface="UbuntuMono-Regular"/>
              </a:rPr>
              <a:t>np.vstack</a:t>
            </a:r>
            <a:r>
              <a:rPr lang="en-IN" sz="2800" dirty="0" smtClean="0">
                <a:solidFill>
                  <a:srgbClr val="000000"/>
                </a:solidFill>
                <a:latin typeface="UbuntuMono-Regular"/>
              </a:rPr>
              <a:t> </a:t>
            </a:r>
            <a:r>
              <a:rPr lang="en-IN" sz="2800" dirty="0" smtClean="0">
                <a:solidFill>
                  <a:srgbClr val="000000"/>
                </a:solidFill>
                <a:latin typeface="MinionPro-Regular"/>
              </a:rPr>
              <a:t>(vertical </a:t>
            </a:r>
            <a:r>
              <a:rPr lang="en-IN" sz="2800" dirty="0">
                <a:solidFill>
                  <a:srgbClr val="000000"/>
                </a:solidFill>
                <a:latin typeface="MinionPro-Regular"/>
              </a:rPr>
              <a:t>stack) and </a:t>
            </a:r>
            <a:r>
              <a:rPr lang="en-IN" sz="3200" b="1" dirty="0" err="1">
                <a:solidFill>
                  <a:srgbClr val="0070C0"/>
                </a:solidFill>
                <a:latin typeface="UbuntuMono-Regular"/>
              </a:rPr>
              <a:t>np.hstack</a:t>
            </a:r>
            <a:r>
              <a:rPr lang="en-IN" sz="2800" dirty="0">
                <a:solidFill>
                  <a:srgbClr val="000000"/>
                </a:solidFill>
                <a:latin typeface="UbuntuMono-Regular"/>
              </a:rPr>
              <a:t> </a:t>
            </a:r>
            <a:r>
              <a:rPr lang="en-IN" sz="2800" dirty="0">
                <a:solidFill>
                  <a:srgbClr val="000000"/>
                </a:solidFill>
                <a:latin typeface="MinionPro-Regular"/>
              </a:rPr>
              <a:t>(horizontal stack) </a:t>
            </a:r>
            <a:endParaRPr lang="en-IN" sz="2800" b="1" dirty="0">
              <a:solidFill>
                <a:srgbClr val="0070C0"/>
              </a:solidFill>
            </a:endParaRPr>
          </a:p>
        </p:txBody>
      </p:sp>
      <p:pic>
        <p:nvPicPr>
          <p:cNvPr id="6" name="Picture 5"/>
          <p:cNvPicPr>
            <a:picLocks noChangeAspect="1"/>
          </p:cNvPicPr>
          <p:nvPr/>
        </p:nvPicPr>
        <p:blipFill>
          <a:blip r:embed="rId2" cstate="print"/>
          <a:stretch>
            <a:fillRect/>
          </a:stretch>
        </p:blipFill>
        <p:spPr>
          <a:xfrm>
            <a:off x="125335" y="2057399"/>
            <a:ext cx="5860709" cy="40319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stretch>
            <a:fillRect/>
          </a:stretch>
        </p:blipFill>
        <p:spPr>
          <a:xfrm>
            <a:off x="6743701" y="2057399"/>
            <a:ext cx="5114949" cy="4031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12204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912" y="300030"/>
            <a:ext cx="5776907" cy="769441"/>
          </a:xfrm>
          <a:prstGeom prst="rect">
            <a:avLst/>
          </a:prstGeom>
        </p:spPr>
        <p:txBody>
          <a:bodyPr wrap="square">
            <a:spAutoFit/>
          </a:bodyPr>
          <a:lstStyle/>
          <a:p>
            <a:r>
              <a:rPr lang="en-IN" sz="4400" b="1" dirty="0" smtClean="0">
                <a:solidFill>
                  <a:srgbClr val="C00000"/>
                </a:solidFill>
              </a:rPr>
              <a:t>Splitting Arrays</a:t>
            </a:r>
            <a:endParaRPr lang="en-IN" sz="4400" b="1" dirty="0">
              <a:solidFill>
                <a:srgbClr val="C00000"/>
              </a:solidFill>
            </a:endParaRPr>
          </a:p>
        </p:txBody>
      </p:sp>
      <p:sp>
        <p:nvSpPr>
          <p:cNvPr id="5" name="Rectangle 4"/>
          <p:cNvSpPr/>
          <p:nvPr/>
        </p:nvSpPr>
        <p:spPr>
          <a:xfrm>
            <a:off x="442912" y="1417852"/>
            <a:ext cx="11272838" cy="4524315"/>
          </a:xfrm>
          <a:prstGeom prst="rect">
            <a:avLst/>
          </a:prstGeom>
        </p:spPr>
        <p:txBody>
          <a:bodyPr wrap="square">
            <a:spAutoFit/>
          </a:bodyPr>
          <a:lstStyle/>
          <a:p>
            <a:pPr algn="just"/>
            <a:r>
              <a:rPr lang="en-IN" sz="3600" dirty="0" smtClean="0"/>
              <a:t>We </a:t>
            </a:r>
            <a:r>
              <a:rPr lang="en-IN" sz="3600" dirty="0"/>
              <a:t>can split an array into two or more </a:t>
            </a:r>
            <a:r>
              <a:rPr lang="en-IN" sz="3600" u="sng" dirty="0" smtClean="0"/>
              <a:t>sub-arrays</a:t>
            </a:r>
            <a:r>
              <a:rPr lang="en-IN" sz="3600" dirty="0" smtClean="0"/>
              <a:t>.</a:t>
            </a:r>
          </a:p>
          <a:p>
            <a:pPr algn="just"/>
            <a:endParaRPr lang="en-IN" sz="3600" dirty="0"/>
          </a:p>
          <a:p>
            <a:pPr algn="just"/>
            <a:r>
              <a:rPr lang="en-IN" sz="3600" b="1" dirty="0" err="1">
                <a:solidFill>
                  <a:srgbClr val="7030A0"/>
                </a:solidFill>
              </a:rPr>
              <a:t>numpy.split</a:t>
            </a:r>
            <a:r>
              <a:rPr lang="en-IN" sz="3600" b="1" dirty="0">
                <a:solidFill>
                  <a:srgbClr val="7030A0"/>
                </a:solidFill>
              </a:rPr>
              <a:t>() </a:t>
            </a:r>
            <a:r>
              <a:rPr lang="en-IN" sz="3600" dirty="0"/>
              <a:t>splits an array along the specified </a:t>
            </a:r>
            <a:r>
              <a:rPr lang="en-IN" sz="3600" b="1" dirty="0">
                <a:solidFill>
                  <a:srgbClr val="FF0000"/>
                </a:solidFill>
              </a:rPr>
              <a:t>axis</a:t>
            </a:r>
            <a:r>
              <a:rPr lang="en-IN" sz="3600" dirty="0"/>
              <a:t>. </a:t>
            </a:r>
            <a:endParaRPr lang="en-IN" sz="3600" dirty="0" smtClean="0"/>
          </a:p>
          <a:p>
            <a:pPr algn="just"/>
            <a:endParaRPr lang="en-IN" sz="3600" dirty="0"/>
          </a:p>
          <a:p>
            <a:pPr algn="just"/>
            <a:r>
              <a:rPr lang="en-IN" sz="3600" dirty="0"/>
              <a:t>We can either specify </a:t>
            </a:r>
            <a:r>
              <a:rPr lang="en-IN" sz="3600" b="1" dirty="0"/>
              <a:t>sequence of index values </a:t>
            </a:r>
            <a:r>
              <a:rPr lang="en-IN" sz="3600" dirty="0"/>
              <a:t>where an array is to be split; </a:t>
            </a:r>
            <a:r>
              <a:rPr lang="en-IN" sz="3600" b="1" dirty="0"/>
              <a:t>or</a:t>
            </a:r>
            <a:r>
              <a:rPr lang="en-IN" sz="3600" dirty="0"/>
              <a:t> we can specify an </a:t>
            </a:r>
            <a:r>
              <a:rPr lang="en-IN" sz="3600" b="1" dirty="0"/>
              <a:t>integer N</a:t>
            </a:r>
            <a:r>
              <a:rPr lang="en-IN" sz="3600" dirty="0"/>
              <a:t>, that indicates the number of equal parts in which the array is to be split, as parameter(s) to the </a:t>
            </a:r>
            <a:r>
              <a:rPr lang="en-IN" sz="3600" b="1" dirty="0" err="1" smtClean="0">
                <a:solidFill>
                  <a:srgbClr val="7030A0"/>
                </a:solidFill>
              </a:rPr>
              <a:t>numpy.split</a:t>
            </a:r>
            <a:r>
              <a:rPr lang="en-IN" sz="3600" b="1" dirty="0">
                <a:solidFill>
                  <a:srgbClr val="7030A0"/>
                </a:solidFill>
              </a:rPr>
              <a:t>() </a:t>
            </a:r>
            <a:r>
              <a:rPr lang="en-IN" sz="3600" dirty="0"/>
              <a:t>function. </a:t>
            </a:r>
            <a:r>
              <a:rPr lang="en-IN" sz="3600" dirty="0" smtClean="0"/>
              <a:t> </a:t>
            </a:r>
            <a:endParaRPr lang="en-IN" sz="3600" dirty="0"/>
          </a:p>
        </p:txBody>
      </p:sp>
    </p:spTree>
    <p:extLst>
      <p:ext uri="{BB962C8B-B14F-4D97-AF65-F5344CB8AC3E}">
        <p14:creationId xmlns:p14="http://schemas.microsoft.com/office/powerpoint/2010/main" val="996820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388439" y="1295399"/>
            <a:ext cx="11108312" cy="524827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flipH="1">
            <a:off x="583778" y="117215"/>
            <a:ext cx="10717633" cy="830997"/>
          </a:xfrm>
          <a:prstGeom prst="rect">
            <a:avLst/>
          </a:prstGeom>
          <a:noFill/>
        </p:spPr>
        <p:txBody>
          <a:bodyPr wrap="square" rtlCol="0">
            <a:spAutoFit/>
          </a:bodyPr>
          <a:lstStyle/>
          <a:p>
            <a:pPr algn="ctr"/>
            <a:r>
              <a:rPr lang="en-US" sz="4800" b="1" u="sng" dirty="0" smtClean="0">
                <a:solidFill>
                  <a:srgbClr val="C00000"/>
                </a:solidFill>
              </a:rPr>
              <a:t>Example1</a:t>
            </a:r>
            <a:r>
              <a:rPr lang="en-US" sz="4800" b="1" dirty="0" smtClean="0">
                <a:solidFill>
                  <a:srgbClr val="C00000"/>
                </a:solidFill>
              </a:rPr>
              <a:t>: </a:t>
            </a:r>
            <a:r>
              <a:rPr lang="en-US" sz="4800" b="1" dirty="0" smtClean="0">
                <a:solidFill>
                  <a:srgbClr val="0070C0"/>
                </a:solidFill>
              </a:rPr>
              <a:t>Splitting 1-D Array</a:t>
            </a:r>
            <a:endParaRPr lang="en-IN" sz="4800" b="1" dirty="0">
              <a:solidFill>
                <a:srgbClr val="0070C0"/>
              </a:solidFill>
            </a:endParaRPr>
          </a:p>
        </p:txBody>
      </p:sp>
    </p:spTree>
    <p:extLst>
      <p:ext uri="{BB962C8B-B14F-4D97-AF65-F5344CB8AC3E}">
        <p14:creationId xmlns:p14="http://schemas.microsoft.com/office/powerpoint/2010/main" val="3236279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71524" y="917930"/>
            <a:ext cx="10248593" cy="555430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566998" y="4093372"/>
            <a:ext cx="2529860" cy="584775"/>
          </a:xfrm>
          <a:prstGeom prst="rect">
            <a:avLst/>
          </a:prstGeom>
        </p:spPr>
        <p:txBody>
          <a:bodyPr wrap="none">
            <a:spAutoFit/>
          </a:bodyPr>
          <a:lstStyle/>
          <a:p>
            <a:r>
              <a:rPr lang="en-IN" sz="3200" b="1" dirty="0" err="1">
                <a:solidFill>
                  <a:srgbClr val="7030A0"/>
                </a:solidFill>
              </a:rPr>
              <a:t>numpy.split</a:t>
            </a:r>
            <a:r>
              <a:rPr lang="en-IN" sz="3200" b="1" dirty="0">
                <a:solidFill>
                  <a:srgbClr val="7030A0"/>
                </a:solidFill>
              </a:rPr>
              <a:t>() </a:t>
            </a:r>
            <a:endParaRPr lang="en-IN" sz="3200" dirty="0"/>
          </a:p>
        </p:txBody>
      </p:sp>
      <p:sp>
        <p:nvSpPr>
          <p:cNvPr id="7" name="Rectangle 6"/>
          <p:cNvSpPr/>
          <p:nvPr/>
        </p:nvSpPr>
        <p:spPr>
          <a:xfrm>
            <a:off x="4943474" y="4835370"/>
            <a:ext cx="5776907"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4400" b="1" dirty="0" smtClean="0">
                <a:solidFill>
                  <a:srgbClr val="0070C0"/>
                </a:solidFill>
              </a:rPr>
              <a:t>Row wise with </a:t>
            </a:r>
            <a:r>
              <a:rPr lang="en-IN" sz="4400" b="1" dirty="0" smtClean="0">
                <a:solidFill>
                  <a:srgbClr val="C00000"/>
                </a:solidFill>
              </a:rPr>
              <a:t>axis=0</a:t>
            </a:r>
            <a:endParaRPr lang="en-IN" sz="4400" b="1" dirty="0">
              <a:solidFill>
                <a:srgbClr val="C00000"/>
              </a:solidFill>
            </a:endParaRPr>
          </a:p>
        </p:txBody>
      </p:sp>
      <p:sp>
        <p:nvSpPr>
          <p:cNvPr id="8" name="TextBox 7"/>
          <p:cNvSpPr txBox="1"/>
          <p:nvPr/>
        </p:nvSpPr>
        <p:spPr>
          <a:xfrm flipH="1">
            <a:off x="583777" y="117216"/>
            <a:ext cx="10717633" cy="707886"/>
          </a:xfrm>
          <a:prstGeom prst="rect">
            <a:avLst/>
          </a:prstGeom>
          <a:noFill/>
        </p:spPr>
        <p:txBody>
          <a:bodyPr wrap="square" rtlCol="0">
            <a:spAutoFit/>
          </a:bodyPr>
          <a:lstStyle/>
          <a:p>
            <a:pPr algn="ctr"/>
            <a:r>
              <a:rPr lang="en-US" sz="4000" b="1" u="sng" dirty="0" smtClean="0">
                <a:solidFill>
                  <a:srgbClr val="C00000"/>
                </a:solidFill>
              </a:rPr>
              <a:t>Example2.1</a:t>
            </a:r>
            <a:r>
              <a:rPr lang="en-US" sz="4000" b="1" dirty="0" smtClean="0">
                <a:solidFill>
                  <a:srgbClr val="C00000"/>
                </a:solidFill>
              </a:rPr>
              <a:t>: </a:t>
            </a:r>
            <a:r>
              <a:rPr lang="en-US" sz="4000" b="1" dirty="0" smtClean="0">
                <a:solidFill>
                  <a:srgbClr val="0070C0"/>
                </a:solidFill>
              </a:rPr>
              <a:t>Splitting 2-D Array</a:t>
            </a:r>
            <a:endParaRPr lang="en-IN" sz="4000" b="1" dirty="0">
              <a:solidFill>
                <a:srgbClr val="0070C0"/>
              </a:solidFill>
            </a:endParaRPr>
          </a:p>
        </p:txBody>
      </p:sp>
    </p:spTree>
    <p:extLst>
      <p:ext uri="{BB962C8B-B14F-4D97-AF65-F5344CB8AC3E}">
        <p14:creationId xmlns:p14="http://schemas.microsoft.com/office/powerpoint/2010/main" val="880046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081207" y="857249"/>
            <a:ext cx="7848607" cy="575786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071930" y="4757732"/>
            <a:ext cx="514350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3600" b="1" dirty="0" smtClean="0">
                <a:solidFill>
                  <a:srgbClr val="0070C0"/>
                </a:solidFill>
              </a:rPr>
              <a:t>Column wise with </a:t>
            </a:r>
            <a:r>
              <a:rPr lang="en-IN" sz="3600" b="1" dirty="0" smtClean="0">
                <a:solidFill>
                  <a:srgbClr val="C00000"/>
                </a:solidFill>
              </a:rPr>
              <a:t>axis=1</a:t>
            </a:r>
            <a:endParaRPr lang="en-IN" sz="3600" b="1" dirty="0">
              <a:solidFill>
                <a:srgbClr val="C00000"/>
              </a:solidFill>
            </a:endParaRPr>
          </a:p>
        </p:txBody>
      </p:sp>
      <p:sp>
        <p:nvSpPr>
          <p:cNvPr id="6" name="Rectangle 5"/>
          <p:cNvSpPr/>
          <p:nvPr/>
        </p:nvSpPr>
        <p:spPr>
          <a:xfrm>
            <a:off x="5378754" y="4140810"/>
            <a:ext cx="2529860" cy="584775"/>
          </a:xfrm>
          <a:prstGeom prst="rect">
            <a:avLst/>
          </a:prstGeom>
        </p:spPr>
        <p:txBody>
          <a:bodyPr wrap="none">
            <a:spAutoFit/>
          </a:bodyPr>
          <a:lstStyle/>
          <a:p>
            <a:r>
              <a:rPr lang="en-IN" sz="3200" b="1" dirty="0" err="1">
                <a:solidFill>
                  <a:srgbClr val="7030A0"/>
                </a:solidFill>
              </a:rPr>
              <a:t>numpy.split</a:t>
            </a:r>
            <a:r>
              <a:rPr lang="en-IN" sz="3200" b="1" dirty="0">
                <a:solidFill>
                  <a:srgbClr val="7030A0"/>
                </a:solidFill>
              </a:rPr>
              <a:t>() </a:t>
            </a:r>
            <a:endParaRPr lang="en-IN" sz="3200" dirty="0"/>
          </a:p>
        </p:txBody>
      </p:sp>
      <p:sp>
        <p:nvSpPr>
          <p:cNvPr id="7" name="TextBox 6"/>
          <p:cNvSpPr txBox="1"/>
          <p:nvPr/>
        </p:nvSpPr>
        <p:spPr>
          <a:xfrm flipH="1">
            <a:off x="583777" y="117216"/>
            <a:ext cx="10717633" cy="707886"/>
          </a:xfrm>
          <a:prstGeom prst="rect">
            <a:avLst/>
          </a:prstGeom>
          <a:noFill/>
        </p:spPr>
        <p:txBody>
          <a:bodyPr wrap="square" rtlCol="0">
            <a:spAutoFit/>
          </a:bodyPr>
          <a:lstStyle/>
          <a:p>
            <a:pPr algn="ctr"/>
            <a:r>
              <a:rPr lang="en-US" sz="4000" b="1" u="sng" dirty="0" smtClean="0">
                <a:solidFill>
                  <a:srgbClr val="C00000"/>
                </a:solidFill>
              </a:rPr>
              <a:t>Example2.2</a:t>
            </a:r>
            <a:r>
              <a:rPr lang="en-US" sz="4000" b="1" dirty="0" smtClean="0">
                <a:solidFill>
                  <a:srgbClr val="C00000"/>
                </a:solidFill>
              </a:rPr>
              <a:t>: </a:t>
            </a:r>
            <a:r>
              <a:rPr lang="en-US" sz="4000" b="1" dirty="0" smtClean="0">
                <a:solidFill>
                  <a:srgbClr val="0070C0"/>
                </a:solidFill>
              </a:rPr>
              <a:t>Splitting 2-D Array</a:t>
            </a:r>
            <a:endParaRPr lang="en-IN" sz="4000" b="1" dirty="0">
              <a:solidFill>
                <a:srgbClr val="0070C0"/>
              </a:solidFill>
            </a:endParaRPr>
          </a:p>
        </p:txBody>
      </p:sp>
    </p:spTree>
    <p:extLst>
      <p:ext uri="{BB962C8B-B14F-4D97-AF65-F5344CB8AC3E}">
        <p14:creationId xmlns:p14="http://schemas.microsoft.com/office/powerpoint/2010/main" val="1970064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00089" y="879725"/>
            <a:ext cx="10615612" cy="5798234"/>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271839" y="4143372"/>
            <a:ext cx="7448544"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sz="4400" b="1" dirty="0" smtClean="0">
                <a:solidFill>
                  <a:srgbClr val="0070C0"/>
                </a:solidFill>
              </a:rPr>
              <a:t>Equal partitions Row wise with </a:t>
            </a:r>
            <a:r>
              <a:rPr lang="en-IN" sz="4400" b="1" dirty="0" smtClean="0">
                <a:solidFill>
                  <a:srgbClr val="C00000"/>
                </a:solidFill>
              </a:rPr>
              <a:t>axis=0</a:t>
            </a:r>
            <a:endParaRPr lang="en-IN" sz="4400" b="1" dirty="0">
              <a:solidFill>
                <a:srgbClr val="C00000"/>
              </a:solidFill>
            </a:endParaRPr>
          </a:p>
        </p:txBody>
      </p:sp>
      <p:sp>
        <p:nvSpPr>
          <p:cNvPr id="6" name="Rectangle 5"/>
          <p:cNvSpPr/>
          <p:nvPr/>
        </p:nvSpPr>
        <p:spPr>
          <a:xfrm>
            <a:off x="5909768" y="3407572"/>
            <a:ext cx="2529860" cy="584775"/>
          </a:xfrm>
          <a:prstGeom prst="rect">
            <a:avLst/>
          </a:prstGeom>
        </p:spPr>
        <p:txBody>
          <a:bodyPr wrap="none">
            <a:spAutoFit/>
          </a:bodyPr>
          <a:lstStyle/>
          <a:p>
            <a:r>
              <a:rPr lang="en-IN" sz="3200" b="1" dirty="0" err="1">
                <a:solidFill>
                  <a:srgbClr val="7030A0"/>
                </a:solidFill>
              </a:rPr>
              <a:t>numpy.split</a:t>
            </a:r>
            <a:r>
              <a:rPr lang="en-IN" sz="3200" b="1" dirty="0">
                <a:solidFill>
                  <a:srgbClr val="7030A0"/>
                </a:solidFill>
              </a:rPr>
              <a:t>() </a:t>
            </a:r>
            <a:endParaRPr lang="en-IN" sz="3200" dirty="0"/>
          </a:p>
        </p:txBody>
      </p:sp>
      <p:sp>
        <p:nvSpPr>
          <p:cNvPr id="7" name="TextBox 6"/>
          <p:cNvSpPr txBox="1"/>
          <p:nvPr/>
        </p:nvSpPr>
        <p:spPr>
          <a:xfrm flipH="1">
            <a:off x="583777" y="117216"/>
            <a:ext cx="10717633" cy="707886"/>
          </a:xfrm>
          <a:prstGeom prst="rect">
            <a:avLst/>
          </a:prstGeom>
          <a:noFill/>
        </p:spPr>
        <p:txBody>
          <a:bodyPr wrap="square" rtlCol="0">
            <a:spAutoFit/>
          </a:bodyPr>
          <a:lstStyle/>
          <a:p>
            <a:pPr algn="ctr"/>
            <a:r>
              <a:rPr lang="en-US" sz="4000" b="1" u="sng" dirty="0" smtClean="0">
                <a:solidFill>
                  <a:srgbClr val="C00000"/>
                </a:solidFill>
              </a:rPr>
              <a:t>Example2.3</a:t>
            </a:r>
            <a:r>
              <a:rPr lang="en-US" sz="4000" b="1" dirty="0" smtClean="0">
                <a:solidFill>
                  <a:srgbClr val="C00000"/>
                </a:solidFill>
              </a:rPr>
              <a:t>: </a:t>
            </a:r>
            <a:r>
              <a:rPr lang="en-US" sz="4000" b="1" dirty="0" smtClean="0">
                <a:solidFill>
                  <a:srgbClr val="0070C0"/>
                </a:solidFill>
              </a:rPr>
              <a:t>Splitting 2-D Array</a:t>
            </a:r>
            <a:endParaRPr lang="en-IN" sz="4000" b="1" dirty="0">
              <a:solidFill>
                <a:srgbClr val="0070C0"/>
              </a:solidFill>
            </a:endParaRPr>
          </a:p>
        </p:txBody>
      </p:sp>
    </p:spTree>
    <p:extLst>
      <p:ext uri="{BB962C8B-B14F-4D97-AF65-F5344CB8AC3E}">
        <p14:creationId xmlns:p14="http://schemas.microsoft.com/office/powerpoint/2010/main" val="2931443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41679" y="771524"/>
            <a:ext cx="8659690" cy="592505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700588" y="3971925"/>
            <a:ext cx="596265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sz="3600" b="1" dirty="0" smtClean="0">
                <a:solidFill>
                  <a:srgbClr val="0070C0"/>
                </a:solidFill>
              </a:rPr>
              <a:t>Equal partitions Col. wise with </a:t>
            </a:r>
            <a:r>
              <a:rPr lang="en-IN" sz="3600" b="1" dirty="0" smtClean="0">
                <a:solidFill>
                  <a:srgbClr val="C00000"/>
                </a:solidFill>
              </a:rPr>
              <a:t>axis=1</a:t>
            </a:r>
            <a:endParaRPr lang="en-IN" sz="3600" b="1" dirty="0">
              <a:solidFill>
                <a:srgbClr val="C00000"/>
              </a:solidFill>
            </a:endParaRPr>
          </a:p>
        </p:txBody>
      </p:sp>
      <p:sp>
        <p:nvSpPr>
          <p:cNvPr id="6" name="Rectangle 5"/>
          <p:cNvSpPr/>
          <p:nvPr/>
        </p:nvSpPr>
        <p:spPr>
          <a:xfrm>
            <a:off x="6566998" y="3193251"/>
            <a:ext cx="2529860" cy="584775"/>
          </a:xfrm>
          <a:prstGeom prst="rect">
            <a:avLst/>
          </a:prstGeom>
        </p:spPr>
        <p:txBody>
          <a:bodyPr wrap="none">
            <a:spAutoFit/>
          </a:bodyPr>
          <a:lstStyle/>
          <a:p>
            <a:r>
              <a:rPr lang="en-IN" sz="3200" b="1" dirty="0" err="1">
                <a:solidFill>
                  <a:srgbClr val="7030A0"/>
                </a:solidFill>
              </a:rPr>
              <a:t>numpy.split</a:t>
            </a:r>
            <a:r>
              <a:rPr lang="en-IN" sz="3200" b="1" dirty="0">
                <a:solidFill>
                  <a:srgbClr val="7030A0"/>
                </a:solidFill>
              </a:rPr>
              <a:t>() </a:t>
            </a:r>
            <a:endParaRPr lang="en-IN" sz="3200" dirty="0"/>
          </a:p>
        </p:txBody>
      </p:sp>
      <p:sp>
        <p:nvSpPr>
          <p:cNvPr id="7" name="TextBox 6"/>
          <p:cNvSpPr txBox="1"/>
          <p:nvPr/>
        </p:nvSpPr>
        <p:spPr>
          <a:xfrm flipH="1">
            <a:off x="1112422" y="60064"/>
            <a:ext cx="10717633" cy="646331"/>
          </a:xfrm>
          <a:prstGeom prst="rect">
            <a:avLst/>
          </a:prstGeom>
          <a:noFill/>
        </p:spPr>
        <p:txBody>
          <a:bodyPr wrap="square" rtlCol="0">
            <a:spAutoFit/>
          </a:bodyPr>
          <a:lstStyle/>
          <a:p>
            <a:pPr algn="ctr"/>
            <a:r>
              <a:rPr lang="en-US" sz="3600" b="1" u="sng" dirty="0" smtClean="0">
                <a:solidFill>
                  <a:srgbClr val="C00000"/>
                </a:solidFill>
              </a:rPr>
              <a:t>Example2.4</a:t>
            </a:r>
            <a:r>
              <a:rPr lang="en-US" sz="3600" b="1" dirty="0" smtClean="0">
                <a:solidFill>
                  <a:srgbClr val="C00000"/>
                </a:solidFill>
              </a:rPr>
              <a:t>: </a:t>
            </a:r>
            <a:r>
              <a:rPr lang="en-US" sz="3600" b="1" dirty="0" smtClean="0">
                <a:solidFill>
                  <a:srgbClr val="0070C0"/>
                </a:solidFill>
              </a:rPr>
              <a:t>Splitting 2-D Array</a:t>
            </a:r>
            <a:endParaRPr lang="en-IN" sz="3600" b="1" dirty="0">
              <a:solidFill>
                <a:srgbClr val="0070C0"/>
              </a:solidFill>
            </a:endParaRPr>
          </a:p>
        </p:txBody>
      </p:sp>
    </p:spTree>
    <p:extLst>
      <p:ext uri="{BB962C8B-B14F-4D97-AF65-F5344CB8AC3E}">
        <p14:creationId xmlns:p14="http://schemas.microsoft.com/office/powerpoint/2010/main" val="1854446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90500" y="109537"/>
            <a:ext cx="6201105" cy="656272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flipH="1">
            <a:off x="6634493" y="2421403"/>
            <a:ext cx="5329242" cy="1938992"/>
          </a:xfrm>
          <a:prstGeom prst="rect">
            <a:avLst/>
          </a:prstGeom>
          <a:noFill/>
        </p:spPr>
        <p:txBody>
          <a:bodyPr wrap="square" rtlCol="0">
            <a:spAutoFit/>
          </a:bodyPr>
          <a:lstStyle/>
          <a:p>
            <a:pPr algn="ctr"/>
            <a:r>
              <a:rPr lang="en-US" sz="4000" b="1" u="sng" dirty="0" smtClean="0">
                <a:solidFill>
                  <a:srgbClr val="C00000"/>
                </a:solidFill>
              </a:rPr>
              <a:t>Example3.1</a:t>
            </a:r>
            <a:r>
              <a:rPr lang="en-US" sz="4000" b="1" dirty="0" smtClean="0">
                <a:solidFill>
                  <a:srgbClr val="C00000"/>
                </a:solidFill>
              </a:rPr>
              <a:t>: </a:t>
            </a:r>
          </a:p>
          <a:p>
            <a:pPr algn="ctr"/>
            <a:r>
              <a:rPr lang="en-US" sz="4000" b="1" dirty="0" smtClean="0"/>
              <a:t>Splitting 2-D Array using </a:t>
            </a:r>
            <a:r>
              <a:rPr lang="en-US" sz="4000" b="1" dirty="0" err="1" smtClean="0">
                <a:solidFill>
                  <a:srgbClr val="0070C0"/>
                </a:solidFill>
              </a:rPr>
              <a:t>np.vsplit</a:t>
            </a:r>
            <a:endParaRPr lang="en-IN" sz="4000" b="1" dirty="0">
              <a:solidFill>
                <a:srgbClr val="0070C0"/>
              </a:solidFill>
            </a:endParaRPr>
          </a:p>
        </p:txBody>
      </p:sp>
    </p:spTree>
    <p:extLst>
      <p:ext uri="{BB962C8B-B14F-4D97-AF65-F5344CB8AC3E}">
        <p14:creationId xmlns:p14="http://schemas.microsoft.com/office/powerpoint/2010/main" val="38515195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23824" y="104774"/>
            <a:ext cx="7036479" cy="6438901"/>
          </a:xfrm>
          <a:prstGeom prst="rect">
            <a:avLst/>
          </a:prstGeom>
          <a:ln>
            <a:noFill/>
          </a:ln>
          <a:effectLst>
            <a:softEdge rad="112500"/>
          </a:effectLst>
        </p:spPr>
      </p:pic>
      <p:sp>
        <p:nvSpPr>
          <p:cNvPr id="7" name="TextBox 6"/>
          <p:cNvSpPr txBox="1"/>
          <p:nvPr/>
        </p:nvSpPr>
        <p:spPr>
          <a:xfrm flipH="1">
            <a:off x="6463043" y="3092916"/>
            <a:ext cx="5329242" cy="1938992"/>
          </a:xfrm>
          <a:prstGeom prst="rect">
            <a:avLst/>
          </a:prstGeom>
          <a:noFill/>
        </p:spPr>
        <p:txBody>
          <a:bodyPr wrap="square" rtlCol="0">
            <a:spAutoFit/>
          </a:bodyPr>
          <a:lstStyle/>
          <a:p>
            <a:pPr algn="ctr"/>
            <a:r>
              <a:rPr lang="en-US" sz="4000" b="1" u="sng" dirty="0" smtClean="0">
                <a:solidFill>
                  <a:srgbClr val="C00000"/>
                </a:solidFill>
              </a:rPr>
              <a:t>Example3.2</a:t>
            </a:r>
            <a:r>
              <a:rPr lang="en-US" sz="4000" b="1" dirty="0" smtClean="0">
                <a:solidFill>
                  <a:srgbClr val="C00000"/>
                </a:solidFill>
              </a:rPr>
              <a:t>: </a:t>
            </a:r>
          </a:p>
          <a:p>
            <a:pPr algn="ctr"/>
            <a:r>
              <a:rPr lang="en-US" sz="4000" b="1" dirty="0" smtClean="0"/>
              <a:t>Splitting 2-D Array using </a:t>
            </a:r>
            <a:r>
              <a:rPr lang="en-US" sz="4000" b="1" dirty="0" err="1" smtClean="0">
                <a:solidFill>
                  <a:srgbClr val="0070C0"/>
                </a:solidFill>
              </a:rPr>
              <a:t>np.hsplit</a:t>
            </a:r>
            <a:endParaRPr lang="en-IN" sz="4000" b="1" dirty="0">
              <a:solidFill>
                <a:srgbClr val="0070C0"/>
              </a:solidFill>
            </a:endParaRPr>
          </a:p>
        </p:txBody>
      </p:sp>
    </p:spTree>
    <p:extLst>
      <p:ext uri="{BB962C8B-B14F-4D97-AF65-F5344CB8AC3E}">
        <p14:creationId xmlns:p14="http://schemas.microsoft.com/office/powerpoint/2010/main" val="113769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87" y="157163"/>
            <a:ext cx="11458575" cy="6123664"/>
          </a:xfrm>
          <a:prstGeom prst="rect">
            <a:avLst/>
          </a:prstGeom>
        </p:spPr>
        <p:txBody>
          <a:bodyPr wrap="square">
            <a:spAutoFit/>
          </a:bodyPr>
          <a:lstStyle/>
          <a:p>
            <a:pPr algn="just">
              <a:lnSpc>
                <a:spcPct val="150000"/>
              </a:lnSpc>
            </a:pPr>
            <a:r>
              <a:rPr lang="en-IN" sz="2400" dirty="0" smtClean="0">
                <a:solidFill>
                  <a:srgbClr val="211D1E"/>
                </a:solidFill>
                <a:latin typeface="Bookman Old Style" panose="02050604050505020204" pitchFamily="18" charset="0"/>
              </a:rPr>
              <a:t>The </a:t>
            </a:r>
            <a:r>
              <a:rPr lang="en-IN" sz="2400" dirty="0">
                <a:solidFill>
                  <a:srgbClr val="211D1E"/>
                </a:solidFill>
                <a:latin typeface="Bookman Old Style" panose="02050604050505020204" pitchFamily="18" charset="0"/>
              </a:rPr>
              <a:t>important characteristics of an array are: </a:t>
            </a:r>
          </a:p>
          <a:p>
            <a:pPr marL="285750" indent="-285750" algn="just">
              <a:lnSpc>
                <a:spcPct val="150000"/>
              </a:lnSpc>
              <a:buFont typeface="Wingdings" panose="05000000000000000000" pitchFamily="2" charset="2"/>
              <a:buChar char="ü"/>
            </a:pPr>
            <a:r>
              <a:rPr lang="en-IN" sz="2400" dirty="0">
                <a:solidFill>
                  <a:srgbClr val="211D1E"/>
                </a:solidFill>
                <a:latin typeface="Bookman Old Style" panose="02050604050505020204" pitchFamily="18" charset="0"/>
              </a:rPr>
              <a:t>Each element of the array is of same data type, though the values stored in them may be </a:t>
            </a:r>
            <a:r>
              <a:rPr lang="en-IN" sz="2400" dirty="0" smtClean="0">
                <a:solidFill>
                  <a:srgbClr val="211D1E"/>
                </a:solidFill>
                <a:latin typeface="Bookman Old Style" panose="02050604050505020204" pitchFamily="18" charset="0"/>
              </a:rPr>
              <a:t>different.</a:t>
            </a:r>
          </a:p>
          <a:p>
            <a:pPr marL="285750" indent="-285750" algn="just">
              <a:lnSpc>
                <a:spcPct val="150000"/>
              </a:lnSpc>
              <a:buFont typeface="Wingdings" panose="05000000000000000000" pitchFamily="2" charset="2"/>
              <a:buChar char="ü"/>
            </a:pPr>
            <a:r>
              <a:rPr lang="en-IN" sz="2400" dirty="0" smtClean="0">
                <a:solidFill>
                  <a:srgbClr val="211D1E"/>
                </a:solidFill>
                <a:latin typeface="Bookman Old Style" panose="02050604050505020204" pitchFamily="18" charset="0"/>
              </a:rPr>
              <a:t>The </a:t>
            </a:r>
            <a:r>
              <a:rPr lang="en-IN" sz="2400" dirty="0">
                <a:solidFill>
                  <a:srgbClr val="211D1E"/>
                </a:solidFill>
                <a:latin typeface="Bookman Old Style" panose="02050604050505020204" pitchFamily="18" charset="0"/>
              </a:rPr>
              <a:t>entire array is stored contiguously in memory. This makes operations on array fast. </a:t>
            </a:r>
          </a:p>
          <a:p>
            <a:pPr marL="285750" indent="-285750" algn="just">
              <a:lnSpc>
                <a:spcPct val="150000"/>
              </a:lnSpc>
              <a:buFont typeface="Wingdings" panose="05000000000000000000" pitchFamily="2" charset="2"/>
              <a:buChar char="ü"/>
            </a:pPr>
            <a:r>
              <a:rPr lang="en-IN" sz="2400" dirty="0">
                <a:solidFill>
                  <a:srgbClr val="211D1E"/>
                </a:solidFill>
                <a:latin typeface="Bookman Old Style" panose="02050604050505020204" pitchFamily="18" charset="0"/>
              </a:rPr>
              <a:t>Each element of the array is identified or referred using the </a:t>
            </a:r>
            <a:r>
              <a:rPr lang="en-IN" sz="2400" b="1" dirty="0">
                <a:solidFill>
                  <a:srgbClr val="211D1E"/>
                </a:solidFill>
                <a:latin typeface="Bookman Old Style" panose="02050604050505020204" pitchFamily="18" charset="0"/>
              </a:rPr>
              <a:t>name of the Array along with the index of that element</a:t>
            </a:r>
            <a:r>
              <a:rPr lang="en-IN" sz="2400" dirty="0">
                <a:solidFill>
                  <a:srgbClr val="211D1E"/>
                </a:solidFill>
                <a:latin typeface="Bookman Old Style" panose="02050604050505020204" pitchFamily="18" charset="0"/>
              </a:rPr>
              <a:t>, which is unique for each element. </a:t>
            </a:r>
            <a:endParaRPr lang="en-IN" sz="2400" dirty="0" smtClean="0">
              <a:solidFill>
                <a:srgbClr val="211D1E"/>
              </a:solidFill>
              <a:latin typeface="Bookman Old Style" panose="02050604050505020204" pitchFamily="18" charset="0"/>
            </a:endParaRPr>
          </a:p>
          <a:p>
            <a:pPr marL="285750" indent="-285750" algn="just">
              <a:lnSpc>
                <a:spcPct val="150000"/>
              </a:lnSpc>
              <a:buFont typeface="Wingdings" panose="05000000000000000000" pitchFamily="2" charset="2"/>
              <a:buChar char="ü"/>
            </a:pPr>
            <a:r>
              <a:rPr lang="en-IN" sz="2400" dirty="0" smtClean="0">
                <a:solidFill>
                  <a:srgbClr val="211D1E"/>
                </a:solidFill>
                <a:latin typeface="Bookman Old Style" panose="02050604050505020204" pitchFamily="18" charset="0"/>
              </a:rPr>
              <a:t>The </a:t>
            </a:r>
            <a:r>
              <a:rPr lang="en-IN" sz="2400" dirty="0">
                <a:solidFill>
                  <a:srgbClr val="211D1E"/>
                </a:solidFill>
                <a:latin typeface="Bookman Old Style" panose="02050604050505020204" pitchFamily="18" charset="0"/>
              </a:rPr>
              <a:t>index of an element is an integral value associated with the element, based on the element’s position in the array. </a:t>
            </a:r>
            <a:endParaRPr lang="en-IN" sz="2400" dirty="0" smtClean="0">
              <a:solidFill>
                <a:srgbClr val="211D1E"/>
              </a:solidFill>
              <a:latin typeface="Bookman Old Style" panose="02050604050505020204" pitchFamily="18" charset="0"/>
            </a:endParaRPr>
          </a:p>
          <a:p>
            <a:pPr algn="just">
              <a:lnSpc>
                <a:spcPct val="150000"/>
              </a:lnSpc>
            </a:pPr>
            <a:r>
              <a:rPr lang="en-IN" sz="2400" dirty="0" smtClean="0">
                <a:solidFill>
                  <a:srgbClr val="211D1E"/>
                </a:solidFill>
                <a:latin typeface="Bookman Old Style" panose="02050604050505020204" pitchFamily="18" charset="0"/>
              </a:rPr>
              <a:t>For </a:t>
            </a:r>
            <a:r>
              <a:rPr lang="en-IN" sz="2400" dirty="0">
                <a:solidFill>
                  <a:srgbClr val="211D1E"/>
                </a:solidFill>
                <a:latin typeface="Bookman Old Style" panose="02050604050505020204" pitchFamily="18" charset="0"/>
              </a:rPr>
              <a:t>example consider an array with 5 numbers: [ 10, 9, 99, 71, 90 ] </a:t>
            </a:r>
          </a:p>
        </p:txBody>
      </p:sp>
    </p:spTree>
    <p:extLst>
      <p:ext uri="{BB962C8B-B14F-4D97-AF65-F5344CB8AC3E}">
        <p14:creationId xmlns:p14="http://schemas.microsoft.com/office/powerpoint/2010/main" val="2261552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57174" y="819150"/>
            <a:ext cx="11676698" cy="569595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683259" y="111264"/>
            <a:ext cx="10218227" cy="707886"/>
          </a:xfrm>
          <a:prstGeom prst="rect">
            <a:avLst/>
          </a:prstGeom>
        </p:spPr>
        <p:txBody>
          <a:bodyPr wrap="square">
            <a:spAutoFit/>
          </a:bodyPr>
          <a:lstStyle/>
          <a:p>
            <a:r>
              <a:rPr lang="en-IN" sz="4000" b="1" dirty="0" smtClean="0"/>
              <a:t>Introducing </a:t>
            </a:r>
            <a:r>
              <a:rPr lang="en-IN" sz="4000" b="1" dirty="0" err="1" smtClean="0">
                <a:solidFill>
                  <a:srgbClr val="C00000"/>
                </a:solidFill>
              </a:rPr>
              <a:t>NumPy's</a:t>
            </a:r>
            <a:r>
              <a:rPr lang="en-IN" sz="4000" b="1" dirty="0" smtClean="0"/>
              <a:t> </a:t>
            </a:r>
            <a:r>
              <a:rPr lang="en-IN" sz="4000" b="1" dirty="0" smtClean="0">
                <a:solidFill>
                  <a:srgbClr val="0070C0"/>
                </a:solidFill>
              </a:rPr>
              <a:t>Universal functions</a:t>
            </a:r>
            <a:endParaRPr lang="en-IN" sz="4000" dirty="0">
              <a:solidFill>
                <a:srgbClr val="C00000"/>
              </a:solidFill>
            </a:endParaRPr>
          </a:p>
        </p:txBody>
      </p:sp>
    </p:spTree>
    <p:extLst>
      <p:ext uri="{BB962C8B-B14F-4D97-AF65-F5344CB8AC3E}">
        <p14:creationId xmlns:p14="http://schemas.microsoft.com/office/powerpoint/2010/main" val="2509262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7340408"/>
              </p:ext>
            </p:extLst>
          </p:nvPr>
        </p:nvGraphicFramePr>
        <p:xfrm>
          <a:off x="552449" y="1051108"/>
          <a:ext cx="11363326" cy="5383324"/>
        </p:xfrm>
        <a:graphic>
          <a:graphicData uri="http://schemas.openxmlformats.org/drawingml/2006/table">
            <a:tbl>
              <a:tblPr>
                <a:tableStyleId>{284E427A-3D55-4303-BF80-6455036E1DE7}</a:tableStyleId>
              </a:tblPr>
              <a:tblGrid>
                <a:gridCol w="1856997">
                  <a:extLst>
                    <a:ext uri="{9D8B030D-6E8A-4147-A177-3AD203B41FA5}">
                      <a16:colId xmlns:a16="http://schemas.microsoft.com/office/drawing/2014/main" val="20000"/>
                    </a:ext>
                  </a:extLst>
                </a:gridCol>
                <a:gridCol w="3083423">
                  <a:extLst>
                    <a:ext uri="{9D8B030D-6E8A-4147-A177-3AD203B41FA5}">
                      <a16:colId xmlns:a16="http://schemas.microsoft.com/office/drawing/2014/main" val="20001"/>
                    </a:ext>
                  </a:extLst>
                </a:gridCol>
                <a:gridCol w="6422906">
                  <a:extLst>
                    <a:ext uri="{9D8B030D-6E8A-4147-A177-3AD203B41FA5}">
                      <a16:colId xmlns:a16="http://schemas.microsoft.com/office/drawing/2014/main" val="20002"/>
                    </a:ext>
                  </a:extLst>
                </a:gridCol>
              </a:tblGrid>
              <a:tr h="750364">
                <a:tc>
                  <a:txBody>
                    <a:bodyPr/>
                    <a:lstStyle/>
                    <a:p>
                      <a:pPr algn="ctr"/>
                      <a:r>
                        <a:rPr lang="en-IN" sz="3200"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IN" sz="3200" b="1" dirty="0">
                          <a:effectLst/>
                        </a:rPr>
                        <a:t>Equivalent </a:t>
                      </a:r>
                      <a:r>
                        <a:rPr lang="en-IN" sz="3200" b="1" dirty="0" err="1">
                          <a:effectLst/>
                        </a:rPr>
                        <a:t>ufunc</a:t>
                      </a:r>
                      <a:endParaRPr lang="en-IN" sz="3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IN" sz="3200"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0"/>
                  </a:ext>
                </a:extLst>
              </a:tr>
              <a:tr h="549913">
                <a:tc>
                  <a:txBody>
                    <a:bodyPr/>
                    <a:lstStyle/>
                    <a:p>
                      <a:pPr algn="ctr"/>
                      <a:r>
                        <a:rPr lang="en-IN" sz="32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np.add</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a:effectLst/>
                        </a:rPr>
                        <a:t>Addition (e.g., 1 + 1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np.subtract</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a:effectLst/>
                        </a:rPr>
                        <a:t>Subtraction (e.g., 3 - 2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np.negative</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a:effectLst/>
                        </a:rPr>
                        <a:t>Unary negation (e.g.,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np.multiply</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3200">
                          <a:effectLst/>
                        </a:rPr>
                        <a:t>Multiplication (e.g., 2 * 3 =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np.divide</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3200">
                          <a:effectLst/>
                        </a:rPr>
                        <a:t>Division (e.g., 3 / 2 =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np.floor_divide</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a:effectLst/>
                        </a:rPr>
                        <a:t>Floor division (e.g., 3 // 2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6"/>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err="1" smtClean="0">
                          <a:effectLst/>
                        </a:rPr>
                        <a:t>np.power</a:t>
                      </a:r>
                      <a:r>
                        <a:rPr lang="en-IN" sz="3200" dirty="0" smtClean="0">
                          <a:effectLst/>
                        </a:rPr>
                        <a:t>()</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a:effectLst/>
                        </a:rPr>
                        <a:t>Exponentiation (e.g., 2 ** 3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7"/>
                  </a:ext>
                </a:extLst>
              </a:tr>
              <a:tr h="549913">
                <a:tc>
                  <a:txBody>
                    <a:bodyPr/>
                    <a:lstStyle/>
                    <a:p>
                      <a:pPr algn="ctr"/>
                      <a:r>
                        <a:rPr lang="en-IN" sz="320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smtClean="0">
                          <a:effectLst/>
                        </a:rPr>
                        <a:t>np.mod()</a:t>
                      </a:r>
                      <a:endParaRPr lang="en-IN" sz="3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IN" sz="3200" dirty="0">
                          <a:effectLst/>
                        </a:rPr>
                        <a:t>Modulus/remainder (e.g., 9 % 4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640272" y="129659"/>
            <a:ext cx="10218227" cy="707886"/>
          </a:xfrm>
          <a:prstGeom prst="rect">
            <a:avLst/>
          </a:prstGeom>
        </p:spPr>
        <p:txBody>
          <a:bodyPr wrap="square">
            <a:spAutoFit/>
          </a:bodyPr>
          <a:lstStyle/>
          <a:p>
            <a:r>
              <a:rPr lang="en-IN" sz="4000" b="1" dirty="0" err="1"/>
              <a:t>NumPy's</a:t>
            </a:r>
            <a:r>
              <a:rPr lang="en-IN" sz="4000" b="1" dirty="0"/>
              <a:t> </a:t>
            </a:r>
            <a:r>
              <a:rPr lang="en-IN" sz="4000" b="1" dirty="0" err="1" smtClean="0">
                <a:solidFill>
                  <a:srgbClr val="0070C0"/>
                </a:solidFill>
              </a:rPr>
              <a:t>Ufuncs</a:t>
            </a:r>
            <a:r>
              <a:rPr lang="en-IN" sz="4000" b="1" dirty="0" smtClean="0">
                <a:solidFill>
                  <a:srgbClr val="0070C0"/>
                </a:solidFill>
              </a:rPr>
              <a:t> - </a:t>
            </a:r>
            <a:r>
              <a:rPr lang="en-IN" sz="4000" b="1" dirty="0">
                <a:solidFill>
                  <a:srgbClr val="C00000"/>
                </a:solidFill>
              </a:rPr>
              <a:t>Arithmetic </a:t>
            </a:r>
            <a:r>
              <a:rPr lang="en-IN" sz="4000" b="1" dirty="0" smtClean="0">
                <a:solidFill>
                  <a:srgbClr val="C00000"/>
                </a:solidFill>
              </a:rPr>
              <a:t>Operations</a:t>
            </a:r>
            <a:endParaRPr lang="en-IN" sz="4000" dirty="0">
              <a:solidFill>
                <a:srgbClr val="C00000"/>
              </a:solidFill>
            </a:endParaRPr>
          </a:p>
        </p:txBody>
      </p:sp>
    </p:spTree>
    <p:extLst>
      <p:ext uri="{BB962C8B-B14F-4D97-AF65-F5344CB8AC3E}">
        <p14:creationId xmlns:p14="http://schemas.microsoft.com/office/powerpoint/2010/main" val="1073207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07" y="88232"/>
            <a:ext cx="11591931" cy="820745"/>
          </a:xfrm>
        </p:spPr>
        <p:txBody>
          <a:bodyPr>
            <a:noAutofit/>
          </a:bodyPr>
          <a:lstStyle/>
          <a:p>
            <a:pPr algn="ctr"/>
            <a:r>
              <a:rPr lang="en-IN" sz="3600" b="1" dirty="0">
                <a:solidFill>
                  <a:srgbClr val="0070C0"/>
                </a:solidFill>
              </a:rPr>
              <a:t>Arithmetic Operations </a:t>
            </a:r>
            <a:r>
              <a:rPr lang="en-IN" sz="3600" b="1" dirty="0" smtClean="0">
                <a:solidFill>
                  <a:srgbClr val="C00000"/>
                </a:solidFill>
                <a:latin typeface="+mn-lt"/>
              </a:rPr>
              <a:t> </a:t>
            </a:r>
            <a:r>
              <a:rPr lang="en-IN" sz="3600" b="1" dirty="0">
                <a:solidFill>
                  <a:srgbClr val="C00000"/>
                </a:solidFill>
                <a:latin typeface="+mn-lt"/>
              </a:rPr>
              <a:t>on </a:t>
            </a:r>
            <a:r>
              <a:rPr lang="en-IN" sz="3600" b="1" dirty="0" smtClean="0">
                <a:solidFill>
                  <a:srgbClr val="C00000"/>
                </a:solidFill>
                <a:latin typeface="+mn-lt"/>
              </a:rPr>
              <a:t>Arrays –</a:t>
            </a:r>
            <a:r>
              <a:rPr lang="en-IN" sz="3600" b="1" dirty="0" smtClean="0"/>
              <a:t>Exploring </a:t>
            </a:r>
            <a:r>
              <a:rPr lang="en-IN" sz="3600" b="1" dirty="0" err="1"/>
              <a:t>NumPy's</a:t>
            </a:r>
            <a:r>
              <a:rPr lang="en-IN" sz="3600" b="1" dirty="0"/>
              <a:t> </a:t>
            </a:r>
            <a:r>
              <a:rPr lang="en-IN" sz="3600" b="1" dirty="0" err="1" smtClean="0">
                <a:solidFill>
                  <a:srgbClr val="0070C0"/>
                </a:solidFill>
              </a:rPr>
              <a:t>UFuncs</a:t>
            </a:r>
            <a:r>
              <a:rPr lang="en-IN" sz="3600" b="1" dirty="0" smtClean="0">
                <a:solidFill>
                  <a:srgbClr val="0070C0"/>
                </a:solidFill>
                <a:latin typeface="+mn-lt"/>
              </a:rPr>
              <a:t> </a:t>
            </a:r>
            <a:endParaRPr lang="en-IN" sz="3600" b="1" dirty="0">
              <a:solidFill>
                <a:srgbClr val="0070C0"/>
              </a:solidFill>
              <a:latin typeface="+mn-lt"/>
            </a:endParaRPr>
          </a:p>
        </p:txBody>
      </p:sp>
      <p:sp>
        <p:nvSpPr>
          <p:cNvPr id="5" name="Rectangle 4"/>
          <p:cNvSpPr/>
          <p:nvPr/>
        </p:nvSpPr>
        <p:spPr>
          <a:xfrm>
            <a:off x="252407" y="908977"/>
            <a:ext cx="11591931" cy="1200329"/>
          </a:xfrm>
          <a:prstGeom prst="rect">
            <a:avLst/>
          </a:prstGeom>
        </p:spPr>
        <p:txBody>
          <a:bodyPr wrap="square">
            <a:spAutoFit/>
          </a:bodyPr>
          <a:lstStyle/>
          <a:p>
            <a:pPr algn="just"/>
            <a:r>
              <a:rPr lang="en-IN" sz="2400" dirty="0" smtClean="0">
                <a:solidFill>
                  <a:srgbClr val="211D1E"/>
                </a:solidFill>
                <a:latin typeface="Bookman Old Style" panose="02050604050505020204" pitchFamily="18" charset="0"/>
              </a:rPr>
              <a:t>When </a:t>
            </a:r>
            <a:r>
              <a:rPr lang="en-IN" sz="2400" dirty="0">
                <a:solidFill>
                  <a:srgbClr val="211D1E"/>
                </a:solidFill>
                <a:latin typeface="Bookman Old Style" panose="02050604050505020204" pitchFamily="18" charset="0"/>
              </a:rPr>
              <a:t>we perform a basic arithmetic operation like addition, subtraction, multiplication, division etc. on two arrays, the operation is done on each corresponding pair of elements. </a:t>
            </a:r>
            <a:endParaRPr lang="en-IN" sz="2400" dirty="0"/>
          </a:p>
        </p:txBody>
      </p:sp>
      <p:pic>
        <p:nvPicPr>
          <p:cNvPr id="6" name="Picture 5"/>
          <p:cNvPicPr>
            <a:picLocks noChangeAspect="1"/>
          </p:cNvPicPr>
          <p:nvPr/>
        </p:nvPicPr>
        <p:blipFill rotWithShape="1">
          <a:blip r:embed="rId2" cstate="print"/>
          <a:srcRect r="17552"/>
          <a:stretch/>
        </p:blipFill>
        <p:spPr>
          <a:xfrm>
            <a:off x="135844" y="2809219"/>
            <a:ext cx="3193144" cy="34628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3" cstate="print"/>
          <a:stretch>
            <a:fillRect/>
          </a:stretch>
        </p:blipFill>
        <p:spPr>
          <a:xfrm>
            <a:off x="3837612" y="2166448"/>
            <a:ext cx="2552042" cy="175884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print"/>
          <a:stretch>
            <a:fillRect/>
          </a:stretch>
        </p:blipFill>
        <p:spPr>
          <a:xfrm>
            <a:off x="6456992" y="2166448"/>
            <a:ext cx="2471572" cy="178183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cstate="print"/>
          <a:stretch>
            <a:fillRect/>
          </a:stretch>
        </p:blipFill>
        <p:spPr>
          <a:xfrm>
            <a:off x="9081127" y="2137871"/>
            <a:ext cx="2506059" cy="183930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6" cstate="print"/>
          <a:stretch>
            <a:fillRect/>
          </a:stretch>
        </p:blipFill>
        <p:spPr>
          <a:xfrm>
            <a:off x="4008732" y="4219565"/>
            <a:ext cx="2877859" cy="1997135"/>
          </a:xfrm>
          <a:prstGeom prst="rect">
            <a:avLst/>
          </a:prstGeom>
          <a:ln>
            <a:noFill/>
          </a:ln>
          <a:effectLst>
            <a:outerShdw blurRad="292100" dist="139700" dir="2700000" algn="tl" rotWithShape="0">
              <a:srgbClr val="333333">
                <a:alpha val="65000"/>
              </a:srgbClr>
            </a:outerShdw>
          </a:effectLst>
        </p:spPr>
      </p:pic>
      <p:sp>
        <p:nvSpPr>
          <p:cNvPr id="11" name="Left Arrow 10"/>
          <p:cNvSpPr/>
          <p:nvPr/>
        </p:nvSpPr>
        <p:spPr>
          <a:xfrm>
            <a:off x="6886591" y="4886315"/>
            <a:ext cx="1600201" cy="31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530418" y="4772011"/>
            <a:ext cx="3359446" cy="523220"/>
          </a:xfrm>
          <a:prstGeom prst="rect">
            <a:avLst/>
          </a:prstGeom>
          <a:noFill/>
        </p:spPr>
        <p:txBody>
          <a:bodyPr wrap="none" rtlCol="0">
            <a:spAutoFit/>
          </a:bodyPr>
          <a:lstStyle/>
          <a:p>
            <a:r>
              <a:rPr lang="en-US" sz="2800" b="1" dirty="0" smtClean="0"/>
              <a:t>Matrix Multiplication</a:t>
            </a:r>
            <a:endParaRPr lang="en-IN" sz="2800" b="1" dirty="0"/>
          </a:p>
        </p:txBody>
      </p:sp>
      <p:sp>
        <p:nvSpPr>
          <p:cNvPr id="13" name="TextBox 12"/>
          <p:cNvSpPr txBox="1"/>
          <p:nvPr/>
        </p:nvSpPr>
        <p:spPr>
          <a:xfrm>
            <a:off x="7141111" y="6172020"/>
            <a:ext cx="478895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smtClean="0"/>
              <a:t>/, //, %, ** will also work</a:t>
            </a:r>
            <a:endParaRPr lang="en-IN" sz="2800" dirty="0"/>
          </a:p>
        </p:txBody>
      </p:sp>
    </p:spTree>
    <p:extLst>
      <p:ext uri="{BB962C8B-B14F-4D97-AF65-F5344CB8AC3E}">
        <p14:creationId xmlns:p14="http://schemas.microsoft.com/office/powerpoint/2010/main" val="1165366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l="21025" b="49625"/>
          <a:stretch/>
        </p:blipFill>
        <p:spPr>
          <a:xfrm>
            <a:off x="157162" y="12524"/>
            <a:ext cx="6114164" cy="547387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2" cstate="print"/>
          <a:srcRect t="50991" r="26359"/>
          <a:stretch/>
        </p:blipFill>
        <p:spPr>
          <a:xfrm>
            <a:off x="6629400" y="1679391"/>
            <a:ext cx="5200652" cy="4857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15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l="14337" b="48370"/>
          <a:stretch/>
        </p:blipFill>
        <p:spPr>
          <a:xfrm>
            <a:off x="57143" y="28575"/>
            <a:ext cx="7091478" cy="47148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2" cstate="print"/>
          <a:srcRect t="51305" r="33044"/>
          <a:stretch/>
        </p:blipFill>
        <p:spPr>
          <a:xfrm>
            <a:off x="7406621" y="2943225"/>
            <a:ext cx="4523442" cy="3629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658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4"/>
            <a:ext cx="10515600" cy="735013"/>
          </a:xfrm>
        </p:spPr>
        <p:txBody>
          <a:bodyPr/>
          <a:lstStyle/>
          <a:p>
            <a:pPr algn="ctr"/>
            <a:r>
              <a:rPr lang="en-IN" b="1" dirty="0">
                <a:solidFill>
                  <a:srgbClr val="C00000"/>
                </a:solidFill>
                <a:latin typeface="+mn-lt"/>
              </a:rPr>
              <a:t>Absolute </a:t>
            </a:r>
            <a:r>
              <a:rPr lang="en-IN" b="1" dirty="0" smtClean="0">
                <a:solidFill>
                  <a:srgbClr val="C00000"/>
                </a:solidFill>
                <a:latin typeface="+mn-lt"/>
              </a:rPr>
              <a:t>value</a:t>
            </a:r>
            <a:endParaRPr lang="en-IN" b="1" dirty="0">
              <a:solidFill>
                <a:srgbClr val="C00000"/>
              </a:solidFill>
              <a:latin typeface="+mn-lt"/>
            </a:endParaRPr>
          </a:p>
        </p:txBody>
      </p:sp>
      <p:sp>
        <p:nvSpPr>
          <p:cNvPr id="3" name="Content Placeholder 2"/>
          <p:cNvSpPr>
            <a:spLocks noGrp="1"/>
          </p:cNvSpPr>
          <p:nvPr>
            <p:ph idx="1"/>
          </p:nvPr>
        </p:nvSpPr>
        <p:spPr>
          <a:xfrm>
            <a:off x="171450" y="1054103"/>
            <a:ext cx="11772900" cy="889000"/>
          </a:xfrm>
        </p:spPr>
        <p:txBody>
          <a:bodyPr>
            <a:normAutofit/>
          </a:bodyPr>
          <a:lstStyle/>
          <a:p>
            <a:pPr marL="0" indent="0" algn="just">
              <a:buNone/>
            </a:pPr>
            <a:r>
              <a:rPr lang="en-IN" dirty="0"/>
              <a:t>The corresponding </a:t>
            </a:r>
            <a:r>
              <a:rPr lang="en-IN" b="1" dirty="0" err="1">
                <a:solidFill>
                  <a:srgbClr val="0070C0"/>
                </a:solidFill>
              </a:rPr>
              <a:t>NumPy</a:t>
            </a:r>
            <a:r>
              <a:rPr lang="en-IN" dirty="0"/>
              <a:t> </a:t>
            </a:r>
            <a:r>
              <a:rPr lang="en-IN" b="1" dirty="0" err="1">
                <a:solidFill>
                  <a:srgbClr val="0070C0"/>
                </a:solidFill>
              </a:rPr>
              <a:t>ufunc</a:t>
            </a:r>
            <a:r>
              <a:rPr lang="en-IN" dirty="0"/>
              <a:t> is </a:t>
            </a:r>
            <a:r>
              <a:rPr lang="en-IN" b="1" dirty="0" err="1">
                <a:solidFill>
                  <a:srgbClr val="C00000"/>
                </a:solidFill>
              </a:rPr>
              <a:t>np.absolute</a:t>
            </a:r>
            <a:r>
              <a:rPr lang="en-IN" dirty="0"/>
              <a:t>, which is also available under the alias </a:t>
            </a:r>
            <a:r>
              <a:rPr lang="en-IN" b="1" dirty="0" err="1">
                <a:solidFill>
                  <a:srgbClr val="C00000"/>
                </a:solidFill>
              </a:rPr>
              <a:t>np.abs</a:t>
            </a:r>
            <a:endParaRPr lang="en-IN" b="1" dirty="0">
              <a:solidFill>
                <a:srgbClr val="C00000"/>
              </a:solidFill>
            </a:endParaRPr>
          </a:p>
        </p:txBody>
      </p:sp>
      <p:pic>
        <p:nvPicPr>
          <p:cNvPr id="2051" name="Picture 3" descr="Numpy Absolute Value, Explained - Sharp Sigh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99" t="3493" r="2362" b="6893"/>
          <a:stretch/>
        </p:blipFill>
        <p:spPr bwMode="auto">
          <a:xfrm>
            <a:off x="1005402" y="2486025"/>
            <a:ext cx="5736098" cy="33289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stretch>
            <a:fillRect/>
          </a:stretch>
        </p:blipFill>
        <p:spPr>
          <a:xfrm>
            <a:off x="7415214" y="2271712"/>
            <a:ext cx="4271963" cy="40338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26895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4"/>
            <a:ext cx="10515600" cy="735013"/>
          </a:xfrm>
        </p:spPr>
        <p:txBody>
          <a:bodyPr/>
          <a:lstStyle/>
          <a:p>
            <a:pPr algn="ctr"/>
            <a:r>
              <a:rPr lang="en-IN" b="1" dirty="0">
                <a:solidFill>
                  <a:srgbClr val="C00000"/>
                </a:solidFill>
                <a:latin typeface="+mn-lt"/>
              </a:rPr>
              <a:t>Absolute </a:t>
            </a:r>
            <a:r>
              <a:rPr lang="en-IN" b="1" dirty="0" smtClean="0">
                <a:solidFill>
                  <a:srgbClr val="C00000"/>
                </a:solidFill>
                <a:latin typeface="+mn-lt"/>
              </a:rPr>
              <a:t>value – </a:t>
            </a:r>
            <a:r>
              <a:rPr lang="en-IN" b="1" dirty="0" smtClean="0">
                <a:solidFill>
                  <a:srgbClr val="002060"/>
                </a:solidFill>
                <a:latin typeface="+mn-lt"/>
              </a:rPr>
              <a:t>on</a:t>
            </a:r>
            <a:r>
              <a:rPr lang="en-IN" b="1" dirty="0" smtClean="0">
                <a:solidFill>
                  <a:srgbClr val="C00000"/>
                </a:solidFill>
                <a:latin typeface="+mn-lt"/>
              </a:rPr>
              <a:t> </a:t>
            </a:r>
            <a:r>
              <a:rPr lang="en-IN" b="1" dirty="0" smtClean="0">
                <a:solidFill>
                  <a:srgbClr val="002060"/>
                </a:solidFill>
                <a:latin typeface="+mn-lt"/>
              </a:rPr>
              <a:t>complex</a:t>
            </a:r>
            <a:r>
              <a:rPr lang="en-IN" b="1" dirty="0" smtClean="0">
                <a:solidFill>
                  <a:srgbClr val="C00000"/>
                </a:solidFill>
                <a:latin typeface="+mn-lt"/>
              </a:rPr>
              <a:t> </a:t>
            </a:r>
            <a:r>
              <a:rPr lang="en-IN" b="1" dirty="0" smtClean="0">
                <a:solidFill>
                  <a:srgbClr val="002060"/>
                </a:solidFill>
                <a:latin typeface="+mn-lt"/>
              </a:rPr>
              <a:t>numbers</a:t>
            </a:r>
            <a:endParaRPr lang="en-IN" b="1" dirty="0">
              <a:solidFill>
                <a:srgbClr val="002060"/>
              </a:solidFill>
              <a:latin typeface="+mn-lt"/>
            </a:endParaRPr>
          </a:p>
        </p:txBody>
      </p:sp>
      <p:sp>
        <p:nvSpPr>
          <p:cNvPr id="3" name="Content Placeholder 2"/>
          <p:cNvSpPr>
            <a:spLocks noGrp="1"/>
          </p:cNvSpPr>
          <p:nvPr>
            <p:ph idx="1"/>
          </p:nvPr>
        </p:nvSpPr>
        <p:spPr>
          <a:xfrm>
            <a:off x="123825" y="1271941"/>
            <a:ext cx="11944350" cy="946150"/>
          </a:xfrm>
        </p:spPr>
        <p:txBody>
          <a:bodyPr/>
          <a:lstStyle/>
          <a:p>
            <a:pPr marL="0" indent="0">
              <a:buNone/>
            </a:pPr>
            <a:r>
              <a:rPr lang="en-IN" dirty="0"/>
              <a:t>The corresponding </a:t>
            </a:r>
            <a:r>
              <a:rPr lang="en-IN" b="1" dirty="0" err="1">
                <a:solidFill>
                  <a:srgbClr val="0070C0"/>
                </a:solidFill>
              </a:rPr>
              <a:t>NumPy</a:t>
            </a:r>
            <a:r>
              <a:rPr lang="en-IN" dirty="0"/>
              <a:t> </a:t>
            </a:r>
            <a:r>
              <a:rPr lang="en-IN" b="1" dirty="0" err="1">
                <a:solidFill>
                  <a:srgbClr val="0070C0"/>
                </a:solidFill>
              </a:rPr>
              <a:t>ufunc</a:t>
            </a:r>
            <a:r>
              <a:rPr lang="en-IN" dirty="0"/>
              <a:t> is </a:t>
            </a:r>
            <a:r>
              <a:rPr lang="en-IN" b="1" dirty="0" err="1">
                <a:solidFill>
                  <a:srgbClr val="C00000"/>
                </a:solidFill>
              </a:rPr>
              <a:t>np.absolute</a:t>
            </a:r>
            <a:r>
              <a:rPr lang="en-IN" dirty="0"/>
              <a:t>, which is also available under the alias </a:t>
            </a:r>
            <a:r>
              <a:rPr lang="en-IN" b="1" dirty="0" err="1">
                <a:solidFill>
                  <a:srgbClr val="C00000"/>
                </a:solidFill>
              </a:rPr>
              <a:t>np.abs</a:t>
            </a:r>
            <a:endParaRPr lang="en-IN" b="1" dirty="0">
              <a:solidFill>
                <a:srgbClr val="C00000"/>
              </a:solidFill>
            </a:endParaRPr>
          </a:p>
        </p:txBody>
      </p:sp>
      <p:sp>
        <p:nvSpPr>
          <p:cNvPr id="4" name="Rectangle 3"/>
          <p:cNvSpPr/>
          <p:nvPr/>
        </p:nvSpPr>
        <p:spPr>
          <a:xfrm>
            <a:off x="838200" y="2805798"/>
            <a:ext cx="10515600" cy="1323439"/>
          </a:xfrm>
          <a:prstGeom prst="rect">
            <a:avLst/>
          </a:prstGeom>
        </p:spPr>
        <p:txBody>
          <a:bodyPr wrap="square">
            <a:spAutoFit/>
          </a:bodyPr>
          <a:lstStyle/>
          <a:p>
            <a:r>
              <a:rPr lang="en-IN" sz="4000" dirty="0">
                <a:solidFill>
                  <a:srgbClr val="000089"/>
                </a:solidFill>
                <a:latin typeface="UbuntuMono-Regular"/>
              </a:rPr>
              <a:t>x </a:t>
            </a:r>
            <a:r>
              <a:rPr lang="en-IN" sz="4000" dirty="0">
                <a:solidFill>
                  <a:srgbClr val="555555"/>
                </a:solidFill>
                <a:latin typeface="UbuntuMono-Regular"/>
              </a:rPr>
              <a:t>= </a:t>
            </a:r>
            <a:r>
              <a:rPr lang="en-IN" sz="4000" dirty="0" err="1">
                <a:solidFill>
                  <a:srgbClr val="000089"/>
                </a:solidFill>
                <a:latin typeface="UbuntuMono-Regular"/>
              </a:rPr>
              <a:t>np</a:t>
            </a:r>
            <a:r>
              <a:rPr lang="en-IN" sz="4000" dirty="0" err="1">
                <a:solidFill>
                  <a:srgbClr val="555555"/>
                </a:solidFill>
                <a:latin typeface="UbuntuMono-Regular"/>
              </a:rPr>
              <a:t>.</a:t>
            </a:r>
            <a:r>
              <a:rPr lang="en-IN" sz="4000" dirty="0" err="1">
                <a:solidFill>
                  <a:srgbClr val="000089"/>
                </a:solidFill>
                <a:latin typeface="UbuntuMono-Regular"/>
              </a:rPr>
              <a:t>array</a:t>
            </a:r>
            <a:r>
              <a:rPr lang="en-IN" sz="4000" dirty="0">
                <a:solidFill>
                  <a:srgbClr val="000000"/>
                </a:solidFill>
                <a:latin typeface="UbuntuMono-Regular"/>
              </a:rPr>
              <a:t>([</a:t>
            </a:r>
            <a:r>
              <a:rPr lang="en-IN" sz="4000" dirty="0">
                <a:solidFill>
                  <a:srgbClr val="FF6600"/>
                </a:solidFill>
                <a:latin typeface="UbuntuMono-Regular"/>
              </a:rPr>
              <a:t>3 </a:t>
            </a:r>
            <a:r>
              <a:rPr lang="en-IN" sz="4000" dirty="0">
                <a:solidFill>
                  <a:srgbClr val="555555"/>
                </a:solidFill>
                <a:latin typeface="UbuntuMono-Regular"/>
              </a:rPr>
              <a:t>- </a:t>
            </a:r>
            <a:r>
              <a:rPr lang="en-IN" sz="4000" dirty="0">
                <a:solidFill>
                  <a:srgbClr val="FF6600"/>
                </a:solidFill>
                <a:latin typeface="UbuntuMono-Regular"/>
              </a:rPr>
              <a:t>4j</a:t>
            </a:r>
            <a:r>
              <a:rPr lang="en-IN" sz="4000" dirty="0">
                <a:solidFill>
                  <a:srgbClr val="000000"/>
                </a:solidFill>
                <a:latin typeface="UbuntuMono-Regular"/>
              </a:rPr>
              <a:t>, </a:t>
            </a:r>
            <a:r>
              <a:rPr lang="en-IN" sz="4000" dirty="0">
                <a:solidFill>
                  <a:srgbClr val="FF6600"/>
                </a:solidFill>
                <a:latin typeface="UbuntuMono-Regular"/>
              </a:rPr>
              <a:t>4 </a:t>
            </a:r>
            <a:r>
              <a:rPr lang="en-IN" sz="4000" dirty="0">
                <a:solidFill>
                  <a:srgbClr val="555555"/>
                </a:solidFill>
                <a:latin typeface="UbuntuMono-Regular"/>
              </a:rPr>
              <a:t>- </a:t>
            </a:r>
            <a:r>
              <a:rPr lang="en-IN" sz="4000" dirty="0">
                <a:solidFill>
                  <a:srgbClr val="FF6600"/>
                </a:solidFill>
                <a:latin typeface="UbuntuMono-Regular"/>
              </a:rPr>
              <a:t>3j</a:t>
            </a:r>
            <a:r>
              <a:rPr lang="en-IN" sz="4000" dirty="0">
                <a:solidFill>
                  <a:srgbClr val="000000"/>
                </a:solidFill>
                <a:latin typeface="UbuntuMono-Regular"/>
              </a:rPr>
              <a:t>, </a:t>
            </a:r>
            <a:r>
              <a:rPr lang="en-IN" sz="4000" dirty="0">
                <a:solidFill>
                  <a:srgbClr val="FF6600"/>
                </a:solidFill>
                <a:latin typeface="UbuntuMono-Regular"/>
              </a:rPr>
              <a:t>2 </a:t>
            </a:r>
            <a:r>
              <a:rPr lang="en-IN" sz="4000" dirty="0">
                <a:solidFill>
                  <a:srgbClr val="555555"/>
                </a:solidFill>
                <a:latin typeface="UbuntuMono-Regular"/>
              </a:rPr>
              <a:t>+ </a:t>
            </a:r>
            <a:r>
              <a:rPr lang="en-IN" sz="4000" dirty="0">
                <a:solidFill>
                  <a:srgbClr val="FF6600"/>
                </a:solidFill>
                <a:latin typeface="UbuntuMono-Regular"/>
              </a:rPr>
              <a:t>0j</a:t>
            </a:r>
            <a:r>
              <a:rPr lang="en-IN" sz="4000" dirty="0">
                <a:solidFill>
                  <a:srgbClr val="000000"/>
                </a:solidFill>
                <a:latin typeface="UbuntuMono-Regular"/>
              </a:rPr>
              <a:t>, </a:t>
            </a:r>
            <a:r>
              <a:rPr lang="en-IN" sz="4000" dirty="0">
                <a:solidFill>
                  <a:srgbClr val="FF6600"/>
                </a:solidFill>
                <a:latin typeface="UbuntuMono-Regular"/>
              </a:rPr>
              <a:t>0 </a:t>
            </a:r>
            <a:r>
              <a:rPr lang="en-IN" sz="4000" dirty="0">
                <a:solidFill>
                  <a:srgbClr val="555555"/>
                </a:solidFill>
                <a:latin typeface="UbuntuMono-Regular"/>
              </a:rPr>
              <a:t>+ </a:t>
            </a:r>
            <a:r>
              <a:rPr lang="en-IN" sz="4000" dirty="0">
                <a:solidFill>
                  <a:srgbClr val="FF6600"/>
                </a:solidFill>
                <a:latin typeface="UbuntuMono-Regular"/>
              </a:rPr>
              <a:t>1j</a:t>
            </a:r>
            <a:r>
              <a:rPr lang="en-IN" sz="4000" dirty="0">
                <a:solidFill>
                  <a:srgbClr val="000000"/>
                </a:solidFill>
                <a:latin typeface="UbuntuMono-Regular"/>
              </a:rPr>
              <a:t>])</a:t>
            </a:r>
          </a:p>
          <a:p>
            <a:r>
              <a:rPr lang="en-IN" sz="4000" b="1" dirty="0" err="1">
                <a:solidFill>
                  <a:srgbClr val="7030A0"/>
                </a:solidFill>
                <a:latin typeface="UbuntuMono-Regular"/>
              </a:rPr>
              <a:t>np.abs</a:t>
            </a:r>
            <a:r>
              <a:rPr lang="en-IN" sz="4000" b="1" dirty="0">
                <a:solidFill>
                  <a:srgbClr val="7030A0"/>
                </a:solidFill>
                <a:latin typeface="UbuntuMono-Regular"/>
              </a:rPr>
              <a:t>(x</a:t>
            </a:r>
            <a:r>
              <a:rPr lang="en-IN" sz="4000" dirty="0">
                <a:solidFill>
                  <a:srgbClr val="000000"/>
                </a:solidFill>
                <a:latin typeface="UbuntuMono-Regular"/>
              </a:rPr>
              <a:t>)</a:t>
            </a:r>
            <a:endParaRPr lang="en-IN" sz="4000" dirty="0"/>
          </a:p>
        </p:txBody>
      </p:sp>
      <p:sp>
        <p:nvSpPr>
          <p:cNvPr id="6" name="Rectangle 1"/>
          <p:cNvSpPr>
            <a:spLocks noChangeArrowheads="1"/>
          </p:cNvSpPr>
          <p:nvPr/>
        </p:nvSpPr>
        <p:spPr bwMode="auto">
          <a:xfrm>
            <a:off x="838200" y="4623301"/>
            <a:ext cx="4554132" cy="830997"/>
          </a:xfrm>
          <a:prstGeom prst="rect">
            <a:avLst/>
          </a:prstGeom>
          <a:ln/>
        </p:spPr>
        <p:style>
          <a:lnRef idx="2">
            <a:schemeClr val="accent2"/>
          </a:lnRef>
          <a:fillRef idx="1">
            <a:schemeClr val="lt1"/>
          </a:fillRef>
          <a:effectRef idx="0">
            <a:schemeClr val="accent2"/>
          </a:effectRef>
          <a:fontRef idx="minor">
            <a:schemeClr val="dk1"/>
          </a:fontRef>
        </p:style>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000000"/>
                </a:solidFill>
                <a:effectLst/>
                <a:latin typeface="Courier New" panose="02070309020205020404" pitchFamily="49" charset="0"/>
              </a:rPr>
              <a:t>[5. 5. 2. 1.]</a:t>
            </a:r>
            <a:r>
              <a:rPr kumimoji="0" lang="en-US" altLang="en-US" sz="5400" b="0" i="0" u="none" strike="noStrike" cap="none" normalizeH="0" baseline="0" dirty="0" smtClean="0">
                <a:ln>
                  <a:noFill/>
                </a:ln>
                <a:solidFill>
                  <a:schemeClr val="tx1"/>
                </a:solidFill>
                <a:effectLst/>
              </a:rPr>
              <a:t> </a:t>
            </a:r>
            <a:endParaRPr kumimoji="0" lang="en-US" altLang="en-US" sz="8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93620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06" y="65084"/>
            <a:ext cx="11939593" cy="786751"/>
          </a:xfrm>
        </p:spPr>
        <p:txBody>
          <a:bodyPr>
            <a:noAutofit/>
          </a:bodyPr>
          <a:lstStyle/>
          <a:p>
            <a:r>
              <a:rPr lang="en-IN" b="1" dirty="0" smtClean="0">
                <a:solidFill>
                  <a:srgbClr val="0070C0"/>
                </a:solidFill>
                <a:latin typeface="+mn-lt"/>
              </a:rPr>
              <a:t>Trigonometric </a:t>
            </a:r>
            <a:r>
              <a:rPr lang="en-IN" b="1" dirty="0" smtClean="0">
                <a:solidFill>
                  <a:srgbClr val="C00000"/>
                </a:solidFill>
                <a:latin typeface="+mn-lt"/>
              </a:rPr>
              <a:t>functions</a:t>
            </a:r>
            <a:r>
              <a:rPr lang="en-IN" b="1" dirty="0" smtClean="0">
                <a:solidFill>
                  <a:srgbClr val="0070C0"/>
                </a:solidFill>
                <a:latin typeface="+mn-lt"/>
              </a:rPr>
              <a:t> </a:t>
            </a:r>
            <a:endParaRPr lang="en-IN" b="1" dirty="0">
              <a:solidFill>
                <a:srgbClr val="0070C0"/>
              </a:solidFill>
              <a:latin typeface="+mn-lt"/>
            </a:endParaRPr>
          </a:p>
        </p:txBody>
      </p:sp>
      <p:sp>
        <p:nvSpPr>
          <p:cNvPr id="5" name="Rectangle 4"/>
          <p:cNvSpPr/>
          <p:nvPr/>
        </p:nvSpPr>
        <p:spPr>
          <a:xfrm>
            <a:off x="252407" y="908977"/>
            <a:ext cx="11591931" cy="954107"/>
          </a:xfrm>
          <a:prstGeom prst="rect">
            <a:avLst/>
          </a:prstGeom>
        </p:spPr>
        <p:txBody>
          <a:bodyPr wrap="square">
            <a:spAutoFit/>
          </a:bodyPr>
          <a:lstStyle/>
          <a:p>
            <a:pPr algn="just"/>
            <a:r>
              <a:rPr lang="en-IN" sz="2800" dirty="0"/>
              <a:t>NumPy provides a large number of useful </a:t>
            </a:r>
            <a:r>
              <a:rPr lang="en-IN" sz="2800" dirty="0" err="1"/>
              <a:t>ufuncs</a:t>
            </a:r>
            <a:r>
              <a:rPr lang="en-IN" sz="2800" dirty="0"/>
              <a:t>, and some of the most useful for </a:t>
            </a:r>
            <a:r>
              <a:rPr lang="en-IN" sz="2800" dirty="0" smtClean="0"/>
              <a:t>the data </a:t>
            </a:r>
            <a:r>
              <a:rPr lang="en-IN" sz="2800" dirty="0"/>
              <a:t>scientist are the trigonometric functions.</a:t>
            </a:r>
          </a:p>
        </p:txBody>
      </p:sp>
      <p:sp>
        <p:nvSpPr>
          <p:cNvPr id="3" name="Rectangle 2"/>
          <p:cNvSpPr/>
          <p:nvPr/>
        </p:nvSpPr>
        <p:spPr>
          <a:xfrm>
            <a:off x="252406" y="2005954"/>
            <a:ext cx="6096000" cy="461665"/>
          </a:xfrm>
          <a:prstGeom prst="rect">
            <a:avLst/>
          </a:prstGeom>
        </p:spPr>
        <p:txBody>
          <a:bodyPr>
            <a:spAutoFit/>
          </a:bodyPr>
          <a:lstStyle/>
          <a:p>
            <a:r>
              <a:rPr lang="en-IN" sz="2400" dirty="0">
                <a:latin typeface="MinionPro-Regular"/>
              </a:rPr>
              <a:t>We’ll start by defining an array </a:t>
            </a:r>
            <a:r>
              <a:rPr lang="en-IN" sz="2400" dirty="0" smtClean="0">
                <a:latin typeface="MinionPro-Regular"/>
              </a:rPr>
              <a:t>of </a:t>
            </a:r>
            <a:r>
              <a:rPr lang="en-IN" sz="2400" b="1" dirty="0" smtClean="0">
                <a:latin typeface="MinionPro-Regular"/>
              </a:rPr>
              <a:t>angles</a:t>
            </a:r>
            <a:endParaRPr lang="en-IN" sz="2400" b="1" dirty="0"/>
          </a:p>
        </p:txBody>
      </p:sp>
      <p:pic>
        <p:nvPicPr>
          <p:cNvPr id="1028" name="Picture 4" descr="How to Remember the Trigonometric Table: 11 Steps (with Pictur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979" t="19420" r="7755" b="43493"/>
          <a:stretch/>
        </p:blipFill>
        <p:spPr bwMode="auto">
          <a:xfrm>
            <a:off x="252406" y="2610489"/>
            <a:ext cx="11249032" cy="37578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913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33387" y="238124"/>
            <a:ext cx="11396774" cy="6376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9062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06" y="65084"/>
            <a:ext cx="11939593" cy="786751"/>
          </a:xfrm>
        </p:spPr>
        <p:txBody>
          <a:bodyPr>
            <a:noAutofit/>
          </a:bodyPr>
          <a:lstStyle/>
          <a:p>
            <a:pPr algn="ctr"/>
            <a:r>
              <a:rPr lang="en-IN" b="1" dirty="0" smtClean="0">
                <a:solidFill>
                  <a:srgbClr val="C00000"/>
                </a:solidFill>
                <a:latin typeface="+mn-lt"/>
              </a:rPr>
              <a:t>Exponents</a:t>
            </a:r>
            <a:endParaRPr lang="en-IN" b="1" dirty="0">
              <a:solidFill>
                <a:srgbClr val="002060"/>
              </a:solidFill>
              <a:latin typeface="+mn-lt"/>
            </a:endParaRPr>
          </a:p>
        </p:txBody>
      </p:sp>
      <p:pic>
        <p:nvPicPr>
          <p:cNvPr id="4" name="Picture 3"/>
          <p:cNvPicPr>
            <a:picLocks noChangeAspect="1"/>
          </p:cNvPicPr>
          <p:nvPr/>
        </p:nvPicPr>
        <p:blipFill>
          <a:blip r:embed="rId2" cstate="print"/>
          <a:stretch>
            <a:fillRect/>
          </a:stretch>
        </p:blipFill>
        <p:spPr>
          <a:xfrm>
            <a:off x="1638293" y="851835"/>
            <a:ext cx="9634544" cy="57733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6335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113126" y="619125"/>
            <a:ext cx="11799643" cy="5224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741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06" y="65084"/>
            <a:ext cx="11939593" cy="786751"/>
          </a:xfrm>
        </p:spPr>
        <p:txBody>
          <a:bodyPr>
            <a:noAutofit/>
          </a:bodyPr>
          <a:lstStyle/>
          <a:p>
            <a:pPr algn="ctr"/>
            <a:r>
              <a:rPr lang="en-US" b="1" dirty="0" smtClean="0">
                <a:solidFill>
                  <a:srgbClr val="C00000"/>
                </a:solidFill>
                <a:latin typeface="+mn-lt"/>
              </a:rPr>
              <a:t>Logarithms</a:t>
            </a:r>
            <a:endParaRPr lang="en-IN" b="1" dirty="0">
              <a:solidFill>
                <a:srgbClr val="002060"/>
              </a:solidFill>
              <a:latin typeface="+mn-lt"/>
            </a:endParaRPr>
          </a:p>
        </p:txBody>
      </p:sp>
      <p:pic>
        <p:nvPicPr>
          <p:cNvPr id="3" name="Picture 2"/>
          <p:cNvPicPr>
            <a:picLocks noChangeAspect="1"/>
          </p:cNvPicPr>
          <p:nvPr/>
        </p:nvPicPr>
        <p:blipFill>
          <a:blip r:embed="rId2" cstate="print"/>
          <a:stretch>
            <a:fillRect/>
          </a:stretch>
        </p:blipFill>
        <p:spPr>
          <a:xfrm>
            <a:off x="962018" y="942974"/>
            <a:ext cx="10377488" cy="5587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95102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862" y="1607704"/>
            <a:ext cx="3642344" cy="584775"/>
          </a:xfrm>
          <a:prstGeom prst="rect">
            <a:avLst/>
          </a:prstGeom>
        </p:spPr>
        <p:txBody>
          <a:bodyPr wrap="none">
            <a:spAutoFit/>
          </a:bodyPr>
          <a:lstStyle/>
          <a:p>
            <a:r>
              <a:rPr lang="en-IN" sz="3200" b="1" u="sng" dirty="0">
                <a:latin typeface="MyriadPro-SemiboldCond"/>
              </a:rPr>
              <a:t>Specifying output</a:t>
            </a:r>
            <a:endParaRPr lang="en-IN" sz="3200" b="1" u="sng" dirty="0"/>
          </a:p>
        </p:txBody>
      </p:sp>
      <p:pic>
        <p:nvPicPr>
          <p:cNvPr id="5" name="Picture 4"/>
          <p:cNvPicPr>
            <a:picLocks noChangeAspect="1"/>
          </p:cNvPicPr>
          <p:nvPr/>
        </p:nvPicPr>
        <p:blipFill>
          <a:blip r:embed="rId2" cstate="print"/>
          <a:stretch>
            <a:fillRect/>
          </a:stretch>
        </p:blipFill>
        <p:spPr>
          <a:xfrm>
            <a:off x="161047" y="2852743"/>
            <a:ext cx="5949189" cy="341947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stretch>
            <a:fillRect/>
          </a:stretch>
        </p:blipFill>
        <p:spPr>
          <a:xfrm>
            <a:off x="6415943" y="2852743"/>
            <a:ext cx="5542695" cy="3105151"/>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316862" y="286822"/>
            <a:ext cx="5955476" cy="646331"/>
          </a:xfrm>
          <a:prstGeom prst="rect">
            <a:avLst/>
          </a:prstGeom>
        </p:spPr>
        <p:txBody>
          <a:bodyPr wrap="none">
            <a:spAutoFit/>
          </a:bodyPr>
          <a:lstStyle/>
          <a:p>
            <a:r>
              <a:rPr lang="en-IN" sz="3600" b="1" dirty="0" smtClean="0">
                <a:solidFill>
                  <a:srgbClr val="C00000"/>
                </a:solidFill>
                <a:latin typeface="MyriadPro-SemiboldCond"/>
              </a:rPr>
              <a:t>Advanced </a:t>
            </a:r>
            <a:r>
              <a:rPr lang="en-IN" sz="3600" b="1" dirty="0" err="1" smtClean="0">
                <a:solidFill>
                  <a:srgbClr val="0070C0"/>
                </a:solidFill>
                <a:latin typeface="MyriadPro-SemiboldCond"/>
              </a:rPr>
              <a:t>ufuncs</a:t>
            </a:r>
            <a:r>
              <a:rPr lang="en-IN" sz="3600" b="1" dirty="0" smtClean="0">
                <a:solidFill>
                  <a:srgbClr val="0070C0"/>
                </a:solidFill>
                <a:latin typeface="MyriadPro-SemiboldCond"/>
              </a:rPr>
              <a:t> </a:t>
            </a:r>
            <a:r>
              <a:rPr lang="en-IN" sz="3600" b="1" dirty="0" smtClean="0">
                <a:latin typeface="MyriadPro-SemiboldCond"/>
              </a:rPr>
              <a:t>features</a:t>
            </a:r>
            <a:endParaRPr lang="en-IN" sz="3600" b="1" dirty="0">
              <a:solidFill>
                <a:srgbClr val="0070C0"/>
              </a:solidFill>
            </a:endParaRPr>
          </a:p>
        </p:txBody>
      </p:sp>
    </p:spTree>
    <p:extLst>
      <p:ext uri="{BB962C8B-B14F-4D97-AF65-F5344CB8AC3E}">
        <p14:creationId xmlns:p14="http://schemas.microsoft.com/office/powerpoint/2010/main" val="37167592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0725"/>
          </a:xfrm>
        </p:spPr>
        <p:txBody>
          <a:bodyPr/>
          <a:lstStyle/>
          <a:p>
            <a:r>
              <a:rPr lang="en-US" b="1" u="sng" dirty="0" smtClean="0">
                <a:latin typeface="+mn-lt"/>
              </a:rPr>
              <a:t>Aggregates</a:t>
            </a:r>
            <a:endParaRPr lang="en-IN" b="1" u="sng" dirty="0">
              <a:latin typeface="+mn-lt"/>
            </a:endParaRPr>
          </a:p>
        </p:txBody>
      </p:sp>
      <p:pic>
        <p:nvPicPr>
          <p:cNvPr id="6" name="Picture 5"/>
          <p:cNvPicPr>
            <a:picLocks noChangeAspect="1"/>
          </p:cNvPicPr>
          <p:nvPr/>
        </p:nvPicPr>
        <p:blipFill>
          <a:blip r:embed="rId2" cstate="print"/>
          <a:stretch>
            <a:fillRect/>
          </a:stretch>
        </p:blipFill>
        <p:spPr>
          <a:xfrm>
            <a:off x="3867154" y="222247"/>
            <a:ext cx="7486646" cy="6407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6811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899" y="258247"/>
            <a:ext cx="7750840" cy="646331"/>
          </a:xfrm>
          <a:prstGeom prst="rect">
            <a:avLst/>
          </a:prstGeom>
        </p:spPr>
        <p:txBody>
          <a:bodyPr wrap="none">
            <a:spAutoFit/>
          </a:bodyPr>
          <a:lstStyle/>
          <a:p>
            <a:r>
              <a:rPr lang="en-IN" sz="3600" b="1" u="sng" dirty="0">
                <a:solidFill>
                  <a:srgbClr val="0070C0"/>
                </a:solidFill>
                <a:latin typeface="MyriadPro-SemiboldCond"/>
              </a:rPr>
              <a:t>Outer</a:t>
            </a:r>
            <a:r>
              <a:rPr lang="en-IN" sz="3600" b="1" u="sng" dirty="0">
                <a:latin typeface="MyriadPro-SemiboldCond"/>
              </a:rPr>
              <a:t> </a:t>
            </a:r>
            <a:r>
              <a:rPr lang="en-IN" sz="3600" b="1" u="sng" dirty="0" smtClean="0">
                <a:latin typeface="MyriadPro-SemiboldCond"/>
              </a:rPr>
              <a:t>function few more examples</a:t>
            </a:r>
            <a:endParaRPr lang="en-IN" sz="3600" b="1" u="sng" dirty="0"/>
          </a:p>
        </p:txBody>
      </p:sp>
      <p:pic>
        <p:nvPicPr>
          <p:cNvPr id="5" name="Picture 4"/>
          <p:cNvPicPr>
            <a:picLocks noChangeAspect="1"/>
          </p:cNvPicPr>
          <p:nvPr/>
        </p:nvPicPr>
        <p:blipFill>
          <a:blip r:embed="rId2" cstate="print"/>
          <a:stretch>
            <a:fillRect/>
          </a:stretch>
        </p:blipFill>
        <p:spPr>
          <a:xfrm>
            <a:off x="285750" y="962022"/>
            <a:ext cx="5605730" cy="250983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stretch>
            <a:fillRect/>
          </a:stretch>
        </p:blipFill>
        <p:spPr>
          <a:xfrm>
            <a:off x="274698" y="3857627"/>
            <a:ext cx="5616782" cy="277302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stretch>
            <a:fillRect/>
          </a:stretch>
        </p:blipFill>
        <p:spPr>
          <a:xfrm>
            <a:off x="6319837" y="1588289"/>
            <a:ext cx="5448297" cy="4098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42801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091968" y="773090"/>
            <a:ext cx="7715250" cy="5907937"/>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369674" y="0"/>
            <a:ext cx="3159839" cy="646331"/>
          </a:xfrm>
          <a:prstGeom prst="rect">
            <a:avLst/>
          </a:prstGeom>
        </p:spPr>
        <p:txBody>
          <a:bodyPr wrap="none">
            <a:spAutoFit/>
          </a:bodyPr>
          <a:lstStyle/>
          <a:p>
            <a:r>
              <a:rPr lang="en-IN" sz="3600" b="1" dirty="0" smtClean="0">
                <a:solidFill>
                  <a:srgbClr val="C00000"/>
                </a:solidFill>
                <a:latin typeface="MyriadPro-SemiboldCond"/>
              </a:rPr>
              <a:t>Aggregations</a:t>
            </a:r>
            <a:endParaRPr lang="en-IN" sz="3600" b="1" dirty="0">
              <a:solidFill>
                <a:srgbClr val="0070C0"/>
              </a:solidFill>
            </a:endParaRPr>
          </a:p>
        </p:txBody>
      </p:sp>
    </p:spTree>
    <p:extLst>
      <p:ext uri="{BB962C8B-B14F-4D97-AF65-F5344CB8AC3E}">
        <p14:creationId xmlns:p14="http://schemas.microsoft.com/office/powerpoint/2010/main" val="2655856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16717" y="2395537"/>
            <a:ext cx="11666620" cy="30765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216717" y="438448"/>
            <a:ext cx="11666620" cy="1077218"/>
          </a:xfrm>
          <a:prstGeom prst="rect">
            <a:avLst/>
          </a:prstGeom>
        </p:spPr>
        <p:txBody>
          <a:bodyPr wrap="square">
            <a:spAutoFit/>
          </a:bodyPr>
          <a:lstStyle/>
          <a:p>
            <a:pPr algn="ctr"/>
            <a:r>
              <a:rPr lang="en-IN" sz="3200" b="1" i="1" dirty="0" smtClean="0">
                <a:latin typeface="Times New Roman" panose="02020603050405020304" pitchFamily="18" charset="0"/>
                <a:cs typeface="Times New Roman" panose="02020603050405020304" pitchFamily="18" charset="0"/>
              </a:rPr>
              <a:t>Because </a:t>
            </a:r>
            <a:r>
              <a:rPr lang="en-IN" sz="3200" b="1" i="1" dirty="0">
                <a:latin typeface="Times New Roman" panose="02020603050405020304" pitchFamily="18" charset="0"/>
                <a:cs typeface="Times New Roman" panose="02020603050405020304" pitchFamily="18" charset="0"/>
              </a:rPr>
              <a:t>it executes the operation in </a:t>
            </a:r>
            <a:r>
              <a:rPr lang="en-IN" sz="3200" b="1" i="1" dirty="0">
                <a:solidFill>
                  <a:srgbClr val="C00000"/>
                </a:solidFill>
                <a:latin typeface="Times New Roman" panose="02020603050405020304" pitchFamily="18" charset="0"/>
                <a:cs typeface="Times New Roman" panose="02020603050405020304" pitchFamily="18" charset="0"/>
              </a:rPr>
              <a:t>compiled code</a:t>
            </a:r>
            <a:r>
              <a:rPr lang="en-IN" sz="3200" b="1" i="1" dirty="0">
                <a:latin typeface="Times New Roman" panose="02020603050405020304" pitchFamily="18" charset="0"/>
                <a:cs typeface="Times New Roman" panose="02020603050405020304" pitchFamily="18" charset="0"/>
              </a:rPr>
              <a:t>, </a:t>
            </a:r>
            <a:endParaRPr lang="en-IN" sz="3200" b="1" i="1" dirty="0" smtClean="0">
              <a:latin typeface="Times New Roman" panose="02020603050405020304" pitchFamily="18" charset="0"/>
              <a:cs typeface="Times New Roman" panose="02020603050405020304" pitchFamily="18" charset="0"/>
            </a:endParaRPr>
          </a:p>
          <a:p>
            <a:pPr algn="ctr"/>
            <a:r>
              <a:rPr lang="en-IN" sz="3200" b="1" i="1" dirty="0" err="1" smtClean="0">
                <a:solidFill>
                  <a:srgbClr val="0070C0"/>
                </a:solidFill>
                <a:latin typeface="Times New Roman" panose="02020603050405020304" pitchFamily="18" charset="0"/>
                <a:cs typeface="Times New Roman" panose="02020603050405020304" pitchFamily="18" charset="0"/>
              </a:rPr>
              <a:t>NumPy’s</a:t>
            </a:r>
            <a:r>
              <a:rPr lang="en-IN" sz="3200" b="1" i="1" dirty="0" smtClean="0">
                <a:latin typeface="Times New Roman" panose="02020603050405020304" pitchFamily="18" charset="0"/>
                <a:cs typeface="Times New Roman" panose="02020603050405020304" pitchFamily="18" charset="0"/>
              </a:rPr>
              <a:t> </a:t>
            </a:r>
            <a:r>
              <a:rPr lang="en-IN" sz="3200" b="1" i="1" dirty="0">
                <a:latin typeface="Times New Roman" panose="02020603050405020304" pitchFamily="18" charset="0"/>
                <a:cs typeface="Times New Roman" panose="02020603050405020304" pitchFamily="18" charset="0"/>
              </a:rPr>
              <a:t>version of </a:t>
            </a:r>
            <a:r>
              <a:rPr lang="en-IN" sz="3200" b="1" i="1" dirty="0" smtClean="0">
                <a:latin typeface="Times New Roman" panose="02020603050405020304" pitchFamily="18" charset="0"/>
                <a:cs typeface="Times New Roman" panose="02020603050405020304" pitchFamily="18" charset="0"/>
              </a:rPr>
              <a:t>the operation </a:t>
            </a:r>
            <a:r>
              <a:rPr lang="en-IN" sz="3200" b="1" i="1" dirty="0">
                <a:latin typeface="Times New Roman" panose="02020603050405020304" pitchFamily="18" charset="0"/>
                <a:cs typeface="Times New Roman" panose="02020603050405020304" pitchFamily="18" charset="0"/>
              </a:rPr>
              <a:t>is computed much more </a:t>
            </a:r>
            <a:r>
              <a:rPr lang="en-IN" sz="3200" b="1" i="1" dirty="0">
                <a:solidFill>
                  <a:srgbClr val="7030A0"/>
                </a:solidFill>
                <a:latin typeface="Times New Roman" panose="02020603050405020304" pitchFamily="18" charset="0"/>
                <a:cs typeface="Times New Roman" panose="02020603050405020304" pitchFamily="18" charset="0"/>
              </a:rPr>
              <a:t>quickly</a:t>
            </a:r>
          </a:p>
        </p:txBody>
      </p:sp>
    </p:spTree>
    <p:extLst>
      <p:ext uri="{BB962C8B-B14F-4D97-AF65-F5344CB8AC3E}">
        <p14:creationId xmlns:p14="http://schemas.microsoft.com/office/powerpoint/2010/main" val="40412957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76" y="486852"/>
            <a:ext cx="6948569" cy="707886"/>
          </a:xfrm>
          <a:prstGeom prst="rect">
            <a:avLst/>
          </a:prstGeom>
        </p:spPr>
        <p:txBody>
          <a:bodyPr wrap="none">
            <a:spAutoFit/>
          </a:bodyPr>
          <a:lstStyle/>
          <a:p>
            <a:r>
              <a:rPr lang="en-IN" sz="4000" b="1" dirty="0">
                <a:solidFill>
                  <a:srgbClr val="C00000"/>
                </a:solidFill>
              </a:rPr>
              <a:t>Summing the Values in an Array</a:t>
            </a:r>
          </a:p>
        </p:txBody>
      </p:sp>
      <p:pic>
        <p:nvPicPr>
          <p:cNvPr id="6" name="Picture 5"/>
          <p:cNvPicPr>
            <a:picLocks noChangeAspect="1"/>
          </p:cNvPicPr>
          <p:nvPr/>
        </p:nvPicPr>
        <p:blipFill>
          <a:blip r:embed="rId2" cstate="print"/>
          <a:stretch>
            <a:fillRect/>
          </a:stretch>
        </p:blipFill>
        <p:spPr>
          <a:xfrm>
            <a:off x="0" y="1917886"/>
            <a:ext cx="6108336" cy="30541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stretch>
            <a:fillRect/>
          </a:stretch>
        </p:blipFill>
        <p:spPr>
          <a:xfrm>
            <a:off x="6141412" y="1898076"/>
            <a:ext cx="6050588" cy="30739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01675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657350" y="166687"/>
            <a:ext cx="8472488" cy="639219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86050" y="3614738"/>
            <a:ext cx="1243013" cy="11287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6581774" y="3848556"/>
            <a:ext cx="2819634" cy="12949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39566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028817" y="916023"/>
            <a:ext cx="7586671" cy="579560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56407" y="165274"/>
            <a:ext cx="11445067" cy="707886"/>
          </a:xfrm>
          <a:prstGeom prst="rect">
            <a:avLst/>
          </a:prstGeom>
        </p:spPr>
        <p:txBody>
          <a:bodyPr wrap="square">
            <a:spAutoFit/>
          </a:bodyPr>
          <a:lstStyle/>
          <a:p>
            <a:pPr algn="ctr"/>
            <a:r>
              <a:rPr lang="en-IN" sz="4000" b="1" dirty="0" smtClean="0">
                <a:solidFill>
                  <a:srgbClr val="C00000"/>
                </a:solidFill>
              </a:rPr>
              <a:t>Sum of each column</a:t>
            </a:r>
            <a:endParaRPr lang="en-IN" sz="4000" b="1" dirty="0">
              <a:solidFill>
                <a:srgbClr val="C00000"/>
              </a:solidFill>
            </a:endParaRPr>
          </a:p>
        </p:txBody>
      </p:sp>
      <p:sp>
        <p:nvSpPr>
          <p:cNvPr id="6" name="Rectangle 5"/>
          <p:cNvSpPr/>
          <p:nvPr/>
        </p:nvSpPr>
        <p:spPr>
          <a:xfrm>
            <a:off x="2371725" y="3571873"/>
            <a:ext cx="685800" cy="24574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729412" y="4269583"/>
            <a:ext cx="2714394" cy="11453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8093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8876" y="65258"/>
            <a:ext cx="7315980" cy="707886"/>
          </a:xfrm>
          <a:prstGeom prst="rect">
            <a:avLst/>
          </a:prstGeom>
        </p:spPr>
        <p:txBody>
          <a:bodyPr wrap="square">
            <a:spAutoFit/>
          </a:bodyPr>
          <a:lstStyle/>
          <a:p>
            <a:pPr algn="ctr"/>
            <a:r>
              <a:rPr lang="en-IN" sz="4000" b="1" dirty="0" smtClean="0">
                <a:solidFill>
                  <a:srgbClr val="C00000"/>
                </a:solidFill>
              </a:rPr>
              <a:t>Sum of each row</a:t>
            </a:r>
            <a:endParaRPr lang="en-IN" sz="4000" b="1" dirty="0">
              <a:solidFill>
                <a:srgbClr val="C00000"/>
              </a:solidFill>
            </a:endParaRPr>
          </a:p>
        </p:txBody>
      </p:sp>
      <p:pic>
        <p:nvPicPr>
          <p:cNvPr id="2" name="Picture 1"/>
          <p:cNvPicPr>
            <a:picLocks noChangeAspect="1"/>
          </p:cNvPicPr>
          <p:nvPr/>
        </p:nvPicPr>
        <p:blipFill>
          <a:blip r:embed="rId2" cstate="print"/>
          <a:stretch>
            <a:fillRect/>
          </a:stretch>
        </p:blipFill>
        <p:spPr>
          <a:xfrm>
            <a:off x="2428876" y="873160"/>
            <a:ext cx="7315980" cy="5584967"/>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472403" y="3308452"/>
            <a:ext cx="3271838" cy="57150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488021" y="5843588"/>
            <a:ext cx="1012417" cy="4716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cstate="print"/>
          <a:stretch>
            <a:fillRect/>
          </a:stretch>
        </p:blipFill>
        <p:spPr>
          <a:xfrm>
            <a:off x="6659421" y="3879954"/>
            <a:ext cx="3372854" cy="1320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753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262622"/>
            <a:ext cx="11415713" cy="646331"/>
          </a:xfrm>
          <a:prstGeom prst="rect">
            <a:avLst/>
          </a:prstGeom>
        </p:spPr>
        <p:txBody>
          <a:bodyPr wrap="square">
            <a:spAutoFit/>
          </a:bodyPr>
          <a:lstStyle/>
          <a:p>
            <a:r>
              <a:rPr lang="en-IN" sz="3600" b="1" dirty="0" smtClean="0">
                <a:solidFill>
                  <a:srgbClr val="C00000"/>
                </a:solidFill>
              </a:rPr>
              <a:t>Creation </a:t>
            </a:r>
            <a:r>
              <a:rPr lang="en-IN" sz="3600" b="1" dirty="0">
                <a:solidFill>
                  <a:srgbClr val="C00000"/>
                </a:solidFill>
              </a:rPr>
              <a:t>of </a:t>
            </a:r>
            <a:r>
              <a:rPr lang="en-IN" sz="3600" b="1" dirty="0" err="1">
                <a:solidFill>
                  <a:srgbClr val="C00000"/>
                </a:solidFill>
              </a:rPr>
              <a:t>NumPy</a:t>
            </a:r>
            <a:r>
              <a:rPr lang="en-IN" sz="3600" b="1" dirty="0">
                <a:solidFill>
                  <a:srgbClr val="C00000"/>
                </a:solidFill>
              </a:rPr>
              <a:t> Arrays from List </a:t>
            </a:r>
          </a:p>
        </p:txBody>
      </p:sp>
      <p:sp>
        <p:nvSpPr>
          <p:cNvPr id="5" name="Rectangle 4"/>
          <p:cNvSpPr/>
          <p:nvPr/>
        </p:nvSpPr>
        <p:spPr>
          <a:xfrm>
            <a:off x="342899" y="908953"/>
            <a:ext cx="11415713" cy="830997"/>
          </a:xfrm>
          <a:prstGeom prst="rect">
            <a:avLst/>
          </a:prstGeom>
        </p:spPr>
        <p:txBody>
          <a:bodyPr wrap="square">
            <a:spAutoFit/>
          </a:bodyPr>
          <a:lstStyle/>
          <a:p>
            <a:pPr algn="just"/>
            <a:r>
              <a:rPr lang="en-IN" sz="2400" dirty="0" smtClean="0">
                <a:solidFill>
                  <a:srgbClr val="211D1E"/>
                </a:solidFill>
                <a:latin typeface="Bookman Old Style" panose="02050604050505020204" pitchFamily="18" charset="0"/>
              </a:rPr>
              <a:t>To </a:t>
            </a:r>
            <a:r>
              <a:rPr lang="en-IN" sz="2400" dirty="0">
                <a:solidFill>
                  <a:srgbClr val="211D1E"/>
                </a:solidFill>
                <a:latin typeface="Bookman Old Style" panose="02050604050505020204" pitchFamily="18" charset="0"/>
              </a:rPr>
              <a:t>create an array and to use its methods, first we need to import the </a:t>
            </a:r>
            <a:r>
              <a:rPr lang="en-IN" sz="2400" b="1" dirty="0" err="1">
                <a:solidFill>
                  <a:srgbClr val="0070C0"/>
                </a:solidFill>
                <a:latin typeface="Bookman Old Style" panose="02050604050505020204" pitchFamily="18" charset="0"/>
              </a:rPr>
              <a:t>NumPy</a:t>
            </a:r>
            <a:r>
              <a:rPr lang="en-IN" sz="2400" dirty="0">
                <a:solidFill>
                  <a:srgbClr val="211D1E"/>
                </a:solidFill>
                <a:latin typeface="Bookman Old Style" panose="02050604050505020204" pitchFamily="18" charset="0"/>
              </a:rPr>
              <a:t> library. </a:t>
            </a:r>
            <a:endParaRPr lang="en-IN" sz="2400" dirty="0"/>
          </a:p>
        </p:txBody>
      </p:sp>
      <p:sp>
        <p:nvSpPr>
          <p:cNvPr id="6" name="Rectangle 5"/>
          <p:cNvSpPr/>
          <p:nvPr/>
        </p:nvSpPr>
        <p:spPr>
          <a:xfrm>
            <a:off x="342899" y="2016949"/>
            <a:ext cx="6096000"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400" b="1" dirty="0" smtClean="0">
                <a:solidFill>
                  <a:srgbClr val="211D1E"/>
                </a:solidFill>
                <a:latin typeface="Courier New" panose="02070309020205020404" pitchFamily="49" charset="0"/>
              </a:rPr>
              <a:t>import </a:t>
            </a:r>
            <a:r>
              <a:rPr lang="en-IN" sz="2400" b="1" dirty="0" err="1">
                <a:solidFill>
                  <a:srgbClr val="0070C0"/>
                </a:solidFill>
                <a:latin typeface="Courier New" panose="02070309020205020404" pitchFamily="49" charset="0"/>
              </a:rPr>
              <a:t>numpy</a:t>
            </a:r>
            <a:r>
              <a:rPr lang="en-IN" sz="2400" b="1" dirty="0">
                <a:solidFill>
                  <a:srgbClr val="211D1E"/>
                </a:solidFill>
                <a:latin typeface="Courier New" panose="02070309020205020404" pitchFamily="49" charset="0"/>
              </a:rPr>
              <a:t> as </a:t>
            </a:r>
            <a:r>
              <a:rPr lang="en-IN" sz="2400" b="1" dirty="0">
                <a:solidFill>
                  <a:srgbClr val="C00000"/>
                </a:solidFill>
                <a:latin typeface="Courier New" panose="02070309020205020404" pitchFamily="49" charset="0"/>
              </a:rPr>
              <a:t>np</a:t>
            </a:r>
            <a:r>
              <a:rPr lang="en-IN" sz="2400" b="1" dirty="0">
                <a:solidFill>
                  <a:srgbClr val="211D1E"/>
                </a:solidFill>
                <a:latin typeface="Courier New" panose="02070309020205020404" pitchFamily="49" charset="0"/>
              </a:rPr>
              <a:t> </a:t>
            </a:r>
            <a:endParaRPr lang="en-IN" sz="2400" b="1" dirty="0"/>
          </a:p>
        </p:txBody>
      </p:sp>
      <p:sp>
        <p:nvSpPr>
          <p:cNvPr id="7" name="Rectangle 6"/>
          <p:cNvSpPr/>
          <p:nvPr/>
        </p:nvSpPr>
        <p:spPr>
          <a:xfrm>
            <a:off x="342900" y="3412845"/>
            <a:ext cx="7286626" cy="830997"/>
          </a:xfrm>
          <a:prstGeom prst="rect">
            <a:avLst/>
          </a:prstGeom>
        </p:spPr>
        <p:txBody>
          <a:bodyPr wrap="square">
            <a:spAutoFit/>
          </a:bodyPr>
          <a:lstStyle/>
          <a:p>
            <a:pPr algn="just"/>
            <a:r>
              <a:rPr lang="en-IN" sz="2400" dirty="0" smtClean="0">
                <a:solidFill>
                  <a:srgbClr val="211D1E"/>
                </a:solidFill>
              </a:rPr>
              <a:t>The </a:t>
            </a:r>
            <a:r>
              <a:rPr lang="en-IN" sz="2400" dirty="0" err="1">
                <a:solidFill>
                  <a:srgbClr val="211D1E"/>
                </a:solidFill>
              </a:rPr>
              <a:t>NumPy’s</a:t>
            </a:r>
            <a:r>
              <a:rPr lang="en-IN" sz="2400" dirty="0">
                <a:solidFill>
                  <a:srgbClr val="211D1E"/>
                </a:solidFill>
              </a:rPr>
              <a:t> </a:t>
            </a:r>
            <a:r>
              <a:rPr lang="en-IN" sz="2400" b="1" dirty="0">
                <a:solidFill>
                  <a:srgbClr val="0070C0"/>
                </a:solidFill>
              </a:rPr>
              <a:t>array() </a:t>
            </a:r>
            <a:r>
              <a:rPr lang="en-IN" sz="2400" dirty="0">
                <a:solidFill>
                  <a:srgbClr val="211D1E"/>
                </a:solidFill>
              </a:rPr>
              <a:t>function converts a given list into </a:t>
            </a:r>
            <a:endParaRPr lang="en-IN" sz="2400" dirty="0" smtClean="0">
              <a:solidFill>
                <a:srgbClr val="211D1E"/>
              </a:solidFill>
            </a:endParaRPr>
          </a:p>
          <a:p>
            <a:pPr algn="just"/>
            <a:r>
              <a:rPr lang="en-IN" sz="2400" dirty="0" smtClean="0">
                <a:solidFill>
                  <a:srgbClr val="211D1E"/>
                </a:solidFill>
              </a:rPr>
              <a:t>an </a:t>
            </a:r>
            <a:r>
              <a:rPr lang="en-IN" sz="2400" b="1" dirty="0">
                <a:solidFill>
                  <a:srgbClr val="211D1E"/>
                </a:solidFill>
              </a:rPr>
              <a:t>array</a:t>
            </a:r>
            <a:r>
              <a:rPr lang="en-IN" sz="2400" dirty="0">
                <a:solidFill>
                  <a:srgbClr val="211D1E"/>
                </a:solidFill>
              </a:rPr>
              <a:t>. </a:t>
            </a:r>
            <a:endParaRPr lang="en-IN" sz="2400" dirty="0"/>
          </a:p>
        </p:txBody>
      </p:sp>
      <p:sp>
        <p:nvSpPr>
          <p:cNvPr id="8" name="Rectangle 7"/>
          <p:cNvSpPr/>
          <p:nvPr/>
        </p:nvSpPr>
        <p:spPr>
          <a:xfrm>
            <a:off x="342899" y="4531742"/>
            <a:ext cx="6096000" cy="138499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800" dirty="0" smtClean="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smtClean="0">
                <a:solidFill>
                  <a:srgbClr val="211D1E"/>
                </a:solidFill>
                <a:latin typeface="Courier New" panose="02070309020205020404" pitchFamily="49" charset="0"/>
              </a:rPr>
              <a:t>( [</a:t>
            </a:r>
            <a:r>
              <a:rPr lang="en-IN" sz="2800" dirty="0">
                <a:solidFill>
                  <a:srgbClr val="211D1E"/>
                </a:solidFill>
                <a:latin typeface="Courier New" panose="02070309020205020404" pitchFamily="49" charset="0"/>
              </a:rPr>
              <a:t>10,20,30</a:t>
            </a:r>
            <a:r>
              <a:rPr lang="en-IN" sz="2800" dirty="0" smtClean="0">
                <a:solidFill>
                  <a:srgbClr val="211D1E"/>
                </a:solidFill>
                <a:latin typeface="Courier New" panose="02070309020205020404" pitchFamily="49" charset="0"/>
              </a:rPr>
              <a:t>] )</a:t>
            </a:r>
          </a:p>
          <a:p>
            <a:endParaRPr lang="en-IN" sz="2800" dirty="0">
              <a:solidFill>
                <a:srgbClr val="211D1E"/>
              </a:solidFill>
              <a:latin typeface="Courier New" panose="02070309020205020404" pitchFamily="49" charset="0"/>
            </a:endParaRPr>
          </a:p>
          <a:p>
            <a:r>
              <a:rPr lang="en-IN" sz="2800" dirty="0" smtClean="0">
                <a:solidFill>
                  <a:srgbClr val="211D1E"/>
                </a:solidFill>
                <a:latin typeface="Courier New" panose="02070309020205020404" pitchFamily="49" charset="0"/>
              </a:rPr>
              <a:t>Print(A) </a:t>
            </a:r>
            <a:endParaRPr lang="en-IN" sz="2800" dirty="0"/>
          </a:p>
        </p:txBody>
      </p:sp>
      <p:pic>
        <p:nvPicPr>
          <p:cNvPr id="9" name="Picture 8"/>
          <p:cNvPicPr>
            <a:picLocks noChangeAspect="1"/>
          </p:cNvPicPr>
          <p:nvPr/>
        </p:nvPicPr>
        <p:blipFill>
          <a:blip r:embed="rId2" cstate="print"/>
          <a:stretch>
            <a:fillRect/>
          </a:stretch>
        </p:blipFill>
        <p:spPr>
          <a:xfrm>
            <a:off x="8101010" y="1324451"/>
            <a:ext cx="3814765" cy="5359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1479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3267073" y="0"/>
            <a:ext cx="8702951" cy="667226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0" y="1893101"/>
            <a:ext cx="3143250" cy="2554545"/>
          </a:xfrm>
          <a:prstGeom prst="rect">
            <a:avLst/>
          </a:prstGeom>
        </p:spPr>
        <p:txBody>
          <a:bodyPr wrap="square">
            <a:spAutoFit/>
          </a:bodyPr>
          <a:lstStyle/>
          <a:p>
            <a:r>
              <a:rPr lang="en-IN" sz="3900" b="1" i="1" dirty="0">
                <a:solidFill>
                  <a:srgbClr val="002060"/>
                </a:solidFill>
                <a:latin typeface="MinionPro-It"/>
              </a:rPr>
              <a:t>Aggregation</a:t>
            </a:r>
            <a:r>
              <a:rPr lang="en-IN" sz="3900" b="1" i="1" dirty="0">
                <a:solidFill>
                  <a:srgbClr val="C00000"/>
                </a:solidFill>
                <a:latin typeface="MinionPro-It"/>
              </a:rPr>
              <a:t> </a:t>
            </a:r>
            <a:endParaRPr lang="en-IN" sz="3900" b="1" i="1" dirty="0" smtClean="0">
              <a:solidFill>
                <a:srgbClr val="C00000"/>
              </a:solidFill>
              <a:latin typeface="MinionPro-It"/>
            </a:endParaRPr>
          </a:p>
          <a:p>
            <a:r>
              <a:rPr lang="en-IN" sz="3900" b="1" i="1" dirty="0" smtClean="0">
                <a:solidFill>
                  <a:srgbClr val="C00000"/>
                </a:solidFill>
                <a:latin typeface="MinionPro-It"/>
              </a:rPr>
              <a:t>functions </a:t>
            </a:r>
          </a:p>
          <a:p>
            <a:r>
              <a:rPr lang="en-IN" sz="3900" b="1" i="1" dirty="0" smtClean="0">
                <a:solidFill>
                  <a:srgbClr val="C00000"/>
                </a:solidFill>
                <a:latin typeface="MinionPro-It"/>
              </a:rPr>
              <a:t>available </a:t>
            </a:r>
            <a:r>
              <a:rPr lang="en-IN" sz="3900" b="1" i="1" dirty="0">
                <a:solidFill>
                  <a:srgbClr val="C00000"/>
                </a:solidFill>
                <a:latin typeface="MinionPro-It"/>
              </a:rPr>
              <a:t>in </a:t>
            </a:r>
            <a:endParaRPr lang="en-IN" sz="3900" b="1" i="1" dirty="0" smtClean="0">
              <a:solidFill>
                <a:srgbClr val="C00000"/>
              </a:solidFill>
              <a:latin typeface="MinionPro-It"/>
            </a:endParaRPr>
          </a:p>
          <a:p>
            <a:r>
              <a:rPr lang="en-IN" sz="3900" b="1" i="1" dirty="0" smtClean="0">
                <a:solidFill>
                  <a:srgbClr val="0070C0"/>
                </a:solidFill>
                <a:latin typeface="MinionPro-It"/>
              </a:rPr>
              <a:t>NumPy</a:t>
            </a:r>
            <a:endParaRPr lang="en-IN" sz="3900" b="1" dirty="0">
              <a:solidFill>
                <a:srgbClr val="0070C0"/>
              </a:solidFill>
            </a:endParaRPr>
          </a:p>
        </p:txBody>
      </p:sp>
    </p:spTree>
    <p:extLst>
      <p:ext uri="{BB962C8B-B14F-4D97-AF65-F5344CB8AC3E}">
        <p14:creationId xmlns:p14="http://schemas.microsoft.com/office/powerpoint/2010/main" val="21368100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6098" y="114294"/>
            <a:ext cx="5776907" cy="769441"/>
          </a:xfrm>
          <a:prstGeom prst="rect">
            <a:avLst/>
          </a:prstGeom>
        </p:spPr>
        <p:txBody>
          <a:bodyPr wrap="square">
            <a:spAutoFit/>
          </a:bodyPr>
          <a:lstStyle/>
          <a:p>
            <a:pPr algn="ctr"/>
            <a:r>
              <a:rPr lang="en-IN" sz="4400" b="1" dirty="0" smtClean="0">
                <a:solidFill>
                  <a:srgbClr val="0070C0"/>
                </a:solidFill>
              </a:rPr>
              <a:t>Sorting</a:t>
            </a:r>
            <a:endParaRPr lang="en-IN" sz="4400" b="1" dirty="0">
              <a:solidFill>
                <a:srgbClr val="0070C0"/>
              </a:solidFill>
            </a:endParaRPr>
          </a:p>
        </p:txBody>
      </p:sp>
      <p:sp>
        <p:nvSpPr>
          <p:cNvPr id="5" name="Rectangle 4"/>
          <p:cNvSpPr/>
          <p:nvPr/>
        </p:nvSpPr>
        <p:spPr>
          <a:xfrm>
            <a:off x="442912" y="874927"/>
            <a:ext cx="11272838" cy="1815882"/>
          </a:xfrm>
          <a:prstGeom prst="rect">
            <a:avLst/>
          </a:prstGeom>
        </p:spPr>
        <p:txBody>
          <a:bodyPr wrap="square">
            <a:spAutoFit/>
          </a:bodyPr>
          <a:lstStyle/>
          <a:p>
            <a:pPr algn="just"/>
            <a:r>
              <a:rPr lang="en-IN" sz="2800" dirty="0" smtClean="0"/>
              <a:t>In </a:t>
            </a:r>
            <a:r>
              <a:rPr lang="en-IN" sz="2800" dirty="0"/>
              <a:t>2-D array, sorting can be done along either of the axes i.e., row-wise or column-wise. By default, sorting is done row-wise (i.e., on axis = 1). It means to arrange elements in each row in ascending order. When axis=0, sorting is done column-wise, which means each column is sorted in ascending order. </a:t>
            </a:r>
          </a:p>
        </p:txBody>
      </p:sp>
      <p:pic>
        <p:nvPicPr>
          <p:cNvPr id="2" name="Picture 1"/>
          <p:cNvPicPr>
            <a:picLocks noChangeAspect="1"/>
          </p:cNvPicPr>
          <p:nvPr/>
        </p:nvPicPr>
        <p:blipFill>
          <a:blip r:embed="rId2" cstate="print"/>
          <a:stretch>
            <a:fillRect/>
          </a:stretch>
        </p:blipFill>
        <p:spPr>
          <a:xfrm>
            <a:off x="842969" y="2790818"/>
            <a:ext cx="4471988" cy="376287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stretch>
            <a:fillRect/>
          </a:stretch>
        </p:blipFill>
        <p:spPr>
          <a:xfrm>
            <a:off x="6700841" y="2781287"/>
            <a:ext cx="4514850" cy="38068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6102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71" y="129659"/>
            <a:ext cx="10562392" cy="769441"/>
          </a:xfrm>
          <a:prstGeom prst="rect">
            <a:avLst/>
          </a:prstGeom>
        </p:spPr>
        <p:txBody>
          <a:bodyPr wrap="square">
            <a:spAutoFit/>
          </a:bodyPr>
          <a:lstStyle/>
          <a:p>
            <a:pPr algn="ctr"/>
            <a:r>
              <a:rPr lang="en-IN" sz="4400" b="1" dirty="0">
                <a:solidFill>
                  <a:srgbClr val="C00000"/>
                </a:solidFill>
                <a:latin typeface="MyriadPro-SemiboldCond"/>
              </a:rPr>
              <a:t>Comparison</a:t>
            </a:r>
            <a:r>
              <a:rPr lang="en-IN" sz="4400" b="1" dirty="0">
                <a:latin typeface="MyriadPro-SemiboldCond"/>
              </a:rPr>
              <a:t> Operators as </a:t>
            </a:r>
            <a:r>
              <a:rPr lang="en-IN" sz="4400" b="1" dirty="0" err="1">
                <a:solidFill>
                  <a:srgbClr val="0070C0"/>
                </a:solidFill>
                <a:latin typeface="MyriadPro-SemiboldCond"/>
              </a:rPr>
              <a:t>ufuncs</a:t>
            </a:r>
            <a:endParaRPr lang="en-IN" sz="4400" b="1" dirty="0">
              <a:solidFill>
                <a:srgbClr val="0070C0"/>
              </a:solidFill>
            </a:endParaRPr>
          </a:p>
        </p:txBody>
      </p:sp>
      <p:pic>
        <p:nvPicPr>
          <p:cNvPr id="6" name="Picture 5"/>
          <p:cNvPicPr>
            <a:picLocks noChangeAspect="1"/>
          </p:cNvPicPr>
          <p:nvPr/>
        </p:nvPicPr>
        <p:blipFill>
          <a:blip r:embed="rId2" cstate="print"/>
          <a:stretch>
            <a:fillRect/>
          </a:stretch>
        </p:blipFill>
        <p:spPr>
          <a:xfrm>
            <a:off x="0" y="970541"/>
            <a:ext cx="5715000" cy="5292293"/>
          </a:xfrm>
          <a:prstGeom prst="rect">
            <a:avLst/>
          </a:prstGeom>
          <a:ln>
            <a:noFill/>
          </a:ln>
          <a:effectLst>
            <a:softEdge rad="112500"/>
          </a:effectLst>
        </p:spPr>
      </p:pic>
      <p:pic>
        <p:nvPicPr>
          <p:cNvPr id="7" name="Picture 6"/>
          <p:cNvPicPr>
            <a:picLocks noChangeAspect="1"/>
          </p:cNvPicPr>
          <p:nvPr/>
        </p:nvPicPr>
        <p:blipFill rotWithShape="1">
          <a:blip r:embed="rId3" cstate="print"/>
          <a:srcRect l="1983" t="2179" r="1533" b="-1"/>
          <a:stretch/>
        </p:blipFill>
        <p:spPr>
          <a:xfrm>
            <a:off x="5715000" y="970541"/>
            <a:ext cx="6397311" cy="52922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837283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49" y="85723"/>
            <a:ext cx="10515600" cy="720725"/>
          </a:xfrm>
        </p:spPr>
        <p:txBody>
          <a:bodyPr/>
          <a:lstStyle/>
          <a:p>
            <a:r>
              <a:rPr lang="en-US" b="1" dirty="0" smtClean="0">
                <a:solidFill>
                  <a:srgbClr val="002060"/>
                </a:solidFill>
              </a:rPr>
              <a:t>How to understand Boolean Arrays?</a:t>
            </a:r>
            <a:endParaRPr lang="en-IN" b="1" dirty="0">
              <a:solidFill>
                <a:srgbClr val="002060"/>
              </a:solidFill>
            </a:endParaRPr>
          </a:p>
        </p:txBody>
      </p:sp>
      <p:sp>
        <p:nvSpPr>
          <p:cNvPr id="4" name="Rectangle 3"/>
          <p:cNvSpPr/>
          <p:nvPr/>
        </p:nvSpPr>
        <p:spPr>
          <a:xfrm>
            <a:off x="323849" y="971548"/>
            <a:ext cx="11663364" cy="553998"/>
          </a:xfrm>
          <a:prstGeom prst="rect">
            <a:avLst/>
          </a:prstGeom>
        </p:spPr>
        <p:txBody>
          <a:bodyPr wrap="square">
            <a:spAutoFit/>
          </a:bodyPr>
          <a:lstStyle/>
          <a:p>
            <a:r>
              <a:rPr lang="en-IN" sz="3000" dirty="0" smtClean="0"/>
              <a:t>In Boolean arrays, </a:t>
            </a:r>
            <a:r>
              <a:rPr lang="en-IN" sz="3000" dirty="0">
                <a:solidFill>
                  <a:srgbClr val="0070C0"/>
                </a:solidFill>
              </a:rPr>
              <a:t>False</a:t>
            </a:r>
            <a:r>
              <a:rPr lang="en-IN" sz="3000" dirty="0"/>
              <a:t> is interpreted as </a:t>
            </a:r>
            <a:r>
              <a:rPr lang="en-IN" sz="3000" dirty="0">
                <a:solidFill>
                  <a:srgbClr val="0070C0"/>
                </a:solidFill>
              </a:rPr>
              <a:t>0</a:t>
            </a:r>
            <a:r>
              <a:rPr lang="en-IN" sz="3000" dirty="0"/>
              <a:t>, and </a:t>
            </a:r>
            <a:r>
              <a:rPr lang="en-IN" sz="3000" dirty="0">
                <a:solidFill>
                  <a:srgbClr val="FF0000"/>
                </a:solidFill>
              </a:rPr>
              <a:t>True</a:t>
            </a:r>
            <a:r>
              <a:rPr lang="en-IN" sz="3000" dirty="0"/>
              <a:t> is </a:t>
            </a:r>
            <a:r>
              <a:rPr lang="en-IN" sz="3000" dirty="0" smtClean="0"/>
              <a:t>interpreted as </a:t>
            </a:r>
            <a:r>
              <a:rPr lang="en-IN" sz="3000" dirty="0">
                <a:solidFill>
                  <a:srgbClr val="FF0000"/>
                </a:solidFill>
              </a:rPr>
              <a:t>1</a:t>
            </a:r>
          </a:p>
        </p:txBody>
      </p:sp>
      <p:pic>
        <p:nvPicPr>
          <p:cNvPr id="5" name="Picture 4"/>
          <p:cNvPicPr>
            <a:picLocks noChangeAspect="1"/>
          </p:cNvPicPr>
          <p:nvPr/>
        </p:nvPicPr>
        <p:blipFill>
          <a:blip r:embed="rId2" cstate="print"/>
          <a:stretch>
            <a:fillRect/>
          </a:stretch>
        </p:blipFill>
        <p:spPr>
          <a:xfrm>
            <a:off x="323849" y="2439945"/>
            <a:ext cx="11494185" cy="2560681"/>
          </a:xfrm>
          <a:prstGeom prst="rect">
            <a:avLst/>
          </a:prstGeom>
        </p:spPr>
      </p:pic>
    </p:spTree>
    <p:extLst>
      <p:ext uri="{BB962C8B-B14F-4D97-AF65-F5344CB8AC3E}">
        <p14:creationId xmlns:p14="http://schemas.microsoft.com/office/powerpoint/2010/main" val="19606735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6098359" y="1771647"/>
            <a:ext cx="5962398" cy="3200405"/>
          </a:xfrm>
          <a:prstGeom prst="round2DiagRect">
            <a:avLst>
              <a:gd name="adj1" fmla="val 16667"/>
              <a:gd name="adj2" fmla="val 0"/>
            </a:avLst>
          </a:prstGeom>
          <a:ln w="88900" cap="sq">
            <a:solidFill>
              <a:srgbClr val="00B0F0"/>
            </a:solidFill>
            <a:miter lim="800000"/>
          </a:ln>
          <a:effectLst>
            <a:outerShdw blurRad="254000" algn="tl" rotWithShape="0">
              <a:srgbClr val="000000">
                <a:alpha val="43000"/>
              </a:srgbClr>
            </a:outerShdw>
          </a:effectLst>
        </p:spPr>
      </p:pic>
      <p:pic>
        <p:nvPicPr>
          <p:cNvPr id="5" name="Picture 4"/>
          <p:cNvPicPr>
            <a:picLocks noChangeAspect="1"/>
          </p:cNvPicPr>
          <p:nvPr/>
        </p:nvPicPr>
        <p:blipFill rotWithShape="1">
          <a:blip r:embed="rId3" cstate="print"/>
          <a:srcRect l="1983" t="2179" r="1533" b="-1"/>
          <a:stretch/>
        </p:blipFill>
        <p:spPr>
          <a:xfrm>
            <a:off x="171450" y="970674"/>
            <a:ext cx="5786437" cy="4786936"/>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796171" y="129659"/>
            <a:ext cx="10562392" cy="769441"/>
          </a:xfrm>
          <a:prstGeom prst="rect">
            <a:avLst/>
          </a:prstGeom>
        </p:spPr>
        <p:txBody>
          <a:bodyPr wrap="square">
            <a:spAutoFit/>
          </a:bodyPr>
          <a:lstStyle/>
          <a:p>
            <a:pPr algn="ctr"/>
            <a:r>
              <a:rPr lang="en-IN" sz="4400" b="1" dirty="0" smtClean="0">
                <a:solidFill>
                  <a:srgbClr val="C00000"/>
                </a:solidFill>
                <a:latin typeface="MyriadPro-SemiboldCond"/>
              </a:rPr>
              <a:t>Masking</a:t>
            </a:r>
            <a:endParaRPr lang="en-IN" sz="4400" b="1" dirty="0">
              <a:solidFill>
                <a:srgbClr val="0070C0"/>
              </a:solidFill>
            </a:endParaRPr>
          </a:p>
        </p:txBody>
      </p:sp>
    </p:spTree>
    <p:extLst>
      <p:ext uri="{BB962C8B-B14F-4D97-AF65-F5344CB8AC3E}">
        <p14:creationId xmlns:p14="http://schemas.microsoft.com/office/powerpoint/2010/main" val="29136027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71" y="129659"/>
            <a:ext cx="10562392" cy="769441"/>
          </a:xfrm>
          <a:prstGeom prst="rect">
            <a:avLst/>
          </a:prstGeom>
        </p:spPr>
        <p:txBody>
          <a:bodyPr wrap="square">
            <a:spAutoFit/>
          </a:bodyPr>
          <a:lstStyle/>
          <a:p>
            <a:pPr algn="ctr"/>
            <a:r>
              <a:rPr lang="en-IN" sz="4400" b="1" dirty="0" smtClean="0">
                <a:solidFill>
                  <a:srgbClr val="C00000"/>
                </a:solidFill>
                <a:latin typeface="MyriadPro-SemiboldCond"/>
              </a:rPr>
              <a:t>Bitwise</a:t>
            </a:r>
            <a:r>
              <a:rPr lang="en-IN" sz="4400" b="1" dirty="0" smtClean="0">
                <a:latin typeface="MyriadPro-SemiboldCond"/>
              </a:rPr>
              <a:t> Operators</a:t>
            </a:r>
            <a:endParaRPr lang="en-IN" sz="4400" b="1" dirty="0">
              <a:solidFill>
                <a:srgbClr val="0070C0"/>
              </a:solidFill>
            </a:endParaRPr>
          </a:p>
        </p:txBody>
      </p:sp>
      <p:pic>
        <p:nvPicPr>
          <p:cNvPr id="2" name="Picture 1"/>
          <p:cNvPicPr>
            <a:picLocks noChangeAspect="1"/>
          </p:cNvPicPr>
          <p:nvPr/>
        </p:nvPicPr>
        <p:blipFill>
          <a:blip r:embed="rId2" cstate="print"/>
          <a:stretch>
            <a:fillRect/>
          </a:stretch>
        </p:blipFill>
        <p:spPr>
          <a:xfrm>
            <a:off x="0" y="985842"/>
            <a:ext cx="5577300" cy="401478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cstate="print"/>
          <a:stretch>
            <a:fillRect/>
          </a:stretch>
        </p:blipFill>
        <p:spPr>
          <a:xfrm>
            <a:off x="5872163" y="985843"/>
            <a:ext cx="5958342" cy="401478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cstate="print"/>
          <a:stretch>
            <a:fillRect/>
          </a:stretch>
        </p:blipFill>
        <p:spPr>
          <a:xfrm>
            <a:off x="2466989" y="5122751"/>
            <a:ext cx="1287916" cy="169238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5" cstate="print"/>
          <a:stretch>
            <a:fillRect/>
          </a:stretch>
        </p:blipFill>
        <p:spPr>
          <a:xfrm>
            <a:off x="4000511" y="5122395"/>
            <a:ext cx="1316361" cy="1683216"/>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6" cstate="print"/>
          <a:stretch>
            <a:fillRect/>
          </a:stretch>
        </p:blipFill>
        <p:spPr>
          <a:xfrm>
            <a:off x="5605468" y="5122395"/>
            <a:ext cx="1322804" cy="1692741"/>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7" cstate="print"/>
          <a:stretch>
            <a:fillRect/>
          </a:stretch>
        </p:blipFill>
        <p:spPr>
          <a:xfrm>
            <a:off x="7229491" y="5124080"/>
            <a:ext cx="1334015" cy="1681531"/>
          </a:xfrm>
          <a:prstGeom prst="rect">
            <a:avLst/>
          </a:prstGeom>
          <a:ln>
            <a:noFill/>
          </a:ln>
          <a:effectLst>
            <a:outerShdw blurRad="190500" algn="tl" rotWithShape="0">
              <a:srgbClr val="000000">
                <a:alpha val="70000"/>
              </a:srgbClr>
            </a:outerShdw>
          </a:effectLst>
        </p:spPr>
      </p:pic>
      <p:pic>
        <p:nvPicPr>
          <p:cNvPr id="15" name="Picture 14"/>
          <p:cNvPicPr>
            <a:picLocks noChangeAspect="1"/>
          </p:cNvPicPr>
          <p:nvPr/>
        </p:nvPicPr>
        <p:blipFill>
          <a:blip r:embed="rId8" cstate="print"/>
          <a:stretch>
            <a:fillRect/>
          </a:stretch>
        </p:blipFill>
        <p:spPr>
          <a:xfrm>
            <a:off x="8820163" y="5101660"/>
            <a:ext cx="1277963" cy="1703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3514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9070" y="717765"/>
            <a:ext cx="11591931" cy="461665"/>
          </a:xfrm>
          <a:prstGeom prst="rect">
            <a:avLst/>
          </a:prstGeom>
        </p:spPr>
        <p:txBody>
          <a:bodyPr wrap="square">
            <a:spAutoFit/>
          </a:bodyPr>
          <a:lstStyle/>
          <a:p>
            <a:r>
              <a:rPr lang="en-IN" sz="2400" dirty="0" smtClean="0">
                <a:solidFill>
                  <a:srgbClr val="211D1E"/>
                </a:solidFill>
                <a:latin typeface="Bookman Old Style" panose="02050604050505020204" pitchFamily="18" charset="0"/>
              </a:rPr>
              <a:t>We use </a:t>
            </a:r>
            <a:r>
              <a:rPr lang="en-IN" sz="2400" b="1" dirty="0" err="1" smtClean="0">
                <a:solidFill>
                  <a:srgbClr val="0070C0"/>
                </a:solidFill>
                <a:latin typeface="Bookman Old Style" panose="02050604050505020204" pitchFamily="18" charset="0"/>
              </a:rPr>
              <a:t>np.transpose</a:t>
            </a:r>
            <a:r>
              <a:rPr lang="en-IN" sz="2400" b="1" dirty="0" smtClean="0">
                <a:solidFill>
                  <a:srgbClr val="0070C0"/>
                </a:solidFill>
                <a:latin typeface="Bookman Old Style" panose="02050604050505020204" pitchFamily="18" charset="0"/>
              </a:rPr>
              <a:t>(Array)</a:t>
            </a:r>
            <a:r>
              <a:rPr lang="en-IN" sz="2400" dirty="0" smtClean="0">
                <a:solidFill>
                  <a:srgbClr val="211D1E"/>
                </a:solidFill>
                <a:latin typeface="Bookman Old Style" panose="02050604050505020204" pitchFamily="18" charset="0"/>
              </a:rPr>
              <a:t>. We can </a:t>
            </a:r>
            <a:r>
              <a:rPr lang="en-IN" sz="2400" dirty="0" err="1" smtClean="0">
                <a:solidFill>
                  <a:srgbClr val="211D1E"/>
                </a:solidFill>
                <a:latin typeface="Bookman Old Style" panose="02050604050505020204" pitchFamily="18" charset="0"/>
              </a:rPr>
              <a:t>aslo</a:t>
            </a:r>
            <a:r>
              <a:rPr lang="en-IN" sz="2400" dirty="0" smtClean="0">
                <a:solidFill>
                  <a:srgbClr val="211D1E"/>
                </a:solidFill>
                <a:latin typeface="Bookman Old Style" panose="02050604050505020204" pitchFamily="18" charset="0"/>
              </a:rPr>
              <a:t> use </a:t>
            </a:r>
            <a:r>
              <a:rPr lang="en-IN" sz="2400" b="1" dirty="0" err="1" smtClean="0">
                <a:solidFill>
                  <a:srgbClr val="FF0000"/>
                </a:solidFill>
                <a:latin typeface="Bookman Old Style" panose="02050604050505020204" pitchFamily="18" charset="0"/>
              </a:rPr>
              <a:t>np.T</a:t>
            </a:r>
            <a:r>
              <a:rPr lang="en-IN" sz="2400" b="1" dirty="0" smtClean="0">
                <a:solidFill>
                  <a:srgbClr val="FF0000"/>
                </a:solidFill>
                <a:latin typeface="Bookman Old Style" panose="02050604050505020204" pitchFamily="18" charset="0"/>
              </a:rPr>
              <a:t>(A)</a:t>
            </a:r>
            <a:r>
              <a:rPr lang="en-IN" sz="2400" dirty="0" smtClean="0">
                <a:solidFill>
                  <a:srgbClr val="FF0000"/>
                </a:solidFill>
                <a:latin typeface="Bookman Old Style" panose="02050604050505020204" pitchFamily="18" charset="0"/>
              </a:rPr>
              <a:t> </a:t>
            </a:r>
            <a:endParaRPr lang="en-IN" sz="2400" dirty="0">
              <a:solidFill>
                <a:srgbClr val="FF0000"/>
              </a:solidFill>
            </a:endParaRPr>
          </a:p>
        </p:txBody>
      </p:sp>
      <p:pic>
        <p:nvPicPr>
          <p:cNvPr id="6" name="Picture 5"/>
          <p:cNvPicPr>
            <a:picLocks noChangeAspect="1"/>
          </p:cNvPicPr>
          <p:nvPr/>
        </p:nvPicPr>
        <p:blipFill>
          <a:blip r:embed="rId2" cstate="print"/>
          <a:stretch>
            <a:fillRect/>
          </a:stretch>
        </p:blipFill>
        <p:spPr>
          <a:xfrm>
            <a:off x="442912" y="1246045"/>
            <a:ext cx="5686426" cy="5309516"/>
          </a:xfrm>
          <a:prstGeom prst="rect">
            <a:avLst/>
          </a:prstGeom>
          <a:ln>
            <a:noFill/>
          </a:ln>
          <a:effectLst>
            <a:outerShdw blurRad="292100" dist="139700" dir="2700000" algn="tl" rotWithShape="0">
              <a:srgbClr val="333333">
                <a:alpha val="65000"/>
              </a:srgbClr>
            </a:outerShdw>
          </a:effectLst>
        </p:spPr>
      </p:pic>
      <p:sp>
        <p:nvSpPr>
          <p:cNvPr id="7" name="Left Arrow 6"/>
          <p:cNvSpPr/>
          <p:nvPr/>
        </p:nvSpPr>
        <p:spPr>
          <a:xfrm>
            <a:off x="5686430" y="3414712"/>
            <a:ext cx="1600201" cy="31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330257" y="3300408"/>
            <a:ext cx="2763129" cy="523220"/>
          </a:xfrm>
          <a:prstGeom prst="rect">
            <a:avLst/>
          </a:prstGeom>
          <a:noFill/>
        </p:spPr>
        <p:txBody>
          <a:bodyPr wrap="none" rtlCol="0">
            <a:spAutoFit/>
          </a:bodyPr>
          <a:lstStyle/>
          <a:p>
            <a:r>
              <a:rPr lang="en-US" sz="2800" b="1" dirty="0" smtClean="0"/>
              <a:t>Matrix Transpose</a:t>
            </a:r>
            <a:endParaRPr lang="en-IN" sz="2800" b="1" dirty="0"/>
          </a:p>
        </p:txBody>
      </p:sp>
      <p:sp>
        <p:nvSpPr>
          <p:cNvPr id="9" name="Title 1"/>
          <p:cNvSpPr>
            <a:spLocks noGrp="1"/>
          </p:cNvSpPr>
          <p:nvPr>
            <p:ph type="title"/>
          </p:nvPr>
        </p:nvSpPr>
        <p:spPr>
          <a:xfrm>
            <a:off x="838200" y="42864"/>
            <a:ext cx="10515600" cy="735013"/>
          </a:xfrm>
        </p:spPr>
        <p:txBody>
          <a:bodyPr/>
          <a:lstStyle/>
          <a:p>
            <a:r>
              <a:rPr lang="en-IN" b="1" dirty="0" smtClean="0">
                <a:solidFill>
                  <a:srgbClr val="C00000"/>
                </a:solidFill>
                <a:latin typeface="+mn-lt"/>
              </a:rPr>
              <a:t>Matrix Transpose</a:t>
            </a:r>
            <a:endParaRPr lang="en-IN" b="1" dirty="0">
              <a:solidFill>
                <a:srgbClr val="C00000"/>
              </a:solidFill>
              <a:latin typeface="+mn-lt"/>
            </a:endParaRPr>
          </a:p>
        </p:txBody>
      </p:sp>
    </p:spTree>
    <p:extLst>
      <p:ext uri="{BB962C8B-B14F-4D97-AF65-F5344CB8AC3E}">
        <p14:creationId xmlns:p14="http://schemas.microsoft.com/office/powerpoint/2010/main" val="36648001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71" y="129659"/>
            <a:ext cx="10562392" cy="769441"/>
          </a:xfrm>
          <a:prstGeom prst="rect">
            <a:avLst/>
          </a:prstGeom>
        </p:spPr>
        <p:txBody>
          <a:bodyPr wrap="square">
            <a:spAutoFit/>
          </a:bodyPr>
          <a:lstStyle/>
          <a:p>
            <a:pPr algn="ctr"/>
            <a:r>
              <a:rPr lang="en-IN" sz="4400" b="1" dirty="0" smtClean="0">
                <a:solidFill>
                  <a:srgbClr val="C00000"/>
                </a:solidFill>
                <a:latin typeface="MyriadPro-SemiboldCond"/>
              </a:rPr>
              <a:t>Broadcasting:</a:t>
            </a:r>
            <a:r>
              <a:rPr lang="en-IN" sz="4400" b="1" dirty="0" smtClean="0">
                <a:latin typeface="MyriadPro-SemiboldCond"/>
              </a:rPr>
              <a:t> Computation on Arrays</a:t>
            </a:r>
            <a:endParaRPr lang="en-IN" sz="4400" b="1" dirty="0">
              <a:solidFill>
                <a:srgbClr val="0070C0"/>
              </a:solidFill>
            </a:endParaRPr>
          </a:p>
        </p:txBody>
      </p:sp>
      <p:sp>
        <p:nvSpPr>
          <p:cNvPr id="5" name="Rectangle 4"/>
          <p:cNvSpPr/>
          <p:nvPr/>
        </p:nvSpPr>
        <p:spPr>
          <a:xfrm>
            <a:off x="128587" y="899100"/>
            <a:ext cx="11858625" cy="83099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Broadcasting is simply </a:t>
            </a:r>
            <a:r>
              <a:rPr lang="en-IN" sz="2400" dirty="0" smtClean="0">
                <a:latin typeface="Times New Roman" panose="02020603050405020304" pitchFamily="18" charset="0"/>
                <a:cs typeface="Times New Roman" panose="02020603050405020304" pitchFamily="18" charset="0"/>
              </a:rPr>
              <a:t>a set </a:t>
            </a:r>
            <a:r>
              <a:rPr lang="en-IN" sz="2400" dirty="0">
                <a:latin typeface="Times New Roman" panose="02020603050405020304" pitchFamily="18" charset="0"/>
                <a:cs typeface="Times New Roman" panose="02020603050405020304" pitchFamily="18" charset="0"/>
              </a:rPr>
              <a:t>of rules for applying binary </a:t>
            </a:r>
            <a:r>
              <a:rPr lang="en-IN" sz="2400" dirty="0" err="1">
                <a:latin typeface="Times New Roman" panose="02020603050405020304" pitchFamily="18" charset="0"/>
                <a:cs typeface="Times New Roman" panose="02020603050405020304" pitchFamily="18" charset="0"/>
              </a:rPr>
              <a:t>ufuncs</a:t>
            </a:r>
            <a:r>
              <a:rPr lang="en-IN" sz="2400" dirty="0">
                <a:latin typeface="Times New Roman" panose="02020603050405020304" pitchFamily="18" charset="0"/>
                <a:cs typeface="Times New Roman" panose="02020603050405020304" pitchFamily="18" charset="0"/>
              </a:rPr>
              <a:t> (addition, subtraction, multiplication, etc.) </a:t>
            </a:r>
            <a:r>
              <a:rPr lang="en-IN" sz="2400" dirty="0" smtClean="0">
                <a:latin typeface="Times New Roman" panose="02020603050405020304" pitchFamily="18" charset="0"/>
                <a:cs typeface="Times New Roman" panose="02020603050405020304" pitchFamily="18" charset="0"/>
              </a:rPr>
              <a:t>on arrays </a:t>
            </a:r>
            <a:r>
              <a:rPr lang="en-IN" sz="2400" dirty="0">
                <a:latin typeface="Times New Roman" panose="02020603050405020304" pitchFamily="18" charset="0"/>
                <a:cs typeface="Times New Roman" panose="02020603050405020304" pitchFamily="18" charset="0"/>
              </a:rPr>
              <a:t>of different sizes.</a:t>
            </a:r>
          </a:p>
        </p:txBody>
      </p:sp>
      <p:pic>
        <p:nvPicPr>
          <p:cNvPr id="9" name="Picture 8"/>
          <p:cNvPicPr>
            <a:picLocks noChangeAspect="1"/>
          </p:cNvPicPr>
          <p:nvPr/>
        </p:nvPicPr>
        <p:blipFill rotWithShape="1">
          <a:blip r:embed="rId2" cstate="print"/>
          <a:srcRect t="24511"/>
          <a:stretch/>
        </p:blipFill>
        <p:spPr>
          <a:xfrm>
            <a:off x="2478880" y="1668541"/>
            <a:ext cx="7158038" cy="50583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0997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28587" y="229895"/>
            <a:ext cx="5718846" cy="41849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cstate="print"/>
          <a:stretch>
            <a:fillRect/>
          </a:stretch>
        </p:blipFill>
        <p:spPr>
          <a:xfrm>
            <a:off x="6451275" y="229895"/>
            <a:ext cx="5421638" cy="4670718"/>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228725" y="5099860"/>
            <a:ext cx="2674525" cy="1569660"/>
          </a:xfrm>
          <a:prstGeom prst="rect">
            <a:avLst/>
          </a:prstGeom>
        </p:spPr>
        <p:txBody>
          <a:bodyPr wrap="square">
            <a:spAutoFit/>
          </a:bodyPr>
          <a:lstStyle/>
          <a:p>
            <a:pPr algn="just"/>
            <a:r>
              <a:rPr lang="en-IN" sz="3200" b="1" dirty="0" smtClean="0">
                <a:solidFill>
                  <a:schemeClr val="accent2">
                    <a:lumMod val="75000"/>
                  </a:schemeClr>
                </a:solidFill>
                <a:latin typeface="Times New Roman" panose="02020603050405020304" pitchFamily="18" charset="0"/>
                <a:cs typeface="Times New Roman" panose="02020603050405020304" pitchFamily="18" charset="0"/>
              </a:rPr>
              <a:t>A is (2,3)</a:t>
            </a:r>
          </a:p>
          <a:p>
            <a:pPr algn="just"/>
            <a:r>
              <a:rPr lang="en-US" sz="3200" b="1" dirty="0" smtClean="0">
                <a:solidFill>
                  <a:schemeClr val="accent2">
                    <a:lumMod val="75000"/>
                  </a:schemeClr>
                </a:solidFill>
                <a:latin typeface="Times New Roman" panose="02020603050405020304" pitchFamily="18" charset="0"/>
                <a:cs typeface="Times New Roman" panose="02020603050405020304" pitchFamily="18" charset="0"/>
              </a:rPr>
              <a:t>B is (1,3)</a:t>
            </a:r>
          </a:p>
          <a:p>
            <a:pPr algn="just"/>
            <a:r>
              <a:rPr lang="en-US" sz="3200" b="1" dirty="0" smtClean="0">
                <a:solidFill>
                  <a:schemeClr val="accent2">
                    <a:lumMod val="75000"/>
                  </a:schemeClr>
                </a:solidFill>
                <a:latin typeface="Times New Roman" panose="02020603050405020304" pitchFamily="18" charset="0"/>
                <a:cs typeface="Times New Roman" panose="02020603050405020304" pitchFamily="18" charset="0"/>
              </a:rPr>
              <a:t>A+B is (2,3)</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12689" y="5099860"/>
            <a:ext cx="2688736" cy="1569660"/>
          </a:xfrm>
          <a:prstGeom prst="rect">
            <a:avLst/>
          </a:prstGeom>
        </p:spPr>
        <p:txBody>
          <a:bodyPr wrap="square">
            <a:spAutoFit/>
          </a:bodyPr>
          <a:lstStyle/>
          <a:p>
            <a:pPr algn="just"/>
            <a:r>
              <a:rPr lang="en-IN" sz="3200" b="1" dirty="0" smtClean="0">
                <a:solidFill>
                  <a:schemeClr val="accent2">
                    <a:lumMod val="75000"/>
                  </a:schemeClr>
                </a:solidFill>
                <a:latin typeface="Times New Roman" panose="02020603050405020304" pitchFamily="18" charset="0"/>
                <a:cs typeface="Times New Roman" panose="02020603050405020304" pitchFamily="18" charset="0"/>
              </a:rPr>
              <a:t>A is (1,3)</a:t>
            </a:r>
          </a:p>
          <a:p>
            <a:pPr algn="just"/>
            <a:r>
              <a:rPr lang="en-US" sz="3200" b="1" dirty="0" smtClean="0">
                <a:solidFill>
                  <a:schemeClr val="accent2">
                    <a:lumMod val="75000"/>
                  </a:schemeClr>
                </a:solidFill>
                <a:latin typeface="Times New Roman" panose="02020603050405020304" pitchFamily="18" charset="0"/>
                <a:cs typeface="Times New Roman" panose="02020603050405020304" pitchFamily="18" charset="0"/>
              </a:rPr>
              <a:t>B is (3,1)</a:t>
            </a:r>
          </a:p>
          <a:p>
            <a:pPr algn="just"/>
            <a:r>
              <a:rPr lang="en-US" sz="3200" b="1" dirty="0" smtClean="0">
                <a:solidFill>
                  <a:schemeClr val="accent2">
                    <a:lumMod val="75000"/>
                  </a:schemeClr>
                </a:solidFill>
                <a:latin typeface="Times New Roman" panose="02020603050405020304" pitchFamily="18" charset="0"/>
                <a:cs typeface="Times New Roman" panose="02020603050405020304" pitchFamily="18" charset="0"/>
              </a:rPr>
              <a:t>A+B is (3,3)</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033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52400" y="171450"/>
            <a:ext cx="5453216" cy="49720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stretch>
            <a:fillRect/>
          </a:stretch>
        </p:blipFill>
        <p:spPr>
          <a:xfrm>
            <a:off x="5681662" y="171450"/>
            <a:ext cx="6400192" cy="497205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854766" y="5313936"/>
            <a:ext cx="2048484" cy="1384995"/>
          </a:xfrm>
          <a:prstGeom prst="rect">
            <a:avLst/>
          </a:prstGeom>
        </p:spPr>
        <p:txBody>
          <a:bodyPr wrap="square">
            <a:spAutoFit/>
          </a:bodyPr>
          <a:lstStyle/>
          <a:p>
            <a:pPr algn="just"/>
            <a:r>
              <a:rPr lang="en-IN" sz="2800" b="1" dirty="0" smtClean="0">
                <a:solidFill>
                  <a:schemeClr val="accent2">
                    <a:lumMod val="75000"/>
                  </a:schemeClr>
                </a:solidFill>
                <a:latin typeface="Times New Roman" panose="02020603050405020304" pitchFamily="18" charset="0"/>
                <a:cs typeface="Times New Roman" panose="02020603050405020304" pitchFamily="18" charset="0"/>
              </a:rPr>
              <a:t>A is (1,2)</a:t>
            </a:r>
          </a:p>
          <a:p>
            <a:pPr algn="just"/>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B is (3,1)</a:t>
            </a:r>
          </a:p>
          <a:p>
            <a:pPr algn="just"/>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A+B is (3,2)</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7857516" y="5284526"/>
            <a:ext cx="2048484" cy="1384995"/>
          </a:xfrm>
          <a:prstGeom prst="rect">
            <a:avLst/>
          </a:prstGeom>
        </p:spPr>
        <p:txBody>
          <a:bodyPr wrap="square">
            <a:spAutoFit/>
          </a:bodyPr>
          <a:lstStyle/>
          <a:p>
            <a:pPr algn="just"/>
            <a:r>
              <a:rPr lang="en-IN" sz="2800" b="1" dirty="0" smtClean="0">
                <a:solidFill>
                  <a:schemeClr val="accent2">
                    <a:lumMod val="75000"/>
                  </a:schemeClr>
                </a:solidFill>
                <a:latin typeface="Times New Roman" panose="02020603050405020304" pitchFamily="18" charset="0"/>
                <a:cs typeface="Times New Roman" panose="02020603050405020304" pitchFamily="18" charset="0"/>
              </a:rPr>
              <a:t>A is (1,4)</a:t>
            </a:r>
          </a:p>
          <a:p>
            <a:pPr algn="just"/>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B is (3,1)</a:t>
            </a:r>
          </a:p>
          <a:p>
            <a:pPr algn="just"/>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A+B is (3,4)</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92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fontScale="90000"/>
          </a:bodyPr>
          <a:lstStyle/>
          <a:p>
            <a:r>
              <a:rPr lang="en-IN" b="1" dirty="0" smtClean="0">
                <a:solidFill>
                  <a:srgbClr val="0070C0"/>
                </a:solidFill>
              </a:rPr>
              <a:t>Creating </a:t>
            </a:r>
            <a:r>
              <a:rPr lang="en-IN" b="1" dirty="0">
                <a:solidFill>
                  <a:srgbClr val="0070C0"/>
                </a:solidFill>
              </a:rPr>
              <a:t>a 1-D Array </a:t>
            </a:r>
          </a:p>
        </p:txBody>
      </p:sp>
      <p:sp>
        <p:nvSpPr>
          <p:cNvPr id="3" name="Content Placeholder 2"/>
          <p:cNvSpPr>
            <a:spLocks noGrp="1"/>
          </p:cNvSpPr>
          <p:nvPr>
            <p:ph idx="1"/>
          </p:nvPr>
        </p:nvSpPr>
        <p:spPr>
          <a:xfrm>
            <a:off x="738187" y="1325562"/>
            <a:ext cx="10734676" cy="1017587"/>
          </a:xfrm>
        </p:spPr>
        <p:txBody>
          <a:bodyPr>
            <a:noAutofit/>
          </a:bodyPr>
          <a:lstStyle/>
          <a:p>
            <a:pPr marL="0" indent="0">
              <a:buNone/>
            </a:pPr>
            <a:r>
              <a:rPr lang="en-IN" dirty="0" smtClean="0"/>
              <a:t>An </a:t>
            </a:r>
            <a:r>
              <a:rPr lang="en-IN" dirty="0"/>
              <a:t>array with only single row of elements is called 1-D array. </a:t>
            </a:r>
            <a:endParaRPr lang="en-IN" dirty="0" smtClean="0"/>
          </a:p>
          <a:p>
            <a:pPr marL="0" indent="0">
              <a:buNone/>
            </a:pPr>
            <a:r>
              <a:rPr lang="en-IN" dirty="0" smtClean="0"/>
              <a:t>Let </a:t>
            </a:r>
            <a:r>
              <a:rPr lang="en-IN" dirty="0"/>
              <a:t>us try to create a 1-D array from a list which contains numbers </a:t>
            </a:r>
          </a:p>
        </p:txBody>
      </p:sp>
      <p:sp>
        <p:nvSpPr>
          <p:cNvPr id="4" name="Rectangle 3"/>
          <p:cNvSpPr/>
          <p:nvPr/>
        </p:nvSpPr>
        <p:spPr>
          <a:xfrm>
            <a:off x="838200" y="2725735"/>
            <a:ext cx="6096000" cy="138499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800" dirty="0" smtClean="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smtClean="0">
                <a:solidFill>
                  <a:srgbClr val="211D1E"/>
                </a:solidFill>
                <a:latin typeface="Courier New" panose="02070309020205020404" pitchFamily="49" charset="0"/>
              </a:rPr>
              <a:t>( [</a:t>
            </a:r>
            <a:r>
              <a:rPr lang="en-IN" sz="2800" dirty="0">
                <a:solidFill>
                  <a:srgbClr val="211D1E"/>
                </a:solidFill>
                <a:latin typeface="Courier New" panose="02070309020205020404" pitchFamily="49" charset="0"/>
              </a:rPr>
              <a:t>10,20,30</a:t>
            </a:r>
            <a:r>
              <a:rPr lang="en-IN" sz="2800" dirty="0" smtClean="0">
                <a:solidFill>
                  <a:srgbClr val="211D1E"/>
                </a:solidFill>
                <a:latin typeface="Courier New" panose="02070309020205020404" pitchFamily="49" charset="0"/>
              </a:rPr>
              <a:t>] )</a:t>
            </a:r>
          </a:p>
          <a:p>
            <a:endParaRPr lang="en-IN" sz="2800" dirty="0">
              <a:solidFill>
                <a:srgbClr val="211D1E"/>
              </a:solidFill>
              <a:latin typeface="Courier New" panose="02070309020205020404" pitchFamily="49" charset="0"/>
            </a:endParaRPr>
          </a:p>
          <a:p>
            <a:r>
              <a:rPr lang="en-IN" sz="2800" dirty="0" smtClean="0">
                <a:solidFill>
                  <a:srgbClr val="211D1E"/>
                </a:solidFill>
                <a:latin typeface="Courier New" panose="02070309020205020404" pitchFamily="49" charset="0"/>
              </a:rPr>
              <a:t>Print(A) </a:t>
            </a:r>
            <a:endParaRPr lang="en-IN" sz="2800" dirty="0"/>
          </a:p>
        </p:txBody>
      </p:sp>
    </p:spTree>
    <p:extLst>
      <p:ext uri="{BB962C8B-B14F-4D97-AF65-F5344CB8AC3E}">
        <p14:creationId xmlns:p14="http://schemas.microsoft.com/office/powerpoint/2010/main" val="8635533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37" y="200025"/>
            <a:ext cx="11558587" cy="6001643"/>
          </a:xfrm>
          <a:prstGeom prst="rect">
            <a:avLst/>
          </a:prstGeom>
        </p:spPr>
        <p:txBody>
          <a:bodyPr wrap="square">
            <a:spAutoFit/>
          </a:bodyPr>
          <a:lstStyle/>
          <a:p>
            <a:pPr algn="just"/>
            <a:r>
              <a:rPr lang="en-IN" sz="4800" b="1" dirty="0">
                <a:solidFill>
                  <a:srgbClr val="C00000"/>
                </a:solidFill>
              </a:rPr>
              <a:t>Rules of Broadcasting</a:t>
            </a:r>
          </a:p>
          <a:p>
            <a:pPr algn="just"/>
            <a:r>
              <a:rPr lang="en-IN" sz="2800" u="sng" dirty="0">
                <a:cs typeface="Times New Roman" panose="02020603050405020304" pitchFamily="18" charset="0"/>
              </a:rPr>
              <a:t>Broadcasting</a:t>
            </a:r>
            <a:r>
              <a:rPr lang="en-IN" sz="2800" dirty="0">
                <a:cs typeface="Times New Roman" panose="02020603050405020304" pitchFamily="18" charset="0"/>
              </a:rPr>
              <a:t> in NumPy follows a strict set of rules to determine the </a:t>
            </a:r>
            <a:r>
              <a:rPr lang="en-IN" sz="2800" dirty="0" smtClean="0">
                <a:cs typeface="Times New Roman" panose="02020603050405020304" pitchFamily="18" charset="0"/>
              </a:rPr>
              <a:t>interaction between </a:t>
            </a:r>
            <a:r>
              <a:rPr lang="en-IN" sz="2800" dirty="0">
                <a:cs typeface="Times New Roman" panose="02020603050405020304" pitchFamily="18" charset="0"/>
              </a:rPr>
              <a:t>the two arrays</a:t>
            </a:r>
            <a:r>
              <a:rPr lang="en-IN" sz="2800" dirty="0" smtClean="0">
                <a:cs typeface="Times New Roman" panose="02020603050405020304" pitchFamily="18" charset="0"/>
              </a:rPr>
              <a:t>:</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Rule </a:t>
            </a:r>
            <a:r>
              <a:rPr lang="en-IN" sz="2800" dirty="0">
                <a:latin typeface="Times New Roman" panose="02020603050405020304" pitchFamily="18" charset="0"/>
                <a:cs typeface="Times New Roman" panose="02020603050405020304" pitchFamily="18" charset="0"/>
              </a:rPr>
              <a:t>1: If the two arrays </a:t>
            </a:r>
            <a:r>
              <a:rPr lang="en-IN" sz="2800" b="1" dirty="0">
                <a:solidFill>
                  <a:srgbClr val="0070C0"/>
                </a:solidFill>
                <a:latin typeface="Times New Roman" panose="02020603050405020304" pitchFamily="18" charset="0"/>
                <a:cs typeface="Times New Roman" panose="02020603050405020304" pitchFamily="18" charset="0"/>
              </a:rPr>
              <a:t>differ in their number of dimensions</a:t>
            </a:r>
            <a:r>
              <a:rPr lang="en-IN" sz="2800" dirty="0">
                <a:latin typeface="Times New Roman" panose="02020603050405020304" pitchFamily="18" charset="0"/>
                <a:cs typeface="Times New Roman" panose="02020603050405020304" pitchFamily="18" charset="0"/>
              </a:rPr>
              <a:t>, the shape of </a:t>
            </a:r>
            <a:r>
              <a:rPr lang="en-IN" sz="2800" dirty="0" smtClean="0">
                <a:latin typeface="Times New Roman" panose="02020603050405020304" pitchFamily="18" charset="0"/>
                <a:cs typeface="Times New Roman" panose="02020603050405020304" pitchFamily="18" charset="0"/>
              </a:rPr>
              <a:t>the one </a:t>
            </a:r>
            <a:r>
              <a:rPr lang="en-IN" sz="2800" dirty="0">
                <a:latin typeface="Times New Roman" panose="02020603050405020304" pitchFamily="18" charset="0"/>
                <a:cs typeface="Times New Roman" panose="02020603050405020304" pitchFamily="18" charset="0"/>
              </a:rPr>
              <a:t>with fewer dimensions </a:t>
            </a:r>
            <a:r>
              <a:rPr lang="en-IN" sz="2800" dirty="0" smtClean="0">
                <a:latin typeface="Times New Roman" panose="02020603050405020304" pitchFamily="18" charset="0"/>
                <a:cs typeface="Times New Roman" panose="02020603050405020304" pitchFamily="18" charset="0"/>
              </a:rPr>
              <a:t>is </a:t>
            </a:r>
            <a:r>
              <a:rPr lang="en-IN" sz="2800" b="1" i="1" dirty="0" smtClean="0">
                <a:solidFill>
                  <a:srgbClr val="0070C0"/>
                </a:solidFill>
                <a:latin typeface="Times New Roman" panose="02020603050405020304" pitchFamily="18" charset="0"/>
                <a:cs typeface="Times New Roman" panose="02020603050405020304" pitchFamily="18" charset="0"/>
              </a:rPr>
              <a:t>padded</a:t>
            </a:r>
            <a:r>
              <a:rPr lang="en-IN" sz="2800" i="1" dirty="0" smtClean="0">
                <a:solidFill>
                  <a:srgbClr val="0070C0"/>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with ones on its leading (left) side</a:t>
            </a:r>
            <a:r>
              <a:rPr lang="en-IN" sz="28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Rule </a:t>
            </a:r>
            <a:r>
              <a:rPr lang="en-IN" sz="2800" dirty="0">
                <a:latin typeface="Times New Roman" panose="02020603050405020304" pitchFamily="18" charset="0"/>
                <a:cs typeface="Times New Roman" panose="02020603050405020304" pitchFamily="18" charset="0"/>
              </a:rPr>
              <a:t>2: If the shape of the </a:t>
            </a:r>
            <a:r>
              <a:rPr lang="en-IN" sz="2800" b="1" dirty="0">
                <a:solidFill>
                  <a:srgbClr val="7030A0"/>
                </a:solidFill>
                <a:latin typeface="Times New Roman" panose="02020603050405020304" pitchFamily="18" charset="0"/>
                <a:cs typeface="Times New Roman" panose="02020603050405020304" pitchFamily="18" charset="0"/>
              </a:rPr>
              <a:t>two arrays does not match in any dimension</a:t>
            </a:r>
            <a:r>
              <a:rPr lang="en-IN" sz="2800" dirty="0">
                <a:latin typeface="Times New Roman" panose="02020603050405020304" pitchFamily="18" charset="0"/>
                <a:cs typeface="Times New Roman" panose="02020603050405020304" pitchFamily="18" charset="0"/>
              </a:rPr>
              <a:t>, the </a:t>
            </a:r>
            <a:r>
              <a:rPr lang="en-IN" sz="2800" dirty="0" smtClean="0">
                <a:latin typeface="Times New Roman" panose="02020603050405020304" pitchFamily="18" charset="0"/>
                <a:cs typeface="Times New Roman" panose="02020603050405020304" pitchFamily="18" charset="0"/>
              </a:rPr>
              <a:t>array with </a:t>
            </a:r>
            <a:r>
              <a:rPr lang="en-IN" sz="2800" dirty="0">
                <a:latin typeface="Times New Roman" panose="02020603050405020304" pitchFamily="18" charset="0"/>
                <a:cs typeface="Times New Roman" panose="02020603050405020304" pitchFamily="18" charset="0"/>
              </a:rPr>
              <a:t>shape equal to 1 in that dimension is </a:t>
            </a:r>
            <a:r>
              <a:rPr lang="en-IN" sz="2800" b="1" i="1" dirty="0" smtClean="0">
                <a:solidFill>
                  <a:srgbClr val="7030A0"/>
                </a:solidFill>
                <a:latin typeface="Times New Roman" panose="02020603050405020304" pitchFamily="18" charset="0"/>
                <a:cs typeface="Times New Roman" panose="02020603050405020304" pitchFamily="18" charset="0"/>
              </a:rPr>
              <a:t>stretched</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to match the other shape</a:t>
            </a:r>
            <a:r>
              <a:rPr lang="en-IN" sz="28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Rule </a:t>
            </a:r>
            <a:r>
              <a:rPr lang="en-IN" sz="2800" dirty="0">
                <a:latin typeface="Times New Roman" panose="02020603050405020304" pitchFamily="18" charset="0"/>
                <a:cs typeface="Times New Roman" panose="02020603050405020304" pitchFamily="18" charset="0"/>
              </a:rPr>
              <a:t>3: If in any dimension the sizes disagree and </a:t>
            </a:r>
            <a:r>
              <a:rPr lang="en-IN" sz="2800" b="1" dirty="0">
                <a:solidFill>
                  <a:srgbClr val="FF0000"/>
                </a:solidFill>
                <a:latin typeface="Times New Roman" panose="02020603050405020304" pitchFamily="18" charset="0"/>
                <a:cs typeface="Times New Roman" panose="02020603050405020304" pitchFamily="18" charset="0"/>
              </a:rPr>
              <a:t>neither is equal to 1</a:t>
            </a:r>
            <a:r>
              <a:rPr lang="en-IN" sz="2800" dirty="0">
                <a:latin typeface="Times New Roman" panose="02020603050405020304" pitchFamily="18" charset="0"/>
                <a:cs typeface="Times New Roman" panose="02020603050405020304" pitchFamily="18" charset="0"/>
              </a:rPr>
              <a:t>, an </a:t>
            </a:r>
            <a:r>
              <a:rPr lang="en-IN" sz="2800" b="1" i="1" dirty="0">
                <a:solidFill>
                  <a:srgbClr val="FF0000"/>
                </a:solidFill>
                <a:latin typeface="Times New Roman" panose="02020603050405020304" pitchFamily="18" charset="0"/>
                <a:cs typeface="Times New Roman" panose="02020603050405020304" pitchFamily="18" charset="0"/>
              </a:rPr>
              <a:t>error </a:t>
            </a:r>
            <a:r>
              <a:rPr lang="en-IN" sz="2800" b="1" i="1" dirty="0" smtClean="0">
                <a:solidFill>
                  <a:srgbClr val="FF0000"/>
                </a:solidFill>
                <a:latin typeface="Times New Roman" panose="02020603050405020304" pitchFamily="18" charset="0"/>
                <a:cs typeface="Times New Roman" panose="02020603050405020304" pitchFamily="18" charset="0"/>
              </a:rPr>
              <a:t>is raised</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11445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0" y="14288"/>
            <a:ext cx="11970311" cy="6272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9903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NumPy’s</a:t>
            </a:r>
            <a:r>
              <a:rPr lang="en-US" dirty="0" smtClean="0">
                <a:solidFill>
                  <a:srgbClr val="C00000"/>
                </a:solidFill>
              </a:rPr>
              <a:t> Structured Arrays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If we have several categories of data on a number of people (say, name, age, and weight). </a:t>
            </a:r>
          </a:p>
          <a:p>
            <a:r>
              <a:rPr lang="en-US" sz="2400" dirty="0" smtClean="0"/>
              <a:t>It would be possible to store these in three separate arrays:</a:t>
            </a:r>
          </a:p>
          <a:p>
            <a:pPr lvl="1">
              <a:buNone/>
            </a:pPr>
            <a:r>
              <a:rPr lang="en-US" dirty="0" smtClean="0"/>
              <a:t>name = ['Alice', 'Bob', 'Cathy', 'Doug']</a:t>
            </a:r>
          </a:p>
          <a:p>
            <a:pPr lvl="1">
              <a:buNone/>
            </a:pPr>
            <a:r>
              <a:rPr lang="en-US" dirty="0" smtClean="0"/>
              <a:t>age = [25, 45, 37, 19]</a:t>
            </a:r>
          </a:p>
          <a:p>
            <a:pPr lvl="1">
              <a:buNone/>
            </a:pPr>
            <a:r>
              <a:rPr lang="en-US" dirty="0" smtClean="0"/>
              <a:t>weight = [55.0, 85.5, 68.0, 61.5]</a:t>
            </a:r>
          </a:p>
          <a:p>
            <a:r>
              <a:rPr lang="en-US" sz="2400" dirty="0" err="1" smtClean="0"/>
              <a:t>NumPy</a:t>
            </a:r>
            <a:r>
              <a:rPr lang="en-US" sz="2400" dirty="0" smtClean="0"/>
              <a:t> can handle this through structured arrays: </a:t>
            </a:r>
            <a:r>
              <a:rPr lang="en-US" sz="2400" i="1" dirty="0" smtClean="0"/>
              <a:t>Using a compound data type for structured arrays</a:t>
            </a:r>
          </a:p>
          <a:p>
            <a:pPr marL="971550" lvl="1" indent="-514350">
              <a:buFont typeface="+mj-lt"/>
              <a:buAutoNum type="romanLcPeriod"/>
            </a:pPr>
            <a:r>
              <a:rPr lang="en-US" dirty="0" smtClean="0"/>
              <a:t>data = </a:t>
            </a:r>
            <a:r>
              <a:rPr lang="en-US" dirty="0" err="1" smtClean="0"/>
              <a:t>np.zeros</a:t>
            </a:r>
            <a:r>
              <a:rPr lang="en-US" dirty="0" smtClean="0"/>
              <a:t>(4, </a:t>
            </a:r>
            <a:r>
              <a:rPr lang="en-US" dirty="0" err="1" smtClean="0"/>
              <a:t>dtype</a:t>
            </a:r>
            <a:r>
              <a:rPr lang="en-US" dirty="0" smtClean="0"/>
              <a:t>={'names':('name', 'age', 'weight'), 'formats':('U10', 'i4', 'f8')})</a:t>
            </a:r>
          </a:p>
          <a:p>
            <a:pPr marL="971550" lvl="1" indent="-514350">
              <a:buFont typeface="+mj-lt"/>
              <a:buAutoNum type="romanLcPeriod"/>
            </a:pPr>
            <a:r>
              <a:rPr lang="en-US" sz="2400" dirty="0" smtClean="0"/>
              <a:t>data = </a:t>
            </a:r>
            <a:r>
              <a:rPr lang="en-US" sz="2400" dirty="0" err="1" smtClean="0"/>
              <a:t>np.zeros</a:t>
            </a:r>
            <a:r>
              <a:rPr lang="en-US" sz="2400" dirty="0" smtClean="0"/>
              <a:t>(4, </a:t>
            </a:r>
            <a:r>
              <a:rPr lang="en-US" sz="2400" dirty="0" err="1" smtClean="0"/>
              <a:t>dtype</a:t>
            </a:r>
            <a:r>
              <a:rPr lang="en-US" sz="2400" dirty="0" smtClean="0"/>
              <a:t>=[('name','U10'), ('</a:t>
            </a:r>
            <a:r>
              <a:rPr lang="en-US" sz="2400" dirty="0" err="1" smtClean="0"/>
              <a:t>age',int</a:t>
            </a:r>
            <a:r>
              <a:rPr lang="en-US" sz="2400" dirty="0" smtClean="0"/>
              <a:t>), ('</a:t>
            </a:r>
            <a:r>
              <a:rPr lang="en-US" sz="2400" dirty="0" err="1" smtClean="0"/>
              <a:t>weight',float</a:t>
            </a:r>
            <a:r>
              <a:rPr lang="en-US" sz="2400" dirty="0" smtClean="0"/>
              <a:t>)])</a:t>
            </a:r>
          </a:p>
          <a:p>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NumPy’s</a:t>
            </a:r>
            <a:r>
              <a:rPr lang="en-US" dirty="0" smtClean="0">
                <a:solidFill>
                  <a:srgbClr val="C00000"/>
                </a:solidFill>
              </a:rPr>
              <a:t> Structured Arrays</a:t>
            </a:r>
            <a:endParaRPr lang="en-US" dirty="0"/>
          </a:p>
        </p:txBody>
      </p:sp>
      <p:sp>
        <p:nvSpPr>
          <p:cNvPr id="3" name="Content Placeholder 2"/>
          <p:cNvSpPr>
            <a:spLocks noGrp="1"/>
          </p:cNvSpPr>
          <p:nvPr>
            <p:ph idx="1"/>
          </p:nvPr>
        </p:nvSpPr>
        <p:spPr/>
        <p:txBody>
          <a:bodyPr>
            <a:normAutofit/>
          </a:bodyPr>
          <a:lstStyle/>
          <a:p>
            <a:r>
              <a:rPr lang="en-US" dirty="0" smtClean="0"/>
              <a:t>Now that we’ve created an empty container array, we can fill the array:</a:t>
            </a:r>
          </a:p>
          <a:p>
            <a:pPr lvl="1">
              <a:buNone/>
            </a:pPr>
            <a:r>
              <a:rPr lang="en-US" dirty="0" smtClean="0"/>
              <a:t>data['name'] = name</a:t>
            </a:r>
          </a:p>
          <a:p>
            <a:pPr lvl="1">
              <a:buNone/>
            </a:pPr>
            <a:r>
              <a:rPr lang="en-US" dirty="0" smtClean="0"/>
              <a:t>data['age'] = age</a:t>
            </a:r>
          </a:p>
          <a:p>
            <a:pPr lvl="1">
              <a:buNone/>
            </a:pPr>
            <a:r>
              <a:rPr lang="en-US" dirty="0" smtClean="0"/>
              <a:t>data['weight'] = weight</a:t>
            </a:r>
          </a:p>
          <a:p>
            <a:pPr lvl="1">
              <a:buNone/>
            </a:pPr>
            <a:r>
              <a:rPr lang="en-US" dirty="0" smtClean="0"/>
              <a:t>print(data)</a:t>
            </a:r>
          </a:p>
          <a:p>
            <a:r>
              <a:rPr lang="en-IN" b="1" dirty="0" smtClean="0"/>
              <a:t>Output:</a:t>
            </a:r>
          </a:p>
          <a:p>
            <a:pPr lvl="1">
              <a:buNone/>
            </a:pPr>
            <a:r>
              <a:rPr lang="en-US" dirty="0" smtClean="0"/>
              <a:t>[('Alice', 25, 55.0) ('Bob', 45, 85.5) ('Cathy', 37, 68.0) ('Doug', 19, 61.5)]</a:t>
            </a:r>
          </a:p>
          <a:p>
            <a:r>
              <a:rPr lang="en-US" dirty="0" smtClean="0"/>
              <a:t>Now we can refer to values either by index or by name.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solidFill>
                  <a:schemeClr val="accent1"/>
                </a:solidFill>
              </a:rPr>
              <a:t>NumPy</a:t>
            </a:r>
            <a:r>
              <a:rPr lang="en-US" i="1" dirty="0" smtClean="0">
                <a:solidFill>
                  <a:schemeClr val="accent1"/>
                </a:solidFill>
              </a:rPr>
              <a:t> data types</a:t>
            </a:r>
            <a:endParaRPr lang="en-US" dirty="0">
              <a:solidFill>
                <a:schemeClr val="accent1"/>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927712" y="1909238"/>
            <a:ext cx="7272557" cy="380875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Advanced Compound Types</a:t>
            </a:r>
            <a:endParaRPr lang="en-US" dirty="0">
              <a:solidFill>
                <a:srgbClr val="C00000"/>
              </a:solidFill>
            </a:endParaRPr>
          </a:p>
        </p:txBody>
      </p:sp>
      <p:sp>
        <p:nvSpPr>
          <p:cNvPr id="3" name="Content Placeholder 2"/>
          <p:cNvSpPr>
            <a:spLocks noGrp="1"/>
          </p:cNvSpPr>
          <p:nvPr>
            <p:ph idx="1"/>
          </p:nvPr>
        </p:nvSpPr>
        <p:spPr>
          <a:xfrm>
            <a:off x="838200" y="1825624"/>
            <a:ext cx="10515600" cy="4743987"/>
          </a:xfrm>
        </p:spPr>
        <p:txBody>
          <a:bodyPr>
            <a:normAutofit fontScale="92500" lnSpcReduction="10000"/>
          </a:bodyPr>
          <a:lstStyle/>
          <a:p>
            <a:r>
              <a:rPr lang="en-US" dirty="0" smtClean="0"/>
              <a:t>We can create a type where each element contains an array or matrix of values. </a:t>
            </a:r>
          </a:p>
          <a:p>
            <a:r>
              <a:rPr lang="en-US" dirty="0" smtClean="0"/>
              <a:t>Example: a data type with a mat component consisting of a 3×3 floating-point matrix:</a:t>
            </a:r>
          </a:p>
          <a:p>
            <a:pPr lvl="1">
              <a:buNone/>
            </a:pPr>
            <a:r>
              <a:rPr lang="en-US" dirty="0" err="1" smtClean="0"/>
              <a:t>tp</a:t>
            </a:r>
            <a:r>
              <a:rPr lang="en-US" dirty="0" smtClean="0"/>
              <a:t> = </a:t>
            </a:r>
            <a:r>
              <a:rPr lang="en-US" dirty="0" err="1" smtClean="0"/>
              <a:t>np.dtype</a:t>
            </a:r>
            <a:r>
              <a:rPr lang="en-US" dirty="0" smtClean="0"/>
              <a:t>([('id', 'i8'), ('mat', 'f8', (3, 3))])</a:t>
            </a:r>
          </a:p>
          <a:p>
            <a:pPr lvl="1">
              <a:buNone/>
            </a:pPr>
            <a:r>
              <a:rPr lang="en-US" dirty="0" smtClean="0"/>
              <a:t>X = </a:t>
            </a:r>
            <a:r>
              <a:rPr lang="en-US" dirty="0" err="1" smtClean="0"/>
              <a:t>np.zeros</a:t>
            </a:r>
            <a:r>
              <a:rPr lang="en-US" dirty="0" smtClean="0"/>
              <a:t>(1, </a:t>
            </a:r>
            <a:r>
              <a:rPr lang="en-US" dirty="0" err="1" smtClean="0"/>
              <a:t>dtype</a:t>
            </a:r>
            <a:r>
              <a:rPr lang="en-US" dirty="0" smtClean="0"/>
              <a:t>=</a:t>
            </a:r>
            <a:r>
              <a:rPr lang="en-US" dirty="0" err="1" smtClean="0"/>
              <a:t>tp</a:t>
            </a:r>
            <a:r>
              <a:rPr lang="en-US" dirty="0" smtClean="0"/>
              <a:t>)</a:t>
            </a:r>
          </a:p>
          <a:p>
            <a:pPr lvl="1">
              <a:buNone/>
            </a:pPr>
            <a:r>
              <a:rPr lang="en-US" dirty="0" smtClean="0"/>
              <a:t>print(X[0])</a:t>
            </a:r>
          </a:p>
          <a:p>
            <a:pPr lvl="1">
              <a:buNone/>
            </a:pPr>
            <a:r>
              <a:rPr lang="en-US" dirty="0" smtClean="0"/>
              <a:t>print(X['mat'][0])</a:t>
            </a:r>
          </a:p>
          <a:p>
            <a:r>
              <a:rPr lang="en-IN" dirty="0" smtClean="0"/>
              <a:t>Output:</a:t>
            </a:r>
            <a:endParaRPr lang="en-US" dirty="0" smtClean="0"/>
          </a:p>
          <a:p>
            <a:pPr lvl="1">
              <a:buNone/>
            </a:pPr>
            <a:r>
              <a:rPr lang="en-US" dirty="0" smtClean="0"/>
              <a:t>(0, [[0.0, 0.0, 0.0], [0.0, 0.0, 0.0], [0.0, 0.0, 0.0]])</a:t>
            </a:r>
          </a:p>
          <a:p>
            <a:pPr lvl="1">
              <a:buNone/>
            </a:pPr>
            <a:r>
              <a:rPr lang="en-US" dirty="0" smtClean="0"/>
              <a:t>[[ 0. 0. 0.]</a:t>
            </a:r>
          </a:p>
          <a:p>
            <a:pPr lvl="1">
              <a:buNone/>
            </a:pPr>
            <a:r>
              <a:rPr lang="en-US" dirty="0" smtClean="0"/>
              <a:t>[ 0. 0. 0.]</a:t>
            </a:r>
          </a:p>
          <a:p>
            <a:pPr lvl="1">
              <a:buNone/>
            </a:pPr>
            <a:r>
              <a:rPr lang="en-US" dirty="0" smtClean="0"/>
              <a:t>[ 0. 0. 0.]]</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RecordArrays</a:t>
            </a:r>
            <a:r>
              <a:rPr lang="en-US" dirty="0" smtClean="0">
                <a:solidFill>
                  <a:srgbClr val="C00000"/>
                </a:solidFill>
              </a:rPr>
              <a:t>: Structured Arrays with a Twist</a:t>
            </a:r>
            <a:endParaRPr lang="en-US" dirty="0">
              <a:solidFill>
                <a:srgbClr val="C00000"/>
              </a:solidFill>
            </a:endParaRPr>
          </a:p>
        </p:txBody>
      </p:sp>
      <p:sp>
        <p:nvSpPr>
          <p:cNvPr id="3" name="Content Placeholder 2"/>
          <p:cNvSpPr>
            <a:spLocks noGrp="1"/>
          </p:cNvSpPr>
          <p:nvPr>
            <p:ph idx="1"/>
          </p:nvPr>
        </p:nvSpPr>
        <p:spPr/>
        <p:txBody>
          <a:bodyPr/>
          <a:lstStyle/>
          <a:p>
            <a:r>
              <a:rPr lang="en-US" dirty="0" err="1" smtClean="0"/>
              <a:t>NumPy</a:t>
            </a:r>
            <a:r>
              <a:rPr lang="en-US" dirty="0" smtClean="0"/>
              <a:t> also provides the </a:t>
            </a:r>
            <a:r>
              <a:rPr lang="en-US" dirty="0" err="1" smtClean="0"/>
              <a:t>np.recarray</a:t>
            </a:r>
            <a:r>
              <a:rPr lang="en-US" dirty="0" smtClean="0"/>
              <a:t> class, which is almost identical to the structured arrays just described, but with one additional feature: fields can be accessed as attributes rather than as dictionary keys.</a:t>
            </a:r>
          </a:p>
          <a:p>
            <a:r>
              <a:rPr lang="en-IN" dirty="0" smtClean="0"/>
              <a:t>But, </a:t>
            </a:r>
            <a:r>
              <a:rPr lang="en-US" dirty="0" smtClean="0"/>
              <a:t>there is some extra overhead involved in accessing the fields.</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020835" y="2447778"/>
            <a:ext cx="10257184" cy="302455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fontScale="90000"/>
          </a:bodyPr>
          <a:lstStyle/>
          <a:p>
            <a:r>
              <a:rPr lang="en-IN" b="1" dirty="0" smtClean="0">
                <a:solidFill>
                  <a:srgbClr val="0070C0"/>
                </a:solidFill>
              </a:rPr>
              <a:t>Creating </a:t>
            </a:r>
            <a:r>
              <a:rPr lang="en-IN" b="1" dirty="0">
                <a:solidFill>
                  <a:srgbClr val="0070C0"/>
                </a:solidFill>
              </a:rPr>
              <a:t>a </a:t>
            </a:r>
            <a:r>
              <a:rPr lang="en-IN" b="1" dirty="0" smtClean="0">
                <a:solidFill>
                  <a:srgbClr val="0070C0"/>
                </a:solidFill>
              </a:rPr>
              <a:t>2-D </a:t>
            </a:r>
            <a:r>
              <a:rPr lang="en-IN" b="1" dirty="0">
                <a:solidFill>
                  <a:srgbClr val="0070C0"/>
                </a:solidFill>
              </a:rPr>
              <a:t>Array </a:t>
            </a:r>
          </a:p>
        </p:txBody>
      </p:sp>
      <p:sp>
        <p:nvSpPr>
          <p:cNvPr id="3" name="Content Placeholder 2"/>
          <p:cNvSpPr>
            <a:spLocks noGrp="1"/>
          </p:cNvSpPr>
          <p:nvPr>
            <p:ph idx="1"/>
          </p:nvPr>
        </p:nvSpPr>
        <p:spPr>
          <a:xfrm>
            <a:off x="738187" y="1325562"/>
            <a:ext cx="10734676" cy="1017587"/>
          </a:xfrm>
        </p:spPr>
        <p:txBody>
          <a:bodyPr>
            <a:noAutofit/>
          </a:bodyPr>
          <a:lstStyle/>
          <a:p>
            <a:pPr marL="0" indent="0">
              <a:buNone/>
            </a:pPr>
            <a:r>
              <a:rPr lang="en-IN" dirty="0" smtClean="0"/>
              <a:t>We </a:t>
            </a:r>
            <a:r>
              <a:rPr lang="en-IN" dirty="0"/>
              <a:t>can create a two dimensional (2-D) arrays by passing </a:t>
            </a:r>
            <a:r>
              <a:rPr lang="en-IN" b="1" dirty="0">
                <a:solidFill>
                  <a:srgbClr val="0070C0"/>
                </a:solidFill>
              </a:rPr>
              <a:t>nested lists </a:t>
            </a:r>
            <a:r>
              <a:rPr lang="en-IN" dirty="0"/>
              <a:t>to the array() function. </a:t>
            </a:r>
          </a:p>
        </p:txBody>
      </p:sp>
      <p:sp>
        <p:nvSpPr>
          <p:cNvPr id="4" name="Rectangle 3"/>
          <p:cNvSpPr/>
          <p:nvPr/>
        </p:nvSpPr>
        <p:spPr>
          <a:xfrm>
            <a:off x="838200" y="2725735"/>
            <a:ext cx="9720263"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smtClean="0">
                <a:solidFill>
                  <a:srgbClr val="211D1E"/>
                </a:solidFill>
                <a:latin typeface="Courier New" panose="02070309020205020404" pitchFamily="49" charset="0"/>
              </a:rPr>
              <a:t>A = </a:t>
            </a:r>
            <a:r>
              <a:rPr lang="en-IN" sz="2800" dirty="0" err="1">
                <a:solidFill>
                  <a:srgbClr val="211D1E"/>
                </a:solidFill>
                <a:latin typeface="Courier New" panose="02070309020205020404" pitchFamily="49" charset="0"/>
              </a:rPr>
              <a:t>np.array</a:t>
            </a:r>
            <a:r>
              <a:rPr lang="en-IN" sz="2800" dirty="0" smtClean="0">
                <a:solidFill>
                  <a:srgbClr val="211D1E"/>
                </a:solidFill>
                <a:latin typeface="Courier New" panose="02070309020205020404" pitchFamily="49" charset="0"/>
              </a:rPr>
              <a:t>( [ [</a:t>
            </a:r>
            <a:r>
              <a:rPr lang="en-IN" sz="2800" dirty="0">
                <a:solidFill>
                  <a:srgbClr val="211D1E"/>
                </a:solidFill>
                <a:latin typeface="Courier New" panose="02070309020205020404" pitchFamily="49" charset="0"/>
              </a:rPr>
              <a:t>10,20,30</a:t>
            </a:r>
            <a:r>
              <a:rPr lang="en-IN" sz="2800" dirty="0" smtClean="0">
                <a:solidFill>
                  <a:srgbClr val="211D1E"/>
                </a:solidFill>
                <a:latin typeface="Courier New" panose="02070309020205020404" pitchFamily="49" charset="0"/>
              </a:rPr>
              <a:t>], [40,50,60] ] )</a:t>
            </a:r>
          </a:p>
          <a:p>
            <a:endParaRPr lang="en-IN" sz="2800" dirty="0">
              <a:solidFill>
                <a:srgbClr val="211D1E"/>
              </a:solidFill>
              <a:latin typeface="Courier New" panose="02070309020205020404" pitchFamily="49" charset="0"/>
            </a:endParaRPr>
          </a:p>
          <a:p>
            <a:r>
              <a:rPr lang="en-IN" sz="2800" dirty="0" smtClean="0">
                <a:solidFill>
                  <a:srgbClr val="211D1E"/>
                </a:solidFill>
                <a:latin typeface="Courier New" panose="02070309020205020404" pitchFamily="49" charset="0"/>
              </a:rPr>
              <a:t>Print(A) </a:t>
            </a:r>
            <a:endParaRPr lang="en-IN" sz="2800" dirty="0"/>
          </a:p>
        </p:txBody>
      </p:sp>
      <p:pic>
        <p:nvPicPr>
          <p:cNvPr id="6" name="Picture 5"/>
          <p:cNvPicPr>
            <a:picLocks noChangeAspect="1"/>
          </p:cNvPicPr>
          <p:nvPr/>
        </p:nvPicPr>
        <p:blipFill>
          <a:blip r:embed="rId2" cstate="print"/>
          <a:stretch>
            <a:fillRect/>
          </a:stretch>
        </p:blipFill>
        <p:spPr>
          <a:xfrm>
            <a:off x="3438525" y="4321866"/>
            <a:ext cx="4219575" cy="2122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8247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10615</TotalTime>
  <Words>2304</Words>
  <Application>Microsoft Office PowerPoint</Application>
  <PresentationFormat>Widescreen</PresentationFormat>
  <Paragraphs>267</Paragraphs>
  <Slides>87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Arial</vt:lpstr>
      <vt:lpstr>Bookman Old Style</vt:lpstr>
      <vt:lpstr>Calibri</vt:lpstr>
      <vt:lpstr>Calibri Light</vt:lpstr>
      <vt:lpstr>Courier New</vt:lpstr>
      <vt:lpstr>MinionPro-It</vt:lpstr>
      <vt:lpstr>MinionPro-Regular</vt:lpstr>
      <vt:lpstr>MyriadPro-SemiboldCond</vt:lpstr>
      <vt:lpstr>Times New Roman</vt:lpstr>
      <vt:lpstr>UbuntuMono-Regular</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1-D Array </vt:lpstr>
      <vt:lpstr>Creating a 2-D Array </vt:lpstr>
      <vt:lpstr>Attributes of NumPy Array </vt:lpstr>
      <vt:lpstr>ndarray.ndim</vt:lpstr>
      <vt:lpstr>ndarray.shape</vt:lpstr>
      <vt:lpstr>PowerPoint Presentation</vt:lpstr>
      <vt:lpstr>ndarray.size</vt:lpstr>
      <vt:lpstr>ndarray.dtype</vt:lpstr>
      <vt:lpstr>ndarray.itemsize</vt:lpstr>
      <vt:lpstr>Other ways of creating NumPy Array</vt:lpstr>
      <vt:lpstr>PowerPoint Presentation</vt:lpstr>
      <vt:lpstr>We can create an array with all elements initialised to 0 using the function zeros().  By default, the data type of the array created by zeros() is float.</vt:lpstr>
      <vt:lpstr>We can create an array with all elements initialised to 1 using the function ones(). </vt:lpstr>
      <vt:lpstr>We can Create a 3x5 array filled with a specific value for ex. 10 using np.full()</vt:lpstr>
      <vt:lpstr>We can Create an array of five values evenly spaced between two values using np.linspace()</vt:lpstr>
      <vt:lpstr>PowerPoint Presentation</vt:lpstr>
      <vt:lpstr>PowerPoint Presentation</vt:lpstr>
      <vt:lpstr>PowerPoint Presentation</vt:lpstr>
      <vt:lpstr>PowerPoint Presentation</vt:lpstr>
      <vt:lpstr>ndarray.arange(start,stop)</vt:lpstr>
      <vt:lpstr>Indexing and Slicing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Operations  on Arrays –Exploring NumPy's UFuncs </vt:lpstr>
      <vt:lpstr>PowerPoint Presentation</vt:lpstr>
      <vt:lpstr>PowerPoint Presentation</vt:lpstr>
      <vt:lpstr>Absolute value</vt:lpstr>
      <vt:lpstr>Absolute value – on complex numbers</vt:lpstr>
      <vt:lpstr>Trigonometric functions </vt:lpstr>
      <vt:lpstr>PowerPoint Presentation</vt:lpstr>
      <vt:lpstr>Exponents</vt:lpstr>
      <vt:lpstr>Logarithms</vt:lpstr>
      <vt:lpstr>PowerPoint Presentation</vt:lpstr>
      <vt:lpstr>Aggregates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understand Boolean Arrays?</vt:lpstr>
      <vt:lpstr>PowerPoint Presentation</vt:lpstr>
      <vt:lpstr>PowerPoint Presentation</vt:lpstr>
      <vt:lpstr>Matrix Transpose</vt:lpstr>
      <vt:lpstr>PowerPoint Presentation</vt:lpstr>
      <vt:lpstr>PowerPoint Presentation</vt:lpstr>
      <vt:lpstr>PowerPoint Presentation</vt:lpstr>
      <vt:lpstr>PowerPoint Presentation</vt:lpstr>
      <vt:lpstr>PowerPoint Presentation</vt:lpstr>
      <vt:lpstr>NumPy’s Structured Arrays</vt:lpstr>
      <vt:lpstr>NumPy’s Structured Arrays</vt:lpstr>
      <vt:lpstr>NumPy data types</vt:lpstr>
      <vt:lpstr>Advanced Compound Types</vt:lpstr>
      <vt:lpstr>RecordArrays: Structured Arrays with a Twist</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dc:creator>
  <cp:lastModifiedBy>Nageswara nandimalla</cp:lastModifiedBy>
  <cp:revision>295</cp:revision>
  <dcterms:created xsi:type="dcterms:W3CDTF">2022-07-14T04:45:43Z</dcterms:created>
  <dcterms:modified xsi:type="dcterms:W3CDTF">2025-05-23T16:59:55Z</dcterms:modified>
</cp:coreProperties>
</file>