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60" r:id="rId1"/>
  </p:sldMasterIdLst>
  <p:notesMasterIdLst>
    <p:notesMasterId r:id="rId21"/>
  </p:notesMasterIdLst>
  <p:sldIdLst>
    <p:sldId id="260" r:id="rId2"/>
    <p:sldId id="324" r:id="rId3"/>
    <p:sldId id="323" r:id="rId4"/>
    <p:sldId id="338" r:id="rId5"/>
    <p:sldId id="330" r:id="rId6"/>
    <p:sldId id="325" r:id="rId7"/>
    <p:sldId id="326" r:id="rId8"/>
    <p:sldId id="336" r:id="rId9"/>
    <p:sldId id="335" r:id="rId10"/>
    <p:sldId id="337" r:id="rId11"/>
    <p:sldId id="332" r:id="rId12"/>
    <p:sldId id="333" r:id="rId13"/>
    <p:sldId id="306" r:id="rId14"/>
    <p:sldId id="339" r:id="rId15"/>
    <p:sldId id="340" r:id="rId16"/>
    <p:sldId id="341" r:id="rId17"/>
    <p:sldId id="342" r:id="rId18"/>
    <p:sldId id="343" r:id="rId19"/>
    <p:sldId id="34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746" autoAdjust="0"/>
  </p:normalViewPr>
  <p:slideViewPr>
    <p:cSldViewPr>
      <p:cViewPr varScale="1">
        <p:scale>
          <a:sx n="112" d="100"/>
          <a:sy n="112" d="100"/>
        </p:scale>
        <p:origin x="158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8167A-AF3D-4F31-B44E-5B0F8F90A8F6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361745-40DD-47E3-8D12-D7BEAFDCC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16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D1E5201A-CDD2-4B43-803C-7ACE66F47210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9C5EC503-501D-4AA6-8C5C-8163BC0CCC82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8D967D96-643A-440E-AB6F-A998ECC3AF2A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13FD65DF-2DAE-4DB8-86C9-C436CFB0A047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D5106C4F-E1C1-42E2-AFD0-DA641886FD43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  <a:prstGeom prst="rect">
            <a:avLst/>
          </a:prstGeom>
        </p:spPr>
        <p:txBody>
          <a:bodyPr/>
          <a:lstStyle/>
          <a:p>
            <a:fld id="{6680180D-B382-4A24-97F8-D5700C122140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451E17A0-15F8-4890-92E7-18EC8FBD2D2F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CD13A96F-89A5-495D-92C8-0A9A560AF518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B598729B-0EAA-40E9-969B-90C2A5FA4CC6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E51DBA0B-95EA-43DF-8EB4-F0FF2B72B7FC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  <a:prstGeom prst="rect">
            <a:avLst/>
          </a:prstGeom>
        </p:spPr>
        <p:txBody>
          <a:bodyPr/>
          <a:lstStyle/>
          <a:p>
            <a:fld id="{02FF0071-F58D-4250-A8D5-4819ADCB34DB}" type="datetime1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45A0F68C-3FA7-4ED8-821C-4CB505F7D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7529513" y="6167698"/>
            <a:ext cx="1614487" cy="6667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1332186" y="2619871"/>
            <a:ext cx="6480174" cy="167322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3600" dirty="0" smtClean="0"/>
              <a:t>Strings </a:t>
            </a:r>
            <a:r>
              <a:rPr lang="en-US" sz="3600" dirty="0"/>
              <a:t>in </a:t>
            </a:r>
            <a:r>
              <a:rPr lang="en-US" sz="3600" dirty="0" smtClean="0"/>
              <a:t>Python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Check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6741" y="1487428"/>
            <a:ext cx="8596668" cy="4821891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Does slicing change the existing string?</a:t>
            </a:r>
          </a:p>
          <a:p>
            <a:r>
              <a:rPr lang="en-US" dirty="0" smtClean="0"/>
              <a:t>Given string: Hello World (Slice the string from 2</a:t>
            </a:r>
            <a:r>
              <a:rPr lang="en-US" baseline="30000" dirty="0" smtClean="0"/>
              <a:t>nd</a:t>
            </a:r>
            <a:r>
              <a:rPr lang="en-US" dirty="0" smtClean="0"/>
              <a:t> to 8 </a:t>
            </a:r>
            <a:r>
              <a:rPr lang="en-US" dirty="0" err="1" smtClean="0"/>
              <a:t>th</a:t>
            </a:r>
            <a:r>
              <a:rPr lang="en-US" dirty="0" smtClean="0"/>
              <a:t> position)</a:t>
            </a:r>
          </a:p>
          <a:p>
            <a:r>
              <a:rPr lang="en-US" dirty="0" smtClean="0"/>
              <a:t>Given String: Charlie (Slice the string from 2</a:t>
            </a:r>
            <a:r>
              <a:rPr lang="en-US" baseline="30000" dirty="0" smtClean="0"/>
              <a:t>nd</a:t>
            </a:r>
            <a:r>
              <a:rPr lang="en-US" dirty="0" smtClean="0"/>
              <a:t> to last index)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4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built-in functions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3837" y="1397358"/>
            <a:ext cx="3955740" cy="491196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60032" y="2132856"/>
            <a:ext cx="364807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7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2060848"/>
            <a:ext cx="8148905" cy="35283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smtClean="0"/>
              <a:t>Python built-in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95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3214686"/>
            <a:ext cx="8534400" cy="758952"/>
          </a:xfrm>
        </p:spPr>
        <p:txBody>
          <a:bodyPr/>
          <a:lstStyle/>
          <a:p>
            <a:r>
              <a:rPr lang="en-US" dirty="0" smtClean="0"/>
              <a:t>Thank you.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pic>
        <p:nvPicPr>
          <p:cNvPr id="1026" name="Picture 2" descr="May be an image of text that says 'Star Patterns Programs in Python Logic Pattern *** ***** ******* ********* rows 5 for i in range(1, rows +1): print( (rows i) *I ********* ******* ***** *** rows 5 for i in range range(rows, rows, 0, -1): print(' (rows i) *! (2 1)) * *** ***** ******* ********* 1): i) rows = 5 Upper half for i in range(1 rows print(' (rows (2 i-1)) 1)) # Lower half for i in range range(rows- 1, -1）： print(' * (2 ******* ***** *** * 0, i) (rows 1))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8600" y="-1251520"/>
            <a:ext cx="10287000" cy="128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5060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pic>
        <p:nvPicPr>
          <p:cNvPr id="2050" name="Picture 2" descr="May be an image of text that says 'Pattern * Logic ** ** *** *** **** **** ********** **** rows **** *** rows 5 # Upper part for i in range(1, print('* i * (rows- i)) # Lower part for i in range rows, print(' i * (rows i)) *** ** 1): (2 i) * ** * 0, -1): (2 i) * ** *** **** rows 5 for i i in range( 1, rows + 1): print(' * i) ***** ***** ***** rows 5 for i in range range(rows): if i == or i == 1: print(' else: print('*' (rows- 2) rows * rows)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" y="-4491880"/>
            <a:ext cx="10287000" cy="128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5501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pic>
        <p:nvPicPr>
          <p:cNvPr id="3074" name="Picture 2" descr="May be a graphic of blueprint and text that says 'Pattern Logic ***** ***** ***** ***** ***** rows 5 for i in range range(rows): if i or i -1: print( else: print('* (rows- 2) rows rows) ***** **** ** ** rows 5 for i in range( range(rows, (rows, 0, -1）： print( 1*| i) = rows 5 # Upper part for i in range(1, rows print(' (rows 1): i) + 1 else &quot;)) if # Lower part for i in range(rows- range 1, 0, print(' (rows i) + (2 * i 3) else -1)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6172200"/>
            <a:ext cx="10287000" cy="128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5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pic>
        <p:nvPicPr>
          <p:cNvPr id="4098" name="Picture 2" descr="May be a graphic of blueprint, floor plan and text that says 'Pattern Logic rows 5 for i in range(1, if i == rows: print( else: print(' rows 1): * (2 ****** 1)) (rows (2 else i) 3) + &quot;')) ** *** rows 5 5 for i in range(1, rows print(' (rows **** ***** 1): i) rows 5 for i in range(1, rows + 1): for j in range(1, rows 1): if i == j or i rows 1: print('*', end='') else: print('' ,end='') print() ==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6172200"/>
            <a:ext cx="10287000" cy="1285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6785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  <p:pic>
        <p:nvPicPr>
          <p:cNvPr id="5122" name="Picture 2" descr="May be an image of blueprint and text that says 'Pattern Logic import math W def main(): math. math.tan(math.pi math.tan(math.pi 0.4) 0.2) float input &quot;Enter the sizeln&quot;)) * 清安火 平光米光 快火安 *木水冰*水木**水*水 火文火 東米文光 **** **米** for in range range(math.ceil(n ceil(n 9), -1, -1): for in range(-math range(- -math .ceil(0.55 n), math.ceil(0.55 math n））： if ((j &lt;= 0.55 and j &gt;= i + n) ( i) W (i n) &lt;= (i &lt;= (n （j **本 ** *** *** ** * and or &gt;= and i) (i end=&quot;&quot;) and print( else: print(&quot;&quot; print() 9)): end=&quot;&quot;) if name main(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8871897" cy="691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3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Keshav Memorial Institute of Technology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90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in Python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 panose="020F0502020204030204" pitchFamily="34" charset="0"/>
              </a:rPr>
              <a:t>Every object has these attributes: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Identity – This refers to the address that the object refers to in the computer’s memory.</a:t>
            </a:r>
          </a:p>
          <a:p>
            <a:pPr lvl="1"/>
            <a:r>
              <a:rPr lang="en-US" sz="2800" dirty="0" smtClean="0">
                <a:latin typeface="Calibri" panose="020F0502020204030204" pitchFamily="34" charset="0"/>
              </a:rPr>
              <a:t>Type – This refers to the kind of object that is created. For example- integer, list, string etc. </a:t>
            </a:r>
          </a:p>
          <a:p>
            <a:pPr marL="0" indent="0">
              <a:buNone/>
            </a:pPr>
            <a:endParaRPr lang="en-US" sz="28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3068960"/>
            <a:ext cx="7817240" cy="339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09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String?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01752" y="1527048"/>
            <a:ext cx="8503920" cy="4572000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string is a sequence of characters.</a:t>
            </a:r>
          </a:p>
          <a:p>
            <a:r>
              <a:rPr lang="en-US" dirty="0"/>
              <a:t>Usually strings are enclosed in single or double quotes</a:t>
            </a:r>
          </a:p>
          <a:p>
            <a:r>
              <a:rPr lang="en-US" dirty="0"/>
              <a:t>Strings are immutable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40265" y="2636912"/>
            <a:ext cx="4277926" cy="346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8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dirty="0" smtClean="0"/>
              <a:t>Accessing a String?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98738"/>
              </p:ext>
            </p:extLst>
          </p:nvPr>
        </p:nvGraphicFramePr>
        <p:xfrm>
          <a:off x="681841" y="2204864"/>
          <a:ext cx="7778590" cy="2520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78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794702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540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170">
                <a:tc>
                  <a:txBody>
                    <a:bodyPr/>
                    <a:lstStyle/>
                    <a:p>
                      <a:r>
                        <a:rPr lang="en-US" dirty="0" smtClean="0"/>
                        <a:t>-10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-9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-7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86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6741" y="361988"/>
            <a:ext cx="8596668" cy="748937"/>
          </a:xfrm>
        </p:spPr>
        <p:txBody>
          <a:bodyPr>
            <a:normAutofit/>
          </a:bodyPr>
          <a:lstStyle/>
          <a:p>
            <a:r>
              <a:rPr lang="en-US" dirty="0"/>
              <a:t>List of Mutable and Immutable </a:t>
            </a:r>
            <a:r>
              <a:rPr lang="en-US" dirty="0" smtClean="0"/>
              <a:t>objects</a:t>
            </a:r>
            <a:r>
              <a:rPr lang="en-US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6741" y="1487428"/>
            <a:ext cx="8596668" cy="4821891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Objects of built-in type that are mutable are: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Sets</a:t>
            </a:r>
          </a:p>
          <a:p>
            <a:pPr lvl="1"/>
            <a:r>
              <a:rPr lang="en-US" dirty="0" smtClean="0"/>
              <a:t>Dictionaries</a:t>
            </a:r>
          </a:p>
          <a:p>
            <a:pPr lvl="1"/>
            <a:r>
              <a:rPr lang="en-US" dirty="0" smtClean="0"/>
              <a:t>User-Defined Classes (It purely depends upon the user to define the characteristics) </a:t>
            </a:r>
          </a:p>
          <a:p>
            <a:endParaRPr lang="en-US" dirty="0" smtClean="0"/>
          </a:p>
          <a:p>
            <a:r>
              <a:rPr lang="en-US" dirty="0" smtClean="0"/>
              <a:t>Objects of built-in type that are immutable are:</a:t>
            </a:r>
          </a:p>
          <a:p>
            <a:pPr lvl="1"/>
            <a:r>
              <a:rPr lang="en-US" dirty="0" smtClean="0"/>
              <a:t>Numbers (Integer, Rational, Float, Decimal, Complex &amp; Booleans)</a:t>
            </a:r>
          </a:p>
          <a:p>
            <a:pPr lvl="1"/>
            <a:r>
              <a:rPr lang="en-US" dirty="0" smtClean="0"/>
              <a:t>Strings</a:t>
            </a:r>
          </a:p>
          <a:p>
            <a:pPr lvl="1"/>
            <a:r>
              <a:rPr lang="en-US" dirty="0" smtClean="0"/>
              <a:t>Tuples</a:t>
            </a:r>
          </a:p>
          <a:p>
            <a:pPr lvl="1"/>
            <a:r>
              <a:rPr lang="en-US" dirty="0" smtClean="0"/>
              <a:t>Frozen 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90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are </a:t>
            </a:r>
            <a:r>
              <a:rPr lang="en-US" dirty="0" smtClean="0"/>
              <a:t>immutable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70131" y="1412776"/>
            <a:ext cx="8596668" cy="466701"/>
          </a:xfrm>
          <a:prstGeom prst="rect">
            <a:avLst/>
          </a:prstGeom>
        </p:spPr>
        <p:txBody>
          <a:bodyPr/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Definition:  An immutable object is an object </a:t>
            </a:r>
            <a:r>
              <a:rPr lang="en-US" i="1" dirty="0" smtClean="0"/>
              <a:t>cannot</a:t>
            </a:r>
            <a:r>
              <a:rPr lang="en-US" dirty="0" smtClean="0"/>
              <a:t> change after creation.</a:t>
            </a:r>
          </a:p>
          <a:p>
            <a:endParaRPr lang="en-US" dirty="0"/>
          </a:p>
        </p:txBody>
      </p:sp>
      <p:pic>
        <p:nvPicPr>
          <p:cNvPr id="6" name="Picture 6" descr="https://freecontent.manning.com/wp-content/uploads/Bell_MaIO_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89216"/>
            <a:ext cx="8496944" cy="27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3851920" y="3489336"/>
            <a:ext cx="1195641" cy="501087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51920" y="4731925"/>
            <a:ext cx="1195641" cy="501087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14540" y="3472923"/>
            <a:ext cx="1195641" cy="501087"/>
          </a:xfrm>
          <a:prstGeom prst="rect">
            <a:avLst/>
          </a:prstGeom>
          <a:noFill/>
          <a:ln w="254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Elbow Connector 9"/>
          <p:cNvCxnSpPr/>
          <p:nvPr/>
        </p:nvCxnSpPr>
        <p:spPr>
          <a:xfrm rot="10800000">
            <a:off x="5045251" y="4982471"/>
            <a:ext cx="1477109" cy="414643"/>
          </a:xfrm>
          <a:prstGeom prst="bentConnector3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6522358" y="5134536"/>
            <a:ext cx="1001970" cy="513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id(a)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Elbow Connector 11"/>
          <p:cNvCxnSpPr/>
          <p:nvPr/>
        </p:nvCxnSpPr>
        <p:spPr>
          <a:xfrm rot="10800000">
            <a:off x="5045251" y="3742166"/>
            <a:ext cx="1477109" cy="414643"/>
          </a:xfrm>
          <a:prstGeom prst="bentConnector3">
            <a:avLst/>
          </a:prstGeom>
          <a:ln w="3492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522358" y="3894231"/>
            <a:ext cx="1001970" cy="5131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id(a)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67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7" grpId="0" animBg="1"/>
      <p:bldP spid="8" grpId="0" animBg="1"/>
      <p:bldP spid="9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677334" y="269967"/>
            <a:ext cx="8596668" cy="709749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3300" kern="120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Example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65018" y="1483277"/>
            <a:ext cx="8596668" cy="1214846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a=1</a:t>
            </a:r>
          </a:p>
          <a:p>
            <a:r>
              <a:rPr lang="en-US" dirty="0" smtClean="0"/>
              <a:t>b=2</a:t>
            </a:r>
          </a:p>
          <a:p>
            <a:r>
              <a:rPr lang="en-US" dirty="0" smtClean="0"/>
              <a:t>c=3</a:t>
            </a:r>
            <a:endParaRPr lang="en-US" dirty="0"/>
          </a:p>
        </p:txBody>
      </p:sp>
      <p:pic>
        <p:nvPicPr>
          <p:cNvPr id="6" name="Picture 2" descr="https://freecontent.manning.com/wp-content/uploads/Bell_MaIO_0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93138"/>
            <a:ext cx="8214199" cy="2508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75181" y="2883291"/>
            <a:ext cx="1134554" cy="669702"/>
          </a:xfrm>
          <a:prstGeom prst="rect">
            <a:avLst/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2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009" y="231652"/>
            <a:ext cx="8534400" cy="758952"/>
          </a:xfrm>
        </p:spPr>
        <p:txBody>
          <a:bodyPr/>
          <a:lstStyle/>
          <a:p>
            <a:r>
              <a:rPr lang="en-US" dirty="0" smtClean="0"/>
              <a:t>String slicing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86741" y="1052736"/>
            <a:ext cx="8596668" cy="5256583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Char char=""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Char char="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Char char="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It is the creation of a new sub-string from the given string on the basis of the user-defined starting and ending indices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83752"/>
            <a:ext cx="6248400" cy="2013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Line Callout 1 6"/>
          <p:cNvSpPr/>
          <p:nvPr/>
        </p:nvSpPr>
        <p:spPr>
          <a:xfrm>
            <a:off x="6048400" y="2647256"/>
            <a:ext cx="2209800" cy="457200"/>
          </a:xfrm>
          <a:prstGeom prst="borderCallout1">
            <a:avLst>
              <a:gd name="adj1" fmla="val 56513"/>
              <a:gd name="adj2" fmla="val 1395"/>
              <a:gd name="adj3" fmla="val 105227"/>
              <a:gd name="adj4" fmla="val -49155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Optional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Left Brace 7"/>
          <p:cNvSpPr/>
          <p:nvPr/>
        </p:nvSpPr>
        <p:spPr>
          <a:xfrm rot="16200000">
            <a:off x="4143400" y="2571055"/>
            <a:ext cx="457200" cy="1219200"/>
          </a:xfrm>
          <a:prstGeom prst="leftBrace">
            <a:avLst>
              <a:gd name="adj1" fmla="val 8333"/>
              <a:gd name="adj2" fmla="val 5115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3327775" y="2170982"/>
            <a:ext cx="2514600" cy="457200"/>
          </a:xfrm>
          <a:prstGeom prst="borderCallout1">
            <a:avLst>
              <a:gd name="adj1" fmla="val 56513"/>
              <a:gd name="adj2" fmla="val 1395"/>
              <a:gd name="adj3" fmla="val 203689"/>
              <a:gd name="adj4" fmla="val -23691"/>
            </a:avLst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Mandatory parameters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457600" y="4202952"/>
            <a:ext cx="2133600" cy="2438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index of the string where slicing starts.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Default index-0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Elbow Connector 10"/>
          <p:cNvCxnSpPr/>
          <p:nvPr/>
        </p:nvCxnSpPr>
        <p:spPr>
          <a:xfrm>
            <a:off x="2771800" y="3028256"/>
            <a:ext cx="2438400" cy="2286000"/>
          </a:xfrm>
          <a:prstGeom prst="bentConnector3">
            <a:avLst>
              <a:gd name="adj1" fmla="val -19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299998" y="4198754"/>
            <a:ext cx="2133600" cy="2438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The index of the string where slicing end. 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Default value- </a:t>
            </a:r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(string)-1</a:t>
            </a: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Elbow Connector 12"/>
          <p:cNvCxnSpPr/>
          <p:nvPr/>
        </p:nvCxnSpPr>
        <p:spPr>
          <a:xfrm rot="16200000" flipH="1">
            <a:off x="3381400" y="3485456"/>
            <a:ext cx="2286000" cy="1371600"/>
          </a:xfrm>
          <a:prstGeom prst="bentConnector3">
            <a:avLst>
              <a:gd name="adj1" fmla="val 9984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86741" y="4037174"/>
            <a:ext cx="2133600" cy="243840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Allows you to select </a:t>
            </a:r>
            <a:r>
              <a:rPr lang="en-US" b="1" dirty="0" smtClean="0">
                <a:solidFill>
                  <a:schemeClr val="tx1"/>
                </a:solidFill>
              </a:rPr>
              <a:t>nth</a:t>
            </a:r>
            <a:r>
              <a:rPr lang="en-US" dirty="0" smtClean="0">
                <a:solidFill>
                  <a:schemeClr val="tx1"/>
                </a:solidFill>
              </a:rPr>
              <a:t> item within the range </a:t>
            </a:r>
            <a:r>
              <a:rPr lang="en-US" b="1" dirty="0" smtClean="0">
                <a:solidFill>
                  <a:schemeClr val="tx1"/>
                </a:solidFill>
              </a:rPr>
              <a:t>start</a:t>
            </a:r>
            <a:r>
              <a:rPr lang="en-US" dirty="0" smtClean="0">
                <a:solidFill>
                  <a:schemeClr val="tx1"/>
                </a:solidFill>
              </a:rPr>
              <a:t> to </a:t>
            </a:r>
            <a:r>
              <a:rPr lang="en-US" b="1" dirty="0" smtClean="0">
                <a:solidFill>
                  <a:schemeClr val="tx1"/>
                </a:solidFill>
              </a:rPr>
              <a:t>stop.</a:t>
            </a:r>
            <a:endParaRPr lang="en-US" dirty="0" smtClean="0">
              <a:solidFill>
                <a:schemeClr val="tx1"/>
              </a:solidFill>
            </a:endParaRPr>
          </a:p>
          <a:p>
            <a:pPr marL="342900" indent="-34290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3724300" y="3828356"/>
            <a:ext cx="2286002" cy="685801"/>
          </a:xfrm>
          <a:prstGeom prst="bentConnector3">
            <a:avLst>
              <a:gd name="adj1" fmla="val 9984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6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allAtOnce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4" grpId="0" animBg="1"/>
      <p:bldP spid="14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Slicing</a:t>
            </a:r>
            <a:endParaRPr lang="en-US" dirty="0"/>
          </a:p>
        </p:txBody>
      </p:sp>
      <p:pic>
        <p:nvPicPr>
          <p:cNvPr id="3074" name="Picture 2" descr="String Slicing in Python | Python program to perform slicing in the Str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520" y="1400804"/>
            <a:ext cx="7776864" cy="4596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61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2180</TotalTime>
  <Words>361</Words>
  <Application>Microsoft Office PowerPoint</Application>
  <PresentationFormat>On-screen Show (4:3)</PresentationFormat>
  <Paragraphs>84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Georgia</vt:lpstr>
      <vt:lpstr>Wingdings</vt:lpstr>
      <vt:lpstr>Wingdings 2</vt:lpstr>
      <vt:lpstr>Civic</vt:lpstr>
      <vt:lpstr>PowerPoint Presentation</vt:lpstr>
      <vt:lpstr>Objects in Python</vt:lpstr>
      <vt:lpstr>What is a String?</vt:lpstr>
      <vt:lpstr>Accessing a String?</vt:lpstr>
      <vt:lpstr>List of Mutable and Immutable objects.</vt:lpstr>
      <vt:lpstr>Strings are immutable</vt:lpstr>
      <vt:lpstr>PowerPoint Presentation</vt:lpstr>
      <vt:lpstr>String slicing</vt:lpstr>
      <vt:lpstr>String Slicing</vt:lpstr>
      <vt:lpstr>Quick Check</vt:lpstr>
      <vt:lpstr>Python built-in functions</vt:lpstr>
      <vt:lpstr>Python built-in functions</vt:lpstr>
      <vt:lpstr>Thank you.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Nikitha</dc:creator>
  <cp:lastModifiedBy>Nageswara nandimalla</cp:lastModifiedBy>
  <cp:revision>132</cp:revision>
  <dcterms:created xsi:type="dcterms:W3CDTF">2021-01-26T08:10:49Z</dcterms:created>
  <dcterms:modified xsi:type="dcterms:W3CDTF">2025-05-16T15:09:15Z</dcterms:modified>
</cp:coreProperties>
</file>