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58" r:id="rId5"/>
    <p:sldId id="259" r:id="rId6"/>
    <p:sldId id="260" r:id="rId7"/>
    <p:sldId id="262" r:id="rId8"/>
    <p:sldId id="264" r:id="rId9"/>
    <p:sldId id="266" r:id="rId10"/>
    <p:sldId id="278" r:id="rId11"/>
    <p:sldId id="267" r:id="rId12"/>
    <p:sldId id="268" r:id="rId13"/>
    <p:sldId id="273" r:id="rId14"/>
    <p:sldId id="274" r:id="rId15"/>
    <p:sldId id="275" r:id="rId16"/>
    <p:sldId id="277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T3v5/yAiX78lGic7DG0B10jH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2A8BE0-B8F5-4C3F-BD03-69377667EAE0}">
  <a:tblStyle styleId="{BC2A8BE0-B8F5-4C3F-BD03-69377667EAE0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AE8"/>
          </a:solidFill>
        </a:fill>
      </a:tcStyle>
    </a:wholeTbl>
    <a:band1H>
      <a:tcTxStyle b="off" i="off"/>
      <a:tcStyle>
        <a:tcBdr/>
        <a:fill>
          <a:solidFill>
            <a:srgbClr val="EED2CE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ED2CE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3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Google Shape;36;p26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7" name="Google Shape;37;p26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sz="4200" b="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body" idx="1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35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36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3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36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55" name="Google Shape;155;p3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36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36"/>
          <p:cNvSpPr txBox="1">
            <a:spLocks noGrp="1"/>
          </p:cNvSpPr>
          <p:nvPr>
            <p:ph type="sldNum" idx="12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body" idx="1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6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29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2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29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 cap="none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29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2" name="Google Shape;62;p29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2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29"/>
          <p:cNvSpPr txBox="1">
            <a:spLocks noGrp="1"/>
          </p:cNvSpPr>
          <p:nvPr>
            <p:ph type="sldNum" idx="12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2" name="Google Shape;72;p30"/>
          <p:cNvCxnSpPr/>
          <p:nvPr/>
        </p:nvCxnSpPr>
        <p:spPr>
          <a:xfrm rot="10800000" flipH="1">
            <a:off x="4563080" y="1575652"/>
            <a:ext cx="8921" cy="481955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3537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31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7" name="Google Shape;77;p31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3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3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31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31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dist="254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870"/>
              <a:buNone/>
              <a:defRPr sz="2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sz="1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31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8" name="Google Shape;88;p3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31"/>
          <p:cNvSpPr txBox="1">
            <a:spLocks noGrp="1"/>
          </p:cNvSpPr>
          <p:nvPr>
            <p:ph type="body" idx="3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body" idx="4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31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31"/>
          <p:cNvSpPr txBox="1">
            <a:spLocks noGrp="1"/>
          </p:cNvSpPr>
          <p:nvPr>
            <p:ph type="sldNum" idx="12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3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3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3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3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3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32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sldNum" idx="12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3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3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3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33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33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sz="22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33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6" name="Google Shape;116;p33"/>
          <p:cNvSpPr txBox="1">
            <a:spLocks noGrp="1"/>
          </p:cNvSpPr>
          <p:nvPr>
            <p:ph type="body" idx="2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marL="1371600" lvl="2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33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33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33"/>
          <p:cNvSpPr txBox="1">
            <a:spLocks noGrp="1"/>
          </p:cNvSpPr>
          <p:nvPr>
            <p:ph type="dt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33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34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w="114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5" name="Google Shape;125;p3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3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3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34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34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3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3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3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sz="24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>
            <a:spLocks noGrp="1"/>
          </p:cNvSpPr>
          <p:nvPr>
            <p:ph type="pic" idx="2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34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marL="914400" lvl="1" indent="-2819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marL="1371600" lvl="2" indent="-27622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marL="1828800" lvl="3" indent="-268605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Char char="?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3147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34"/>
          <p:cNvSpPr txBox="1">
            <a:spLocks noGrp="1"/>
          </p:cNvSpPr>
          <p:nvPr>
            <p:ph type="dt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ft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>
            <a:solidFill>
              <a:srgbClr val="7A979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7" name="Google Shape;17;p25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w="9525" cap="flat" cmpd="sng">
            <a:solidFill>
              <a:srgbClr val="7A979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8" name="Google Shape;18;p25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>
            <a:solidFill>
              <a:srgbClr val="7A97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4332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sz="27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sz="22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sz="20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0860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pic>
        <p:nvPicPr>
          <p:cNvPr id="23" name="Google Shape;23;p2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27989" y="6169184"/>
            <a:ext cx="1614487" cy="6667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>
            <a:spLocks noGrp="1"/>
          </p:cNvSpPr>
          <p:nvPr>
            <p:ph type="body" idx="1"/>
          </p:nvPr>
        </p:nvSpPr>
        <p:spPr>
          <a:xfrm>
            <a:off x="1297724" y="244074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814"/>
              </a:spcBef>
              <a:spcAft>
                <a:spcPts val="0"/>
              </a:spcAft>
              <a:buSzPts val="3740"/>
              <a:buNone/>
            </a:pPr>
            <a:r>
              <a:rPr lang="en-US" sz="3600" dirty="0" smtClean="0"/>
              <a:t>LISTS </a:t>
            </a:r>
            <a:r>
              <a:rPr lang="en-US" sz="3600" dirty="0"/>
              <a:t>IN PYTHON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clear(): </a:t>
            </a:r>
            <a:r>
              <a:rPr lang="en-US" sz="2800" dirty="0" smtClean="0"/>
              <a:t>Removes all the elements from the list</a:t>
            </a:r>
            <a:r>
              <a:rPr lang="en-IN" dirty="0" smtClean="0"/>
              <a:t> </a:t>
            </a:r>
          </a:p>
          <a:p>
            <a:r>
              <a:rPr lang="en-IN" dirty="0" smtClean="0"/>
              <a:t>count(): </a:t>
            </a:r>
            <a:r>
              <a:rPr lang="en-US" sz="2800" dirty="0" smtClean="0"/>
              <a:t>Returns the number of elements with the specified value</a:t>
            </a:r>
            <a:endParaRPr lang="en-IN" dirty="0" smtClean="0"/>
          </a:p>
          <a:p>
            <a:r>
              <a:rPr lang="en-IN" dirty="0" smtClean="0"/>
              <a:t>index(): </a:t>
            </a:r>
            <a:r>
              <a:rPr lang="en-US" sz="2800" dirty="0" smtClean="0"/>
              <a:t>Returns the index of the first element with the specified value</a:t>
            </a:r>
            <a:endParaRPr lang="en-IN" dirty="0" smtClean="0"/>
          </a:p>
          <a:p>
            <a:r>
              <a:rPr lang="en-IN" dirty="0" smtClean="0"/>
              <a:t>reverse(): </a:t>
            </a:r>
            <a:r>
              <a:rPr lang="en-US" sz="2800" dirty="0" smtClean="0"/>
              <a:t>Reverses the order of the list</a:t>
            </a:r>
            <a:endParaRPr lang="en-IN" dirty="0" smtClean="0"/>
          </a:p>
          <a:p>
            <a:r>
              <a:rPr lang="en-IN" dirty="0" smtClean="0"/>
              <a:t>sort(): </a:t>
            </a:r>
            <a:r>
              <a:rPr lang="en-US" sz="2800" dirty="0" smtClean="0"/>
              <a:t>Sorts the list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Slicing of a List</a:t>
            </a:r>
            <a:endParaRPr/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364" y="1517291"/>
            <a:ext cx="6248400" cy="2013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/>
          <p:nvPr/>
        </p:nvSpPr>
        <p:spPr>
          <a:xfrm>
            <a:off x="6621194" y="2066778"/>
            <a:ext cx="22860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697" y="60652"/>
                </a:moveTo>
                <a:lnTo>
                  <a:pt x="-51106" y="90451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Optional parameters</a:t>
            </a:r>
            <a:endParaRPr sz="1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4181621" y="1419665"/>
            <a:ext cx="25146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674" y="67816"/>
                </a:moveTo>
                <a:lnTo>
                  <a:pt x="-28429" y="244427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Mandatory parameters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5943600" y="3657600"/>
            <a:ext cx="2660848" cy="178762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index of the list where slicing starts.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index-0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3" name="Google Shape;253;p12"/>
          <p:cNvCxnSpPr/>
          <p:nvPr/>
        </p:nvCxnSpPr>
        <p:spPr>
          <a:xfrm>
            <a:off x="3505200" y="2743200"/>
            <a:ext cx="2438400" cy="2286000"/>
          </a:xfrm>
          <a:prstGeom prst="bentConnector3">
            <a:avLst>
              <a:gd name="adj1" fmla="val -19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4" name="Google Shape;254;p12"/>
          <p:cNvSpPr/>
          <p:nvPr/>
        </p:nvSpPr>
        <p:spPr>
          <a:xfrm>
            <a:off x="3422073" y="5170621"/>
            <a:ext cx="2660848" cy="1787624"/>
          </a:xfrm>
          <a:prstGeom prst="rect">
            <a:avLst/>
          </a:prstGeom>
          <a:noFill/>
          <a:ln w="19050" cap="flat" cmpd="sng">
            <a:solidFill>
              <a:srgbClr val="98483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index of the list where slicing end.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Default value-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(list)-1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5" name="Google Shape;255;p12"/>
          <p:cNvCxnSpPr/>
          <p:nvPr/>
        </p:nvCxnSpPr>
        <p:spPr>
          <a:xfrm rot="-5400000" flipH="1">
            <a:off x="4114800" y="3200400"/>
            <a:ext cx="2286000" cy="1371600"/>
          </a:xfrm>
          <a:prstGeom prst="bentConnector3">
            <a:avLst>
              <a:gd name="adj1" fmla="val 9984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56" name="Google Shape;256;p12"/>
          <p:cNvSpPr/>
          <p:nvPr/>
        </p:nvSpPr>
        <p:spPr>
          <a:xfrm>
            <a:off x="301752" y="4502905"/>
            <a:ext cx="2660848" cy="1787623"/>
          </a:xfrm>
          <a:prstGeom prst="rect">
            <a:avLst/>
          </a:prstGeom>
          <a:noFill/>
          <a:ln w="19050" cap="flat" cmpd="sng">
            <a:solidFill>
              <a:srgbClr val="984835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Allows you to select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item within the range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to 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stop.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257" name="Google Shape;257;p12"/>
          <p:cNvCxnSpPr/>
          <p:nvPr/>
        </p:nvCxnSpPr>
        <p:spPr>
          <a:xfrm rot="-5400000" flipH="1">
            <a:off x="4457701" y="3543299"/>
            <a:ext cx="2286000" cy="685800"/>
          </a:xfrm>
          <a:prstGeom prst="bentConnector3">
            <a:avLst>
              <a:gd name="adj1" fmla="val 9984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dirty="0"/>
              <a:t>Examples</a:t>
            </a:r>
            <a:endParaRPr dirty="0"/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765775" y="1527048"/>
            <a:ext cx="7914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colors= ['red', 'green', 'blue', 'white', 'yellow'] </a:t>
            </a:r>
            <a:endParaRPr sz="3000" dirty="0"/>
          </a:p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print(colors[0:2]) </a:t>
            </a:r>
            <a:endParaRPr sz="3000" dirty="0"/>
          </a:p>
          <a:p>
            <a:pPr marL="25527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40"/>
              <a:buNone/>
            </a:pPr>
            <a:r>
              <a:rPr lang="en-US" sz="2500" dirty="0">
                <a:solidFill>
                  <a:schemeClr val="dk1"/>
                </a:solidFill>
              </a:rPr>
              <a:t>['red', 'green']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print(colors[1:2])</a:t>
            </a:r>
            <a:endParaRPr sz="3000" dirty="0"/>
          </a:p>
          <a:p>
            <a:pPr marL="25527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40"/>
              <a:buNone/>
            </a:pPr>
            <a:r>
              <a:rPr lang="en-US" sz="2500" dirty="0">
                <a:solidFill>
                  <a:schemeClr val="dk1"/>
                </a:solidFill>
              </a:rPr>
              <a:t>['green']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print(colors[1:-2])</a:t>
            </a:r>
            <a:endParaRPr sz="3000" dirty="0"/>
          </a:p>
          <a:p>
            <a:pPr marL="25527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40"/>
              <a:buNone/>
            </a:pPr>
            <a:r>
              <a:rPr lang="en-US" sz="2500" dirty="0">
                <a:solidFill>
                  <a:schemeClr val="dk1"/>
                </a:solidFill>
              </a:rPr>
              <a:t>['green', 'blue']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print(colors[:3]) </a:t>
            </a:r>
            <a:endParaRPr sz="3000" dirty="0"/>
          </a:p>
          <a:p>
            <a:pPr marL="255270" lvl="1" indent="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840"/>
              <a:buNone/>
            </a:pPr>
            <a:r>
              <a:rPr lang="en-US" sz="2500" dirty="0">
                <a:solidFill>
                  <a:schemeClr val="dk1"/>
                </a:solidFill>
              </a:rPr>
              <a:t>['red', 'green', 'blue']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595"/>
              <a:buNone/>
            </a:pPr>
            <a:r>
              <a:rPr lang="en-US" sz="3000" dirty="0"/>
              <a:t>print(colors[:])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List comprehensions is a pythonic way of expressing a ‘for-loop’ that appends to a list in a single line of code.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list comprehensions hail from functional programming.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less verbose, clearer and more readable.</a:t>
            </a:r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Keshav Memorial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Syntax</a:t>
            </a:r>
            <a:endParaRPr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my_new_list = [ </a:t>
            </a:r>
            <a:r>
              <a:rPr lang="en-US" i="1"/>
              <a:t>expression</a:t>
            </a:r>
            <a:r>
              <a:rPr lang="en-US"/>
              <a:t> for </a:t>
            </a:r>
            <a:r>
              <a:rPr lang="en-US" i="1"/>
              <a:t>item </a:t>
            </a:r>
            <a:r>
              <a:rPr lang="en-US"/>
              <a:t>in list</a:t>
            </a:r>
            <a:r>
              <a:rPr lang="en-US" i="1"/>
              <a:t> </a:t>
            </a:r>
            <a:r>
              <a:rPr lang="en-US"/>
              <a:t>]</a:t>
            </a:r>
            <a:endParaRPr/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833" y="2420888"/>
            <a:ext cx="7806238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9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Keshav Memorial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>
            <a:spLocks noGrp="1"/>
          </p:cNvSpPr>
          <p:nvPr>
            <p:ph type="title"/>
          </p:nvPr>
        </p:nvSpPr>
        <p:spPr>
          <a:xfrm>
            <a:off x="333649" y="4572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lang="en-US" b="1"/>
              <a:t>Python List Comprehension (Conditionals)</a:t>
            </a:r>
            <a:endParaRPr/>
          </a:p>
        </p:txBody>
      </p:sp>
      <p:sp>
        <p:nvSpPr>
          <p:cNvPr id="316" name="Google Shape;316;p2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Conditionals can enhance Python list comprehensions significantly. </a:t>
            </a:r>
            <a:endParaRPr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They server the following purposes:</a:t>
            </a:r>
            <a:endParaRPr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To filter a list, and</a:t>
            </a:r>
            <a:endParaRPr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To modify items in a list.</a:t>
            </a:r>
            <a:endParaRPr/>
          </a:p>
          <a:p>
            <a:pPr marL="274320" lvl="0" indent="-12858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/>
          </a:p>
        </p:txBody>
      </p:sp>
      <p:pic>
        <p:nvPicPr>
          <p:cNvPr id="317" name="Google Shape;31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362200"/>
            <a:ext cx="6202326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1676400"/>
            <a:ext cx="6357937" cy="313120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1371600" y="5181600"/>
            <a:ext cx="7391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 Finding Common Items in Two Lists Using List Comprehensions</a:t>
            </a:r>
            <a:endParaRPr sz="2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Keshav Memorial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>
            <a:spLocks noGrp="1"/>
          </p:cNvSpPr>
          <p:nvPr>
            <p:ph type="title"/>
          </p:nvPr>
        </p:nvSpPr>
        <p:spPr>
          <a:xfrm>
            <a:off x="357158" y="3214686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Thank you. </a:t>
            </a:r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ft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Keshav Memorial Institute of Technology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What is a List?</a:t>
            </a: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A List is a compound data type, you can group values together.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A list contains items separated by commas and enclosed with in square brackets – </a:t>
            </a:r>
            <a:r>
              <a:rPr lang="en-US" b="1" dirty="0">
                <a:solidFill>
                  <a:srgbClr val="0070C0"/>
                </a:solidFill>
              </a:rPr>
              <a:t>[ ]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The items belonging to the list can be heterogeneous  type.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Index starts </a:t>
            </a:r>
            <a:r>
              <a:rPr lang="en-US" dirty="0">
                <a:solidFill>
                  <a:srgbClr val="0070C0"/>
                </a:solidFill>
              </a:rPr>
              <a:t>at ‘0’</a:t>
            </a:r>
            <a:r>
              <a:rPr lang="en-US" dirty="0"/>
              <a:t>.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dirty="0"/>
              <a:t>A list in Python can grow and shrink in size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260764"/>
            <a:ext cx="8503920" cy="4838284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append(x) → Add an element at the end</a:t>
            </a:r>
          </a:p>
          <a:p>
            <a:endParaRPr lang="en-US" dirty="0"/>
          </a:p>
          <a:p>
            <a:r>
              <a:rPr lang="en-US" dirty="0"/>
              <a:t>insert(</a:t>
            </a:r>
            <a:r>
              <a:rPr lang="en-US" dirty="0" err="1"/>
              <a:t>i</a:t>
            </a:r>
            <a:r>
              <a:rPr lang="en-US" dirty="0"/>
              <a:t>, x) → Insert element at index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extend(</a:t>
            </a:r>
            <a:r>
              <a:rPr lang="en-US" dirty="0" err="1"/>
              <a:t>iterable</a:t>
            </a:r>
            <a:r>
              <a:rPr lang="en-US" dirty="0"/>
              <a:t>) → Add multiple elements</a:t>
            </a:r>
          </a:p>
          <a:p>
            <a:endParaRPr lang="en-US" dirty="0"/>
          </a:p>
          <a:p>
            <a:r>
              <a:rPr lang="en-US" dirty="0"/>
              <a:t>remove(x) → Remove first occurrence of x</a:t>
            </a:r>
          </a:p>
          <a:p>
            <a:endParaRPr lang="en-US" dirty="0"/>
          </a:p>
          <a:p>
            <a:r>
              <a:rPr lang="en-US" dirty="0"/>
              <a:t>pop(</a:t>
            </a:r>
            <a:r>
              <a:rPr lang="en-US" dirty="0" err="1"/>
              <a:t>i</a:t>
            </a:r>
            <a:r>
              <a:rPr lang="en-US" dirty="0"/>
              <a:t>) → Remove element at index (default: last)</a:t>
            </a:r>
          </a:p>
          <a:p>
            <a:endParaRPr lang="en-US" dirty="0"/>
          </a:p>
          <a:p>
            <a:r>
              <a:rPr lang="en-US" dirty="0"/>
              <a:t>clear() → Remove all elements</a:t>
            </a:r>
          </a:p>
          <a:p>
            <a:endParaRPr lang="en-US" dirty="0"/>
          </a:p>
          <a:p>
            <a:r>
              <a:rPr lang="en-US" dirty="0"/>
              <a:t>index(x) → Return index of x</a:t>
            </a:r>
          </a:p>
          <a:p>
            <a:endParaRPr lang="en-US" dirty="0"/>
          </a:p>
          <a:p>
            <a:r>
              <a:rPr lang="en-US" dirty="0"/>
              <a:t>count(x) → Count occurrences of x</a:t>
            </a:r>
          </a:p>
          <a:p>
            <a:endParaRPr lang="en-US" dirty="0"/>
          </a:p>
          <a:p>
            <a:r>
              <a:rPr lang="en-US" dirty="0"/>
              <a:t>sort() → Sort the list</a:t>
            </a:r>
          </a:p>
          <a:p>
            <a:endParaRPr lang="en-US" dirty="0"/>
          </a:p>
          <a:p>
            <a:r>
              <a:rPr lang="en-US" dirty="0"/>
              <a:t>reverse() → Reverse the list</a:t>
            </a:r>
          </a:p>
          <a:p>
            <a:endParaRPr lang="en-US" dirty="0"/>
          </a:p>
          <a:p>
            <a:r>
              <a:rPr lang="en-US" dirty="0"/>
              <a:t>copy() → Copy the list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8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Creation of List</a:t>
            </a:r>
            <a:endParaRPr/>
          </a:p>
        </p:txBody>
      </p:sp>
      <p:sp>
        <p:nvSpPr>
          <p:cNvPr id="181" name="Google Shape;181;p3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 sz="2800" dirty="0"/>
              <a:t>Creation of the list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 dirty="0" err="1">
                <a:solidFill>
                  <a:srgbClr val="00B451"/>
                </a:solidFill>
              </a:rPr>
              <a:t>list_str</a:t>
            </a:r>
            <a:r>
              <a:rPr lang="en-US" b="1" dirty="0">
                <a:solidFill>
                  <a:srgbClr val="00B451"/>
                </a:solidFill>
              </a:rPr>
              <a:t> = ["apple", "banana", "cherry"]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 dirty="0" err="1">
                <a:solidFill>
                  <a:srgbClr val="00B451"/>
                </a:solidFill>
              </a:rPr>
              <a:t>list_int</a:t>
            </a:r>
            <a:r>
              <a:rPr lang="en-US" b="1" dirty="0">
                <a:solidFill>
                  <a:srgbClr val="00B451"/>
                </a:solidFill>
              </a:rPr>
              <a:t> = [1,2,3]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 dirty="0" err="1">
                <a:solidFill>
                  <a:srgbClr val="00B451"/>
                </a:solidFill>
              </a:rPr>
              <a:t>list_mixed</a:t>
            </a:r>
            <a:r>
              <a:rPr lang="en-US" b="1" dirty="0">
                <a:solidFill>
                  <a:srgbClr val="00B451"/>
                </a:solidFill>
              </a:rPr>
              <a:t> = [“London”, 12 , 56.78]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 dirty="0" err="1">
                <a:solidFill>
                  <a:srgbClr val="00B451"/>
                </a:solidFill>
              </a:rPr>
              <a:t>List_emp</a:t>
            </a:r>
            <a:r>
              <a:rPr lang="en-US" b="1" dirty="0">
                <a:solidFill>
                  <a:srgbClr val="00B451"/>
                </a:solidFill>
              </a:rPr>
              <a:t>=[ ]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 dirty="0"/>
              <a:t>It is also possible to use the list() constructor to make a new list.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 dirty="0" err="1">
                <a:solidFill>
                  <a:srgbClr val="00B050"/>
                </a:solidFill>
              </a:rPr>
              <a:t>List_const</a:t>
            </a:r>
            <a:r>
              <a:rPr lang="en-US" b="1" dirty="0">
                <a:solidFill>
                  <a:srgbClr val="00B050"/>
                </a:solidFill>
              </a:rPr>
              <a:t> = list(("apple", "banana", "cherry"))</a:t>
            </a:r>
            <a:endParaRPr sz="2500" b="1" dirty="0">
              <a:solidFill>
                <a:srgbClr val="00B050"/>
              </a:solidFill>
            </a:endParaRPr>
          </a:p>
          <a:p>
            <a:pPr marL="274320" lvl="0" indent="-12858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1043608" y="260648"/>
            <a:ext cx="7498080" cy="75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Accessing elements of list</a:t>
            </a:r>
            <a:endParaRPr/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455503" y="1361955"/>
            <a:ext cx="73914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>
                <a:solidFill>
                  <a:schemeClr val="dk1"/>
                </a:solidFill>
              </a:rPr>
              <a:t>Accessing the list:</a:t>
            </a:r>
            <a:endParaRPr>
              <a:solidFill>
                <a:schemeClr val="dk1"/>
              </a:solidFill>
            </a:endParaRPr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>
                <a:solidFill>
                  <a:schemeClr val="dk1"/>
                </a:solidFill>
              </a:rPr>
              <a:t> List indices start at 0. </a:t>
            </a:r>
            <a:endParaRPr>
              <a:solidFill>
                <a:schemeClr val="dk1"/>
              </a:solidFill>
            </a:endParaRPr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>
                <a:solidFill>
                  <a:schemeClr val="dk1"/>
                </a:solidFill>
              </a:rPr>
              <a:t>If an index has a positive value it counts from the beginning</a:t>
            </a:r>
            <a:endParaRPr>
              <a:solidFill>
                <a:schemeClr val="dk1"/>
              </a:solidFill>
            </a:endParaRPr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>
                <a:solidFill>
                  <a:schemeClr val="dk1"/>
                </a:solidFill>
              </a:rPr>
              <a:t>If the index has a negative value it counts from the end. </a:t>
            </a:r>
            <a:endParaRPr>
              <a:solidFill>
                <a:schemeClr val="dk1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>
                <a:solidFill>
                  <a:schemeClr val="dk1"/>
                </a:solidFill>
              </a:rPr>
              <a:t>Example</a:t>
            </a:r>
            <a:endParaRPr>
              <a:solidFill>
                <a:schemeClr val="dk1"/>
              </a:solidFill>
            </a:endParaRPr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b="1">
                <a:solidFill>
                  <a:schemeClr val="dk1"/>
                </a:solidFill>
              </a:rPr>
              <a:t>color_list=["RED", "Blue", "Green", "Black"]</a:t>
            </a:r>
            <a:endParaRPr>
              <a:solidFill>
                <a:schemeClr val="dk1"/>
              </a:solidFill>
            </a:endParaRPr>
          </a:p>
          <a:p>
            <a:pPr marL="274320" lvl="0" indent="-12858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>
              <a:solidFill>
                <a:schemeClr val="dk1"/>
              </a:solidFill>
            </a:endParaRPr>
          </a:p>
          <a:p>
            <a:pPr marL="274320" lvl="0" indent="-128587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None/>
            </a:pP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8" name="Google Shape;188;p4"/>
          <p:cNvGraphicFramePr/>
          <p:nvPr/>
        </p:nvGraphicFramePr>
        <p:xfrm>
          <a:off x="755563" y="4562355"/>
          <a:ext cx="7786125" cy="1525500"/>
        </p:xfrm>
        <a:graphic>
          <a:graphicData uri="http://schemas.openxmlformats.org/drawingml/2006/table">
            <a:tbl>
              <a:tblPr firstRow="1" bandRow="1">
                <a:noFill/>
                <a:tableStyleId>{BC2A8BE0-B8F5-4C3F-BD03-69377667EAE0}</a:tableStyleId>
              </a:tblPr>
              <a:tblGrid>
                <a:gridCol w="355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Item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Green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Black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Index(from left to right)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Index(from right to left)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269573" y="2912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Accessing elements of list:</a:t>
            </a:r>
            <a:br>
              <a:rPr lang="en-US"/>
            </a:br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1"/>
          </p:nvPr>
        </p:nvSpPr>
        <p:spPr>
          <a:xfrm>
            <a:off x="304800" y="1348115"/>
            <a:ext cx="5257800" cy="47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rPr lang="en-US" sz="2000"/>
              <a:t>	markslist=[54,66,89,21]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/>
              <a:t>	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6AA84F"/>
                </a:solidFill>
              </a:rPr>
              <a:t>	#print all the elements of the list</a:t>
            </a:r>
            <a:endParaRPr sz="2000">
              <a:solidFill>
                <a:srgbClr val="6AA84F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FF0000"/>
                </a:solidFill>
              </a:rPr>
              <a:t>	</a:t>
            </a:r>
            <a:r>
              <a:rPr lang="en-US" sz="2000" b="1">
                <a:solidFill>
                  <a:srgbClr val="0070C0"/>
                </a:solidFill>
              </a:rPr>
              <a:t>print(markslist)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endParaRPr sz="20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00B050"/>
                </a:solidFill>
              </a:rPr>
              <a:t>   #access first element of list</a:t>
            </a:r>
            <a:endParaRPr sz="2000">
              <a:solidFill>
                <a:srgbClr val="00B05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 b="1">
                <a:solidFill>
                  <a:srgbClr val="0070C0"/>
                </a:solidFill>
              </a:rPr>
              <a:t>   print(markslist[0])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endParaRPr sz="20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00B050"/>
                </a:solidFill>
              </a:rPr>
              <a:t>	#access last element</a:t>
            </a:r>
            <a:endParaRPr sz="2000">
              <a:solidFill>
                <a:srgbClr val="00B05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FF0000"/>
                </a:solidFill>
              </a:rPr>
              <a:t>	</a:t>
            </a:r>
            <a:r>
              <a:rPr lang="en-US" sz="2000" b="1">
                <a:solidFill>
                  <a:srgbClr val="0070C0"/>
                </a:solidFill>
              </a:rPr>
              <a:t>print(markslist[-1])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endParaRPr sz="2000">
              <a:solidFill>
                <a:srgbClr val="FF000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>
                <a:solidFill>
                  <a:srgbClr val="00B050"/>
                </a:solidFill>
              </a:rPr>
              <a:t>	#access all element one by one</a:t>
            </a:r>
            <a:endParaRPr sz="2000">
              <a:solidFill>
                <a:srgbClr val="00B050"/>
              </a:solidFill>
            </a:endParaRPr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 b="1">
                <a:solidFill>
                  <a:srgbClr val="0070C0"/>
                </a:solidFill>
              </a:rPr>
              <a:t>   for ele in markslist:</a:t>
            </a:r>
            <a:endParaRPr sz="2000"/>
          </a:p>
          <a:p>
            <a:pPr marL="274320" lvl="0" indent="-274320" algn="l" rtl="0">
              <a:lnSpc>
                <a:spcPct val="100000"/>
              </a:lnSpc>
              <a:spcBef>
                <a:spcPts val="418"/>
              </a:spcBef>
              <a:spcAft>
                <a:spcPts val="0"/>
              </a:spcAft>
              <a:buSzPts val="2295"/>
              <a:buNone/>
            </a:pPr>
            <a:r>
              <a:rPr lang="en-US" sz="2000" b="1">
                <a:solidFill>
                  <a:srgbClr val="0070C0"/>
                </a:solidFill>
              </a:rPr>
              <a:t>	       print(ele)</a:t>
            </a:r>
            <a:endParaRPr sz="2000"/>
          </a:p>
        </p:txBody>
      </p:sp>
      <p:sp>
        <p:nvSpPr>
          <p:cNvPr id="195" name="Google Shape;195;p5"/>
          <p:cNvSpPr/>
          <p:nvPr/>
        </p:nvSpPr>
        <p:spPr>
          <a:xfrm>
            <a:off x="4644008" y="2348880"/>
            <a:ext cx="417646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accessing List elements, if you pass a negative index, python adds the length of 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en-US" sz="240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r>
              <a:rPr lang="en-US" sz="2400" b="0" i="0" u="none" strike="noStrike" cap="none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the index to get element’s forward index.</a:t>
            </a: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788024" y="4719824"/>
            <a:ext cx="41764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markslist[-1+4]=marklist[3]=21</a:t>
            </a:r>
            <a:endParaRPr sz="2000" b="0" i="0" u="none" strike="noStrike" cap="none">
              <a:solidFill>
                <a:srgbClr val="0070C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body" idx="1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Simply put, a </a:t>
            </a:r>
            <a:r>
              <a:rPr lang="en-US" b="1"/>
              <a:t>mutable</a:t>
            </a:r>
            <a:r>
              <a:rPr lang="en-US"/>
              <a:t> object can be changed, but an </a:t>
            </a:r>
            <a:r>
              <a:rPr lang="en-US" b="1"/>
              <a:t>immutable</a:t>
            </a:r>
            <a:r>
              <a:rPr lang="en-US"/>
              <a:t> object cannot.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331912" y="341040"/>
            <a:ext cx="859666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 sz="3300" b="0" i="0" u="none" strike="noStrike" cap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rPr>
              <a:t>Mutable Object</a:t>
            </a:r>
            <a:endParaRPr sz="3300" b="0" i="0" u="none" strike="noStrike" cap="none">
              <a:solidFill>
                <a:srgbClr val="7A979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2483768" y="2780928"/>
            <a:ext cx="499678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= [1, 2, 3]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 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print(id(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== id(l))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nums.append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(4)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print(id(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== id(l))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del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[0]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print(id(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nums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== id(l))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List Operations</a:t>
            </a:r>
            <a:endParaRPr/>
          </a:p>
        </p:txBody>
      </p:sp>
      <p:graphicFrame>
        <p:nvGraphicFramePr>
          <p:cNvPr id="230" name="Google Shape;230;p9"/>
          <p:cNvGraphicFramePr/>
          <p:nvPr/>
        </p:nvGraphicFramePr>
        <p:xfrm>
          <a:off x="755576" y="1556792"/>
          <a:ext cx="7543800" cy="4572000"/>
        </p:xfrm>
        <a:graphic>
          <a:graphicData uri="http://schemas.openxmlformats.org/drawingml/2006/table">
            <a:tbl>
              <a:tblPr firstRow="1" bandRow="1">
                <a:noFill/>
                <a:tableStyleId>{BC2A8BE0-B8F5-4C3F-BD03-69377667EAE0}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Python Expression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Results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Description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len([1, 2, 3])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Length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[1, 2, 3] + [4, 5, 6]</a:t>
                      </a:r>
                      <a:endParaRPr sz="1400" u="none" strike="noStrike" cap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[1, 2, 3, 4, 5, 6]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Concatenation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['Hi!'] * 4</a:t>
                      </a:r>
                      <a:endParaRPr sz="1400" u="none" strike="noStrike" cap="none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['Hi!', 'Hi!', 'Hi!', 'Hi!']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Repetition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 in [1, 2, 3]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True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Membership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for x in [1, 2, 3]: </a:t>
                      </a:r>
                      <a:endParaRPr sz="2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     print(x)</a:t>
                      </a:r>
                      <a:endParaRPr sz="2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1 2 3</a:t>
                      </a:r>
                      <a:endParaRPr sz="1400" u="none" strike="noStrike" cap="none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Iteration</a:t>
                      </a:r>
                      <a:endParaRPr sz="1400" u="none" strike="noStrike" cap="none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List Methods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365761" y="942535"/>
            <a:ext cx="8271802" cy="565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IN" sz="2200" b="1" dirty="0" smtClean="0"/>
              <a:t>Inserting items</a:t>
            </a:r>
          </a:p>
          <a:p>
            <a:pPr marL="548640" lvl="1" indent="-274320">
              <a:spcBef>
                <a:spcPts val="440"/>
              </a:spcBef>
              <a:buSzPts val="1540"/>
            </a:pPr>
            <a:r>
              <a:rPr lang="en-IN" dirty="0" smtClean="0">
                <a:solidFill>
                  <a:schemeClr val="dk1"/>
                </a:solidFill>
              </a:rPr>
              <a:t>append(): </a:t>
            </a:r>
            <a:r>
              <a:rPr lang="en-US" dirty="0" smtClean="0">
                <a:solidFill>
                  <a:schemeClr val="dk1"/>
                </a:solidFill>
              </a:rPr>
              <a:t>Adds an element at the end of the list</a:t>
            </a:r>
          </a:p>
          <a:p>
            <a:pPr marL="548640" lvl="1" indent="-274320">
              <a:spcBef>
                <a:spcPts val="440"/>
              </a:spcBef>
              <a:buSzPts val="1540"/>
            </a:pPr>
            <a:r>
              <a:rPr lang="en-IN" dirty="0" smtClean="0">
                <a:solidFill>
                  <a:schemeClr val="dk1"/>
                </a:solidFill>
              </a:rPr>
              <a:t>insert(): </a:t>
            </a:r>
            <a:r>
              <a:rPr lang="en-US" dirty="0" smtClean="0">
                <a:solidFill>
                  <a:schemeClr val="dk1"/>
                </a:solidFill>
              </a:rPr>
              <a:t>Adds an element at the specified position</a:t>
            </a:r>
            <a:endParaRPr lang="en-US" b="1" dirty="0" smtClean="0"/>
          </a:p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 sz="2200" b="1" dirty="0" smtClean="0"/>
              <a:t>Removing items</a:t>
            </a:r>
            <a:endParaRPr sz="2200"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>
                <a:solidFill>
                  <a:schemeClr val="dk1"/>
                </a:solidFill>
              </a:rPr>
              <a:t>remove(): removes the specified item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>
                <a:solidFill>
                  <a:schemeClr val="dk1"/>
                </a:solidFill>
              </a:rPr>
              <a:t>pop(): removes the specified index or the last item if index is not specified</a:t>
            </a:r>
            <a:endParaRPr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>
                <a:solidFill>
                  <a:schemeClr val="dk1"/>
                </a:solidFill>
              </a:rPr>
              <a:t>del:  deletes the list completely: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sz="2200" b="1" dirty="0"/>
              <a:t>Copying a list</a:t>
            </a:r>
            <a:endParaRPr sz="2200" dirty="0"/>
          </a:p>
          <a:p>
            <a:pPr marL="548640" lvl="1" indent="-274320">
              <a:spcBef>
                <a:spcPts val="440"/>
              </a:spcBef>
              <a:buSzPts val="1540"/>
            </a:pPr>
            <a:r>
              <a:rPr lang="en-US" dirty="0">
                <a:solidFill>
                  <a:schemeClr val="dk1"/>
                </a:solidFill>
              </a:rPr>
              <a:t>copy</a:t>
            </a:r>
            <a:r>
              <a:rPr lang="en-US" dirty="0" smtClean="0">
                <a:solidFill>
                  <a:schemeClr val="dk1"/>
                </a:solidFill>
              </a:rPr>
              <a:t>(): Returns a copy of the list</a:t>
            </a:r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 smtClean="0">
                <a:solidFill>
                  <a:schemeClr val="dk1"/>
                </a:solidFill>
              </a:rPr>
              <a:t>built-in </a:t>
            </a:r>
            <a:r>
              <a:rPr lang="en-US" dirty="0">
                <a:solidFill>
                  <a:schemeClr val="dk1"/>
                </a:solidFill>
              </a:rPr>
              <a:t>method list().</a:t>
            </a:r>
            <a:endParaRPr dirty="0"/>
          </a:p>
          <a:p>
            <a:pPr marL="274320" lvl="0" indent="-27432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en-US" sz="2200" b="1" dirty="0"/>
              <a:t>Joining two lists</a:t>
            </a:r>
            <a:endParaRPr sz="2200" dirty="0"/>
          </a:p>
          <a:p>
            <a:pPr marL="548640" lvl="1" indent="-2743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 dirty="0">
                <a:solidFill>
                  <a:schemeClr val="dk1"/>
                </a:solidFill>
              </a:rPr>
              <a:t>Using operator ‘+’</a:t>
            </a:r>
            <a:endParaRPr dirty="0"/>
          </a:p>
          <a:p>
            <a:pPr marL="548640" lvl="1" indent="-274320">
              <a:spcBef>
                <a:spcPts val="440"/>
              </a:spcBef>
              <a:buSzPts val="1540"/>
            </a:pPr>
            <a:r>
              <a:rPr lang="en-US" dirty="0">
                <a:solidFill>
                  <a:schemeClr val="dk1"/>
                </a:solidFill>
              </a:rPr>
              <a:t>extend</a:t>
            </a:r>
            <a:r>
              <a:rPr lang="en-US" dirty="0" smtClean="0">
                <a:solidFill>
                  <a:schemeClr val="dk1"/>
                </a:solidFill>
              </a:rPr>
              <a:t>(): Add the elements of a list (or any </a:t>
            </a:r>
            <a:r>
              <a:rPr lang="en-US" dirty="0" err="1" smtClean="0">
                <a:solidFill>
                  <a:schemeClr val="dk1"/>
                </a:solidFill>
              </a:rPr>
              <a:t>iterable</a:t>
            </a:r>
            <a:r>
              <a:rPr lang="en-US" dirty="0" smtClean="0">
                <a:solidFill>
                  <a:schemeClr val="dk1"/>
                </a:solidFill>
              </a:rPr>
              <a:t>), to the end of the current list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910</Words>
  <Application>Microsoft Office PowerPoint</Application>
  <PresentationFormat>On-screen Show (4:3)</PresentationFormat>
  <Paragraphs>167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Georgia</vt:lpstr>
      <vt:lpstr>Noto Sans Symbols</vt:lpstr>
      <vt:lpstr>Civic</vt:lpstr>
      <vt:lpstr>PowerPoint Presentation</vt:lpstr>
      <vt:lpstr>What is a List?</vt:lpstr>
      <vt:lpstr>List Functions</vt:lpstr>
      <vt:lpstr>Creation of List</vt:lpstr>
      <vt:lpstr>Accessing elements of list</vt:lpstr>
      <vt:lpstr>Accessing elements of list: </vt:lpstr>
      <vt:lpstr>PowerPoint Presentation</vt:lpstr>
      <vt:lpstr>List Operations</vt:lpstr>
      <vt:lpstr>List Methods</vt:lpstr>
      <vt:lpstr>List Methods</vt:lpstr>
      <vt:lpstr>Slicing of a List</vt:lpstr>
      <vt:lpstr>Examples</vt:lpstr>
      <vt:lpstr>List Comprehension</vt:lpstr>
      <vt:lpstr>List Comprehension</vt:lpstr>
      <vt:lpstr>Python List Comprehension (Conditionals)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Nikitha</dc:creator>
  <cp:lastModifiedBy>Nageswara nandimalla</cp:lastModifiedBy>
  <cp:revision>15</cp:revision>
  <dcterms:created xsi:type="dcterms:W3CDTF">2021-01-26T08:10:49Z</dcterms:created>
  <dcterms:modified xsi:type="dcterms:W3CDTF">2025-09-03T13:09:22Z</dcterms:modified>
</cp:coreProperties>
</file>