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0" r:id="rId2"/>
    <p:sldId id="265" r:id="rId3"/>
    <p:sldId id="320" r:id="rId4"/>
    <p:sldId id="323" r:id="rId5"/>
    <p:sldId id="324" r:id="rId6"/>
    <p:sldId id="329" r:id="rId7"/>
    <p:sldId id="325" r:id="rId8"/>
    <p:sldId id="330" r:id="rId9"/>
    <p:sldId id="331" r:id="rId10"/>
    <p:sldId id="335" r:id="rId11"/>
    <p:sldId id="328" r:id="rId12"/>
    <p:sldId id="334" r:id="rId13"/>
    <p:sldId id="332" r:id="rId14"/>
    <p:sldId id="338" r:id="rId15"/>
    <p:sldId id="340" r:id="rId16"/>
    <p:sldId id="339" r:id="rId17"/>
    <p:sldId id="343" r:id="rId18"/>
    <p:sldId id="341" r:id="rId19"/>
    <p:sldId id="342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3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8167A-AF3D-4F31-B44E-5B0F8F90A8F6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61745-40DD-47E3-8D12-D7BEAFDCC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61745-40DD-47E3-8D12-D7BEAFDCC1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D1E5201A-CDD2-4B43-803C-7ACE66F47210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9C5EC503-501D-4AA6-8C5C-8163BC0CCC82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8D967D96-643A-440E-AB6F-A998ECC3AF2A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13FD65DF-2DAE-4DB8-86C9-C436CFB0A047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D5106C4F-E1C1-42E2-AFD0-DA641886FD43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fld id="{6680180D-B382-4A24-97F8-D5700C122140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451E17A0-15F8-4890-92E7-18EC8FBD2D2F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CD13A96F-89A5-495D-92C8-0A9A560AF518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B598729B-0EAA-40E9-969B-90C2A5FA4CC6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E51DBA0B-95EA-43DF-8EB4-F0FF2B72B7FC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02FF0071-F58D-4250-A8D5-4819ADCB34DB}" type="datetime1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529513" y="6167698"/>
            <a:ext cx="1614487" cy="666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2186" y="2403847"/>
            <a:ext cx="6480174" cy="16732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Tuples in python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Tuples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88178"/>
              </p:ext>
            </p:extLst>
          </p:nvPr>
        </p:nvGraphicFramePr>
        <p:xfrm>
          <a:off x="539552" y="1556792"/>
          <a:ext cx="8086672" cy="3574588"/>
        </p:xfrm>
        <a:graphic>
          <a:graphicData uri="http://schemas.openxmlformats.org/drawingml/2006/table">
            <a:tbl>
              <a:tblPr/>
              <a:tblGrid>
                <a:gridCol w="261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0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201" marR="57201" marT="57201" marB="572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201" marR="57201" marT="57201" marB="572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r>
                        <a:rPr lang="en-US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(tuple)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201" marR="57201" marT="57201" marB="572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Gives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the total length of the tuple.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201" marR="57201" marT="57201" marB="572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count()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Returns the number of times a specified value occurs in a tuple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89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index()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Searches the tuple for a specified value and returns the position of where it was found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87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tuple(</a:t>
                      </a:r>
                      <a:r>
                        <a:rPr lang="en-US" sz="1800" b="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seq</a:t>
                      </a:r>
                      <a:r>
                        <a:rPr lang="en-US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201" marR="57201" marT="57201" marB="572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Converts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 list into tuple.</a:t>
                      </a:r>
                    </a:p>
                  </a:txBody>
                  <a:tcPr marL="57201" marR="57201" marT="57201" marB="572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544" y="148071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We </a:t>
            </a:r>
            <a:r>
              <a:rPr lang="en-US" sz="2400" dirty="0">
                <a:solidFill>
                  <a:srgbClr val="000000"/>
                </a:solidFill>
              </a:rPr>
              <a:t>can use indexing to call out a few items from the tuple.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Slices </a:t>
            </a:r>
            <a:r>
              <a:rPr lang="en-US" sz="2400" dirty="0">
                <a:solidFill>
                  <a:srgbClr val="000000"/>
                </a:solidFill>
              </a:rPr>
              <a:t>allow us to call multiple values by creating a range of index numbers separated by a colon</a:t>
            </a:r>
            <a:r>
              <a:rPr lang="en-US" sz="2400" dirty="0"/>
              <a:t> [</a:t>
            </a:r>
            <a:r>
              <a:rPr lang="en-US" sz="2400" dirty="0" err="1"/>
              <a:t>x:y</a:t>
            </a:r>
            <a:r>
              <a:rPr lang="en-US" sz="2400" dirty="0" smtClean="0"/>
              <a:t>].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75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62335"/>
            <a:ext cx="6248400" cy="201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ine Callout 1 7"/>
          <p:cNvSpPr/>
          <p:nvPr/>
        </p:nvSpPr>
        <p:spPr>
          <a:xfrm>
            <a:off x="6521624" y="2636912"/>
            <a:ext cx="2209800" cy="539823"/>
          </a:xfrm>
          <a:prstGeom prst="borderCallout1">
            <a:avLst>
              <a:gd name="adj1" fmla="val 56513"/>
              <a:gd name="adj2" fmla="val 1395"/>
              <a:gd name="adj3" fmla="val 105227"/>
              <a:gd name="adj4" fmla="val -49155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Optional 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4616624" y="2643334"/>
            <a:ext cx="457200" cy="1219200"/>
          </a:xfrm>
          <a:prstGeom prst="leftBrace">
            <a:avLst>
              <a:gd name="adj1" fmla="val 8333"/>
              <a:gd name="adj2" fmla="val 51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3626024" y="1805135"/>
            <a:ext cx="2514600" cy="457200"/>
          </a:xfrm>
          <a:prstGeom prst="borderCallout1">
            <a:avLst>
              <a:gd name="adj1" fmla="val 56513"/>
              <a:gd name="adj2" fmla="val 1395"/>
              <a:gd name="adj3" fmla="val 203689"/>
              <a:gd name="adj4" fmla="val -23691"/>
            </a:avLst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Mandatory 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3423" y="4002484"/>
            <a:ext cx="2133600" cy="19101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index of the tuple where slicing starts.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Default index-0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245024" y="3100535"/>
            <a:ext cx="2438400" cy="2286000"/>
          </a:xfrm>
          <a:prstGeom prst="bentConnector3">
            <a:avLst>
              <a:gd name="adj1" fmla="val -1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68908" y="4014934"/>
            <a:ext cx="2133600" cy="19101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index of the tuple where slicing ends.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Default value- </a:t>
            </a:r>
            <a:r>
              <a:rPr lang="en-US" dirty="0" err="1" smtClean="0">
                <a:solidFill>
                  <a:schemeClr val="tx1"/>
                </a:solidFill>
              </a:rPr>
              <a:t>len</a:t>
            </a:r>
            <a:r>
              <a:rPr lang="en-US" dirty="0" smtClean="0">
                <a:solidFill>
                  <a:schemeClr val="tx1"/>
                </a:solidFill>
              </a:rPr>
              <a:t>(tuple)-1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854624" y="3557735"/>
            <a:ext cx="2286000" cy="1371600"/>
          </a:xfrm>
          <a:prstGeom prst="bentConnector3">
            <a:avLst>
              <a:gd name="adj1" fmla="val 998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83424" y="4014936"/>
            <a:ext cx="2133600" cy="19101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Allows you to select </a:t>
            </a:r>
            <a:r>
              <a:rPr lang="en-US" b="1" dirty="0" smtClean="0">
                <a:solidFill>
                  <a:schemeClr val="tx1"/>
                </a:solidFill>
              </a:rPr>
              <a:t>nth</a:t>
            </a:r>
            <a:r>
              <a:rPr lang="en-US" dirty="0" smtClean="0">
                <a:solidFill>
                  <a:schemeClr val="tx1"/>
                </a:solidFill>
              </a:rPr>
              <a:t> item within the range </a:t>
            </a:r>
            <a:r>
              <a:rPr lang="en-US" b="1" dirty="0" smtClean="0">
                <a:solidFill>
                  <a:schemeClr val="tx1"/>
                </a:solidFill>
              </a:rPr>
              <a:t>start</a:t>
            </a:r>
            <a:r>
              <a:rPr lang="en-US" dirty="0" smtClean="0">
                <a:solidFill>
                  <a:schemeClr val="tx1"/>
                </a:solidFill>
              </a:rPr>
              <a:t> to </a:t>
            </a:r>
            <a:r>
              <a:rPr lang="en-US" b="1" dirty="0" smtClean="0">
                <a:solidFill>
                  <a:schemeClr val="tx1"/>
                </a:solidFill>
              </a:rPr>
              <a:t>stop.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4197524" y="3900635"/>
            <a:ext cx="2286002" cy="685801"/>
          </a:xfrm>
          <a:prstGeom prst="bentConnector3">
            <a:avLst>
              <a:gd name="adj1" fmla="val 998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0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21" grpId="0" animBg="1"/>
      <p:bldP spid="21" grpId="1" animBg="1"/>
      <p:bldP spid="21" grpId="2" animBg="1"/>
      <p:bldP spid="2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2894" y="2509821"/>
            <a:ext cx="5134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my_tuple</a:t>
            </a:r>
            <a:r>
              <a:rPr lang="en-US" sz="2400" dirty="0" smtClean="0"/>
              <a:t>= </a:t>
            </a:r>
            <a:r>
              <a:rPr lang="en-US" sz="2400" dirty="0"/>
              <a:t>(2, 4, 3, 5, 4, 6, 7, 8, </a:t>
            </a:r>
            <a:r>
              <a:rPr lang="en-US" sz="2400" dirty="0" smtClean="0"/>
              <a:t>6) </a:t>
            </a:r>
          </a:p>
          <a:p>
            <a:endParaRPr lang="en-US" sz="2400" dirty="0"/>
          </a:p>
          <a:p>
            <a:r>
              <a:rPr lang="en-US" sz="2400" dirty="0" err="1" smtClean="0"/>
              <a:t>after_slice</a:t>
            </a:r>
            <a:r>
              <a:rPr lang="en-US" sz="2400" dirty="0" smtClean="0"/>
              <a:t>=</a:t>
            </a:r>
            <a:r>
              <a:rPr lang="en-US" sz="2400" dirty="0" err="1" smtClean="0"/>
              <a:t>my_tuple</a:t>
            </a:r>
            <a:r>
              <a:rPr lang="en-US" sz="2400" dirty="0"/>
              <a:t>[</a:t>
            </a:r>
            <a:r>
              <a:rPr lang="en-US" sz="2400" dirty="0" smtClean="0"/>
              <a:t>3:5]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67397"/>
              </p:ext>
            </p:extLst>
          </p:nvPr>
        </p:nvGraphicFramePr>
        <p:xfrm>
          <a:off x="4211960" y="1984277"/>
          <a:ext cx="4367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712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6300192" y="2387293"/>
            <a:ext cx="288032" cy="662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74980"/>
              </p:ext>
            </p:extLst>
          </p:nvPr>
        </p:nvGraphicFramePr>
        <p:xfrm>
          <a:off x="4116504" y="3829425"/>
          <a:ext cx="4367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2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712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5551484" y="3659533"/>
            <a:ext cx="936104" cy="79208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300193" y="3371761"/>
            <a:ext cx="288032" cy="340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15899"/>
              </p:ext>
            </p:extLst>
          </p:nvPr>
        </p:nvGraphicFramePr>
        <p:xfrm>
          <a:off x="5813775" y="5439504"/>
          <a:ext cx="12608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06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860032" y="3049881"/>
            <a:ext cx="4176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Slice elements 4</a:t>
            </a:r>
            <a:r>
              <a:rPr lang="en-US" sz="1400" baseline="30000" dirty="0" smtClean="0">
                <a:solidFill>
                  <a:srgbClr val="0070C0"/>
                </a:solidFill>
              </a:rPr>
              <a:t>th</a:t>
            </a:r>
            <a:r>
              <a:rPr lang="en-US" sz="1400" dirty="0" smtClean="0">
                <a:solidFill>
                  <a:srgbClr val="0070C0"/>
                </a:solidFill>
              </a:rPr>
              <a:t> and 5</a:t>
            </a:r>
            <a:r>
              <a:rPr lang="en-US" sz="1400" baseline="30000" dirty="0" smtClean="0">
                <a:solidFill>
                  <a:srgbClr val="0070C0"/>
                </a:solidFill>
              </a:rPr>
              <a:t>th</a:t>
            </a:r>
            <a:r>
              <a:rPr lang="en-US" sz="1400" dirty="0" smtClean="0">
                <a:solidFill>
                  <a:srgbClr val="0070C0"/>
                </a:solidFill>
              </a:rPr>
              <a:t> from tuple </a:t>
            </a:r>
            <a:r>
              <a:rPr lang="en-US" sz="1400" dirty="0" err="1" smtClean="0">
                <a:solidFill>
                  <a:srgbClr val="0070C0"/>
                </a:solidFill>
              </a:rPr>
              <a:t>my_tuple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300192" y="4305171"/>
            <a:ext cx="288032" cy="340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24618" y="4807485"/>
            <a:ext cx="34078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my_tuple</a:t>
            </a:r>
            <a:r>
              <a:rPr lang="en-US" sz="1400" dirty="0" smtClean="0">
                <a:solidFill>
                  <a:srgbClr val="0070C0"/>
                </a:solidFill>
              </a:rPr>
              <a:t>[3:5], that means 4</a:t>
            </a:r>
            <a:r>
              <a:rPr lang="en-US" sz="1400" baseline="30000" dirty="0" smtClean="0">
                <a:solidFill>
                  <a:srgbClr val="0070C0"/>
                </a:solidFill>
              </a:rPr>
              <a:t>th</a:t>
            </a:r>
            <a:r>
              <a:rPr lang="en-US" sz="1400" dirty="0" smtClean="0">
                <a:solidFill>
                  <a:srgbClr val="0070C0"/>
                </a:solidFill>
              </a:rPr>
              <a:t> to 5th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 animBg="1"/>
      <p:bldP spid="12" grpId="0" animBg="1"/>
      <p:bldP spid="15" grpId="0" animBg="1"/>
      <p:bldP spid="17" grpId="0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27821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 zip() function returns a zip object, which is an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iterator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of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tuples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where the first item in each passed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iterator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is paired together, and then the second item in each passed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iterator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are paired together etc.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If the passed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iterators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have different lengths, the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iterator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with the least items decides the length of the new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iterator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Syntax</a:t>
            </a:r>
          </a:p>
          <a:p>
            <a:pPr algn="ctr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zip(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iterator1, iterator2, iterator3 ...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2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Sets in Python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3568" y="2348880"/>
            <a:ext cx="7772400" cy="115212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SETS IN PYTHON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Sets are used to store multiple items in a single variable.</a:t>
            </a:r>
          </a:p>
          <a:p>
            <a:r>
              <a:rPr lang="en-US" dirty="0" smtClean="0"/>
              <a:t>Set items are unordered, unchangeable (but you can remove items and add new items), and do not allow duplicate values.</a:t>
            </a:r>
          </a:p>
          <a:p>
            <a:r>
              <a:rPr lang="en-US" dirty="0" smtClean="0"/>
              <a:t>set() constructor is used to make a set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01752" y="1612445"/>
            <a:ext cx="698800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add(x)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Add an element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Add multiple elements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remove(x)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Remove element (error if not found)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discard(x)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Remove element (no error if not found)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Remove random element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clear()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Remove all elements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union(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other_set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Combine sets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intersection(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other_set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Common elements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difference(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other_set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Elements only in first set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symmetric_difference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other_set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Non-common elements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issubset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other_set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Check subset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issuperset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other_set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Check superset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isdisjoint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other_set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Check if no common elements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copy()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Copy the set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896544"/>
          </a:xfrm>
        </p:spPr>
        <p:txBody>
          <a:bodyPr>
            <a:noAutofit/>
          </a:bodyPr>
          <a:lstStyle/>
          <a:p>
            <a:r>
              <a:rPr lang="en-IN" sz="2400" dirty="0" smtClean="0"/>
              <a:t>Example 1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thisset</a:t>
            </a:r>
            <a:r>
              <a:rPr lang="en-US" sz="2400" dirty="0" smtClean="0"/>
              <a:t> = {"apple", "banana", "cherry"}</a:t>
            </a:r>
          </a:p>
          <a:p>
            <a:pPr>
              <a:buNone/>
            </a:pPr>
            <a:r>
              <a:rPr lang="en-US" sz="2400" dirty="0" smtClean="0"/>
              <a:t>print(</a:t>
            </a:r>
            <a:r>
              <a:rPr lang="en-US" sz="2400" dirty="0" err="1" smtClean="0"/>
              <a:t>thisset</a:t>
            </a:r>
            <a:r>
              <a:rPr lang="en-US" sz="2400" dirty="0" smtClean="0"/>
              <a:t>)</a:t>
            </a:r>
          </a:p>
          <a:p>
            <a:r>
              <a:rPr lang="en-IN" sz="2400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{'cherry', 'apple', 'banana'}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Example 2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thisset</a:t>
            </a:r>
            <a:r>
              <a:rPr lang="en-US" sz="2400" dirty="0" smtClean="0"/>
              <a:t> = set(("apple", "banana", "cherry“))</a:t>
            </a:r>
          </a:p>
          <a:p>
            <a:pPr>
              <a:buNone/>
            </a:pPr>
            <a:r>
              <a:rPr lang="en-US" sz="2400" dirty="0" smtClean="0"/>
              <a:t>print(</a:t>
            </a:r>
            <a:r>
              <a:rPr lang="en-US" sz="2400" dirty="0" err="1" smtClean="0"/>
              <a:t>thisset</a:t>
            </a:r>
            <a:r>
              <a:rPr lang="en-US" sz="2400" dirty="0" smtClean="0"/>
              <a:t>)</a:t>
            </a:r>
          </a:p>
          <a:p>
            <a:r>
              <a:rPr lang="en-IN" sz="2400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{'cherry', 'apple', 'banana'}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Items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We cannot access items in a set by referring to an index or a key.</a:t>
            </a:r>
          </a:p>
          <a:p>
            <a:r>
              <a:rPr lang="en-US" sz="2500" dirty="0" smtClean="0"/>
              <a:t>But we can loop through the set items using a for loop, or ask if a specified value is present in a set, by using the  'in' keyword.</a:t>
            </a:r>
          </a:p>
          <a:p>
            <a:r>
              <a:rPr lang="en-IN" sz="2500" dirty="0" smtClean="0"/>
              <a:t>Example</a:t>
            </a:r>
            <a:endParaRPr lang="en-US" sz="2500" dirty="0" smtClean="0"/>
          </a:p>
          <a:p>
            <a:pPr>
              <a:buNone/>
            </a:pPr>
            <a:endParaRPr lang="en-US" sz="2500" dirty="0" smtClean="0"/>
          </a:p>
          <a:p>
            <a:pPr>
              <a:buNone/>
            </a:pPr>
            <a:r>
              <a:rPr lang="en-US" sz="2500" dirty="0" err="1" smtClean="0"/>
              <a:t>thisset</a:t>
            </a:r>
            <a:r>
              <a:rPr lang="en-US" sz="2500" dirty="0" smtClean="0"/>
              <a:t> = {"apple", "banana", "cherry"}</a:t>
            </a:r>
          </a:p>
          <a:p>
            <a:pPr>
              <a:buNone/>
            </a:pPr>
            <a:r>
              <a:rPr lang="en-US" sz="2500" dirty="0" smtClean="0"/>
              <a:t>for x in </a:t>
            </a:r>
            <a:r>
              <a:rPr lang="en-US" sz="2500" dirty="0" err="1" smtClean="0"/>
              <a:t>thisset</a:t>
            </a:r>
            <a:r>
              <a:rPr lang="en-US" sz="2500" dirty="0" smtClean="0"/>
              <a:t>:</a:t>
            </a:r>
          </a:p>
          <a:p>
            <a:pPr>
              <a:buNone/>
            </a:pPr>
            <a:r>
              <a:rPr lang="en-US" sz="2500" dirty="0" smtClean="0"/>
              <a:t>  print(x)</a:t>
            </a:r>
            <a:endParaRPr 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550024"/>
          </a:xfrm>
        </p:spPr>
        <p:txBody>
          <a:bodyPr/>
          <a:lstStyle/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A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Tuple is a collection of Python objects separated by commas. </a:t>
            </a:r>
            <a:endParaRPr lang="en-US" dirty="0" smtClean="0">
              <a:solidFill>
                <a:srgbClr val="273239"/>
              </a:solidFill>
              <a:latin typeface="urw-din"/>
            </a:endParaRPr>
          </a:p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Tuple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is similar to a list in terms of indexing, nested objects and repetition but </a:t>
            </a:r>
            <a:endParaRPr lang="en-US" dirty="0" smtClean="0">
              <a:solidFill>
                <a:srgbClr val="273239"/>
              </a:solidFill>
              <a:latin typeface="urw-din"/>
            </a:endParaRPr>
          </a:p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Tuple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is immutable unlike lists which are mutable.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214686"/>
            <a:ext cx="8534400" cy="758952"/>
          </a:xfrm>
        </p:spPr>
        <p:txBody>
          <a:bodyPr/>
          <a:lstStyle/>
          <a:p>
            <a:r>
              <a:rPr lang="en-US" dirty="0" smtClean="0"/>
              <a:t>Thank you.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Tuple</a:t>
            </a:r>
            <a:r>
              <a:rPr lang="en-US" dirty="0" smtClean="0"/>
              <a:t> Creation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1600" y="1412776"/>
            <a:ext cx="75765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Different types of </a:t>
            </a:r>
            <a:r>
              <a:rPr lang="en-US" dirty="0" err="1">
                <a:solidFill>
                  <a:srgbClr val="00B050"/>
                </a:solidFill>
              </a:rPr>
              <a:t>tuples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 Empty tuple</a:t>
            </a:r>
          </a:p>
          <a:p>
            <a:r>
              <a:rPr lang="en-US" dirty="0" err="1"/>
              <a:t>my_tuple</a:t>
            </a:r>
            <a:r>
              <a:rPr lang="en-US" dirty="0"/>
              <a:t> = ()</a:t>
            </a:r>
          </a:p>
          <a:p>
            <a:r>
              <a:rPr lang="en-US" dirty="0">
                <a:solidFill>
                  <a:srgbClr val="153BDB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my_tuple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 Tuple having integers</a:t>
            </a:r>
          </a:p>
          <a:p>
            <a:r>
              <a:rPr lang="en-US" dirty="0" err="1"/>
              <a:t>my_tuple</a:t>
            </a:r>
            <a:r>
              <a:rPr lang="en-US" dirty="0"/>
              <a:t> = (1, 2, 3)</a:t>
            </a:r>
          </a:p>
          <a:p>
            <a:r>
              <a:rPr lang="en-US" dirty="0">
                <a:solidFill>
                  <a:srgbClr val="153BDB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my_tuple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 tuple with mixed </a:t>
            </a:r>
            <a:r>
              <a:rPr lang="en-US" dirty="0" err="1">
                <a:solidFill>
                  <a:srgbClr val="00B050"/>
                </a:solidFill>
              </a:rPr>
              <a:t>datatypes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my_tuple</a:t>
            </a:r>
            <a:r>
              <a:rPr lang="en-US" dirty="0"/>
              <a:t> = (1, "Hello", 3.4)</a:t>
            </a:r>
          </a:p>
          <a:p>
            <a:r>
              <a:rPr lang="en-US" dirty="0">
                <a:solidFill>
                  <a:srgbClr val="153BDB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my_tuple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 nested tuple</a:t>
            </a:r>
          </a:p>
          <a:p>
            <a:r>
              <a:rPr lang="en-US" dirty="0" err="1"/>
              <a:t>my_tuple</a:t>
            </a:r>
            <a:r>
              <a:rPr lang="en-US" dirty="0"/>
              <a:t> = ("mouse", [8, 4, 6], (1, 2, 3))</a:t>
            </a:r>
          </a:p>
          <a:p>
            <a:r>
              <a:rPr lang="en-US" dirty="0">
                <a:solidFill>
                  <a:srgbClr val="153BDB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my_tuple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packing &amp; unpacking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16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1.  What is the Output?</a:t>
            </a:r>
          </a:p>
          <a:p>
            <a:r>
              <a:rPr lang="en-US" sz="2400" dirty="0" err="1" smtClean="0"/>
              <a:t>my_tuple</a:t>
            </a:r>
            <a:r>
              <a:rPr lang="en-US" sz="2400" dirty="0" smtClean="0"/>
              <a:t> </a:t>
            </a:r>
            <a:r>
              <a:rPr lang="en-US" sz="2400" dirty="0"/>
              <a:t>= 3, 4.6, </a:t>
            </a:r>
            <a:r>
              <a:rPr lang="en-US" sz="2400" dirty="0">
                <a:solidFill>
                  <a:srgbClr val="00B050"/>
                </a:solidFill>
              </a:rPr>
              <a:t>"dog"</a:t>
            </a:r>
          </a:p>
          <a:p>
            <a:r>
              <a:rPr lang="en-US" sz="2400" dirty="0">
                <a:solidFill>
                  <a:srgbClr val="153BDB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my_tuple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4577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2. What is the Output?</a:t>
            </a:r>
          </a:p>
          <a:p>
            <a:endParaRPr lang="en-US" sz="2400" dirty="0" smtClean="0"/>
          </a:p>
          <a:p>
            <a:r>
              <a:rPr lang="en-US" sz="2400" dirty="0" smtClean="0"/>
              <a:t>a</a:t>
            </a:r>
            <a:r>
              <a:rPr lang="en-US" sz="2400" dirty="0"/>
              <a:t>, b, c = </a:t>
            </a:r>
            <a:r>
              <a:rPr lang="en-US" sz="2400" dirty="0" err="1"/>
              <a:t>my_tuple</a:t>
            </a:r>
            <a:endParaRPr lang="en-US" sz="2400" dirty="0"/>
          </a:p>
          <a:p>
            <a:r>
              <a:rPr lang="en-US" sz="2400" dirty="0" smtClean="0">
                <a:solidFill>
                  <a:srgbClr val="153BDB"/>
                </a:solidFill>
              </a:rPr>
              <a:t>print</a:t>
            </a:r>
            <a:r>
              <a:rPr lang="en-US" sz="2400" dirty="0" smtClean="0"/>
              <a:t>(a)</a:t>
            </a:r>
            <a:endParaRPr lang="en-US" sz="2400" dirty="0"/>
          </a:p>
          <a:p>
            <a:r>
              <a:rPr lang="en-US" sz="2400" dirty="0">
                <a:solidFill>
                  <a:srgbClr val="153BDB"/>
                </a:solidFill>
              </a:rPr>
              <a:t>print</a:t>
            </a:r>
            <a:r>
              <a:rPr lang="en-US" sz="2400" dirty="0"/>
              <a:t>(b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153BDB"/>
                </a:solidFill>
              </a:rPr>
              <a:t>print</a:t>
            </a:r>
            <a:r>
              <a:rPr lang="en-US" sz="2400" dirty="0" smtClean="0"/>
              <a:t>(c)</a:t>
            </a:r>
            <a:endParaRPr lang="en-US" sz="2400" dirty="0"/>
          </a:p>
        </p:txBody>
      </p:sp>
      <p:sp>
        <p:nvSpPr>
          <p:cNvPr id="6" name="Line Callout 1 5"/>
          <p:cNvSpPr/>
          <p:nvPr/>
        </p:nvSpPr>
        <p:spPr>
          <a:xfrm>
            <a:off x="5364088" y="2301245"/>
            <a:ext cx="2952328" cy="600165"/>
          </a:xfrm>
          <a:prstGeom prst="borderCallout1">
            <a:avLst>
              <a:gd name="adj1" fmla="val 55134"/>
              <a:gd name="adj2" fmla="val -936"/>
              <a:gd name="adj3" fmla="val 53376"/>
              <a:gd name="adj4" fmla="val -78089"/>
            </a:avLst>
          </a:prstGeom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 packaging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508104" y="3717032"/>
            <a:ext cx="2952328" cy="600165"/>
          </a:xfrm>
          <a:prstGeom prst="borderCallout1">
            <a:avLst>
              <a:gd name="adj1" fmla="val 55134"/>
              <a:gd name="adj2" fmla="val -936"/>
              <a:gd name="adj3" fmla="val 53376"/>
              <a:gd name="adj4" fmla="val -78089"/>
            </a:avLst>
          </a:prstGeom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 </a:t>
            </a:r>
            <a:r>
              <a:rPr lang="en-US" dirty="0" err="1" smtClean="0"/>
              <a:t>unpackaging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Georgia" panose="02040502050405020303" pitchFamily="18" charset="0"/>
              </a:rPr>
              <a:t>Create a </a:t>
            </a:r>
            <a:r>
              <a:rPr lang="en-US" sz="3200" dirty="0" err="1" smtClean="0">
                <a:latin typeface="Georgia" panose="02040502050405020303" pitchFamily="18" charset="0"/>
              </a:rPr>
              <a:t>tuple</a:t>
            </a:r>
            <a:r>
              <a:rPr lang="en-US" sz="3200" dirty="0" smtClean="0">
                <a:latin typeface="Georgia" panose="02040502050405020303" pitchFamily="18" charset="0"/>
              </a:rPr>
              <a:t> with single item ‘hello’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772816"/>
            <a:ext cx="3816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my_tuple</a:t>
            </a:r>
            <a:r>
              <a:rPr lang="en-US" sz="2200" dirty="0" smtClean="0"/>
              <a:t> </a:t>
            </a:r>
            <a:r>
              <a:rPr lang="en-US" sz="2200" dirty="0"/>
              <a:t>= ("hello")</a:t>
            </a:r>
          </a:p>
          <a:p>
            <a:r>
              <a:rPr lang="en-US" sz="2200" dirty="0"/>
              <a:t>print(type(</a:t>
            </a:r>
            <a:r>
              <a:rPr lang="en-US" sz="2200" dirty="0" err="1"/>
              <a:t>my_tuple</a:t>
            </a:r>
            <a:r>
              <a:rPr lang="en-US" sz="2200" dirty="0"/>
              <a:t>))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132" y="3284984"/>
            <a:ext cx="55079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# </a:t>
            </a:r>
            <a:r>
              <a:rPr lang="en-US" sz="2200" dirty="0">
                <a:solidFill>
                  <a:srgbClr val="00B050"/>
                </a:solidFill>
              </a:rPr>
              <a:t>Creating a tuple having one element</a:t>
            </a:r>
          </a:p>
          <a:p>
            <a:r>
              <a:rPr lang="en-US" sz="2200" dirty="0" err="1"/>
              <a:t>my_tuple</a:t>
            </a:r>
            <a:r>
              <a:rPr lang="en-US" sz="2200" dirty="0"/>
              <a:t> = ("hello",)</a:t>
            </a:r>
          </a:p>
          <a:p>
            <a:r>
              <a:rPr lang="en-US" sz="2200" dirty="0">
                <a:solidFill>
                  <a:srgbClr val="153BDB"/>
                </a:solidFill>
              </a:rPr>
              <a:t>print</a:t>
            </a:r>
            <a:r>
              <a:rPr lang="en-US" sz="2200" dirty="0"/>
              <a:t>(type(</a:t>
            </a:r>
            <a:r>
              <a:rPr lang="en-US" sz="2200" dirty="0" err="1"/>
              <a:t>my_tuple</a:t>
            </a:r>
            <a:r>
              <a:rPr lang="en-US" sz="2200" dirty="0" smtClean="0"/>
              <a:t>))</a:t>
            </a:r>
          </a:p>
          <a:p>
            <a:endParaRPr lang="en-US" sz="2200" dirty="0"/>
          </a:p>
          <a:p>
            <a:r>
              <a:rPr lang="en-US" sz="2200" dirty="0" err="1" smtClean="0"/>
              <a:t>my_tuple</a:t>
            </a:r>
            <a:r>
              <a:rPr lang="en-US" sz="2200" dirty="0" smtClean="0"/>
              <a:t> </a:t>
            </a:r>
            <a:r>
              <a:rPr lang="en-US" sz="2200" dirty="0"/>
              <a:t>= "hello",</a:t>
            </a:r>
          </a:p>
          <a:p>
            <a:r>
              <a:rPr lang="en-US" sz="2200" dirty="0">
                <a:solidFill>
                  <a:srgbClr val="153BDB"/>
                </a:solidFill>
              </a:rPr>
              <a:t>print</a:t>
            </a:r>
            <a:r>
              <a:rPr lang="en-US" sz="2200" dirty="0"/>
              <a:t>(type(</a:t>
            </a:r>
            <a:r>
              <a:rPr lang="en-US" sz="2200" dirty="0" err="1"/>
              <a:t>my_tuple</a:t>
            </a:r>
            <a:r>
              <a:rPr lang="en-US" sz="2200" dirty="0"/>
              <a:t>))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4568952" y="2128310"/>
            <a:ext cx="3528392" cy="553998"/>
          </a:xfrm>
          <a:prstGeom prst="borderCallout1">
            <a:avLst>
              <a:gd name="adj1" fmla="val 50775"/>
              <a:gd name="adj2" fmla="val -1371"/>
              <a:gd name="adj3" fmla="val 50912"/>
              <a:gd name="adj4" fmla="val -34852"/>
            </a:avLst>
          </a:prstGeom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lass &lt;‘</a:t>
            </a:r>
            <a:r>
              <a:rPr lang="en-US" dirty="0" err="1" smtClean="0"/>
              <a:t>str</a:t>
            </a:r>
            <a:r>
              <a:rPr lang="en-US" dirty="0" smtClean="0"/>
              <a:t>’&gt;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148064" y="4462663"/>
            <a:ext cx="3528392" cy="553998"/>
          </a:xfrm>
          <a:prstGeom prst="borderCallout1">
            <a:avLst>
              <a:gd name="adj1" fmla="val 43384"/>
              <a:gd name="adj2" fmla="val 176"/>
              <a:gd name="adj3" fmla="val 11496"/>
              <a:gd name="adj4" fmla="val -49550"/>
            </a:avLst>
          </a:prstGeom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lass &lt;‘tuple’&gt;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91880" y="4955928"/>
            <a:ext cx="1656184" cy="56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are immutable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148478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Unlike a list, once you create a tuple, we cannot alter its content – similar to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Immutable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 (cannot be modified) i.e.,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cannot change elements of the tuple. 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cannot perform item-assignment in immutable types.</a:t>
            </a:r>
          </a:p>
        </p:txBody>
      </p:sp>
    </p:spTree>
    <p:extLst>
      <p:ext uri="{BB962C8B-B14F-4D97-AF65-F5344CB8AC3E}">
        <p14:creationId xmlns:p14="http://schemas.microsoft.com/office/powerpoint/2010/main" val="31783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Tuples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148478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Python, the process of tuple accessing is same as with list.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Like </a:t>
            </a:r>
            <a:r>
              <a:rPr lang="en-US" sz="2400" dirty="0"/>
              <a:t>a list, we can access each and every element of a tuple.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Similarity </a:t>
            </a:r>
            <a:r>
              <a:rPr lang="en-US" sz="2400" dirty="0"/>
              <a:t>with </a:t>
            </a:r>
            <a:r>
              <a:rPr lang="en-US" sz="2400" dirty="0" smtClean="0"/>
              <a:t>list</a:t>
            </a:r>
            <a:r>
              <a:rPr lang="en-US" sz="2400" dirty="0"/>
              <a:t>, tuple also has index.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/>
              <a:t>functionality of a list and a tuple is same except mutability.</a:t>
            </a:r>
          </a:p>
        </p:txBody>
      </p:sp>
    </p:spTree>
    <p:extLst>
      <p:ext uri="{BB962C8B-B14F-4D97-AF65-F5344CB8AC3E}">
        <p14:creationId xmlns:p14="http://schemas.microsoft.com/office/powerpoint/2010/main" val="37768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tuple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1628800"/>
            <a:ext cx="6823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# create a tuple </a:t>
            </a:r>
          </a:p>
          <a:p>
            <a:r>
              <a:rPr lang="en-US" sz="2400" dirty="0" err="1"/>
              <a:t>sample_tuple</a:t>
            </a:r>
            <a:r>
              <a:rPr lang="en-US" sz="2400" dirty="0"/>
              <a:t> = tuple((</a:t>
            </a:r>
            <a:r>
              <a:rPr lang="en-US" sz="2400" dirty="0">
                <a:effectLst>
                  <a:glow rad="127000">
                    <a:srgbClr val="FF0000"/>
                  </a:glow>
                </a:effectLst>
              </a:rPr>
              <a:t>1, 2, 3</a:t>
            </a:r>
            <a:r>
              <a:rPr lang="en-US" sz="2400" dirty="0"/>
              <a:t>, </a:t>
            </a:r>
            <a:r>
              <a:rPr lang="en-US" sz="2400" dirty="0">
                <a:effectLst>
                  <a:glow rad="127000">
                    <a:srgbClr val="00B0F0"/>
                  </a:glow>
                </a:effectLst>
              </a:rPr>
              <a:t>"Hello", </a:t>
            </a:r>
            <a:r>
              <a:rPr lang="en-US" sz="2400" dirty="0">
                <a:effectLst>
                  <a:glow rad="127000">
                    <a:schemeClr val="accent5">
                      <a:lumMod val="60000"/>
                      <a:lumOff val="40000"/>
                    </a:schemeClr>
                  </a:glow>
                </a:effectLst>
              </a:rPr>
              <a:t>[4, 8, 16</a:t>
            </a:r>
            <a:r>
              <a:rPr lang="en-US" sz="2400" dirty="0"/>
              <a:t>])) </a:t>
            </a:r>
          </a:p>
          <a:p>
            <a:endParaRPr lang="en-US" sz="2400" dirty="0">
              <a:solidFill>
                <a:srgbClr val="9E9E9E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# iterate a tuple </a:t>
            </a:r>
          </a:p>
          <a:p>
            <a:r>
              <a:rPr lang="en-US" sz="2400" dirty="0"/>
              <a:t>for item in </a:t>
            </a:r>
            <a:r>
              <a:rPr lang="en-US" sz="2400" dirty="0" err="1"/>
              <a:t>sample_tuple</a:t>
            </a:r>
            <a:r>
              <a:rPr lang="en-US" sz="2400" dirty="0"/>
              <a:t>: </a:t>
            </a:r>
          </a:p>
          <a:p>
            <a:r>
              <a:rPr lang="en-US" sz="2400" dirty="0"/>
              <a:t>    print(item)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4204489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Georgia" panose="02040502050405020303" pitchFamily="18" charset="0"/>
              </a:rPr>
              <a:t>Tuple can be accessed through indexing and slicing. 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0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93784"/>
            <a:ext cx="8534400" cy="758952"/>
          </a:xfrm>
        </p:spPr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3565" y="1484784"/>
            <a:ext cx="8430774" cy="47525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7944" y="4221088"/>
            <a:ext cx="3744416" cy="1296144"/>
          </a:xfrm>
          <a:prstGeom prst="rect">
            <a:avLst/>
          </a:prstGeom>
          <a:noFill/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7944" y="5589240"/>
            <a:ext cx="2376264" cy="432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3598</TotalTime>
  <Words>929</Words>
  <Application>Microsoft Office PowerPoint</Application>
  <PresentationFormat>On-screen Show (4:3)</PresentationFormat>
  <Paragraphs>166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Calibri</vt:lpstr>
      <vt:lpstr>Georgia</vt:lpstr>
      <vt:lpstr>urw-din</vt:lpstr>
      <vt:lpstr>Wingdings</vt:lpstr>
      <vt:lpstr>Wingdings 2</vt:lpstr>
      <vt:lpstr>Civic</vt:lpstr>
      <vt:lpstr>PYTHON</vt:lpstr>
      <vt:lpstr>Introduction to Tuples</vt:lpstr>
      <vt:lpstr>PowerPoint Presentation</vt:lpstr>
      <vt:lpstr>Tuple packing &amp; unpacking</vt:lpstr>
      <vt:lpstr>Create a tuple with single item ‘hello’</vt:lpstr>
      <vt:lpstr>Tuples are immutable</vt:lpstr>
      <vt:lpstr>Accessing Tuples</vt:lpstr>
      <vt:lpstr>Accessing a tuple</vt:lpstr>
      <vt:lpstr>Indexing</vt:lpstr>
      <vt:lpstr>Methods in Tuples</vt:lpstr>
      <vt:lpstr>Slicing</vt:lpstr>
      <vt:lpstr>Slicing</vt:lpstr>
      <vt:lpstr>Slicing</vt:lpstr>
      <vt:lpstr>Zip()</vt:lpstr>
      <vt:lpstr>Sets in Python</vt:lpstr>
      <vt:lpstr>Introduction</vt:lpstr>
      <vt:lpstr>Methods</vt:lpstr>
      <vt:lpstr>Creation</vt:lpstr>
      <vt:lpstr>Access Items</vt:lpstr>
      <vt:lpstr>Thank you.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Nikitha</dc:creator>
  <cp:lastModifiedBy>Nageswara nandimalla</cp:lastModifiedBy>
  <cp:revision>134</cp:revision>
  <dcterms:created xsi:type="dcterms:W3CDTF">2021-01-26T08:10:49Z</dcterms:created>
  <dcterms:modified xsi:type="dcterms:W3CDTF">2025-09-03T13:27:22Z</dcterms:modified>
</cp:coreProperties>
</file>