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71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turu Nagaphani" userId="2bec5e9947cd340e" providerId="LiveId" clId="{8066DF83-7570-4C7E-9757-571F36159026}"/>
    <pc:docChg chg="custSel modSld">
      <pc:chgData name="Goturu Nagaphani" userId="2bec5e9947cd340e" providerId="LiveId" clId="{8066DF83-7570-4C7E-9757-571F36159026}" dt="2025-05-28T02:55:18.875" v="3" actId="1076"/>
      <pc:docMkLst>
        <pc:docMk/>
      </pc:docMkLst>
      <pc:sldChg chg="addSp modSp mod setBg">
        <pc:chgData name="Goturu Nagaphani" userId="2bec5e9947cd340e" providerId="LiveId" clId="{8066DF83-7570-4C7E-9757-571F36159026}" dt="2025-05-28T02:55:18.875" v="3" actId="1076"/>
        <pc:sldMkLst>
          <pc:docMk/>
          <pc:sldMk cId="2472385691" sldId="270"/>
        </pc:sldMkLst>
        <pc:spChg chg="mod">
          <ac:chgData name="Goturu Nagaphani" userId="2bec5e9947cd340e" providerId="LiveId" clId="{8066DF83-7570-4C7E-9757-571F36159026}" dt="2025-05-28T02:55:01.333" v="0" actId="26606"/>
          <ac:spMkLst>
            <pc:docMk/>
            <pc:sldMk cId="2472385691" sldId="270"/>
            <ac:spMk id="2" creationId="{8B00A6F5-5D18-510A-BAEA-6CB5439983DF}"/>
          </ac:spMkLst>
        </pc:spChg>
        <pc:spChg chg="mod">
          <ac:chgData name="Goturu Nagaphani" userId="2bec5e9947cd340e" providerId="LiveId" clId="{8066DF83-7570-4C7E-9757-571F36159026}" dt="2025-05-28T02:55:18.875" v="3" actId="1076"/>
          <ac:spMkLst>
            <pc:docMk/>
            <pc:sldMk cId="2472385691" sldId="270"/>
            <ac:spMk id="3" creationId="{A7D5CD74-0884-0B2F-10BB-7D07E30E3AEF}"/>
          </ac:spMkLst>
        </pc:spChg>
        <pc:spChg chg="add">
          <ac:chgData name="Goturu Nagaphani" userId="2bec5e9947cd340e" providerId="LiveId" clId="{8066DF83-7570-4C7E-9757-571F36159026}" dt="2025-05-28T02:55:01.333" v="0" actId="26606"/>
          <ac:spMkLst>
            <pc:docMk/>
            <pc:sldMk cId="2472385691" sldId="270"/>
            <ac:spMk id="10" creationId="{35C3D674-3D59-4E93-80CA-0C0A9095E816}"/>
          </ac:spMkLst>
        </pc:spChg>
        <pc:spChg chg="add">
          <ac:chgData name="Goturu Nagaphani" userId="2bec5e9947cd340e" providerId="LiveId" clId="{8066DF83-7570-4C7E-9757-571F36159026}" dt="2025-05-28T02:55:01.333" v="0" actId="26606"/>
          <ac:spMkLst>
            <pc:docMk/>
            <pc:sldMk cId="2472385691" sldId="270"/>
            <ac:spMk id="14" creationId="{EF2A81E1-BCBE-426B-8C09-33274E69409D}"/>
          </ac:spMkLst>
        </pc:spChg>
        <pc:picChg chg="add">
          <ac:chgData name="Goturu Nagaphani" userId="2bec5e9947cd340e" providerId="LiveId" clId="{8066DF83-7570-4C7E-9757-571F36159026}" dt="2025-05-28T02:55:01.333" v="0" actId="26606"/>
          <ac:picMkLst>
            <pc:docMk/>
            <pc:sldMk cId="2472385691" sldId="270"/>
            <ac:picMk id="7" creationId="{0C18558E-14E9-12AF-63EA-FD61FAA9B3FA}"/>
          </ac:picMkLst>
        </pc:picChg>
        <pc:picChg chg="add">
          <ac:chgData name="Goturu Nagaphani" userId="2bec5e9947cd340e" providerId="LiveId" clId="{8066DF83-7570-4C7E-9757-571F36159026}" dt="2025-05-28T02:55:01.333" v="0" actId="26606"/>
          <ac:picMkLst>
            <pc:docMk/>
            <pc:sldMk cId="2472385691" sldId="270"/>
            <ac:picMk id="16" creationId="{39D1DDD4-5BB3-45BA-B9B3-06B62299AD79}"/>
          </ac:picMkLst>
        </pc:picChg>
        <pc:cxnChg chg="add">
          <ac:chgData name="Goturu Nagaphani" userId="2bec5e9947cd340e" providerId="LiveId" clId="{8066DF83-7570-4C7E-9757-571F36159026}" dt="2025-05-28T02:55:01.333" v="0" actId="26606"/>
          <ac:cxnSpMkLst>
            <pc:docMk/>
            <pc:sldMk cId="2472385691" sldId="270"/>
            <ac:cxnSpMk id="12" creationId="{C884B8F8-FDC9-498B-9960-5D7260AFCB03}"/>
          </ac:cxnSpMkLst>
        </pc:cxnChg>
        <pc:cxnChg chg="add">
          <ac:chgData name="Goturu Nagaphani" userId="2bec5e9947cd340e" providerId="LiveId" clId="{8066DF83-7570-4C7E-9757-571F36159026}" dt="2025-05-28T02:55:01.333" v="0" actId="26606"/>
          <ac:cxnSpMkLst>
            <pc:docMk/>
            <pc:sldMk cId="2472385691" sldId="270"/>
            <ac:cxnSpMk id="18" creationId="{A24DAE64-2302-42EA-8239-F2F0775CA5A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76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2774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92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754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4737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4691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6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776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669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42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0520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8548C-6FB8-4801-B073-07645E2AED33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B829CE-1132-442A-8EC0-46223BCCFDB1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7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bjoseph.github.io/posts/2018-12-23-split-violin-plots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su.pb.unizin.org/intropsych/chapter/chapter-2-methods/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ox_plot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www.datascienceblog.net/post/data-visualization/boxplot/" TargetMode="Externa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ilnepublishing.geneseo.edu/natural-resources-biometrics/chapter/chapter-6-two-way-analysis-of-variance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-sa/3.0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.stat.psu.edu/stat501/lesson/create-fitted-line-plo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scienceblog.net/post/data-visualization/histogram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ichaeltoth.me/detailed-guide-to-the-bar-chart-in-r-with-ggplot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ichaeltoth.me/a-detailed-guide-to-the-ggplot-scatter-plot-in-r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tats.biopapyrus.jp/python/python-graph-gallery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/3.0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-craft.org/r-news/how-to-make-a-seaborn-countplot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nc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39858-5DEA-8EC2-076A-036B79CABA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/>
              <a:t>SEABORN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8C4D9C-7672-7DB4-2EEB-295565068A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43508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B0992-3B63-1FFA-1467-3231E06A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Violin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E3ADCF-AE3D-1C9C-3CDB-148B11731C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Combine box plot and KDE.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sns.violinplot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Distribution of scores across genders.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C65FA4-631C-444F-89AA-F891363CCF6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3C58CC-6818-48FD-9CE0-B43BF88B739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B2694E9-2175-4647-803A-3AD63554CD25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bean plot&#10;&#10;AI-generated content may be incorrect.">
            <a:extLst>
              <a:ext uri="{FF2B5EF4-FFF2-40B4-BE49-F238E27FC236}">
                <a16:creationId xmlns:a16="http://schemas.microsoft.com/office/drawing/2014/main" id="{BE40DFA8-1971-A406-E610-0FC5E40DD3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77257" y="2317651"/>
            <a:ext cx="4613872" cy="2837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636859-F104-9597-3228-EBA453E94D9D}"/>
              </a:ext>
            </a:extLst>
          </p:cNvPr>
          <p:cNvSpPr txBox="1"/>
          <p:nvPr/>
        </p:nvSpPr>
        <p:spPr>
          <a:xfrm>
            <a:off x="8600117" y="4955128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mbjoseph.github.io/posts/2018-12-23-split-violin-plots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332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8A514-C38D-5A32-8005-C7C6DDC36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Pair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B2FFE6-3657-DE07-C1CE-B972C26CFA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Plot pairwise relationships in a dataset.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sns.pairplot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Explore Iris dataset features.</a:t>
            </a:r>
          </a:p>
        </p:txBody>
      </p:sp>
      <p:pic>
        <p:nvPicPr>
          <p:cNvPr id="6" name="Picture 5" descr="A diagram of a graph showing the results of a positive and negative linear model&#10;&#10;AI-generated content may be incorrect.">
            <a:extLst>
              <a:ext uri="{FF2B5EF4-FFF2-40B4-BE49-F238E27FC236}">
                <a16:creationId xmlns:a16="http://schemas.microsoft.com/office/drawing/2014/main" id="{6410D841-4C30-33F4-12DC-D782508092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4411" y="2110295"/>
            <a:ext cx="4960443" cy="32614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911845-A2D0-2309-88B9-F52F491949D9}"/>
              </a:ext>
            </a:extLst>
          </p:cNvPr>
          <p:cNvSpPr txBox="1"/>
          <p:nvPr/>
        </p:nvSpPr>
        <p:spPr>
          <a:xfrm>
            <a:off x="8600336" y="5171731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psu.pb.unizin.org/intropsych/chapter/chapter-2-methods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03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2B462-33EB-B155-394F-95FE33BD8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Box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38E6CD-2A85-8E3F-67DB-9368202CBC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2"/>
            <a:ext cx="417433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Show distribution and outliers.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sns.boxplot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Salary distribution by role.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3B178-1CC9-4F95-A027-8894F8A8C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451565F-E408-4067-B2CD-7D43E82F00EA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B2ABC56-3191-433F-9463-70A73398D4B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solidFill>
              <a:schemeClr val="bg1"/>
            </a:soli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diagram of a graph&#10;&#10;AI-generated content may be incorrect.">
            <a:extLst>
              <a:ext uri="{FF2B5EF4-FFF2-40B4-BE49-F238E27FC236}">
                <a16:creationId xmlns:a16="http://schemas.microsoft.com/office/drawing/2014/main" id="{ECEE84C9-19F1-6815-3AA2-9121CCE2C3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277257" y="2802401"/>
            <a:ext cx="2221445" cy="1868033"/>
          </a:xfrm>
          <a:prstGeom prst="rect">
            <a:avLst/>
          </a:prstGeom>
        </p:spPr>
      </p:pic>
      <p:pic>
        <p:nvPicPr>
          <p:cNvPr id="9" name="Picture 8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8D089244-8D81-5DF1-D16A-58A91244C77C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5"/>
              </a:ext>
            </a:extLst>
          </a:blip>
          <a:stretch>
            <a:fillRect/>
          </a:stretch>
        </p:blipFill>
        <p:spPr>
          <a:xfrm>
            <a:off x="8666054" y="2946871"/>
            <a:ext cx="2221445" cy="1588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57FD8C8-C7CE-ED6D-1D33-D939497FBAC2}"/>
              </a:ext>
            </a:extLst>
          </p:cNvPr>
          <p:cNvSpPr txBox="1"/>
          <p:nvPr/>
        </p:nvSpPr>
        <p:spPr>
          <a:xfrm>
            <a:off x="9771144" y="6657945"/>
            <a:ext cx="2420856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en.wikipedia.org/wiki/Box_plo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6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2319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36CA90A-A9BA-A7D7-643C-D6EEF08D38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579" y="804519"/>
            <a:ext cx="9603275" cy="10492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Seaborn Factor 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(Note: Deprecated, use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catplot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</a:rPr>
              <a:t>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49B3F50-D482-41E5-AEFF-32AC79FFC8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5622284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General categorical plot.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sns.factorplot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(Now replaced by </a:t>
            </a:r>
            <a:r>
              <a:rPr kumimoji="0" lang="en-US" altLang="en-US" b="0" i="1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catplot</a:t>
            </a:r>
            <a:r>
              <a:rPr kumimoji="0" lang="en-US" altLang="en-US" b="0" i="1" u="none" strike="noStrike" cap="none" normalizeH="0" baseline="0">
                <a:ln>
                  <a:noFill/>
                </a:ln>
                <a:effectLst/>
              </a:rPr>
              <a:t>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Useful when changing plot kind dynamically.</a:t>
            </a:r>
          </a:p>
        </p:txBody>
      </p:sp>
      <p:pic>
        <p:nvPicPr>
          <p:cNvPr id="7" name="Picture 6" descr="A graph of a number of levels&#10;&#10;AI-generated content may be incorrect.">
            <a:extLst>
              <a:ext uri="{FF2B5EF4-FFF2-40B4-BE49-F238E27FC236}">
                <a16:creationId xmlns:a16="http://schemas.microsoft.com/office/drawing/2014/main" id="{9D71CEFA-7545-2384-B224-8CE8BE99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554139" y="2563925"/>
            <a:ext cx="3500715" cy="23542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905E5F-083E-4C10-3DDF-69D4FAD95EE8}"/>
              </a:ext>
            </a:extLst>
          </p:cNvPr>
          <p:cNvSpPr txBox="1"/>
          <p:nvPr/>
        </p:nvSpPr>
        <p:spPr>
          <a:xfrm>
            <a:off x="8470492" y="4718100"/>
            <a:ext cx="258436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milnepublishing.geneseo.edu/natural-resources-biometrics/chapter/chapter-6-two-way-analysis-of-variance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47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E1315-8543-9E41-ECDA-90CA8BF47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Cat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2058DB-6CE8-D53F-65D9-08E5A48698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5622284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High-level plot for categorical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sns.catplot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Bar, strip, box plots in one</a:t>
            </a:r>
          </a:p>
        </p:txBody>
      </p:sp>
      <p:pic>
        <p:nvPicPr>
          <p:cNvPr id="6147" name="Picture 3" descr="seaborn.catplot — seaborn 0.13.2 documentation">
            <a:extLst>
              <a:ext uri="{FF2B5EF4-FFF2-40B4-BE49-F238E27FC236}">
                <a16:creationId xmlns:a16="http://schemas.microsoft.com/office/drawing/2014/main" id="{58847BA3-D924-92AB-0160-1B0033C2C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266365"/>
            <a:ext cx="3500715" cy="2949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423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07C9-5538-73A0-53F8-2F76A6FD3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Styling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178ABFB-818B-843D-3EB2-02DC23BB57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5622284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Make plots visually appealing.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sns.set_style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Set themes (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white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darkgrid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etc.)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sns.set_context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Scale elements for presentation.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Professional visual outputs.</a:t>
            </a:r>
          </a:p>
        </p:txBody>
      </p:sp>
      <p:pic>
        <p:nvPicPr>
          <p:cNvPr id="7171" name="Picture 3" descr="Controlling figure aesthetics ...">
            <a:extLst>
              <a:ext uri="{FF2B5EF4-FFF2-40B4-BE49-F238E27FC236}">
                <a16:creationId xmlns:a16="http://schemas.microsoft.com/office/drawing/2014/main" id="{52E316E5-F48F-07DB-F5D3-6EF6364AF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429962"/>
            <a:ext cx="3500715" cy="262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01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B00A6F5-5D18-510A-BAEA-6CB54399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5CD74-0884-0B2F-10BB-7D07E30E3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2038" y="2799504"/>
            <a:ext cx="4172212" cy="14132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44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C18558E-14E9-12AF-63EA-FD61FAA9B3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38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D041-5244-52C6-060D-7C03E00B0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Visualization in Seaborn?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33EA0E-39D4-72BF-4C29-69DB705586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853754"/>
            <a:ext cx="9005992" cy="2239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Seaborn is a powerful Python library built on top of Matplotlib.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making statistical graphics with ease.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the look of plots and supports complex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understanding data patterns, trends, and outliers.</a:t>
            </a:r>
          </a:p>
        </p:txBody>
      </p:sp>
    </p:spTree>
    <p:extLst>
      <p:ext uri="{BB962C8B-B14F-4D97-AF65-F5344CB8AC3E}">
        <p14:creationId xmlns:p14="http://schemas.microsoft.com/office/powerpoint/2010/main" val="4236978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1221140"/>
              </p:ext>
            </p:extLst>
          </p:nvPr>
        </p:nvGraphicFramePr>
        <p:xfrm>
          <a:off x="1255033" y="1260345"/>
          <a:ext cx="9604374" cy="452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458">
                  <a:extLst>
                    <a:ext uri="{9D8B030D-6E8A-4147-A177-3AD203B41FA5}">
                      <a16:colId xmlns:a16="http://schemas.microsoft.com/office/drawing/2014/main" val="4043766104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2442960512"/>
                    </a:ext>
                  </a:extLst>
                </a:gridCol>
                <a:gridCol w="3201458">
                  <a:extLst>
                    <a:ext uri="{9D8B030D-6E8A-4147-A177-3AD203B41FA5}">
                      <a16:colId xmlns:a16="http://schemas.microsoft.com/office/drawing/2014/main" val="32397893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Feature</a:t>
                      </a:r>
                    </a:p>
                  </a:txBody>
                  <a:tcPr marR="7620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 err="1">
                          <a:effectLst/>
                        </a:rPr>
                        <a:t>Matplotlib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B="914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Seaborn</a:t>
                      </a:r>
                    </a:p>
                  </a:txBody>
                  <a:tcPr marL="76200" marB="91440"/>
                </a:tc>
                <a:extLst>
                  <a:ext uri="{0D108BD9-81ED-4DB2-BD59-A6C34878D82A}">
                    <a16:rowId xmlns:a16="http://schemas.microsoft.com/office/drawing/2014/main" val="1332996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Level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Low-level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High-level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2639142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Customization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Highly customizable, fine-grained control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Limited customization, sensible defaults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3253728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Code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More code required for basic plots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Less code required for statistical plots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239062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Default Styles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Limited default styles, manual customization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Built-in themes and color palettes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3868033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Focus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General-purpose plotting, detailed control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Statistical plotting, exploratory data analysis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1881291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Data Handling</a:t>
                      </a:r>
                    </a:p>
                  </a:txBody>
                  <a:tcPr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Can work with Pandas, but may require manipulation</a:t>
                      </a:r>
                    </a:p>
                  </a:txBody>
                  <a:tcPr marL="76200" marR="76200" marT="91440" marB="9144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Flexible with Pandas, less data manipulation</a:t>
                      </a:r>
                    </a:p>
                  </a:txBody>
                  <a:tcPr marL="76200" marT="91440" marB="91440"/>
                </a:tc>
                <a:extLst>
                  <a:ext uri="{0D108BD9-81ED-4DB2-BD59-A6C34878D82A}">
                    <a16:rowId xmlns:a16="http://schemas.microsoft.com/office/drawing/2014/main" val="2755246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52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E957-8763-246F-7F6B-C27B0574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Line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BDB6E5F-91A0-8412-7A02-01F05C334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Visualize trends over time or ordered values.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sns.lineplot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Variables to plot.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data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Data source (e.g.,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</a:rPr>
              <a:t>DataFrame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).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Plotting temperature over days.</a:t>
            </a:r>
          </a:p>
        </p:txBody>
      </p:sp>
      <p:pic>
        <p:nvPicPr>
          <p:cNvPr id="6" name="Picture 5" descr="A graph of a positive and negative line&#10;&#10;AI-generated content may be incorrect.">
            <a:extLst>
              <a:ext uri="{FF2B5EF4-FFF2-40B4-BE49-F238E27FC236}">
                <a16:creationId xmlns:a16="http://schemas.microsoft.com/office/drawing/2014/main" id="{1C86881F-8657-4677-4E95-0A7590AE9C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4411" y="2116496"/>
            <a:ext cx="4960443" cy="32490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3FEEA79-0EF4-EF63-8C89-9362E18944F7}"/>
              </a:ext>
            </a:extLst>
          </p:cNvPr>
          <p:cNvSpPr txBox="1"/>
          <p:nvPr/>
        </p:nvSpPr>
        <p:spPr>
          <a:xfrm>
            <a:off x="8600336" y="5165530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online.stat.psu.edu/stat501/lesson/create-fitted-line-plot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101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0FF85-40FF-5435-5023-D283DD88F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Histogram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05335B-02E9-643E-9FF7-932A24475A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58849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Show distribution of a single variable.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sns.histplot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bins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Number of intervals.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kde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=True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To show density curve.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Distribution of students' scores.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3401815-9C3D-43EE-B4E4-2504090CEF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9823" y="2012810"/>
            <a:ext cx="4948659" cy="3453535"/>
            <a:chOff x="7807230" y="2012810"/>
            <a:chExt cx="3251252" cy="3459865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DC52205-72B7-41BE-99DF-6B24F25ED6A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98BFFC9-C8B3-41FE-B9CC-C492B079455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of a graph&#10;&#10;AI-generated content may be incorrect.">
            <a:extLst>
              <a:ext uri="{FF2B5EF4-FFF2-40B4-BE49-F238E27FC236}">
                <a16:creationId xmlns:a16="http://schemas.microsoft.com/office/drawing/2014/main" id="{91DBFEC9-6C2A-3671-318C-C8EBEB49B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rcRect r="2" b="5199"/>
          <a:stretch>
            <a:fillRect/>
          </a:stretch>
        </p:blipFill>
        <p:spPr>
          <a:xfrm>
            <a:off x="6277257" y="2174242"/>
            <a:ext cx="4613872" cy="3124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09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20D5-B6E9-0B7E-085E-542550E77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Bar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91E4669-B162-82F2-99DF-1C7703DC98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Compare categorical data.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sns.barplot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data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Grouping variable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Average marks by class.</a:t>
            </a:r>
          </a:p>
        </p:txBody>
      </p:sp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96FDBF96-8E33-59A8-87C7-1B43CC8D2E99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4411" y="2500930"/>
            <a:ext cx="4960443" cy="24802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DC0765-C34E-EAF7-2643-D2C5DE16030D}"/>
              </a:ext>
            </a:extLst>
          </p:cNvPr>
          <p:cNvSpPr txBox="1"/>
          <p:nvPr/>
        </p:nvSpPr>
        <p:spPr>
          <a:xfrm>
            <a:off x="8633999" y="4781096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michaeltoth.me/detailed-guide-to-the-bar-chart-in-r-with-ggplot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883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B052F-4C2A-2A18-6625-1E6D64560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dirty="0"/>
              <a:t>Seaborn Scatter Plot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11DB72-61D7-853C-E72B-3908AA4F22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Show relationship between two numerical variables.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sns.scatterplot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x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y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hue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style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size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Height vs weight.</a:t>
            </a:r>
          </a:p>
        </p:txBody>
      </p:sp>
      <p:pic>
        <p:nvPicPr>
          <p:cNvPr id="6" name="Picture 5" descr="A graph with black dots&#10;&#10;AI-generated content may be incorrect.">
            <a:extLst>
              <a:ext uri="{FF2B5EF4-FFF2-40B4-BE49-F238E27FC236}">
                <a16:creationId xmlns:a16="http://schemas.microsoft.com/office/drawing/2014/main" id="{E8F44591-2E13-7BC1-F079-354E59D218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4411" y="2252908"/>
            <a:ext cx="4960443" cy="297626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AE6AC-D46E-6F8D-E235-6F02CC8272B5}"/>
              </a:ext>
            </a:extLst>
          </p:cNvPr>
          <p:cNvSpPr txBox="1"/>
          <p:nvPr/>
        </p:nvSpPr>
        <p:spPr>
          <a:xfrm>
            <a:off x="8633999" y="5029118"/>
            <a:ext cx="2420855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michaeltoth.me/a-detailed-guide-to-the-ggplot-scatter-plot-in-r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sa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BY-SA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0263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2049F-41A1-76E9-F235-B1F025706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Seaborn Heatmap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C17DEBE-22F7-3C13-130D-1D3839D08B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5622284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Show matrix-like data with color.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sns.heatmap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Key Parameters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annot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=True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Show numbers.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cmap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: Color theme.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Correlation matrix.</a:t>
            </a:r>
          </a:p>
        </p:txBody>
      </p:sp>
      <p:pic>
        <p:nvPicPr>
          <p:cNvPr id="6" name="Picture 5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CDD0D018-EFBC-A7EE-C78D-E96EDB26E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7743878" y="2015734"/>
            <a:ext cx="3121236" cy="34506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6650B7-D094-09EF-4E4D-4F69301BEE3F}"/>
              </a:ext>
            </a:extLst>
          </p:cNvPr>
          <p:cNvSpPr txBox="1"/>
          <p:nvPr/>
        </p:nvSpPr>
        <p:spPr>
          <a:xfrm>
            <a:off x="8574102" y="5266292"/>
            <a:ext cx="2291012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stats.biopapyrus.jp/python/python-graph-gallery.html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490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74C35-7AE5-4BA0-2792-B7479320F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IN" b="1" dirty="0"/>
              <a:t>Seaborn Count Plot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6CC6332-2C52-5CAB-65ED-C732783C33E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2015734"/>
            <a:ext cx="4162555" cy="34506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Count of occurrences in each category.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Function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err="1">
                <a:ln>
                  <a:noFill/>
                </a:ln>
                <a:effectLst/>
                <a:latin typeface="Arial Unicode MS"/>
              </a:rPr>
              <a:t>sns.countplot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()</a:t>
            </a: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Case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Number of students in each department.</a:t>
            </a:r>
          </a:p>
        </p:txBody>
      </p:sp>
      <p:pic>
        <p:nvPicPr>
          <p:cNvPr id="6" name="Picture 5" descr="A bar graph with arrows pointing to different bars&#10;&#10;AI-generated content may be incorrect.">
            <a:extLst>
              <a:ext uri="{FF2B5EF4-FFF2-40B4-BE49-F238E27FC236}">
                <a16:creationId xmlns:a16="http://schemas.microsoft.com/office/drawing/2014/main" id="{B66A1923-3B4D-6799-B576-88CF155FD0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>
            <a:off x="6094411" y="2059817"/>
            <a:ext cx="4960443" cy="33624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353AC-343C-0539-2489-70D4399157A1}"/>
              </a:ext>
            </a:extLst>
          </p:cNvPr>
          <p:cNvSpPr txBox="1"/>
          <p:nvPr/>
        </p:nvSpPr>
        <p:spPr>
          <a:xfrm>
            <a:off x="8600336" y="5222209"/>
            <a:ext cx="2454518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3" tooltip="https://r-craft.org/r-news/how-to-make-a-seaborn-countplot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4" tooltip="https://creativecommons.org/licenses/by-nc/3.0/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CC BY-NC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818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135</TotalTime>
  <Words>600</Words>
  <Application>Microsoft Office PowerPoint</Application>
  <PresentationFormat>Widescreen</PresentationFormat>
  <Paragraphs>102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Gill Sans MT</vt:lpstr>
      <vt:lpstr>Gallery</vt:lpstr>
      <vt:lpstr>SEABORN</vt:lpstr>
      <vt:lpstr>What is Data Visualization in Seaborn?</vt:lpstr>
      <vt:lpstr>Diff</vt:lpstr>
      <vt:lpstr>Seaborn Line Plot</vt:lpstr>
      <vt:lpstr>Seaborn Histogram Plot</vt:lpstr>
      <vt:lpstr>Seaborn Bar Plot</vt:lpstr>
      <vt:lpstr>Seaborn Scatter Plot</vt:lpstr>
      <vt:lpstr>Seaborn Heatmap </vt:lpstr>
      <vt:lpstr>Seaborn Count Plot </vt:lpstr>
      <vt:lpstr>Seaborn Violin Plot</vt:lpstr>
      <vt:lpstr>Seaborn Pair Plot</vt:lpstr>
      <vt:lpstr>Seaborn Box Plot</vt:lpstr>
      <vt:lpstr>Seaborn Factor Plot (Note: Deprecated, use catplot) </vt:lpstr>
      <vt:lpstr>Seaborn Cat Plot</vt:lpstr>
      <vt:lpstr>Seaborn Styling Plot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SEABORN</dc:title>
  <dc:creator>Goturu Nagaphani</dc:creator>
  <cp:lastModifiedBy>Nageswara nandimalla</cp:lastModifiedBy>
  <cp:revision>3</cp:revision>
  <dcterms:created xsi:type="dcterms:W3CDTF">2025-05-28T02:13:13Z</dcterms:created>
  <dcterms:modified xsi:type="dcterms:W3CDTF">2025-06-02T14:18:57Z</dcterms:modified>
</cp:coreProperties>
</file>