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71" r:id="rId2"/>
    <p:sldId id="369" r:id="rId3"/>
    <p:sldId id="289" r:id="rId4"/>
    <p:sldId id="370" r:id="rId5"/>
    <p:sldId id="371" r:id="rId6"/>
    <p:sldId id="290" r:id="rId7"/>
    <p:sldId id="300" r:id="rId8"/>
    <p:sldId id="291" r:id="rId9"/>
    <p:sldId id="301" r:id="rId10"/>
    <p:sldId id="292" r:id="rId11"/>
    <p:sldId id="293" r:id="rId12"/>
    <p:sldId id="294" r:id="rId13"/>
    <p:sldId id="295" r:id="rId14"/>
    <p:sldId id="296" r:id="rId15"/>
    <p:sldId id="303" r:id="rId16"/>
    <p:sldId id="304" r:id="rId17"/>
    <p:sldId id="298" r:id="rId18"/>
    <p:sldId id="299" r:id="rId19"/>
    <p:sldId id="305" r:id="rId20"/>
    <p:sldId id="306" r:id="rId21"/>
    <p:sldId id="307" r:id="rId22"/>
    <p:sldId id="308" r:id="rId23"/>
    <p:sldId id="309" r:id="rId24"/>
    <p:sldId id="310" r:id="rId25"/>
    <p:sldId id="313" r:id="rId26"/>
    <p:sldId id="311" r:id="rId27"/>
    <p:sldId id="312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4" r:id="rId45"/>
    <p:sldId id="359" r:id="rId46"/>
    <p:sldId id="333" r:id="rId47"/>
    <p:sldId id="360" r:id="rId48"/>
    <p:sldId id="361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62" r:id="rId61"/>
    <p:sldId id="363" r:id="rId62"/>
    <p:sldId id="364" r:id="rId63"/>
    <p:sldId id="365" r:id="rId64"/>
    <p:sldId id="366" r:id="rId65"/>
    <p:sldId id="367" r:id="rId66"/>
    <p:sldId id="36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3" autoAdjust="0"/>
    <p:restoredTop sz="94660"/>
  </p:normalViewPr>
  <p:slideViewPr>
    <p:cSldViewPr snapToGrid="0">
      <p:cViewPr>
        <p:scale>
          <a:sx n="112" d="100"/>
          <a:sy n="112" d="100"/>
        </p:scale>
        <p:origin x="56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F6013-B411-4CE8-9C0F-26E49FECC987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E1ACC-0568-47EE-B18A-3A087117A5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1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5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9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7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88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6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28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6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F75A-AA8A-4057-AEF4-5365B57E347F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1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2076805" y="2177075"/>
            <a:ext cx="813690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 smtClean="0">
                <a:solidFill>
                  <a:schemeClr val="accent2">
                    <a:lumMod val="50000"/>
                  </a:schemeClr>
                </a:solidFill>
              </a:rPr>
              <a:t>Pandas</a:t>
            </a:r>
            <a:r>
              <a:rPr lang="en-US" sz="6600" b="1" dirty="0" smtClean="0">
                <a:solidFill>
                  <a:srgbClr val="0070C0"/>
                </a:solidFill>
              </a:rPr>
              <a:t> in Python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4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77" y="425586"/>
            <a:ext cx="3725855" cy="6841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Accessing data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577" y="1784886"/>
            <a:ext cx="3872928" cy="473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305377" y="140276"/>
            <a:ext cx="77017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While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the NumPy array has an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</a:rPr>
              <a:t>implicitly defined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integer index </a:t>
            </a: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used to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access the values, the Pandas </a:t>
            </a:r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Series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has an </a:t>
            </a:r>
            <a:r>
              <a:rPr lang="en-IN" sz="24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explicitly defined index </a:t>
            </a: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associated with the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values.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052" y="2079266"/>
            <a:ext cx="7012196" cy="4442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3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77" y="425586"/>
            <a:ext cx="3725855" cy="6841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Accessing data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5377" y="140276"/>
            <a:ext cx="77017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While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the NumPy array has an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</a:rPr>
              <a:t>implicitly defined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integer index </a:t>
            </a: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used to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access the values, the Pandas </a:t>
            </a:r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Series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has an </a:t>
            </a:r>
            <a:r>
              <a:rPr lang="en-IN" sz="24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explicitly defined index </a:t>
            </a:r>
            <a:r>
              <a:rPr lang="en-IN" sz="24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reindexing</a:t>
            </a:r>
            <a:r>
              <a:rPr lang="en-IN" sz="24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associated with the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values.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052" y="2079266"/>
            <a:ext cx="7012196" cy="4442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576" y="1571604"/>
            <a:ext cx="3872929" cy="4979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7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77" y="425586"/>
            <a:ext cx="3725855" cy="6841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Accessing data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5377" y="194753"/>
            <a:ext cx="7701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600" dirty="0"/>
              <a:t>We can even use </a:t>
            </a:r>
            <a:r>
              <a:rPr lang="en-IN" sz="3600" dirty="0" smtClean="0"/>
              <a:t>non-contiguous </a:t>
            </a:r>
            <a:r>
              <a:rPr lang="en-IN" sz="3600" dirty="0"/>
              <a:t>or </a:t>
            </a:r>
            <a:r>
              <a:rPr lang="en-IN" sz="3600" dirty="0" smtClean="0"/>
              <a:t>non-sequential </a:t>
            </a:r>
            <a:r>
              <a:rPr lang="en-IN" sz="3600" dirty="0"/>
              <a:t>indices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3455" y="1585052"/>
            <a:ext cx="7583665" cy="456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007" y="1571604"/>
            <a:ext cx="3580005" cy="4193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1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803" y="74953"/>
            <a:ext cx="116473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Series</a:t>
            </a:r>
            <a:r>
              <a:rPr lang="en-IN" sz="4000" b="1" dirty="0" smtClean="0">
                <a:solidFill>
                  <a:srgbClr val="000000"/>
                </a:solidFill>
              </a:rPr>
              <a:t> as specialized dictionary</a:t>
            </a:r>
            <a:endParaRPr lang="en-IN" sz="4000" b="1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dirty="0"/>
              <a:t>Series</a:t>
            </a:r>
            <a:r>
              <a:rPr lang="en-IN" sz="2800" dirty="0"/>
              <a:t> will be created where the index is drawn from the </a:t>
            </a:r>
            <a:r>
              <a:rPr lang="en-IN" sz="2800" dirty="0" smtClean="0"/>
              <a:t>keys.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T</a:t>
            </a:r>
            <a:r>
              <a:rPr lang="en-IN" sz="2800" dirty="0" smtClean="0"/>
              <a:t>he </a:t>
            </a:r>
            <a:r>
              <a:rPr lang="en-IN" sz="2800" dirty="0"/>
              <a:t>Series also supports array-style operations such </a:t>
            </a:r>
            <a:r>
              <a:rPr lang="en-IN" sz="2800" dirty="0" smtClean="0"/>
              <a:t>as </a:t>
            </a:r>
            <a:r>
              <a:rPr lang="en-IN" sz="2800" b="1" dirty="0" smtClean="0"/>
              <a:t>slicing</a:t>
            </a:r>
            <a:endParaRPr lang="en-IN" sz="28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44" y="2097417"/>
            <a:ext cx="5289358" cy="438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0467" y="2346187"/>
            <a:ext cx="6156694" cy="3882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3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669" y="201270"/>
            <a:ext cx="11313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Data </a:t>
            </a:r>
            <a:r>
              <a:rPr lang="en-IN" sz="3200" dirty="0"/>
              <a:t>can be a </a:t>
            </a:r>
            <a:r>
              <a:rPr lang="en-IN" sz="3200" b="1" dirty="0"/>
              <a:t>scalar</a:t>
            </a:r>
            <a:r>
              <a:rPr lang="en-IN" sz="3200" dirty="0"/>
              <a:t>, which is repeated to fill the specified index: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669" y="972950"/>
            <a:ext cx="4872232" cy="2563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8301" y="972950"/>
            <a:ext cx="5285827" cy="2563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6703" y="3975287"/>
            <a:ext cx="7790331" cy="251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217457" y="5234801"/>
            <a:ext cx="439718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Series is populated only with the explicitly </a:t>
            </a:r>
            <a:r>
              <a:rPr lang="en-IN" sz="2400" dirty="0" smtClean="0"/>
              <a:t>identified keys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12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1"/>
          <p:cNvSpPr>
            <a:spLocks noGrp="1"/>
          </p:cNvSpPr>
          <p:nvPr>
            <p:ph idx="1"/>
          </p:nvPr>
        </p:nvSpPr>
        <p:spPr>
          <a:xfrm>
            <a:off x="838200" y="1411942"/>
            <a:ext cx="10515600" cy="106231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2880" dirty="0">
                <a:latin typeface="+mj-lt"/>
              </a:rPr>
              <a:t>2D tabular like structure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2880" dirty="0">
                <a:latin typeface="+mj-lt"/>
              </a:rPr>
              <a:t>Heterogeneous data - Columns of different type</a:t>
            </a:r>
          </a:p>
        </p:txBody>
      </p:sp>
      <p:pic>
        <p:nvPicPr>
          <p:cNvPr id="9012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7" y="2571750"/>
            <a:ext cx="11600767" cy="73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3299" y="75292"/>
            <a:ext cx="64972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The Pandas </a:t>
            </a:r>
            <a:r>
              <a:rPr lang="en-IN" sz="4000" b="1" dirty="0" err="1">
                <a:solidFill>
                  <a:srgbClr val="C00000"/>
                </a:solidFill>
              </a:rPr>
              <a:t>DataFrame</a:t>
            </a:r>
            <a:r>
              <a:rPr lang="en-IN" sz="4000" dirty="0"/>
              <a:t>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299" y="709392"/>
            <a:ext cx="11581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</a:rPr>
              <a:t>you can think of a </a:t>
            </a:r>
            <a:r>
              <a:rPr lang="en-IN" sz="2400" b="1" dirty="0" err="1">
                <a:latin typeface="+mj-lt"/>
              </a:rPr>
              <a:t>DataFrame</a:t>
            </a:r>
            <a:r>
              <a:rPr lang="en-IN" sz="2400" dirty="0">
                <a:latin typeface="+mj-lt"/>
              </a:rPr>
              <a:t> as </a:t>
            </a:r>
            <a:r>
              <a:rPr lang="en-IN" sz="2400" dirty="0" smtClean="0">
                <a:latin typeface="+mj-lt"/>
              </a:rPr>
              <a:t>a sequence </a:t>
            </a:r>
            <a:r>
              <a:rPr lang="en-IN" sz="2400" dirty="0">
                <a:latin typeface="+mj-lt"/>
              </a:rPr>
              <a:t>of aligned </a:t>
            </a:r>
            <a:r>
              <a:rPr lang="en-IN" sz="2400" b="1" dirty="0">
                <a:latin typeface="+mj-lt"/>
              </a:rPr>
              <a:t>Series</a:t>
            </a:r>
            <a:r>
              <a:rPr lang="en-IN" sz="2400" dirty="0">
                <a:latin typeface="+mj-lt"/>
              </a:rPr>
              <a:t> objects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0226" y="3602309"/>
            <a:ext cx="6277256" cy="305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490226" y="4276165"/>
            <a:ext cx="3681974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468035" y="4262831"/>
            <a:ext cx="1900518" cy="2286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78613" y="4262831"/>
            <a:ext cx="1953046" cy="2286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235" b="29392"/>
          <a:stretch/>
        </p:blipFill>
        <p:spPr>
          <a:xfrm>
            <a:off x="147918" y="228601"/>
            <a:ext cx="11849924" cy="3644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917" y="4227978"/>
            <a:ext cx="10273553" cy="1272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3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2" y="1519706"/>
            <a:ext cx="4542585" cy="2212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2" y="99733"/>
            <a:ext cx="10257585" cy="1270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62" y="3882281"/>
            <a:ext cx="9356632" cy="2753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45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27" y="3067329"/>
            <a:ext cx="7926761" cy="350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50" y="107576"/>
            <a:ext cx="9356632" cy="2753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8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38" y="151510"/>
            <a:ext cx="98687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dirty="0"/>
              <a:t>Any </a:t>
            </a:r>
            <a:r>
              <a:rPr lang="en-IN" sz="3500" b="1" dirty="0">
                <a:solidFill>
                  <a:srgbClr val="0070C0"/>
                </a:solidFill>
              </a:rPr>
              <a:t>list of dictionaries </a:t>
            </a:r>
            <a:r>
              <a:rPr lang="en-IN" sz="3500" dirty="0"/>
              <a:t>can be made into a </a:t>
            </a:r>
            <a:r>
              <a:rPr lang="en-IN" sz="3500" dirty="0" err="1">
                <a:solidFill>
                  <a:srgbClr val="C00000"/>
                </a:solidFill>
              </a:rPr>
              <a:t>DataFrame</a:t>
            </a:r>
            <a:endParaRPr lang="en-IN" sz="35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538" y="782452"/>
            <a:ext cx="8727926" cy="409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1986" y="3165651"/>
            <a:ext cx="8962790" cy="3431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24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Pandas Essentials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92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5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851" y="138064"/>
            <a:ext cx="724769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dirty="0" smtClean="0"/>
              <a:t>From a two-dimensional </a:t>
            </a:r>
            <a:r>
              <a:rPr lang="en-IN" sz="3500" b="1" dirty="0" smtClean="0">
                <a:solidFill>
                  <a:srgbClr val="C00000"/>
                </a:solidFill>
              </a:rPr>
              <a:t>NumPy array</a:t>
            </a:r>
            <a:endParaRPr lang="en-IN" sz="35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851" y="769006"/>
            <a:ext cx="1162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we </a:t>
            </a:r>
            <a:r>
              <a:rPr lang="en-IN" sz="2400" dirty="0" smtClean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can create </a:t>
            </a:r>
            <a:r>
              <a:rPr lang="en-IN" sz="24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IN" sz="2400" b="1" dirty="0" err="1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DataFrame</a:t>
            </a:r>
            <a:r>
              <a:rPr lang="en-IN" sz="24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with any specified </a:t>
            </a:r>
            <a:r>
              <a:rPr lang="en-IN" sz="2400" b="1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column</a:t>
            </a:r>
            <a:r>
              <a:rPr lang="en-IN" sz="24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index</a:t>
            </a:r>
            <a:r>
              <a:rPr lang="en-IN" sz="24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names. </a:t>
            </a:r>
            <a:endParaRPr lang="en-IN" sz="2400" dirty="0" smtClean="0"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If </a:t>
            </a:r>
            <a:r>
              <a:rPr lang="en-IN" sz="24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omitted, an </a:t>
            </a:r>
            <a:r>
              <a:rPr lang="en-IN" sz="2400" b="1" dirty="0" smtClean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integer</a:t>
            </a:r>
            <a:r>
              <a:rPr lang="en-IN" sz="2400" dirty="0" smtClean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index </a:t>
            </a:r>
            <a:r>
              <a:rPr lang="en-IN" sz="24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will be used for each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287" y="1702453"/>
            <a:ext cx="7826750" cy="3528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640" y="3668246"/>
            <a:ext cx="8055878" cy="2855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3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851" y="138064"/>
            <a:ext cx="6192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From a NumPy </a:t>
            </a:r>
            <a:r>
              <a:rPr lang="en-IN" sz="3600" b="1" dirty="0">
                <a:solidFill>
                  <a:srgbClr val="C00000"/>
                </a:solidFill>
              </a:rPr>
              <a:t>structured array</a:t>
            </a:r>
            <a:endParaRPr lang="en-IN" sz="35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851" y="769006"/>
            <a:ext cx="116254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Pandas </a:t>
            </a:r>
            <a:r>
              <a:rPr lang="en-IN" sz="2800" b="1" dirty="0" err="1"/>
              <a:t>DataFrame</a:t>
            </a:r>
            <a:r>
              <a:rPr lang="en-IN" sz="2800" dirty="0"/>
              <a:t> operates much like </a:t>
            </a:r>
            <a:r>
              <a:rPr lang="en-IN" sz="2800" dirty="0" smtClean="0"/>
              <a:t>a </a:t>
            </a:r>
            <a:r>
              <a:rPr lang="en-IN" sz="2800" b="1" dirty="0" smtClean="0"/>
              <a:t>structured</a:t>
            </a:r>
            <a:r>
              <a:rPr lang="en-IN" sz="2800" dirty="0" smtClean="0"/>
              <a:t> </a:t>
            </a:r>
            <a:r>
              <a:rPr lang="en-IN" sz="2800" b="1" dirty="0"/>
              <a:t>array</a:t>
            </a:r>
            <a:r>
              <a:rPr lang="en-IN" sz="2800" dirty="0"/>
              <a:t>, and can be created directly from one</a:t>
            </a:r>
            <a:endParaRPr lang="en-IN" sz="2800" dirty="0"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851" y="1723112"/>
            <a:ext cx="7833408" cy="3841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1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994" y="97723"/>
            <a:ext cx="4903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The Pandas </a:t>
            </a:r>
            <a:r>
              <a:rPr lang="en-IN" sz="3600" b="1" dirty="0">
                <a:solidFill>
                  <a:srgbClr val="C00000"/>
                </a:solidFill>
              </a:rPr>
              <a:t>Index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993" y="744055"/>
            <a:ext cx="112999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latin typeface="MinionPro-Regular"/>
              </a:rPr>
              <a:t>Both </a:t>
            </a:r>
            <a:r>
              <a:rPr lang="en-IN" sz="2000" dirty="0">
                <a:latin typeface="MinionPro-Regular"/>
              </a:rPr>
              <a:t>the </a:t>
            </a:r>
            <a:r>
              <a:rPr lang="en-IN" sz="2000" dirty="0">
                <a:latin typeface="UbuntuMono-Regular"/>
              </a:rPr>
              <a:t>Series </a:t>
            </a:r>
            <a:r>
              <a:rPr lang="en-IN" sz="2000" dirty="0">
                <a:latin typeface="MinionPro-Regular"/>
              </a:rPr>
              <a:t>and </a:t>
            </a:r>
            <a:r>
              <a:rPr lang="en-IN" sz="2000" b="1" dirty="0" err="1">
                <a:solidFill>
                  <a:srgbClr val="FF0000"/>
                </a:solidFill>
                <a:latin typeface="UbuntuMono-Regular"/>
              </a:rPr>
              <a:t>DataFrame</a:t>
            </a:r>
            <a:r>
              <a:rPr lang="en-IN" sz="2000" dirty="0">
                <a:latin typeface="UbuntuMono-Regular"/>
              </a:rPr>
              <a:t> </a:t>
            </a:r>
            <a:r>
              <a:rPr lang="en-IN" sz="2000" dirty="0">
                <a:latin typeface="MinionPro-Regular"/>
              </a:rPr>
              <a:t>objects contain an </a:t>
            </a:r>
            <a:r>
              <a:rPr lang="en-IN" sz="2000" dirty="0" smtClean="0">
                <a:latin typeface="MinionPro-Regular"/>
              </a:rPr>
              <a:t>explicit </a:t>
            </a:r>
            <a:r>
              <a:rPr lang="en-IN" sz="2000" b="1" i="1" dirty="0" smtClean="0">
                <a:solidFill>
                  <a:srgbClr val="FF0000"/>
                </a:solidFill>
                <a:latin typeface="MinionPro-It"/>
              </a:rPr>
              <a:t>index</a:t>
            </a:r>
            <a:r>
              <a:rPr lang="en-IN" sz="2000" i="1" dirty="0" smtClean="0">
                <a:latin typeface="MinionPro-It"/>
              </a:rPr>
              <a:t> </a:t>
            </a:r>
            <a:r>
              <a:rPr lang="en-IN" sz="2000" dirty="0">
                <a:latin typeface="MinionPro-Regular"/>
              </a:rPr>
              <a:t>that lets you reference and modify data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519993" y="1627094"/>
            <a:ext cx="11299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MinionPro-Regular"/>
              </a:rPr>
              <a:t>Index object </a:t>
            </a:r>
            <a:r>
              <a:rPr lang="en-IN" sz="2000" dirty="0" smtClean="0">
                <a:latin typeface="MinionPro-Regular"/>
              </a:rPr>
              <a:t>can </a:t>
            </a:r>
            <a:r>
              <a:rPr lang="en-IN" sz="2000" dirty="0">
                <a:latin typeface="MinionPro-Regular"/>
              </a:rPr>
              <a:t>be thought of either as an </a:t>
            </a:r>
            <a:r>
              <a:rPr lang="en-IN" sz="2000" i="1" dirty="0">
                <a:latin typeface="MinionPro-It"/>
              </a:rPr>
              <a:t>immutable array </a:t>
            </a:r>
            <a:r>
              <a:rPr lang="en-IN" sz="2000" dirty="0">
                <a:latin typeface="MinionPro-Regular"/>
              </a:rPr>
              <a:t>or as </a:t>
            </a:r>
            <a:r>
              <a:rPr lang="en-IN" sz="2000" dirty="0" smtClean="0">
                <a:latin typeface="MinionPro-Regular"/>
              </a:rPr>
              <a:t>an </a:t>
            </a:r>
            <a:r>
              <a:rPr lang="en-IN" sz="2000" i="1" dirty="0" smtClean="0">
                <a:latin typeface="MinionPro-It"/>
              </a:rPr>
              <a:t>ordered </a:t>
            </a:r>
            <a:r>
              <a:rPr lang="en-IN" sz="2000" i="1" dirty="0">
                <a:latin typeface="MinionPro-It"/>
              </a:rPr>
              <a:t>set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19993" y="2592320"/>
            <a:ext cx="7167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MinionPro-Regular"/>
              </a:rPr>
              <a:t>To examine this, let’s </a:t>
            </a:r>
            <a:r>
              <a:rPr lang="en-IN" sz="2000" dirty="0">
                <a:latin typeface="MinionPro-Regular"/>
              </a:rPr>
              <a:t>construct an </a:t>
            </a:r>
            <a:r>
              <a:rPr lang="en-IN" sz="2000" dirty="0">
                <a:latin typeface="UbuntuMono-Regular"/>
              </a:rPr>
              <a:t>Index </a:t>
            </a:r>
            <a:r>
              <a:rPr lang="en-IN" sz="2000" dirty="0">
                <a:latin typeface="MinionPro-Regular"/>
              </a:rPr>
              <a:t>from a list of integers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88" y="2992430"/>
            <a:ext cx="5774112" cy="17411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9993" y="4764404"/>
            <a:ext cx="6237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MinionPro-Regular"/>
              </a:rPr>
              <a:t>The </a:t>
            </a:r>
            <a:r>
              <a:rPr lang="en-IN" sz="2000" dirty="0">
                <a:latin typeface="UbuntuMono-Regular"/>
              </a:rPr>
              <a:t>Index </a:t>
            </a:r>
            <a:r>
              <a:rPr lang="en-IN" sz="2000" dirty="0">
                <a:latin typeface="MinionPro-Regular"/>
              </a:rPr>
              <a:t>object in many ways operates like an array</a:t>
            </a:r>
            <a:endParaRPr lang="en-IN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88" y="5309905"/>
            <a:ext cx="8396288" cy="14226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01436" y="3562752"/>
            <a:ext cx="51502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u="sng" dirty="0" smtClean="0">
                <a:solidFill>
                  <a:srgbClr val="7030A0"/>
                </a:solidFill>
                <a:latin typeface="MinionPro-Regular"/>
              </a:rPr>
              <a:t>Note: </a:t>
            </a:r>
            <a:r>
              <a:rPr lang="en-IN" sz="2000" dirty="0" smtClean="0">
                <a:solidFill>
                  <a:srgbClr val="7030A0"/>
                </a:solidFill>
                <a:latin typeface="MinionPro-Regular"/>
              </a:rPr>
              <a:t>Difference </a:t>
            </a:r>
            <a:r>
              <a:rPr lang="en-IN" sz="2000" dirty="0">
                <a:solidFill>
                  <a:srgbClr val="7030A0"/>
                </a:solidFill>
                <a:latin typeface="MinionPro-Regular"/>
              </a:rPr>
              <a:t>between </a:t>
            </a:r>
            <a:r>
              <a:rPr lang="en-IN" sz="2000" i="1" dirty="0">
                <a:solidFill>
                  <a:srgbClr val="7030A0"/>
                </a:solidFill>
                <a:latin typeface="UbuntuMono-Regular"/>
              </a:rPr>
              <a:t>Index </a:t>
            </a:r>
            <a:r>
              <a:rPr lang="en-IN" sz="2000" i="1" dirty="0">
                <a:solidFill>
                  <a:srgbClr val="7030A0"/>
                </a:solidFill>
                <a:latin typeface="MinionPro-Regular"/>
              </a:rPr>
              <a:t>objects </a:t>
            </a:r>
            <a:r>
              <a:rPr lang="en-IN" sz="2000" dirty="0">
                <a:solidFill>
                  <a:srgbClr val="7030A0"/>
                </a:solidFill>
                <a:latin typeface="MinionPro-Regular"/>
              </a:rPr>
              <a:t>and </a:t>
            </a:r>
            <a:r>
              <a:rPr lang="en-IN" sz="2000" i="1" dirty="0">
                <a:solidFill>
                  <a:srgbClr val="7030A0"/>
                </a:solidFill>
                <a:latin typeface="MinionPro-Regular"/>
              </a:rPr>
              <a:t>NumPy arrays </a:t>
            </a:r>
            <a:r>
              <a:rPr lang="en-IN" sz="2000" dirty="0">
                <a:solidFill>
                  <a:srgbClr val="7030A0"/>
                </a:solidFill>
                <a:latin typeface="MinionPro-Regular"/>
              </a:rPr>
              <a:t>is that indices are immutable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9993" y="2077956"/>
            <a:ext cx="4005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/>
              <a:t>Index as </a:t>
            </a:r>
            <a:r>
              <a:rPr lang="en-IN" sz="2800" b="1" u="sng" dirty="0" smtClean="0"/>
              <a:t>immutable Array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41096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572" y="111170"/>
            <a:ext cx="4066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/>
              <a:t>Index as ordered 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309" y="823865"/>
            <a:ext cx="115743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Index object follows many </a:t>
            </a:r>
            <a:r>
              <a:rPr lang="en-IN" sz="2800" dirty="0" smtClean="0"/>
              <a:t>of </a:t>
            </a:r>
            <a:r>
              <a:rPr lang="en-IN" sz="2800" dirty="0"/>
              <a:t>the conventions used by Python’s built-in </a:t>
            </a:r>
            <a:r>
              <a:rPr lang="en-IN" sz="2800" b="1" dirty="0"/>
              <a:t>set data structure</a:t>
            </a:r>
            <a:r>
              <a:rPr lang="en-IN" sz="2800" dirty="0"/>
              <a:t>, so that </a:t>
            </a:r>
            <a:r>
              <a:rPr lang="en-IN" sz="2800" i="1" dirty="0" smtClean="0"/>
              <a:t>unions</a:t>
            </a:r>
            <a:r>
              <a:rPr lang="en-IN" sz="2800" dirty="0" smtClean="0"/>
              <a:t>, </a:t>
            </a:r>
            <a:r>
              <a:rPr lang="en-IN" sz="2800" i="1" dirty="0" smtClean="0"/>
              <a:t>intersections</a:t>
            </a:r>
            <a:r>
              <a:rPr lang="en-IN" sz="2800" dirty="0" smtClean="0"/>
              <a:t>, </a:t>
            </a:r>
            <a:r>
              <a:rPr lang="en-IN" sz="2800" i="1" dirty="0" smtClean="0"/>
              <a:t>differences</a:t>
            </a:r>
            <a:r>
              <a:rPr lang="en-IN" sz="2800" dirty="0"/>
              <a:t>, and other combinations can be computed in a familiar </a:t>
            </a:r>
            <a:r>
              <a:rPr lang="en-IN" sz="2800" dirty="0" smtClean="0"/>
              <a:t>way.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8153" y="2204307"/>
            <a:ext cx="7624482" cy="4369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4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035" y="70829"/>
            <a:ext cx="61092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/>
              <a:t>Data </a:t>
            </a:r>
            <a:r>
              <a:rPr lang="en-IN" sz="4000" b="1" dirty="0">
                <a:solidFill>
                  <a:srgbClr val="C00000"/>
                </a:solidFill>
              </a:rPr>
              <a:t>Indexing</a:t>
            </a:r>
            <a:r>
              <a:rPr lang="en-IN" sz="4000" b="1" dirty="0"/>
              <a:t> and </a:t>
            </a:r>
            <a:r>
              <a:rPr lang="en-IN" sz="4000" b="1" dirty="0">
                <a:solidFill>
                  <a:srgbClr val="C00000"/>
                </a:solidFill>
              </a:rPr>
              <a:t>Selection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035" y="742112"/>
            <a:ext cx="1156205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>
                <a:latin typeface="MinionPro-Regular"/>
              </a:rPr>
              <a:t>We’ll start with the simple case of the </a:t>
            </a:r>
            <a:r>
              <a:rPr lang="en-IN" sz="2200" b="1" dirty="0">
                <a:latin typeface="MinionPro-Regular"/>
              </a:rPr>
              <a:t>one-dimensional </a:t>
            </a:r>
            <a:r>
              <a:rPr lang="en-IN" sz="2200" b="1" dirty="0">
                <a:latin typeface="UbuntuMono-Regular"/>
              </a:rPr>
              <a:t>Series </a:t>
            </a:r>
            <a:r>
              <a:rPr lang="en-IN" sz="2200" b="1" dirty="0">
                <a:latin typeface="MinionPro-Regular"/>
              </a:rPr>
              <a:t>object</a:t>
            </a:r>
            <a:r>
              <a:rPr lang="en-IN" sz="2200" dirty="0">
                <a:latin typeface="MinionPro-Regular"/>
              </a:rPr>
              <a:t>, and then </a:t>
            </a:r>
            <a:r>
              <a:rPr lang="en-IN" sz="2200" dirty="0" smtClean="0">
                <a:latin typeface="MinionPro-Regular"/>
              </a:rPr>
              <a:t>move on </a:t>
            </a:r>
            <a:r>
              <a:rPr lang="en-IN" sz="2200" dirty="0">
                <a:latin typeface="MinionPro-Regular"/>
              </a:rPr>
              <a:t>to the more complicated two-dimensional </a:t>
            </a:r>
            <a:r>
              <a:rPr lang="en-IN" sz="2200" b="1" dirty="0" err="1">
                <a:latin typeface="UbuntuMono-Regular"/>
              </a:rPr>
              <a:t>DataFrame</a:t>
            </a:r>
            <a:r>
              <a:rPr lang="en-IN" sz="2200" b="1" dirty="0">
                <a:latin typeface="UbuntuMono-Regular"/>
              </a:rPr>
              <a:t> </a:t>
            </a:r>
            <a:r>
              <a:rPr lang="en-IN" sz="2200" b="1" dirty="0">
                <a:latin typeface="MinionPro-Regular"/>
              </a:rPr>
              <a:t>object</a:t>
            </a:r>
            <a:r>
              <a:rPr lang="en-IN" sz="2200" dirty="0" smtClean="0">
                <a:latin typeface="MinionPro-Regular"/>
              </a:rPr>
              <a:t>.</a:t>
            </a:r>
          </a:p>
          <a:p>
            <a:pPr algn="just"/>
            <a:endParaRPr lang="en-US" sz="2200" dirty="0">
              <a:latin typeface="MinionPro-Regular"/>
            </a:endParaRPr>
          </a:p>
          <a:p>
            <a:pPr algn="just"/>
            <a:r>
              <a:rPr lang="en-US" sz="3600" dirty="0" smtClean="0">
                <a:latin typeface="MinionPro-Regular"/>
              </a:rPr>
              <a:t>We are going to discuss:</a:t>
            </a:r>
          </a:p>
          <a:p>
            <a:pPr algn="just"/>
            <a:endParaRPr lang="en-US" sz="3600" dirty="0" smtClean="0"/>
          </a:p>
          <a:p>
            <a:pPr marL="457200" indent="-457200" algn="just">
              <a:buAutoNum type="arabicPeriod"/>
            </a:pPr>
            <a:r>
              <a:rPr lang="en-US" sz="3600" dirty="0" smtClean="0"/>
              <a:t>Data selection in Series</a:t>
            </a:r>
          </a:p>
          <a:p>
            <a:pPr marL="457200" indent="-457200" algn="just">
              <a:buAutoNum type="arabicPeriod"/>
            </a:pPr>
            <a:endParaRPr lang="en-US" sz="3600" dirty="0" smtClean="0"/>
          </a:p>
          <a:p>
            <a:pPr marL="457200" indent="-457200" algn="just">
              <a:buAutoNum type="arabicPeriod"/>
            </a:pPr>
            <a:r>
              <a:rPr lang="en-US" sz="3600" dirty="0" smtClean="0"/>
              <a:t>Data Selection in </a:t>
            </a:r>
            <a:r>
              <a:rPr lang="en-US" sz="3600" dirty="0" err="1" smtClean="0"/>
              <a:t>DataFrames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43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247" y="259087"/>
            <a:ext cx="5416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MyriadPro-SemiboldCond"/>
              </a:rPr>
              <a:t>Data Selection in </a:t>
            </a:r>
            <a:r>
              <a:rPr lang="en-IN" sz="3600" b="1" dirty="0">
                <a:solidFill>
                  <a:srgbClr val="0070C0"/>
                </a:solidFill>
                <a:latin typeface="MyriadPro-SemiboldCond"/>
              </a:rPr>
              <a:t>Series</a:t>
            </a:r>
            <a:endParaRPr lang="en-IN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3395" b="2228"/>
          <a:stretch/>
        </p:blipFill>
        <p:spPr>
          <a:xfrm>
            <a:off x="1947762" y="1387423"/>
            <a:ext cx="8460262" cy="464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1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671" y="111170"/>
            <a:ext cx="6490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MyriadPro-SemiboldCond"/>
              </a:rPr>
              <a:t>Data Selection in </a:t>
            </a:r>
            <a:r>
              <a:rPr lang="en-IN" sz="3200" b="1" dirty="0" smtClean="0">
                <a:solidFill>
                  <a:srgbClr val="0070C0"/>
                </a:solidFill>
                <a:latin typeface="MyriadPro-SemiboldCond"/>
              </a:rPr>
              <a:t>Series </a:t>
            </a:r>
            <a:r>
              <a:rPr lang="en-IN" sz="3200" b="1" dirty="0" smtClean="0">
                <a:latin typeface="MyriadPro-SemiboldCond"/>
              </a:rPr>
              <a:t>(Cond..)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1712" y="1035424"/>
            <a:ext cx="6796417" cy="5453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7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9" y="111170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>
                <a:latin typeface="MyriadPro-SemiboldCond"/>
              </a:rPr>
              <a:t>Indexers</a:t>
            </a:r>
            <a:r>
              <a:rPr lang="en-IN" sz="3600" b="1" dirty="0">
                <a:latin typeface="MyriadPro-SemiboldCond"/>
              </a:rPr>
              <a:t>: </a:t>
            </a:r>
            <a:r>
              <a:rPr lang="en-IN" sz="3600" b="1" dirty="0" err="1">
                <a:solidFill>
                  <a:srgbClr val="C00000"/>
                </a:solidFill>
                <a:latin typeface="MyriadPro-SemiboldCond"/>
              </a:rPr>
              <a:t>loc</a:t>
            </a:r>
            <a:r>
              <a:rPr lang="en-IN" sz="3600" b="1" dirty="0">
                <a:latin typeface="MyriadPro-SemiboldCond"/>
              </a:rPr>
              <a:t>, </a:t>
            </a:r>
            <a:r>
              <a:rPr lang="en-IN" sz="3600" b="1" dirty="0" err="1" smtClean="0">
                <a:solidFill>
                  <a:srgbClr val="0070C0"/>
                </a:solidFill>
                <a:latin typeface="MyriadPro-SemiboldCond"/>
              </a:rPr>
              <a:t>iloc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759" y="776627"/>
            <a:ext cx="11516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MinionPro-Regular"/>
              </a:rPr>
              <a:t>Because of this potential confusion in the case of </a:t>
            </a:r>
            <a:r>
              <a:rPr lang="en-IN" sz="2400" b="1" dirty="0">
                <a:latin typeface="MinionPro-Regular"/>
              </a:rPr>
              <a:t>integer indexes</a:t>
            </a:r>
            <a:r>
              <a:rPr lang="en-IN" sz="2400" dirty="0">
                <a:latin typeface="MinionPro-Regular"/>
              </a:rPr>
              <a:t>, Pandas </a:t>
            </a:r>
            <a:r>
              <a:rPr lang="en-IN" sz="2400" dirty="0" smtClean="0">
                <a:latin typeface="MinionPro-Regular"/>
              </a:rPr>
              <a:t>provides some </a:t>
            </a:r>
            <a:r>
              <a:rPr lang="en-IN" sz="2400" dirty="0">
                <a:latin typeface="MinionPro-Regular"/>
              </a:rPr>
              <a:t>special </a:t>
            </a:r>
            <a:r>
              <a:rPr lang="en-IN" sz="2400" b="1" i="1" dirty="0" smtClean="0">
                <a:solidFill>
                  <a:srgbClr val="C00000"/>
                </a:solidFill>
                <a:latin typeface="MinionPro-It"/>
              </a:rPr>
              <a:t>indexer</a:t>
            </a:r>
            <a:r>
              <a:rPr lang="en-IN" sz="2400" i="1" dirty="0" smtClean="0">
                <a:latin typeface="MinionPro-It"/>
              </a:rPr>
              <a:t> </a:t>
            </a:r>
            <a:r>
              <a:rPr lang="en-IN" sz="2400" dirty="0" smtClean="0">
                <a:latin typeface="MinionPro-Regular"/>
              </a:rPr>
              <a:t>attributes </a:t>
            </a:r>
            <a:r>
              <a:rPr lang="en-IN" sz="2400" dirty="0">
                <a:latin typeface="MinionPro-Regular"/>
              </a:rPr>
              <a:t>that explicitly expose certain indexing </a:t>
            </a:r>
            <a:r>
              <a:rPr lang="en-IN" sz="2400" dirty="0" smtClean="0">
                <a:latin typeface="MinionPro-Regular"/>
              </a:rPr>
              <a:t>schemes.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356759" y="2084295"/>
            <a:ext cx="115169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/>
              <a:t>The </a:t>
            </a:r>
            <a:r>
              <a:rPr lang="en-IN" sz="2800" b="1" u="sng" dirty="0" err="1">
                <a:solidFill>
                  <a:srgbClr val="C00000"/>
                </a:solidFill>
              </a:rPr>
              <a:t>loc</a:t>
            </a:r>
            <a:r>
              <a:rPr lang="en-IN" sz="2800" dirty="0"/>
              <a:t> attribute allows indexing and slicing that always references the </a:t>
            </a:r>
            <a:r>
              <a:rPr lang="en-IN" sz="2800" dirty="0" smtClean="0"/>
              <a:t>explicit index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759" y="3038402"/>
            <a:ext cx="9230994" cy="34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9" y="111170"/>
            <a:ext cx="569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>
                <a:latin typeface="MyriadPro-SemiboldCond"/>
              </a:rPr>
              <a:t>Indexers</a:t>
            </a:r>
            <a:r>
              <a:rPr lang="en-IN" sz="3600" b="1" dirty="0">
                <a:latin typeface="MyriadPro-SemiboldCond"/>
              </a:rPr>
              <a:t>: </a:t>
            </a:r>
            <a:r>
              <a:rPr lang="en-IN" sz="3600" b="1" dirty="0" err="1">
                <a:solidFill>
                  <a:srgbClr val="C00000"/>
                </a:solidFill>
                <a:latin typeface="MyriadPro-SemiboldCond"/>
              </a:rPr>
              <a:t>loc</a:t>
            </a:r>
            <a:r>
              <a:rPr lang="en-IN" sz="3600" b="1" dirty="0">
                <a:latin typeface="MyriadPro-SemiboldCond"/>
              </a:rPr>
              <a:t>, </a:t>
            </a:r>
            <a:r>
              <a:rPr lang="en-IN" sz="3600" b="1" dirty="0" err="1" smtClean="0">
                <a:solidFill>
                  <a:srgbClr val="0070C0"/>
                </a:solidFill>
                <a:latin typeface="MyriadPro-SemiboldCond"/>
              </a:rPr>
              <a:t>iloc</a:t>
            </a:r>
            <a:r>
              <a:rPr lang="en-IN" sz="3600" b="1" dirty="0">
                <a:latin typeface="MyriadPro-SemiboldCond"/>
              </a:rPr>
              <a:t> </a:t>
            </a:r>
            <a:r>
              <a:rPr lang="en-IN" sz="3600" b="1" dirty="0" smtClean="0">
                <a:latin typeface="MyriadPro-SemiboldCond"/>
              </a:rPr>
              <a:t>(Cont.)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759" y="790074"/>
            <a:ext cx="11516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MinionPro-Regular"/>
              </a:rPr>
              <a:t>Because of this potential confusion in the case of </a:t>
            </a:r>
            <a:r>
              <a:rPr lang="en-IN" sz="2400" b="1" dirty="0">
                <a:latin typeface="MinionPro-Regular"/>
              </a:rPr>
              <a:t>integer indexes</a:t>
            </a:r>
            <a:r>
              <a:rPr lang="en-IN" sz="2400" dirty="0">
                <a:latin typeface="MinionPro-Regular"/>
              </a:rPr>
              <a:t>, Pandas </a:t>
            </a:r>
            <a:r>
              <a:rPr lang="en-IN" sz="2400" dirty="0" smtClean="0">
                <a:latin typeface="MinionPro-Regular"/>
              </a:rPr>
              <a:t>provides some </a:t>
            </a:r>
            <a:r>
              <a:rPr lang="en-IN" sz="2400" dirty="0">
                <a:latin typeface="MinionPro-Regular"/>
              </a:rPr>
              <a:t>special </a:t>
            </a:r>
            <a:r>
              <a:rPr lang="en-IN" sz="2400" b="1" i="1" dirty="0" smtClean="0">
                <a:solidFill>
                  <a:srgbClr val="C00000"/>
                </a:solidFill>
                <a:latin typeface="MinionPro-It"/>
              </a:rPr>
              <a:t>indexer</a:t>
            </a:r>
            <a:r>
              <a:rPr lang="en-IN" sz="2400" i="1" dirty="0" smtClean="0">
                <a:latin typeface="MinionPro-It"/>
              </a:rPr>
              <a:t> </a:t>
            </a:r>
            <a:r>
              <a:rPr lang="en-IN" sz="2400" dirty="0" smtClean="0">
                <a:latin typeface="MinionPro-Regular"/>
              </a:rPr>
              <a:t>attributes </a:t>
            </a:r>
            <a:r>
              <a:rPr lang="en-IN" sz="2400" dirty="0">
                <a:latin typeface="MinionPro-Regular"/>
              </a:rPr>
              <a:t>that explicitly expose certain indexing </a:t>
            </a:r>
            <a:r>
              <a:rPr lang="en-IN" sz="2400" dirty="0" smtClean="0">
                <a:latin typeface="MinionPro-Regular"/>
              </a:rPr>
              <a:t>schemes.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356758" y="2084295"/>
            <a:ext cx="115169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The </a:t>
            </a:r>
            <a:r>
              <a:rPr lang="en-IN" sz="2800" b="1" dirty="0" err="1">
                <a:solidFill>
                  <a:srgbClr val="0070C0"/>
                </a:solidFill>
              </a:rPr>
              <a:t>iloc</a:t>
            </a:r>
            <a:r>
              <a:rPr lang="en-IN" sz="2800" dirty="0"/>
              <a:t> attribute allows indexing and slicing that always references </a:t>
            </a:r>
            <a:r>
              <a:rPr lang="en-IN" sz="2800" dirty="0" smtClean="0"/>
              <a:t>the implicit </a:t>
            </a:r>
            <a:r>
              <a:rPr lang="en-IN" sz="2800" dirty="0"/>
              <a:t>Python-style index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757" y="3132294"/>
            <a:ext cx="8649899" cy="27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247" y="245640"/>
            <a:ext cx="6673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MyriadPro-SemiboldCond"/>
              </a:rPr>
              <a:t>Data Selection in </a:t>
            </a:r>
            <a:r>
              <a:rPr lang="en-IN" sz="3600" b="1" dirty="0" err="1" smtClean="0">
                <a:solidFill>
                  <a:srgbClr val="0070C0"/>
                </a:solidFill>
                <a:latin typeface="MyriadPro-SemiboldCond"/>
              </a:rPr>
              <a:t>DataFrames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247" y="1102660"/>
            <a:ext cx="115755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b="1" dirty="0" err="1">
                <a:latin typeface="UbuntuMono-Regular"/>
              </a:rPr>
              <a:t>DataFrame</a:t>
            </a:r>
            <a:r>
              <a:rPr lang="en-IN" sz="2200" dirty="0">
                <a:latin typeface="UbuntuMono-Regular"/>
              </a:rPr>
              <a:t> </a:t>
            </a:r>
            <a:r>
              <a:rPr lang="en-IN" sz="2200" dirty="0">
                <a:latin typeface="MinionPro-Regular"/>
              </a:rPr>
              <a:t>acts in many ways like a two-dimensional or structured </a:t>
            </a:r>
            <a:r>
              <a:rPr lang="en-IN" sz="2200" dirty="0" smtClean="0">
                <a:latin typeface="MinionPro-Regular"/>
              </a:rPr>
              <a:t>array, and </a:t>
            </a:r>
            <a:r>
              <a:rPr lang="en-IN" sz="2200" dirty="0">
                <a:latin typeface="MinionPro-Regular"/>
              </a:rPr>
              <a:t>in other ways like a dictionary of </a:t>
            </a:r>
            <a:r>
              <a:rPr lang="en-IN" sz="2200" dirty="0">
                <a:latin typeface="UbuntuMono-Regular"/>
              </a:rPr>
              <a:t>Series </a:t>
            </a:r>
            <a:r>
              <a:rPr lang="en-IN" sz="2200" dirty="0">
                <a:latin typeface="MinionPro-Regular"/>
              </a:rPr>
              <a:t>structures sharing the same index</a:t>
            </a:r>
            <a:endParaRPr lang="en-IN" sz="2200" dirty="0"/>
          </a:p>
        </p:txBody>
      </p:sp>
      <p:sp>
        <p:nvSpPr>
          <p:cNvPr id="3" name="Rectangle 2"/>
          <p:cNvSpPr/>
          <p:nvPr/>
        </p:nvSpPr>
        <p:spPr>
          <a:xfrm>
            <a:off x="298247" y="1978806"/>
            <a:ext cx="2704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 smtClean="0"/>
              <a:t>As a </a:t>
            </a:r>
            <a:r>
              <a:rPr lang="en-IN" sz="3200" b="1" u="sng" dirty="0"/>
              <a:t>dictionary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246" y="2672036"/>
            <a:ext cx="5605013" cy="2730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9630445" y="2152404"/>
            <a:ext cx="179420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/>
              <a:t>states['area']</a:t>
            </a:r>
          </a:p>
        </p:txBody>
      </p:sp>
      <p:sp>
        <p:nvSpPr>
          <p:cNvPr id="9" name="Rectangle 8"/>
          <p:cNvSpPr/>
          <p:nvPr/>
        </p:nvSpPr>
        <p:spPr>
          <a:xfrm>
            <a:off x="6776017" y="2134081"/>
            <a:ext cx="157164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 err="1" smtClean="0"/>
              <a:t>States.area</a:t>
            </a:r>
            <a:endParaRPr lang="en-IN" sz="2400" dirty="0"/>
          </a:p>
        </p:txBody>
      </p:sp>
      <p:sp>
        <p:nvSpPr>
          <p:cNvPr id="11" name="Down Arrow 10"/>
          <p:cNvSpPr/>
          <p:nvPr/>
        </p:nvSpPr>
        <p:spPr>
          <a:xfrm>
            <a:off x="7422776" y="2614069"/>
            <a:ext cx="268942" cy="50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10393078" y="2614069"/>
            <a:ext cx="268942" cy="50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016" y="3162693"/>
            <a:ext cx="4648637" cy="32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891" y="944383"/>
            <a:ext cx="11812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0070C0"/>
                </a:solidFill>
              </a:rPr>
              <a:t>Pandas</a:t>
            </a:r>
            <a:r>
              <a:rPr lang="en-IN" sz="3200" dirty="0"/>
              <a:t> is a newer package built on top of NumPy, and provides </a:t>
            </a:r>
            <a:r>
              <a:rPr lang="en-IN" sz="3200" dirty="0" smtClean="0"/>
              <a:t>an efficient </a:t>
            </a:r>
            <a:r>
              <a:rPr lang="en-IN" sz="3200" dirty="0"/>
              <a:t>implementation of a </a:t>
            </a:r>
            <a:r>
              <a:rPr lang="en-IN" sz="3200" b="1" dirty="0" err="1">
                <a:solidFill>
                  <a:srgbClr val="0070C0"/>
                </a:solidFill>
              </a:rPr>
              <a:t>DataFrame</a:t>
            </a:r>
            <a:r>
              <a:rPr lang="en-IN" sz="32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891" y="66421"/>
            <a:ext cx="49112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C00000"/>
                </a:solidFill>
              </a:rPr>
              <a:t>Pandas </a:t>
            </a:r>
            <a:r>
              <a:rPr lang="en-IN" sz="4400" b="1" dirty="0" smtClean="0"/>
              <a:t>Introduction</a:t>
            </a:r>
            <a:endParaRPr lang="en-IN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64891" y="2354972"/>
            <a:ext cx="118122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dirty="0" err="1"/>
              <a:t>DataFrames</a:t>
            </a:r>
            <a:r>
              <a:rPr lang="en-IN" sz="3000" dirty="0">
                <a:solidFill>
                  <a:srgbClr val="FF0000"/>
                </a:solidFill>
              </a:rPr>
              <a:t> are essentially </a:t>
            </a:r>
            <a:r>
              <a:rPr lang="en-IN" sz="3000" u="sng" dirty="0" smtClean="0">
                <a:solidFill>
                  <a:srgbClr val="FF0000"/>
                </a:solidFill>
              </a:rPr>
              <a:t>multidimensional arrays</a:t>
            </a:r>
            <a:r>
              <a:rPr lang="en-IN" sz="3000" dirty="0" smtClean="0">
                <a:solidFill>
                  <a:srgbClr val="FF0000"/>
                </a:solidFill>
              </a:rPr>
              <a:t> </a:t>
            </a:r>
            <a:r>
              <a:rPr lang="en-IN" sz="3000" dirty="0">
                <a:solidFill>
                  <a:srgbClr val="FF0000"/>
                </a:solidFill>
              </a:rPr>
              <a:t>with attached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row and column labels</a:t>
            </a:r>
            <a:r>
              <a:rPr lang="en-IN" sz="3000" dirty="0">
                <a:solidFill>
                  <a:srgbClr val="FF0000"/>
                </a:solidFill>
              </a:rPr>
              <a:t>, and often </a:t>
            </a:r>
            <a:r>
              <a:rPr lang="en-IN" sz="3000" dirty="0" smtClean="0">
                <a:solidFill>
                  <a:srgbClr val="FF0000"/>
                </a:solidFill>
              </a:rPr>
              <a:t>with </a:t>
            </a:r>
            <a:r>
              <a:rPr lang="en-IN" sz="3000" u="sng" dirty="0" smtClean="0">
                <a:solidFill>
                  <a:srgbClr val="FF0000"/>
                </a:solidFill>
              </a:rPr>
              <a:t>heterogeneous types </a:t>
            </a:r>
            <a:r>
              <a:rPr lang="en-IN" sz="3000" dirty="0">
                <a:solidFill>
                  <a:srgbClr val="FF0000"/>
                </a:solidFill>
              </a:rPr>
              <a:t>and/or missing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891" y="3548367"/>
            <a:ext cx="118122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000" dirty="0"/>
              <a:t>Pandas implements a number of powerful </a:t>
            </a:r>
            <a:r>
              <a:rPr lang="en-IN" sz="3000" b="1" u="sng" dirty="0"/>
              <a:t>data operations</a:t>
            </a:r>
            <a:r>
              <a:rPr lang="en-IN" sz="3000" dirty="0"/>
              <a:t> familiar </a:t>
            </a:r>
            <a:r>
              <a:rPr lang="en-IN" sz="3000" dirty="0" smtClean="0"/>
              <a:t>to users </a:t>
            </a:r>
            <a:r>
              <a:rPr lang="en-IN" sz="3000" dirty="0"/>
              <a:t>of both database frameworks and spreadsheet programs.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891" y="4741762"/>
            <a:ext cx="116923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Pandas</a:t>
            </a:r>
            <a:r>
              <a:rPr lang="en-IN" sz="3000" dirty="0"/>
              <a:t>, and in particular its </a:t>
            </a:r>
            <a:r>
              <a:rPr lang="en-IN" sz="3200" b="1" dirty="0">
                <a:solidFill>
                  <a:srgbClr val="C00000"/>
                </a:solidFill>
              </a:rPr>
              <a:t>Series</a:t>
            </a:r>
            <a:r>
              <a:rPr lang="en-IN" sz="3000" dirty="0"/>
              <a:t> </a:t>
            </a:r>
            <a:r>
              <a:rPr lang="en-IN" sz="3000" dirty="0" smtClean="0"/>
              <a:t>and </a:t>
            </a:r>
            <a:r>
              <a:rPr lang="en-IN" sz="3200" b="1" dirty="0" err="1" smtClean="0">
                <a:solidFill>
                  <a:srgbClr val="C00000"/>
                </a:solidFill>
              </a:rPr>
              <a:t>DataFrame</a:t>
            </a:r>
            <a:r>
              <a:rPr lang="en-IN" sz="3000" dirty="0" smtClean="0"/>
              <a:t> </a:t>
            </a:r>
            <a:r>
              <a:rPr lang="en-IN" sz="3000" dirty="0"/>
              <a:t>objects, builds on the NumPy array structure and provides efficient </a:t>
            </a:r>
            <a:r>
              <a:rPr lang="en-IN" sz="3000" dirty="0" smtClean="0"/>
              <a:t>access to </a:t>
            </a:r>
            <a:r>
              <a:rPr lang="en-IN" sz="3000" dirty="0"/>
              <a:t>these sorts of </a:t>
            </a:r>
            <a:r>
              <a:rPr lang="en-IN" sz="3200" b="1" dirty="0"/>
              <a:t>“data </a:t>
            </a:r>
            <a:r>
              <a:rPr lang="en-IN" sz="3200" b="1" dirty="0" err="1" smtClean="0"/>
              <a:t>manuplating</a:t>
            </a:r>
            <a:r>
              <a:rPr lang="en-IN" sz="3200" b="1" dirty="0" smtClean="0"/>
              <a:t>”</a:t>
            </a:r>
            <a:r>
              <a:rPr lang="en-IN" sz="3000" dirty="0" smtClean="0"/>
              <a:t> </a:t>
            </a:r>
            <a:r>
              <a:rPr lang="en-IN" sz="3000" dirty="0"/>
              <a:t>tasks that occupy much of a data scientist’s time.</a:t>
            </a:r>
          </a:p>
        </p:txBody>
      </p:sp>
    </p:spTree>
    <p:extLst>
      <p:ext uri="{BB962C8B-B14F-4D97-AF65-F5344CB8AC3E}">
        <p14:creationId xmlns:p14="http://schemas.microsoft.com/office/powerpoint/2010/main" val="20366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1906" y="1059597"/>
            <a:ext cx="8915398" cy="558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03412" y="228600"/>
            <a:ext cx="11013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MinionPro-Regular"/>
              </a:rPr>
              <a:t>This </a:t>
            </a:r>
            <a:r>
              <a:rPr lang="en-IN" sz="2400" dirty="0">
                <a:latin typeface="MinionPro-Regular"/>
              </a:rPr>
              <a:t>dictionary-style syntax can also </a:t>
            </a:r>
            <a:r>
              <a:rPr lang="en-IN" sz="2400" dirty="0" smtClean="0">
                <a:latin typeface="MinionPro-Regular"/>
              </a:rPr>
              <a:t>be used </a:t>
            </a:r>
            <a:r>
              <a:rPr lang="en-IN" sz="2400" dirty="0">
                <a:latin typeface="MinionPro-Regular"/>
              </a:rPr>
              <a:t>to modify the object, in this </a:t>
            </a:r>
            <a:r>
              <a:rPr lang="en-IN" sz="2400" dirty="0" smtClean="0">
                <a:latin typeface="MinionPro-Regular"/>
              </a:rPr>
              <a:t>example added </a:t>
            </a:r>
            <a:r>
              <a:rPr lang="en-IN" sz="2400" dirty="0">
                <a:latin typeface="MinionPro-Regular"/>
              </a:rPr>
              <a:t>a new column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38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766" y="2622176"/>
            <a:ext cx="9775082" cy="373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31012" y="217241"/>
            <a:ext cx="5057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 smtClean="0"/>
              <a:t>As a  Two-Dimensional Array</a:t>
            </a:r>
            <a:endParaRPr lang="en-IN" sz="3200" b="1" u="sng" dirty="0"/>
          </a:p>
        </p:txBody>
      </p:sp>
      <p:sp>
        <p:nvSpPr>
          <p:cNvPr id="8" name="Rectangle 7"/>
          <p:cNvSpPr/>
          <p:nvPr/>
        </p:nvSpPr>
        <p:spPr>
          <a:xfrm>
            <a:off x="2937940" y="1583212"/>
            <a:ext cx="4701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MinionPro-Regular"/>
              </a:rPr>
              <a:t>we can also view the </a:t>
            </a:r>
            <a:r>
              <a:rPr lang="en-IN" sz="2400" dirty="0" err="1">
                <a:latin typeface="UbuntuMono-Regular"/>
              </a:rPr>
              <a:t>DataFrame</a:t>
            </a:r>
            <a:r>
              <a:rPr lang="en-IN" sz="2400" dirty="0">
                <a:latin typeface="UbuntuMono-Regular"/>
              </a:rPr>
              <a:t> </a:t>
            </a:r>
            <a:r>
              <a:rPr lang="en-IN" sz="2400" dirty="0">
                <a:latin typeface="MinionPro-Regular"/>
              </a:rPr>
              <a:t>as an enhanced </a:t>
            </a:r>
            <a:r>
              <a:rPr lang="en-IN" sz="2400" b="1" dirty="0" smtClean="0">
                <a:latin typeface="MinionPro-Regular"/>
              </a:rPr>
              <a:t>2D array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224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071" y="295836"/>
            <a:ext cx="114165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we can do many familiar </a:t>
            </a:r>
            <a:r>
              <a:rPr lang="en-IN" sz="2800" b="1" dirty="0"/>
              <a:t>array-like observations </a:t>
            </a:r>
            <a:r>
              <a:rPr lang="en-IN" sz="2800" dirty="0"/>
              <a:t>on </a:t>
            </a:r>
            <a:r>
              <a:rPr lang="en-IN" sz="2800" dirty="0" smtClean="0"/>
              <a:t>the </a:t>
            </a:r>
            <a:r>
              <a:rPr lang="en-IN" sz="2800" dirty="0" err="1" smtClean="0"/>
              <a:t>DataFrame</a:t>
            </a:r>
            <a:r>
              <a:rPr lang="en-IN" sz="2800" dirty="0" smtClean="0"/>
              <a:t> </a:t>
            </a:r>
            <a:r>
              <a:rPr lang="en-IN" sz="2800" dirty="0"/>
              <a:t>itself. </a:t>
            </a:r>
            <a:endParaRPr lang="en-IN" sz="2800" dirty="0" smtClean="0"/>
          </a:p>
          <a:p>
            <a:pPr algn="ctr"/>
            <a:r>
              <a:rPr lang="en-IN" sz="2800" dirty="0" smtClean="0"/>
              <a:t>For </a:t>
            </a:r>
            <a:r>
              <a:rPr lang="en-IN" sz="2800" dirty="0"/>
              <a:t>example, we can </a:t>
            </a:r>
            <a:r>
              <a:rPr lang="en-IN" sz="2800" b="1" dirty="0"/>
              <a:t>transpose</a:t>
            </a:r>
            <a:r>
              <a:rPr lang="en-IN" sz="2800" dirty="0"/>
              <a:t> the full </a:t>
            </a:r>
            <a:r>
              <a:rPr lang="en-IN" sz="2800" dirty="0" err="1"/>
              <a:t>DataFrame</a:t>
            </a:r>
            <a:r>
              <a:rPr lang="en-IN" sz="2800" dirty="0"/>
              <a:t> to swap rows </a:t>
            </a:r>
            <a:r>
              <a:rPr lang="en-IN" sz="2800" dirty="0" smtClean="0"/>
              <a:t>and columns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070" y="1245255"/>
            <a:ext cx="11463355" cy="3353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3611" y="4871900"/>
            <a:ext cx="7703977" cy="146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8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9" y="111170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>
                <a:latin typeface="MyriadPro-SemiboldCond"/>
              </a:rPr>
              <a:t>Indexers</a:t>
            </a:r>
            <a:r>
              <a:rPr lang="en-IN" sz="3600" b="1" dirty="0">
                <a:latin typeface="MyriadPro-SemiboldCond"/>
              </a:rPr>
              <a:t>: </a:t>
            </a:r>
            <a:r>
              <a:rPr lang="en-IN" sz="3600" b="1" dirty="0" err="1">
                <a:solidFill>
                  <a:srgbClr val="C00000"/>
                </a:solidFill>
                <a:latin typeface="MyriadPro-SemiboldCond"/>
              </a:rPr>
              <a:t>loc</a:t>
            </a:r>
            <a:r>
              <a:rPr lang="en-IN" sz="3600" b="1" dirty="0">
                <a:latin typeface="MyriadPro-SemiboldCond"/>
              </a:rPr>
              <a:t>, </a:t>
            </a:r>
            <a:r>
              <a:rPr lang="en-IN" sz="3600" b="1" dirty="0" err="1" smtClean="0">
                <a:solidFill>
                  <a:srgbClr val="0070C0"/>
                </a:solidFill>
                <a:latin typeface="MyriadPro-SemiboldCond"/>
              </a:rPr>
              <a:t>iloc</a:t>
            </a:r>
            <a:endParaRPr lang="en-IN" sz="3600" b="1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911" y="2211060"/>
            <a:ext cx="5768436" cy="4010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947" y="2211060"/>
            <a:ext cx="5746912" cy="4010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440428" y="1357780"/>
            <a:ext cx="22917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3000" b="1" dirty="0">
                <a:solidFill>
                  <a:srgbClr val="C00000"/>
                </a:solidFill>
              </a:rPr>
              <a:t>explicit </a:t>
            </a:r>
            <a:r>
              <a:rPr lang="en-IN" sz="3000" b="1" dirty="0" smtClean="0">
                <a:solidFill>
                  <a:srgbClr val="C00000"/>
                </a:solidFill>
              </a:rPr>
              <a:t>index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3790" y="1383085"/>
            <a:ext cx="23346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3000" b="1" dirty="0" smtClean="0">
                <a:solidFill>
                  <a:srgbClr val="0070C0"/>
                </a:solidFill>
              </a:rPr>
              <a:t>implicit index</a:t>
            </a:r>
            <a:endParaRPr lang="en-IN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363" y="161367"/>
            <a:ext cx="115644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/>
              <a:t>Any of the familiar NumPy-style data access patterns can be used within these indexers.</a:t>
            </a:r>
          </a:p>
          <a:p>
            <a:pPr algn="just"/>
            <a:r>
              <a:rPr lang="en-IN" sz="3200" dirty="0">
                <a:solidFill>
                  <a:srgbClr val="C00000"/>
                </a:solidFill>
              </a:rPr>
              <a:t>For example, </a:t>
            </a:r>
            <a:endParaRPr lang="en-IN" sz="3200" dirty="0" smtClean="0">
              <a:solidFill>
                <a:srgbClr val="C00000"/>
              </a:solidFill>
            </a:endParaRPr>
          </a:p>
          <a:p>
            <a:pPr algn="just"/>
            <a:r>
              <a:rPr lang="en-IN" sz="3200" dirty="0" smtClean="0"/>
              <a:t>Using </a:t>
            </a:r>
            <a:r>
              <a:rPr lang="en-IN" sz="3200" b="1" dirty="0" err="1" smtClean="0"/>
              <a:t>loc</a:t>
            </a:r>
            <a:r>
              <a:rPr lang="en-IN" sz="3200" b="1" dirty="0" smtClean="0"/>
              <a:t> </a:t>
            </a:r>
            <a:r>
              <a:rPr lang="en-IN" sz="3200" b="1" dirty="0"/>
              <a:t>indexer</a:t>
            </a:r>
            <a:r>
              <a:rPr lang="en-IN" sz="3200" dirty="0"/>
              <a:t> we can combine </a:t>
            </a:r>
            <a:r>
              <a:rPr lang="en-IN" sz="3200" b="1" dirty="0"/>
              <a:t>masking</a:t>
            </a:r>
            <a:r>
              <a:rPr lang="en-IN" sz="3200" dirty="0"/>
              <a:t> and </a:t>
            </a:r>
            <a:r>
              <a:rPr lang="en-IN" sz="3200" b="1" dirty="0"/>
              <a:t>fancy indexing </a:t>
            </a:r>
            <a:r>
              <a:rPr lang="en-IN" sz="3200" dirty="0" smtClean="0"/>
              <a:t>as shown here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0541" y="2730869"/>
            <a:ext cx="9131671" cy="3508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3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467" y="376517"/>
            <a:ext cx="11701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Operating on Data in Pandas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467" y="1289848"/>
            <a:ext cx="11701074" cy="421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IN" sz="2800" dirty="0" smtClean="0">
                <a:latin typeface="+mj-lt"/>
              </a:rPr>
              <a:t>For </a:t>
            </a:r>
            <a:r>
              <a:rPr lang="en-IN" sz="2800" dirty="0">
                <a:latin typeface="+mj-lt"/>
              </a:rPr>
              <a:t>unary operations like </a:t>
            </a:r>
            <a:r>
              <a:rPr lang="en-IN" sz="2800" dirty="0" smtClean="0">
                <a:latin typeface="+mj-lt"/>
              </a:rPr>
              <a:t>negation and </a:t>
            </a:r>
            <a:r>
              <a:rPr lang="en-IN" sz="2800" dirty="0">
                <a:latin typeface="+mj-lt"/>
              </a:rPr>
              <a:t>trigonometric functions, these </a:t>
            </a:r>
            <a:r>
              <a:rPr lang="en-IN" sz="2800" dirty="0" err="1">
                <a:latin typeface="+mj-lt"/>
              </a:rPr>
              <a:t>ufuncs</a:t>
            </a:r>
            <a:r>
              <a:rPr lang="en-IN" sz="2800" dirty="0">
                <a:latin typeface="+mj-lt"/>
              </a:rPr>
              <a:t> will </a:t>
            </a:r>
            <a:r>
              <a:rPr lang="en-IN" sz="2800" b="1" i="1" dirty="0">
                <a:latin typeface="+mj-lt"/>
              </a:rPr>
              <a:t>preserve index </a:t>
            </a:r>
            <a:r>
              <a:rPr lang="en-IN" sz="2800" i="1" dirty="0">
                <a:latin typeface="+mj-lt"/>
              </a:rPr>
              <a:t>and column labels </a:t>
            </a:r>
            <a:r>
              <a:rPr lang="en-IN" sz="2800" dirty="0">
                <a:latin typeface="+mj-lt"/>
              </a:rPr>
              <a:t>in </a:t>
            </a:r>
            <a:r>
              <a:rPr lang="en-IN" sz="2800" dirty="0" smtClean="0">
                <a:latin typeface="+mj-lt"/>
              </a:rPr>
              <a:t>the output</a:t>
            </a:r>
            <a:r>
              <a:rPr lang="en-IN" sz="2800" dirty="0">
                <a:latin typeface="+mj-lt"/>
              </a:rPr>
              <a:t>, </a:t>
            </a:r>
            <a:endParaRPr lang="en-IN" sz="2800" dirty="0" smtClean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IN" sz="2800" dirty="0" smtClean="0">
                <a:latin typeface="+mj-lt"/>
              </a:rPr>
              <a:t>For </a:t>
            </a:r>
            <a:r>
              <a:rPr lang="en-IN" sz="2800" dirty="0">
                <a:latin typeface="+mj-lt"/>
              </a:rPr>
              <a:t>binary operations such as addition and multiplication, Pandas </a:t>
            </a:r>
            <a:r>
              <a:rPr lang="en-IN" sz="2800" dirty="0" smtClean="0">
                <a:latin typeface="+mj-lt"/>
              </a:rPr>
              <a:t>will automatically </a:t>
            </a:r>
            <a:r>
              <a:rPr lang="en-IN" sz="2800" b="1" i="1" dirty="0">
                <a:latin typeface="+mj-lt"/>
              </a:rPr>
              <a:t>align indices </a:t>
            </a:r>
            <a:r>
              <a:rPr lang="en-IN" sz="2800" dirty="0">
                <a:latin typeface="+mj-lt"/>
              </a:rPr>
              <a:t>when passing the objects to the </a:t>
            </a:r>
            <a:r>
              <a:rPr lang="en-IN" sz="2800" dirty="0" err="1" smtClean="0">
                <a:latin typeface="+mj-lt"/>
              </a:rPr>
              <a:t>ufunc</a:t>
            </a:r>
            <a:r>
              <a:rPr lang="en-IN" sz="2800" dirty="0" smtClean="0">
                <a:latin typeface="+mj-lt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IN" sz="2800" dirty="0" smtClean="0">
                <a:latin typeface="+mj-lt"/>
              </a:rPr>
              <a:t>We will additionally see that there </a:t>
            </a:r>
            <a:r>
              <a:rPr lang="en-IN" sz="2800" dirty="0">
                <a:latin typeface="+mj-lt"/>
              </a:rPr>
              <a:t>are </a:t>
            </a:r>
            <a:r>
              <a:rPr lang="en-IN" sz="2800" dirty="0" smtClean="0">
                <a:latin typeface="+mj-lt"/>
              </a:rPr>
              <a:t>well-defined </a:t>
            </a:r>
            <a:r>
              <a:rPr lang="en-IN" sz="2800" dirty="0">
                <a:latin typeface="+mj-lt"/>
              </a:rPr>
              <a:t>operations </a:t>
            </a:r>
            <a:r>
              <a:rPr lang="en-IN" sz="2800" dirty="0" smtClean="0">
                <a:latin typeface="+mj-lt"/>
              </a:rPr>
              <a:t>between one-dimensional </a:t>
            </a:r>
            <a:r>
              <a:rPr lang="en-IN" sz="2800" dirty="0">
                <a:latin typeface="+mj-lt"/>
              </a:rPr>
              <a:t>Series structures and two-dimensional </a:t>
            </a:r>
            <a:r>
              <a:rPr lang="en-IN" sz="2800" dirty="0" err="1">
                <a:latin typeface="+mj-lt"/>
              </a:rPr>
              <a:t>DataFrame</a:t>
            </a:r>
            <a:r>
              <a:rPr lang="en-IN" sz="2800" dirty="0">
                <a:latin typeface="+mj-lt"/>
              </a:rPr>
              <a:t> structures.</a:t>
            </a:r>
          </a:p>
        </p:txBody>
      </p:sp>
    </p:spTree>
    <p:extLst>
      <p:ext uri="{BB962C8B-B14F-4D97-AF65-F5344CB8AC3E}">
        <p14:creationId xmlns:p14="http://schemas.microsoft.com/office/powerpoint/2010/main" val="12759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272" y="70829"/>
            <a:ext cx="51816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u="sng" dirty="0" err="1"/>
              <a:t>Ufuncs</a:t>
            </a:r>
            <a:r>
              <a:rPr lang="en-IN" sz="3500" b="1" u="sng" dirty="0"/>
              <a:t>: </a:t>
            </a:r>
            <a:r>
              <a:rPr lang="en-IN" sz="3500" b="1" u="sng" dirty="0">
                <a:solidFill>
                  <a:srgbClr val="0070C0"/>
                </a:solidFill>
              </a:rPr>
              <a:t>Index Preservation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3048" y="902897"/>
            <a:ext cx="8856489" cy="302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0037" y="4087326"/>
            <a:ext cx="2119032" cy="615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0037" y="4662188"/>
            <a:ext cx="3019985" cy="2043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932" y="3742203"/>
            <a:ext cx="9760321" cy="2658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/>
          <a:srcRect l="881"/>
          <a:stretch/>
        </p:blipFill>
        <p:spPr>
          <a:xfrm>
            <a:off x="1095932" y="145395"/>
            <a:ext cx="7940491" cy="3182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272" y="70829"/>
            <a:ext cx="475168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u="sng" dirty="0" err="1"/>
              <a:t>Ufuncs</a:t>
            </a:r>
            <a:r>
              <a:rPr lang="en-IN" sz="3500" b="1" u="sng" dirty="0"/>
              <a:t>: </a:t>
            </a:r>
            <a:r>
              <a:rPr lang="en-IN" sz="3500" b="1" u="sng" dirty="0">
                <a:solidFill>
                  <a:srgbClr val="0070C0"/>
                </a:solidFill>
              </a:rPr>
              <a:t>Index </a:t>
            </a:r>
            <a:r>
              <a:rPr lang="en-IN" sz="3500" b="1" u="sng" dirty="0" smtClean="0">
                <a:solidFill>
                  <a:srgbClr val="0070C0"/>
                </a:solidFill>
              </a:rPr>
              <a:t>Alignment</a:t>
            </a:r>
            <a:endParaRPr lang="en-IN" sz="3500" b="1" u="sng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531" y="1078288"/>
            <a:ext cx="5157155" cy="5362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5552" y="2780009"/>
            <a:ext cx="4328272" cy="3661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355976" y="1078288"/>
            <a:ext cx="54505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MinionPro-Regular"/>
              </a:rPr>
              <a:t>The resulting array contains the </a:t>
            </a:r>
            <a:r>
              <a:rPr lang="en-IN" sz="2800" i="1" u="sng" dirty="0">
                <a:latin typeface="MinionPro-It"/>
              </a:rPr>
              <a:t>union </a:t>
            </a:r>
            <a:r>
              <a:rPr lang="en-IN" sz="2800" i="1" u="sng" dirty="0">
                <a:latin typeface="MinionPro-Regular"/>
              </a:rPr>
              <a:t>of</a:t>
            </a:r>
            <a:r>
              <a:rPr lang="en-IN" sz="2800" u="sng" dirty="0">
                <a:latin typeface="MinionPro-Regular"/>
              </a:rPr>
              <a:t> </a:t>
            </a:r>
            <a:r>
              <a:rPr lang="en-IN" sz="2800" i="1" u="sng" dirty="0">
                <a:latin typeface="MinionPro-Regular"/>
              </a:rPr>
              <a:t>indices</a:t>
            </a:r>
            <a:r>
              <a:rPr lang="en-IN" sz="2800" u="sng" dirty="0">
                <a:latin typeface="MinionPro-Regular"/>
              </a:rPr>
              <a:t> </a:t>
            </a:r>
            <a:r>
              <a:rPr lang="en-IN" sz="2800" dirty="0" smtClean="0">
                <a:latin typeface="MinionPro-Regular"/>
              </a:rPr>
              <a:t>of </a:t>
            </a:r>
            <a:r>
              <a:rPr lang="en-IN" sz="2800" dirty="0">
                <a:latin typeface="MinionPro-Regular"/>
              </a:rPr>
              <a:t>the two input </a:t>
            </a:r>
            <a:r>
              <a:rPr lang="en-IN" sz="2800" dirty="0" smtClean="0">
                <a:latin typeface="MinionPro-Regular"/>
              </a:rPr>
              <a:t>series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70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48" y="157722"/>
            <a:ext cx="8679395" cy="4320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3333" y="2920812"/>
            <a:ext cx="5195607" cy="3563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50168" y="5219696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MyriadPro-SemiboldCond"/>
              </a:rPr>
              <a:t>Index alignment in </a:t>
            </a:r>
            <a:r>
              <a:rPr lang="en-IN" sz="2800" b="1" dirty="0" smtClean="0">
                <a:solidFill>
                  <a:srgbClr val="0070C0"/>
                </a:solidFill>
                <a:latin typeface="MyriadPro-SemiboldCond"/>
              </a:rPr>
              <a:t>Series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Difference Between </a:t>
            </a:r>
            <a:r>
              <a:rPr lang="en-US" sz="3600" b="1" dirty="0"/>
              <a:t>Pandas Series</a:t>
            </a:r>
            <a:r>
              <a:rPr lang="en-US" sz="3600" dirty="0"/>
              <a:t> and </a:t>
            </a:r>
            <a:r>
              <a:rPr lang="en-US" sz="3600" b="1" dirty="0" err="1"/>
              <a:t>DataFrame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347855"/>
              </p:ext>
            </p:extLst>
          </p:nvPr>
        </p:nvGraphicFramePr>
        <p:xfrm>
          <a:off x="838200" y="1825625"/>
          <a:ext cx="105156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852942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335899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36443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Series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DataFrame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72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Definition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1-dimensional labeled array (like a single column in Excel).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2-dimensional labeled data structure (like a whole Excel table).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74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Shape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1D → (n,)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2D → (rows, columns)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76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 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Can hold only </a:t>
                      </a:r>
                      <a:r>
                        <a:rPr lang="en-US" b="1"/>
                        <a:t>one data type</a:t>
                      </a:r>
                      <a:r>
                        <a:rPr lang="en-US"/>
                        <a:t> (all elements must be same type, e.g., all int/float/str).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Can hold </a:t>
                      </a:r>
                      <a:r>
                        <a:rPr lang="en-US" b="1"/>
                        <a:t>multiple data types</a:t>
                      </a:r>
                      <a:r>
                        <a:rPr lang="en-US"/>
                        <a:t> across columns (int, float, str, etc.).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9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Indexing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Has a single index (row labels).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Has both </a:t>
                      </a:r>
                      <a:r>
                        <a:rPr lang="en-US" b="1"/>
                        <a:t>row index</a:t>
                      </a:r>
                      <a:r>
                        <a:rPr lang="en-US"/>
                        <a:t> and </a:t>
                      </a:r>
                      <a:r>
                        <a:rPr lang="en-US" b="1"/>
                        <a:t>column index</a:t>
                      </a:r>
                      <a:r>
                        <a:rPr lang="en-US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88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Creation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pd.Series([10,20,30])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pd.DataFrame</a:t>
                      </a:r>
                      <a:r>
                        <a:rPr lang="en-US" dirty="0"/>
                        <a:t>({"A":[10,20], "B":[30,40]})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71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Use Case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Represents a single column or 1D array.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a full dataset (table).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66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36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228" y="1021976"/>
            <a:ext cx="2506670" cy="5208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2923" y="1727009"/>
            <a:ext cx="3451682" cy="3798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47775" y="226029"/>
            <a:ext cx="5298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MyriadPro-SemiboldCond"/>
              </a:rPr>
              <a:t>Index alignment in </a:t>
            </a:r>
            <a:r>
              <a:rPr lang="en-IN" sz="2800" b="1" dirty="0" err="1">
                <a:solidFill>
                  <a:srgbClr val="0070C0"/>
                </a:solidFill>
                <a:latin typeface="MyriadPro-SemiboldCond"/>
              </a:rPr>
              <a:t>DataFrame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00630" y="1907259"/>
            <a:ext cx="5517650" cy="3337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5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536" y="255493"/>
            <a:ext cx="8464973" cy="61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070" y="84276"/>
            <a:ext cx="10203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>
                <a:latin typeface="MyriadPro-SemiboldCond"/>
              </a:rPr>
              <a:t>Ufuncs</a:t>
            </a:r>
            <a:r>
              <a:rPr lang="en-IN" sz="3200" b="1" dirty="0">
                <a:latin typeface="MyriadPro-SemiboldCond"/>
              </a:rPr>
              <a:t>: </a:t>
            </a:r>
            <a:r>
              <a:rPr lang="en-IN" sz="3200" b="1" dirty="0">
                <a:solidFill>
                  <a:srgbClr val="0070C0"/>
                </a:solidFill>
                <a:latin typeface="MyriadPro-SemiboldCond"/>
              </a:rPr>
              <a:t>Operations Between </a:t>
            </a:r>
            <a:r>
              <a:rPr lang="en-IN" sz="3200" b="1" dirty="0" err="1">
                <a:solidFill>
                  <a:srgbClr val="0070C0"/>
                </a:solidFill>
                <a:latin typeface="MyriadPro-SemiboldCond"/>
              </a:rPr>
              <a:t>DataFrame</a:t>
            </a:r>
            <a:r>
              <a:rPr lang="en-IN" sz="3200" b="1" dirty="0">
                <a:solidFill>
                  <a:srgbClr val="0070C0"/>
                </a:solidFill>
                <a:latin typeface="MyriadPro-SemiboldCond"/>
              </a:rPr>
              <a:t> and Series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4018" y="857309"/>
            <a:ext cx="7152458" cy="440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8911" y="2613769"/>
            <a:ext cx="5302623" cy="4067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0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270" y="57382"/>
            <a:ext cx="11730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Handling Missing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210270" y="792163"/>
            <a:ext cx="11730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+mj-lt"/>
              </a:rPr>
              <a:t>Because </a:t>
            </a:r>
            <a:r>
              <a:rPr lang="en-IN" sz="2400" b="1" dirty="0">
                <a:latin typeface="+mj-lt"/>
              </a:rPr>
              <a:t>None</a:t>
            </a:r>
            <a:r>
              <a:rPr lang="en-IN" sz="2400" dirty="0">
                <a:latin typeface="+mj-lt"/>
              </a:rPr>
              <a:t> is a Python object, it cannot </a:t>
            </a:r>
            <a:r>
              <a:rPr lang="en-IN" sz="2400" dirty="0" smtClean="0">
                <a:latin typeface="+mj-lt"/>
              </a:rPr>
              <a:t>be used </a:t>
            </a:r>
            <a:r>
              <a:rPr lang="en-IN" sz="2400" dirty="0">
                <a:latin typeface="+mj-lt"/>
              </a:rPr>
              <a:t>in any arbitrary NumPy/Pandas array, but only in arrays with data </a:t>
            </a:r>
            <a:r>
              <a:rPr lang="en-IN" sz="2400" dirty="0" smtClean="0">
                <a:latin typeface="+mj-lt"/>
              </a:rPr>
              <a:t>type 'object</a:t>
            </a:r>
            <a:r>
              <a:rPr lang="en-IN" sz="2400" dirty="0">
                <a:latin typeface="+mj-lt"/>
              </a:rPr>
              <a:t>' (i.e., arrays of Python objects)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270" y="1842247"/>
            <a:ext cx="11730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+mj-lt"/>
              </a:rPr>
              <a:t>The other missing data representation, </a:t>
            </a:r>
            <a:r>
              <a:rPr lang="en-IN" sz="2400" b="1" dirty="0" err="1">
                <a:latin typeface="+mj-lt"/>
              </a:rPr>
              <a:t>NaN</a:t>
            </a:r>
            <a:r>
              <a:rPr lang="en-IN" sz="2400" dirty="0">
                <a:latin typeface="+mj-lt"/>
              </a:rPr>
              <a:t> (acronym for Not a Number), is different;</a:t>
            </a:r>
          </a:p>
          <a:p>
            <a:pPr algn="just"/>
            <a:r>
              <a:rPr lang="en-IN" sz="2400" dirty="0">
                <a:latin typeface="+mj-lt"/>
              </a:rPr>
              <a:t>it is a special floating-point value recognized by all systems that use the </a:t>
            </a:r>
            <a:r>
              <a:rPr lang="en-IN" sz="2400" dirty="0" smtClean="0">
                <a:latin typeface="+mj-lt"/>
              </a:rPr>
              <a:t>standard IEEE </a:t>
            </a:r>
            <a:r>
              <a:rPr lang="en-IN" sz="2400" dirty="0">
                <a:latin typeface="+mj-lt"/>
              </a:rPr>
              <a:t>floating-point representation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7293" y="3042576"/>
            <a:ext cx="5356812" cy="36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530" y="97723"/>
            <a:ext cx="5033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MyriadPro-SemiboldCond"/>
              </a:rPr>
              <a:t>Operating on Null Values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59529" y="715072"/>
            <a:ext cx="11487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MinionPro-Regular"/>
              </a:rPr>
              <a:t>There </a:t>
            </a:r>
            <a:r>
              <a:rPr lang="en-IN" sz="2400" dirty="0">
                <a:latin typeface="MinionPro-Regular"/>
              </a:rPr>
              <a:t>are several </a:t>
            </a:r>
            <a:r>
              <a:rPr lang="en-IN" sz="2400" dirty="0" smtClean="0">
                <a:latin typeface="MinionPro-Regular"/>
              </a:rPr>
              <a:t>useful methods </a:t>
            </a:r>
            <a:r>
              <a:rPr lang="en-IN" sz="2400" dirty="0">
                <a:latin typeface="MinionPro-Regular"/>
              </a:rPr>
              <a:t>for detecting, removing, and replacing null values in Pandas data structures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5149167" y="1395421"/>
            <a:ext cx="6901569" cy="381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 err="1"/>
              <a:t>isnull</a:t>
            </a:r>
            <a:r>
              <a:rPr lang="en-IN" sz="2200" b="1" dirty="0" smtClean="0"/>
              <a:t>(): </a:t>
            </a:r>
            <a:r>
              <a:rPr lang="en-IN" sz="2200" dirty="0"/>
              <a:t>Generate a Boolean mask indicating missing </a:t>
            </a:r>
            <a:r>
              <a:rPr lang="en-IN" sz="2200" dirty="0" smtClean="0"/>
              <a:t>values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IN" sz="2200" dirty="0" smtClean="0"/>
          </a:p>
          <a:p>
            <a:r>
              <a:rPr lang="en-IN" sz="2200" b="1" dirty="0" err="1"/>
              <a:t>notnull</a:t>
            </a:r>
            <a:r>
              <a:rPr lang="en-IN" sz="2200" b="1" dirty="0" smtClean="0"/>
              <a:t>(): </a:t>
            </a:r>
            <a:r>
              <a:rPr lang="en-IN" sz="2200" dirty="0"/>
              <a:t>Opposite of </a:t>
            </a:r>
            <a:r>
              <a:rPr lang="en-IN" sz="2200" dirty="0" err="1"/>
              <a:t>isnull</a:t>
            </a:r>
            <a:r>
              <a:rPr lang="en-IN" sz="2200" dirty="0" smtClean="0"/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37" y="1876112"/>
            <a:ext cx="2819998" cy="3238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b="12048"/>
          <a:stretch/>
        </p:blipFill>
        <p:spPr>
          <a:xfrm>
            <a:off x="7906271" y="1982532"/>
            <a:ext cx="2238376" cy="2024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72647" y="4052604"/>
            <a:ext cx="2743999" cy="2658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2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530" y="97723"/>
            <a:ext cx="3666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Dropping null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530" y="682498"/>
            <a:ext cx="611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 smtClean="0"/>
              <a:t>dropna</a:t>
            </a:r>
            <a:r>
              <a:rPr lang="en-IN" sz="2800" b="1" dirty="0" smtClean="0"/>
              <a:t>(): </a:t>
            </a:r>
            <a:r>
              <a:rPr lang="en-IN" sz="2400" dirty="0" smtClean="0"/>
              <a:t>Return a filtered version of the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530" y="1267272"/>
            <a:ext cx="3179907" cy="4030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8309" y="1205718"/>
            <a:ext cx="2282878" cy="1288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4890" y="204777"/>
            <a:ext cx="2614724" cy="2109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8516" y="2494213"/>
            <a:ext cx="5220059" cy="1926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18516" y="4726489"/>
            <a:ext cx="5434613" cy="15667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8516" y="2480766"/>
            <a:ext cx="5220059" cy="19261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18516" y="4713042"/>
            <a:ext cx="5434613" cy="15667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29091" y="3156308"/>
            <a:ext cx="3885028" cy="1964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8516" y="2480766"/>
            <a:ext cx="5220059" cy="1926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18516" y="4699595"/>
            <a:ext cx="5434613" cy="1566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3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451" y="259087"/>
            <a:ext cx="4439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>
                <a:solidFill>
                  <a:srgbClr val="0070C0"/>
                </a:solidFill>
                <a:latin typeface="MyriadPro-SemiboldCond"/>
              </a:rPr>
              <a:t>NaN</a:t>
            </a:r>
            <a:r>
              <a:rPr lang="en-IN" sz="2800" b="1" dirty="0">
                <a:latin typeface="MyriadPro-SemiboldCond"/>
              </a:rPr>
              <a:t> and </a:t>
            </a:r>
            <a:r>
              <a:rPr lang="en-IN" sz="2800" b="1" dirty="0">
                <a:solidFill>
                  <a:srgbClr val="0070C0"/>
                </a:solidFill>
                <a:latin typeface="MyriadPro-SemiboldCond"/>
              </a:rPr>
              <a:t>None</a:t>
            </a:r>
            <a:r>
              <a:rPr lang="en-IN" sz="2800" b="1" dirty="0">
                <a:latin typeface="MyriadPro-SemiboldCond"/>
              </a:rPr>
              <a:t> in Pandas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568" y="984996"/>
            <a:ext cx="5850031" cy="3385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5712" y="2528887"/>
            <a:ext cx="8073560" cy="3159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661639" y="1971297"/>
            <a:ext cx="4567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>
                <a:latin typeface="MinionPro-It"/>
              </a:rPr>
              <a:t>Pandas handling of NAs by type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6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530" y="97723"/>
            <a:ext cx="3099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Filling null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530" y="682498"/>
            <a:ext cx="7679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err="1" smtClean="0"/>
              <a:t>fillna</a:t>
            </a:r>
            <a:r>
              <a:rPr lang="en-IN" sz="2400" b="1" dirty="0" smtClean="0"/>
              <a:t>(): </a:t>
            </a:r>
            <a:r>
              <a:rPr lang="en-IN" sz="2000" dirty="0" smtClean="0"/>
              <a:t>Return a copy of the data with missing values filled or imputed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530" y="1267273"/>
            <a:ext cx="2545035" cy="32426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1579" y="1278204"/>
            <a:ext cx="2305769" cy="2444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1819" y="4094926"/>
            <a:ext cx="4390066" cy="2444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/>
          <a:srcRect b="13451"/>
          <a:stretch/>
        </p:blipFill>
        <p:spPr>
          <a:xfrm>
            <a:off x="7344895" y="4076312"/>
            <a:ext cx="4266305" cy="2444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3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530" y="97723"/>
            <a:ext cx="3099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Filling null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530" y="682498"/>
            <a:ext cx="7679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err="1" smtClean="0"/>
              <a:t>fillna</a:t>
            </a:r>
            <a:r>
              <a:rPr lang="en-IN" sz="2400" b="1" dirty="0" smtClean="0"/>
              <a:t>(): </a:t>
            </a:r>
            <a:r>
              <a:rPr lang="en-IN" sz="2000" dirty="0" smtClean="0"/>
              <a:t>Return a copy of the data with missing values filled or imputed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5769" y="1144163"/>
            <a:ext cx="3454492" cy="2254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2825" y="3802437"/>
            <a:ext cx="6440381" cy="2625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4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108" y="57382"/>
            <a:ext cx="11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Hierarchical Indexing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4523" y="913185"/>
            <a:ext cx="9345708" cy="58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1. Creating </a:t>
            </a:r>
            <a:r>
              <a:rPr lang="en-US" altLang="en-US" b="1" dirty="0" smtClean="0">
                <a:latin typeface="Arial" panose="020B0604020202020204" pitchFamily="34" charset="0"/>
              </a:rPr>
              <a:t>Data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67451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pd.Series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Create a Series (1D labeled array).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pd.DataFrame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Create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(2D table).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pd.read_csv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Load data from CSV file.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pd.read_excel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Load data from Excel file.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pd.read_sql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Load data from SQL database.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pd.read_json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Load data from JSON.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pd.read_html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Read tables from HTML.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pd.read_parquet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Load data from Parquet file.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95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108" y="913185"/>
            <a:ext cx="2962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Pandas </a:t>
            </a:r>
            <a:r>
              <a:rPr lang="en-IN" sz="2800" b="1" dirty="0" err="1"/>
              <a:t>MultiIndex</a:t>
            </a:r>
            <a:endParaRPr lang="en-IN" sz="28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14108" y="205299"/>
            <a:ext cx="11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Hierarchical Indexing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108" y="1543294"/>
            <a:ext cx="6032904" cy="160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108" y="3424797"/>
            <a:ext cx="4104363" cy="1483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108" y="4831694"/>
            <a:ext cx="4010778" cy="72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07636" y="3765175"/>
            <a:ext cx="4075250" cy="2474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14108" y="899738"/>
            <a:ext cx="2962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Pandas </a:t>
            </a:r>
            <a:r>
              <a:rPr lang="en-IN" sz="2800" b="1" dirty="0" err="1"/>
              <a:t>MultiIndex</a:t>
            </a:r>
            <a:endParaRPr lang="en-IN" sz="28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314108" y="191852"/>
            <a:ext cx="11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Hierarchical Indexing</a:t>
            </a:r>
          </a:p>
        </p:txBody>
      </p:sp>
    </p:spTree>
    <p:extLst>
      <p:ext uri="{BB962C8B-B14F-4D97-AF65-F5344CB8AC3E}">
        <p14:creationId xmlns:p14="http://schemas.microsoft.com/office/powerpoint/2010/main" val="26367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108" y="899738"/>
            <a:ext cx="5833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Pandas </a:t>
            </a:r>
            <a:r>
              <a:rPr lang="en-IN" sz="2800" b="1" dirty="0" err="1" smtClean="0"/>
              <a:t>MultiIndex</a:t>
            </a:r>
            <a:r>
              <a:rPr lang="en-IN" sz="2800" b="1" dirty="0" smtClean="0"/>
              <a:t> as extra dimension</a:t>
            </a:r>
            <a:endParaRPr lang="en-IN" sz="28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14108" y="191852"/>
            <a:ext cx="11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Hierarchical Indexing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411" y="1818525"/>
            <a:ext cx="5836704" cy="2847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2480" y="1818525"/>
            <a:ext cx="5442089" cy="3197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14108" y="886291"/>
            <a:ext cx="5833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Pandas </a:t>
            </a:r>
            <a:r>
              <a:rPr lang="en-IN" sz="2800" b="1" dirty="0" err="1" smtClean="0"/>
              <a:t>MultiIndex</a:t>
            </a:r>
            <a:r>
              <a:rPr lang="en-IN" sz="2800" b="1" dirty="0" smtClean="0"/>
              <a:t> as extra dimension</a:t>
            </a:r>
            <a:endParaRPr lang="en-IN" sz="2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314108" y="178405"/>
            <a:ext cx="11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Hierarchical Indexing</a:t>
            </a:r>
          </a:p>
        </p:txBody>
      </p:sp>
    </p:spTree>
    <p:extLst>
      <p:ext uri="{BB962C8B-B14F-4D97-AF65-F5344CB8AC3E}">
        <p14:creationId xmlns:p14="http://schemas.microsoft.com/office/powerpoint/2010/main" val="183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108" y="1409512"/>
            <a:ext cx="5018079" cy="403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14108" y="886291"/>
            <a:ext cx="5833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Pandas </a:t>
            </a:r>
            <a:r>
              <a:rPr lang="en-IN" sz="2800" b="1" dirty="0" err="1" smtClean="0"/>
              <a:t>MultiIndex</a:t>
            </a:r>
            <a:r>
              <a:rPr lang="en-IN" sz="2800" b="1" dirty="0" smtClean="0"/>
              <a:t> as extra dimension</a:t>
            </a:r>
            <a:endParaRPr lang="en-IN" sz="28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14108" y="178405"/>
            <a:ext cx="11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Hierarchical Indexing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7912" y="2117397"/>
            <a:ext cx="6382185" cy="2409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934" y="178405"/>
            <a:ext cx="4971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Methods of </a:t>
            </a:r>
            <a:r>
              <a:rPr lang="en-IN" sz="2800" b="1" dirty="0" err="1"/>
              <a:t>MultiIndex</a:t>
            </a:r>
            <a:r>
              <a:rPr lang="en-IN" sz="2800" b="1" dirty="0"/>
              <a:t> Creation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129" y="1373974"/>
            <a:ext cx="8767482" cy="329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6294" y="2246415"/>
            <a:ext cx="5474750" cy="4557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95834" y="6157647"/>
            <a:ext cx="62600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MinionPro-Regular"/>
              </a:rPr>
              <a:t>pass a dictionary with appropriate tuples as </a:t>
            </a:r>
            <a:r>
              <a:rPr lang="en-IN" sz="2200" dirty="0" smtClean="0">
                <a:solidFill>
                  <a:srgbClr val="0070C0"/>
                </a:solidFill>
                <a:latin typeface="MinionPro-Regular"/>
              </a:rPr>
              <a:t>keys</a:t>
            </a:r>
            <a:endParaRPr lang="en-IN" sz="22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11" y="898862"/>
            <a:ext cx="49423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MinionPro-Regular"/>
              </a:rPr>
              <a:t>pass a list of two or more index </a:t>
            </a:r>
            <a:r>
              <a:rPr lang="en-IN" sz="2200" dirty="0" smtClean="0">
                <a:solidFill>
                  <a:srgbClr val="0070C0"/>
                </a:solidFill>
                <a:latin typeface="MinionPro-Regular"/>
              </a:rPr>
              <a:t>arrays</a:t>
            </a:r>
            <a:endParaRPr lang="en-I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784" y="100573"/>
            <a:ext cx="9255460" cy="125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783" y="1638302"/>
            <a:ext cx="10143006" cy="1282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b="67822"/>
          <a:stretch/>
        </p:blipFill>
        <p:spPr>
          <a:xfrm>
            <a:off x="197782" y="3201243"/>
            <a:ext cx="7640204" cy="456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782" y="4882126"/>
            <a:ext cx="7421194" cy="169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3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375" y="138063"/>
            <a:ext cx="521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err="1">
                <a:latin typeface="MyriadPro-SemiboldCond"/>
              </a:rPr>
              <a:t>MultiIndex</a:t>
            </a:r>
            <a:r>
              <a:rPr lang="en-IN" sz="3600" b="1" dirty="0">
                <a:latin typeface="MyriadPro-SemiboldCond"/>
              </a:rPr>
              <a:t> level names</a:t>
            </a:r>
            <a:endParaRPr lang="en-IN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0516" y="1156447"/>
            <a:ext cx="8192396" cy="52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952" y="122819"/>
            <a:ext cx="4668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>
                <a:latin typeface="MyriadPro-SemiboldCond"/>
              </a:rPr>
              <a:t>MultiIndex</a:t>
            </a:r>
            <a:r>
              <a:rPr lang="en-IN" sz="3200" b="1" dirty="0">
                <a:latin typeface="MyriadPro-SemiboldCond"/>
              </a:rPr>
              <a:t> for columns</a:t>
            </a:r>
            <a:endParaRPr lang="en-IN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952" y="948018"/>
            <a:ext cx="11495890" cy="502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4399" y="2030506"/>
            <a:ext cx="11448330" cy="779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952" y="122819"/>
            <a:ext cx="4668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>
                <a:latin typeface="MyriadPro-SemiboldCond"/>
              </a:rPr>
              <a:t>MultiIndex</a:t>
            </a:r>
            <a:r>
              <a:rPr lang="en-IN" sz="3200" b="1" dirty="0">
                <a:latin typeface="MyriadPro-SemiboldCond"/>
              </a:rPr>
              <a:t> for columns</a:t>
            </a:r>
            <a:endParaRPr lang="en-IN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453" y="932889"/>
            <a:ext cx="7398556" cy="2590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8853" y="3748423"/>
            <a:ext cx="3796954" cy="281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108" y="97723"/>
            <a:ext cx="11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Rearranging Multi-Indices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919" y="2456312"/>
            <a:ext cx="36931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MyriadPro-SemiboldCond"/>
              </a:rPr>
              <a:t>Sorted </a:t>
            </a:r>
            <a:r>
              <a:rPr lang="en-IN" sz="2800" b="1" dirty="0" smtClean="0">
                <a:latin typeface="MyriadPro-SemiboldCond"/>
              </a:rPr>
              <a:t>indices</a:t>
            </a:r>
          </a:p>
          <a:p>
            <a:pPr algn="ctr"/>
            <a:endParaRPr lang="en-US" sz="2800" dirty="0">
              <a:latin typeface="MyriadPro-SemiboldCond"/>
            </a:endParaRPr>
          </a:p>
          <a:p>
            <a:pPr algn="ctr"/>
            <a:r>
              <a:rPr lang="en-IN" sz="2800" dirty="0" err="1"/>
              <a:t>sort_index</a:t>
            </a:r>
            <a:r>
              <a:rPr lang="en-IN" sz="2800" dirty="0"/>
              <a:t>() </a:t>
            </a:r>
            <a:endParaRPr lang="en-IN" sz="2800" dirty="0" smtClean="0"/>
          </a:p>
          <a:p>
            <a:pPr algn="ctr"/>
            <a:r>
              <a:rPr lang="en-IN" sz="2800" dirty="0" smtClean="0"/>
              <a:t>and </a:t>
            </a:r>
          </a:p>
          <a:p>
            <a:pPr algn="ctr"/>
            <a:r>
              <a:rPr lang="en-IN" sz="2800" dirty="0" err="1" smtClean="0"/>
              <a:t>sortlevel</a:t>
            </a:r>
            <a:r>
              <a:rPr lang="en-IN" sz="2800" dirty="0" smtClean="0"/>
              <a:t>()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Will be useful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4070" y="1000927"/>
            <a:ext cx="5679142" cy="534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5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108" y="743349"/>
            <a:ext cx="91081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MyriadPro-SemiboldCond"/>
              </a:rPr>
              <a:t>Index setting and resetting : </a:t>
            </a:r>
            <a:r>
              <a:rPr lang="en-IN" sz="2400" dirty="0"/>
              <a:t>T</a:t>
            </a:r>
            <a:r>
              <a:rPr lang="en-IN" sz="2400" dirty="0" smtClean="0"/>
              <a:t>o </a:t>
            </a:r>
            <a:r>
              <a:rPr lang="en-IN" sz="2400" dirty="0"/>
              <a:t>turn the index labels into </a:t>
            </a:r>
            <a:r>
              <a:rPr lang="en-IN" sz="2400" dirty="0" smtClean="0"/>
              <a:t>columns, </a:t>
            </a:r>
          </a:p>
          <a:p>
            <a:r>
              <a:rPr lang="en-IN" sz="2400" dirty="0" smtClean="0"/>
              <a:t>this </a:t>
            </a:r>
            <a:r>
              <a:rPr lang="en-IN" sz="2400" dirty="0"/>
              <a:t>can be accomplished with the </a:t>
            </a:r>
            <a:r>
              <a:rPr lang="en-IN" sz="2400" dirty="0" err="1"/>
              <a:t>reset_index</a:t>
            </a:r>
            <a:r>
              <a:rPr lang="en-IN" sz="2400" dirty="0"/>
              <a:t> method.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14108" y="97723"/>
            <a:ext cx="11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Rearranging Multi-Indices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108" y="1860455"/>
            <a:ext cx="5980672" cy="304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7706" y="1720175"/>
            <a:ext cx="5577782" cy="340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160259" y="5372201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MyriadPro-SemiboldCond"/>
              </a:rPr>
              <a:t>setting 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5647" y="5447076"/>
            <a:ext cx="1803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MyriadPro-SemiboldCond"/>
              </a:rPr>
              <a:t>resetting 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465972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0000"/>
                </a:solidFill>
              </a:rPr>
              <a:t>#</a:t>
            </a:r>
            <a:r>
              <a:rPr lang="en-IN" sz="4000" dirty="0">
                <a:solidFill>
                  <a:srgbClr val="000000"/>
                </a:solidFill>
              </a:rPr>
              <a:t>C</a:t>
            </a:r>
            <a:r>
              <a:rPr lang="en-IN" sz="4000" dirty="0" smtClean="0">
                <a:solidFill>
                  <a:srgbClr val="000000"/>
                </a:solidFill>
              </a:rPr>
              <a:t>heck </a:t>
            </a:r>
            <a:r>
              <a:rPr lang="en-IN" sz="4000" dirty="0">
                <a:solidFill>
                  <a:srgbClr val="000000"/>
                </a:solidFill>
              </a:rPr>
              <a:t>the version:</a:t>
            </a:r>
          </a:p>
          <a:p>
            <a:pPr algn="ctr"/>
            <a:r>
              <a:rPr lang="en-IN" sz="4000" b="1" dirty="0" smtClean="0">
                <a:solidFill>
                  <a:srgbClr val="00669A"/>
                </a:solidFill>
              </a:rPr>
              <a:t>import </a:t>
            </a:r>
            <a:r>
              <a:rPr lang="en-IN" sz="4000" b="1" dirty="0">
                <a:solidFill>
                  <a:srgbClr val="00CDFF"/>
                </a:solidFill>
              </a:rPr>
              <a:t>pandas</a:t>
            </a:r>
          </a:p>
          <a:p>
            <a:pPr algn="ctr"/>
            <a:r>
              <a:rPr lang="en-IN" sz="4000" dirty="0" err="1">
                <a:solidFill>
                  <a:srgbClr val="000089"/>
                </a:solidFill>
              </a:rPr>
              <a:t>pandas</a:t>
            </a:r>
            <a:r>
              <a:rPr lang="en-IN" sz="4000" dirty="0" err="1">
                <a:solidFill>
                  <a:srgbClr val="555555"/>
                </a:solidFill>
              </a:rPr>
              <a:t>.</a:t>
            </a:r>
            <a:r>
              <a:rPr lang="en-IN" sz="4000" dirty="0" err="1">
                <a:solidFill>
                  <a:srgbClr val="000089"/>
                </a:solidFill>
              </a:rPr>
              <a:t>__version</a:t>
            </a:r>
            <a:r>
              <a:rPr lang="en-IN" sz="4000" dirty="0">
                <a:solidFill>
                  <a:srgbClr val="000089"/>
                </a:solidFill>
              </a:rPr>
              <a:t>__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0" y="295284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 smtClean="0"/>
              <a:t>We </a:t>
            </a:r>
            <a:r>
              <a:rPr lang="en-IN" sz="4000" dirty="0"/>
              <a:t>will import </a:t>
            </a:r>
            <a:r>
              <a:rPr lang="en-IN" sz="4000" dirty="0">
                <a:solidFill>
                  <a:srgbClr val="C00000"/>
                </a:solidFill>
              </a:rPr>
              <a:t>Pandas</a:t>
            </a:r>
            <a:r>
              <a:rPr lang="en-IN" sz="4000" dirty="0"/>
              <a:t> </a:t>
            </a:r>
            <a:r>
              <a:rPr lang="en-IN" sz="4000" dirty="0" smtClean="0"/>
              <a:t>under the </a:t>
            </a:r>
            <a:r>
              <a:rPr lang="en-IN" sz="4000" dirty="0"/>
              <a:t>alias </a:t>
            </a:r>
            <a:r>
              <a:rPr lang="en-IN" sz="4000" dirty="0" err="1">
                <a:solidFill>
                  <a:srgbClr val="C00000"/>
                </a:solidFill>
              </a:rPr>
              <a:t>pd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3493450"/>
            <a:ext cx="12191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669A"/>
                </a:solidFill>
              </a:rPr>
              <a:t>import </a:t>
            </a:r>
            <a:r>
              <a:rPr lang="en-IN" sz="4000" b="1" dirty="0">
                <a:solidFill>
                  <a:srgbClr val="00CDFF"/>
                </a:solidFill>
              </a:rPr>
              <a:t>pandas </a:t>
            </a:r>
            <a:r>
              <a:rPr lang="en-IN" sz="4000" b="1" dirty="0">
                <a:solidFill>
                  <a:srgbClr val="00669A"/>
                </a:solidFill>
              </a:rPr>
              <a:t>as </a:t>
            </a:r>
            <a:r>
              <a:rPr lang="en-IN" sz="4000" b="1" dirty="0" err="1">
                <a:solidFill>
                  <a:srgbClr val="00CDFF"/>
                </a:solidFill>
              </a:rPr>
              <a:t>pd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473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19" y="0"/>
            <a:ext cx="88535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/>
              <a:t>Combining Datasets:</a:t>
            </a:r>
            <a:r>
              <a:rPr lang="en-IN" sz="4000" b="1" dirty="0">
                <a:solidFill>
                  <a:srgbClr val="C00000"/>
                </a:solidFill>
              </a:rPr>
              <a:t> </a:t>
            </a:r>
            <a:r>
              <a:rPr lang="en-IN" sz="4000" b="1" dirty="0" err="1">
                <a:solidFill>
                  <a:srgbClr val="C00000"/>
                </a:solidFill>
              </a:rPr>
              <a:t>Concat</a:t>
            </a:r>
            <a:r>
              <a:rPr lang="en-IN" sz="4000" b="1" dirty="0">
                <a:solidFill>
                  <a:srgbClr val="C00000"/>
                </a:solidFill>
              </a:rPr>
              <a:t> and Append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519" y="707886"/>
            <a:ext cx="2117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  <a:latin typeface="MyriadPro-SemiboldCond"/>
              </a:rPr>
              <a:t>pd.concat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518" y="1721223"/>
            <a:ext cx="704478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solidFill>
                  <a:srgbClr val="FF0000"/>
                </a:solidFill>
                <a:latin typeface="UbuntuMono-Regular"/>
              </a:rPr>
              <a:t>pd.concat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objs</a:t>
            </a:r>
            <a:r>
              <a:rPr lang="en-IN" sz="2800" b="1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 </a:t>
            </a:r>
            <a:endParaRPr lang="en-IN" sz="2800" dirty="0" smtClean="0">
              <a:solidFill>
                <a:srgbClr val="000000"/>
              </a:solidFill>
              <a:latin typeface="UbuntuMono-Regular"/>
            </a:endParaRPr>
          </a:p>
          <a:p>
            <a:pPr algn="just"/>
            <a:r>
              <a:rPr lang="en-IN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IN" sz="2800" dirty="0" smtClean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IN" sz="2800" dirty="0" smtClean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pPr algn="just"/>
            <a:r>
              <a:rPr lang="en-IN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join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'outer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pPr algn="just"/>
            <a:r>
              <a:rPr lang="en-IN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join_axes</a:t>
            </a:r>
            <a:r>
              <a:rPr lang="en-IN" sz="2800" dirty="0" smtClean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IN" sz="2800" dirty="0" smtClean="0">
                <a:solidFill>
                  <a:srgbClr val="336666"/>
                </a:solidFill>
                <a:latin typeface="UbuntuMono-Regular"/>
              </a:rPr>
              <a:t>None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pPr algn="just"/>
            <a:r>
              <a:rPr lang="en-IN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ignore_index</a:t>
            </a:r>
            <a:r>
              <a:rPr lang="en-IN" sz="2800" dirty="0" smtClean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IN" sz="2800" dirty="0" smtClean="0">
                <a:solidFill>
                  <a:srgbClr val="336666"/>
                </a:solidFill>
                <a:latin typeface="UbuntuMono-Regular"/>
              </a:rPr>
              <a:t>False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pPr algn="just"/>
            <a:r>
              <a:rPr lang="en-IN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keys</a:t>
            </a:r>
            <a:r>
              <a:rPr lang="en-IN" sz="2800" dirty="0" smtClean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IN" sz="2800" dirty="0" smtClean="0">
                <a:solidFill>
                  <a:srgbClr val="336666"/>
                </a:solidFill>
                <a:latin typeface="UbuntuMono-Regular"/>
              </a:rPr>
              <a:t>None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pPr algn="just"/>
            <a:r>
              <a:rPr lang="en-IN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levels</a:t>
            </a:r>
            <a:r>
              <a:rPr lang="en-IN" sz="2800" dirty="0" smtClean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IN" sz="2800" dirty="0" smtClean="0">
                <a:solidFill>
                  <a:srgbClr val="336666"/>
                </a:solidFill>
                <a:latin typeface="UbuntuMono-Regular"/>
              </a:rPr>
              <a:t>None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     	</a:t>
            </a:r>
          </a:p>
          <a:p>
            <a:pPr algn="just"/>
            <a:r>
              <a:rPr lang="en-IN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names</a:t>
            </a:r>
            <a:r>
              <a:rPr lang="en-IN" sz="2800" dirty="0" smtClean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IN" sz="2800" dirty="0" smtClean="0">
                <a:solidFill>
                  <a:srgbClr val="336666"/>
                </a:solidFill>
                <a:latin typeface="UbuntuMono-Regular"/>
              </a:rPr>
              <a:t>None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verify_integrity</a:t>
            </a:r>
            <a:r>
              <a:rPr lang="en-IN" sz="2800" dirty="0" smtClean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IN" sz="2800" dirty="0" smtClean="0">
                <a:solidFill>
                  <a:srgbClr val="336666"/>
                </a:solidFill>
                <a:latin typeface="UbuntuMono-Regular"/>
              </a:rPr>
              <a:t>False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 </a:t>
            </a:r>
          </a:p>
          <a:p>
            <a:pPr algn="just"/>
            <a:r>
              <a:rPr lang="en-IN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copy</a:t>
            </a:r>
            <a:r>
              <a:rPr lang="en-IN" sz="2800" dirty="0" smtClean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IN" sz="2800" dirty="0" smtClean="0">
                <a:solidFill>
                  <a:srgbClr val="336666"/>
                </a:solidFill>
                <a:latin typeface="UbuntuMono-Regular"/>
              </a:rPr>
              <a:t>True </a:t>
            </a:r>
            <a:r>
              <a:rPr lang="en-IN" sz="2800" b="1" dirty="0" smtClean="0">
                <a:solidFill>
                  <a:srgbClr val="000000"/>
                </a:solidFill>
                <a:latin typeface="UbuntuMono-Regular"/>
              </a:rPr>
              <a:t>)</a:t>
            </a:r>
            <a:endParaRPr lang="en-IN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361406" y="775266"/>
            <a:ext cx="95922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UbuntuMono-Regular"/>
              </a:rPr>
              <a:t>pd.concat() </a:t>
            </a:r>
            <a:r>
              <a:rPr lang="en-IN" sz="2400" dirty="0">
                <a:latin typeface="MinionPro-Regular"/>
              </a:rPr>
              <a:t>can be used for a simple concatenation of </a:t>
            </a:r>
            <a:r>
              <a:rPr lang="en-IN" sz="2400" b="1" dirty="0">
                <a:latin typeface="UbuntuMono-Regular"/>
              </a:rPr>
              <a:t>Series</a:t>
            </a:r>
            <a:r>
              <a:rPr lang="en-IN" sz="2400" dirty="0">
                <a:latin typeface="UbuntuMono-Regular"/>
              </a:rPr>
              <a:t> </a:t>
            </a:r>
            <a:r>
              <a:rPr lang="en-IN" sz="2400" dirty="0">
                <a:latin typeface="MinionPro-Regular"/>
              </a:rPr>
              <a:t>or </a:t>
            </a:r>
            <a:r>
              <a:rPr lang="en-IN" sz="2400" b="1" dirty="0" err="1">
                <a:latin typeface="UbuntuMono-Regular"/>
              </a:rPr>
              <a:t>DataFrame</a:t>
            </a:r>
            <a:r>
              <a:rPr lang="en-IN" sz="2400" dirty="0">
                <a:latin typeface="UbuntuMono-Regular"/>
              </a:rPr>
              <a:t> </a:t>
            </a:r>
            <a:r>
              <a:rPr lang="en-IN" sz="2400" dirty="0">
                <a:latin typeface="MinionPro-Regular"/>
              </a:rPr>
              <a:t>objects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7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316" y="1004064"/>
            <a:ext cx="1872158" cy="2262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4916" y="1004064"/>
            <a:ext cx="1905002" cy="2262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316" y="3361204"/>
            <a:ext cx="4419602" cy="3376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0" y="0"/>
            <a:ext cx="2117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  <a:latin typeface="MyriadPro-SemiboldCond"/>
              </a:rPr>
              <a:t>pd.concat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7887" y="67380"/>
            <a:ext cx="95922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UbuntuMono-Regular"/>
              </a:rPr>
              <a:t>pd.concat() </a:t>
            </a:r>
            <a:r>
              <a:rPr lang="en-IN" sz="2400" dirty="0">
                <a:latin typeface="MinionPro-Regular"/>
              </a:rPr>
              <a:t>can be used for a simple concatenation of </a:t>
            </a:r>
            <a:endParaRPr lang="en-IN" sz="2400" dirty="0" smtClean="0">
              <a:latin typeface="MinionPro-Regular"/>
            </a:endParaRPr>
          </a:p>
          <a:p>
            <a:r>
              <a:rPr lang="en-IN" sz="2400" b="1" dirty="0" smtClean="0">
                <a:latin typeface="UbuntuMono-Regular"/>
              </a:rPr>
              <a:t>Series</a:t>
            </a:r>
            <a:r>
              <a:rPr lang="en-IN" sz="2400" dirty="0" smtClean="0">
                <a:latin typeface="UbuntuMono-Regular"/>
              </a:rPr>
              <a:t> </a:t>
            </a:r>
            <a:r>
              <a:rPr lang="en-IN" sz="2400" dirty="0">
                <a:latin typeface="MinionPro-Regular"/>
              </a:rPr>
              <a:t>or </a:t>
            </a:r>
            <a:r>
              <a:rPr lang="en-IN" sz="2400" b="1" dirty="0" err="1">
                <a:latin typeface="UbuntuMono-Regular"/>
              </a:rPr>
              <a:t>DataFrame</a:t>
            </a:r>
            <a:r>
              <a:rPr lang="en-IN" sz="2400" dirty="0">
                <a:latin typeface="UbuntuMono-Regular"/>
              </a:rPr>
              <a:t> </a:t>
            </a:r>
            <a:r>
              <a:rPr lang="en-IN" sz="2400" dirty="0">
                <a:latin typeface="MinionPro-Regular"/>
              </a:rPr>
              <a:t>objects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60630" y="779019"/>
            <a:ext cx="1882412" cy="2582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60630" y="3784191"/>
            <a:ext cx="1882412" cy="2785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91194" y="898377"/>
            <a:ext cx="3139469" cy="5069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8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80683"/>
            <a:ext cx="11752730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600" dirty="0"/>
              <a:t>By default, the concatenation takes place </a:t>
            </a:r>
            <a:r>
              <a:rPr lang="en-IN" sz="2600" b="1" dirty="0"/>
              <a:t>row-wise</a:t>
            </a:r>
            <a:r>
              <a:rPr lang="en-IN" sz="2600" dirty="0"/>
              <a:t> within the </a:t>
            </a:r>
            <a:r>
              <a:rPr lang="en-IN" sz="2600" dirty="0" err="1"/>
              <a:t>DataFrame</a:t>
            </a:r>
            <a:r>
              <a:rPr lang="en-IN" sz="2600" dirty="0"/>
              <a:t> (i.e</a:t>
            </a:r>
            <a:r>
              <a:rPr lang="en-IN" sz="2600" dirty="0" smtClean="0"/>
              <a:t>., axis=0)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pd.concat allows specification of an </a:t>
            </a:r>
            <a:r>
              <a:rPr lang="en-IN" sz="2600" b="1" dirty="0"/>
              <a:t>axis</a:t>
            </a:r>
            <a:r>
              <a:rPr lang="en-IN" sz="2600" dirty="0"/>
              <a:t> along </a:t>
            </a:r>
            <a:r>
              <a:rPr lang="en-IN" sz="2600" dirty="0" smtClean="0"/>
              <a:t>which concatenation </a:t>
            </a:r>
            <a:r>
              <a:rPr lang="en-IN" sz="2600" dirty="0"/>
              <a:t>will take place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" y="1529043"/>
            <a:ext cx="2442281" cy="3742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2774" y="1463827"/>
            <a:ext cx="2469497" cy="379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45293" y="1569385"/>
            <a:ext cx="5519178" cy="35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534" y="191852"/>
            <a:ext cx="2714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>
                <a:latin typeface="MyriadPro-SemiboldCond"/>
              </a:rPr>
              <a:t>Duplicate indices</a:t>
            </a:r>
            <a:endParaRPr lang="en-IN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8534" y="894509"/>
            <a:ext cx="7465932" cy="2494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8534" y="4083549"/>
            <a:ext cx="9323956" cy="25171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18534" y="3619614"/>
            <a:ext cx="4905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>
                <a:latin typeface="MyriadPro-SemiboldCond"/>
              </a:rPr>
              <a:t>Catching the repeats as an error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14438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269" y="519382"/>
            <a:ext cx="11052933" cy="2835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269" y="57717"/>
            <a:ext cx="3482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 smtClean="0">
                <a:latin typeface="MyriadPro-SemiboldCond"/>
              </a:rPr>
              <a:t>Ignore index Duplicate</a:t>
            </a:r>
            <a:endParaRPr lang="en-IN" sz="2400" b="1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269" y="3357007"/>
            <a:ext cx="9731378" cy="35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006" y="191852"/>
            <a:ext cx="4439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>
                <a:latin typeface="MyriadPro-SemiboldCond"/>
              </a:rPr>
              <a:t>Concatenation with joins</a:t>
            </a:r>
            <a:endParaRPr lang="en-IN" sz="28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006" y="1315569"/>
            <a:ext cx="11175975" cy="44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068" y="685798"/>
            <a:ext cx="11759964" cy="35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1209676" y="2042157"/>
            <a:ext cx="9875520" cy="4526280"/>
          </a:xfrm>
        </p:spPr>
        <p:txBody>
          <a:bodyPr/>
          <a:lstStyle/>
          <a:p>
            <a:pPr eaLnBrk="1" hangingPunct="1"/>
            <a:r>
              <a:rPr lang="en-US" altLang="en-US" sz="2880" dirty="0"/>
              <a:t>1D array like structure with axis labels</a:t>
            </a:r>
          </a:p>
          <a:p>
            <a:pPr eaLnBrk="1" hangingPunct="1"/>
            <a:r>
              <a:rPr lang="en-US" altLang="en-US" sz="2880" dirty="0"/>
              <a:t>Ex: collection of integers: 12, 23, 34…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80" dirty="0"/>
              <a:t>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80" dirty="0" smtClean="0"/>
              <a:t>      Data </a:t>
            </a:r>
            <a:r>
              <a:rPr lang="en-US" altLang="en-US" sz="2880" dirty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80" dirty="0"/>
              <a:t>      Index :</a:t>
            </a:r>
          </a:p>
          <a:p>
            <a:pPr eaLnBrk="1" hangingPunct="1"/>
            <a:endParaRPr lang="en-US" altLang="en-US" sz="2880" dirty="0"/>
          </a:p>
        </p:txBody>
      </p:sp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6" y="5114923"/>
            <a:ext cx="7920990" cy="714374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75232"/>
              </p:ext>
            </p:extLst>
          </p:nvPr>
        </p:nvGraphicFramePr>
        <p:xfrm>
          <a:off x="3009900" y="3855941"/>
          <a:ext cx="66008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109727" marR="10972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L="109727" marR="10972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</a:t>
                      </a:r>
                      <a:endParaRPr lang="en-US" sz="1800" dirty="0"/>
                    </a:p>
                  </a:txBody>
                  <a:tcPr marL="109727" marR="10972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109727" marR="10972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65</a:t>
                      </a:r>
                      <a:endParaRPr lang="en-US" sz="1800" dirty="0"/>
                    </a:p>
                  </a:txBody>
                  <a:tcPr marL="109727" marR="10972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 marL="109727" marR="10972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77</a:t>
                      </a:r>
                      <a:endParaRPr lang="en-US" sz="1800" dirty="0"/>
                    </a:p>
                  </a:txBody>
                  <a:tcPr marL="109727" marR="10972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 marL="109727" marR="10972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66</a:t>
                      </a:r>
                      <a:endParaRPr lang="en-US" sz="1800" dirty="0"/>
                    </a:p>
                  </a:txBody>
                  <a:tcPr marL="109727" marR="10972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L="109727" marR="10972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4314"/>
              </p:ext>
            </p:extLst>
          </p:nvPr>
        </p:nvGraphicFramePr>
        <p:xfrm>
          <a:off x="3009900" y="4297901"/>
          <a:ext cx="66008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0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109727" marR="109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09727" marR="109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09727" marR="109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09727" marR="109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09727" marR="109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109727" marR="109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109727" marR="109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109727" marR="109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109727" marR="109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109727" marR="109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99803" y="74953"/>
            <a:ext cx="1164735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0000"/>
                </a:solidFill>
              </a:rPr>
              <a:t>The Pandas </a:t>
            </a:r>
            <a:r>
              <a:rPr lang="en-IN" sz="4000" b="1" dirty="0">
                <a:solidFill>
                  <a:srgbClr val="C00000"/>
                </a:solidFill>
              </a:rPr>
              <a:t>Series</a:t>
            </a:r>
            <a:r>
              <a:rPr lang="en-IN" sz="4000" b="1" dirty="0">
                <a:solidFill>
                  <a:srgbClr val="000000"/>
                </a:solidFill>
              </a:rPr>
              <a:t> Object</a:t>
            </a:r>
          </a:p>
          <a:p>
            <a:r>
              <a:rPr lang="en-IN" sz="3200" dirty="0">
                <a:solidFill>
                  <a:srgbClr val="000000"/>
                </a:solidFill>
              </a:rPr>
              <a:t>A Pandas </a:t>
            </a:r>
            <a:r>
              <a:rPr lang="en-IN" sz="3200" b="1" dirty="0">
                <a:solidFill>
                  <a:srgbClr val="0070C0"/>
                </a:solidFill>
              </a:rPr>
              <a:t>Series</a:t>
            </a:r>
            <a:r>
              <a:rPr lang="en-IN" sz="3200" dirty="0">
                <a:solidFill>
                  <a:srgbClr val="000000"/>
                </a:solidFill>
              </a:rPr>
              <a:t> is a one-dimensional array of indexed data. </a:t>
            </a:r>
            <a:endParaRPr lang="en-IN" sz="3200" dirty="0" smtClean="0">
              <a:solidFill>
                <a:srgbClr val="000000"/>
              </a:solidFill>
            </a:endParaRPr>
          </a:p>
          <a:p>
            <a:r>
              <a:rPr lang="en-IN" sz="3200" dirty="0" smtClean="0">
                <a:solidFill>
                  <a:srgbClr val="000000"/>
                </a:solidFill>
              </a:rPr>
              <a:t>It </a:t>
            </a:r>
            <a:r>
              <a:rPr lang="en-IN" sz="3200" dirty="0">
                <a:solidFill>
                  <a:srgbClr val="000000"/>
                </a:solidFill>
              </a:rPr>
              <a:t>can be created from </a:t>
            </a:r>
            <a:r>
              <a:rPr lang="en-IN" sz="3200" dirty="0" smtClean="0">
                <a:solidFill>
                  <a:srgbClr val="000000"/>
                </a:solidFill>
              </a:rPr>
              <a:t>a list </a:t>
            </a:r>
            <a:r>
              <a:rPr lang="en-IN" sz="3200" dirty="0">
                <a:solidFill>
                  <a:srgbClr val="000000"/>
                </a:solidFill>
              </a:rPr>
              <a:t>or array as follows</a:t>
            </a:r>
            <a:r>
              <a:rPr lang="en-IN" sz="3200" dirty="0" smtClean="0">
                <a:solidFill>
                  <a:srgbClr val="000000"/>
                </a:solidFill>
              </a:rPr>
              <a:t>:</a:t>
            </a:r>
            <a:endParaRPr lang="en-I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5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95" y="1127150"/>
            <a:ext cx="5868699" cy="3969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7135" y="1749797"/>
            <a:ext cx="5897934" cy="245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8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1"/>
          <a:stretch/>
        </p:blipFill>
        <p:spPr bwMode="auto">
          <a:xfrm>
            <a:off x="107577" y="94129"/>
            <a:ext cx="8302108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18" y="2951629"/>
            <a:ext cx="7969166" cy="3695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7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17244</TotalTime>
  <Words>1520</Words>
  <Application>Microsoft Office PowerPoint</Application>
  <PresentationFormat>Widescreen</PresentationFormat>
  <Paragraphs>220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Arial</vt:lpstr>
      <vt:lpstr>Arial Unicode MS</vt:lpstr>
      <vt:lpstr>Calibri</vt:lpstr>
      <vt:lpstr>Calibri Light</vt:lpstr>
      <vt:lpstr>Cambria</vt:lpstr>
      <vt:lpstr>MinionPro-It</vt:lpstr>
      <vt:lpstr>MinionPro-Regular</vt:lpstr>
      <vt:lpstr>MyriadPro-SemiboldCond</vt:lpstr>
      <vt:lpstr>Times New Roman</vt:lpstr>
      <vt:lpstr>UbuntuMono-Regular</vt:lpstr>
      <vt:lpstr>Verdana</vt:lpstr>
      <vt:lpstr>Wingdings</vt:lpstr>
      <vt:lpstr>Office Theme</vt:lpstr>
      <vt:lpstr>PowerPoint Presentation</vt:lpstr>
      <vt:lpstr>Pandas Essentials</vt:lpstr>
      <vt:lpstr>PowerPoint Presentation</vt:lpstr>
      <vt:lpstr>Difference Between Pandas Series and DataFrame</vt:lpstr>
      <vt:lpstr>1. Creating Data</vt:lpstr>
      <vt:lpstr>PowerPoint Presentation</vt:lpstr>
      <vt:lpstr>PowerPoint Presentation</vt:lpstr>
      <vt:lpstr>PowerPoint Presentation</vt:lpstr>
      <vt:lpstr>PowerPoint Presentation</vt:lpstr>
      <vt:lpstr>Accessing data</vt:lpstr>
      <vt:lpstr>Accessing data</vt:lpstr>
      <vt:lpstr>Accessing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THOKA UDAYAKUMAR</dc:creator>
  <cp:lastModifiedBy>Nageswara nandimalla</cp:lastModifiedBy>
  <cp:revision>499</cp:revision>
  <dcterms:created xsi:type="dcterms:W3CDTF">2022-07-14T04:45:43Z</dcterms:created>
  <dcterms:modified xsi:type="dcterms:W3CDTF">2025-09-09T06:27:01Z</dcterms:modified>
</cp:coreProperties>
</file>