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6" r:id="rId2"/>
    <p:sldId id="257" r:id="rId3"/>
    <p:sldId id="258" r:id="rId4"/>
    <p:sldId id="259" r:id="rId5"/>
    <p:sldId id="260" r:id="rId6"/>
    <p:sldId id="261" r:id="rId7"/>
    <p:sldId id="267" r:id="rId8"/>
    <p:sldId id="269" r:id="rId9"/>
    <p:sldId id="262" r:id="rId10"/>
    <p:sldId id="263" r:id="rId11"/>
    <p:sldId id="265" r:id="rId12"/>
    <p:sldId id="266" r:id="rId13"/>
    <p:sldId id="270" r:id="rId14"/>
    <p:sldId id="271" r:id="rId15"/>
    <p:sldId id="272" r:id="rId16"/>
    <p:sldId id="273" r:id="rId17"/>
    <p:sldId id="274"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93" r:id="rId32"/>
    <p:sldId id="290" r:id="rId33"/>
    <p:sldId id="291" r:id="rId34"/>
    <p:sldId id="292"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10" r:id="rId50"/>
    <p:sldId id="308" r:id="rId51"/>
    <p:sldId id="309" r:id="rId52"/>
    <p:sldId id="311" r:id="rId53"/>
    <p:sldId id="312" r:id="rId54"/>
    <p:sldId id="313" r:id="rId55"/>
    <p:sldId id="314" r:id="rId56"/>
    <p:sldId id="315" r:id="rId57"/>
    <p:sldId id="316" r:id="rId58"/>
    <p:sldId id="317" r:id="rId59"/>
    <p:sldId id="318" r:id="rId60"/>
    <p:sldId id="319" r:id="rId61"/>
    <p:sldId id="320" r:id="rId62"/>
    <p:sldId id="321" r:id="rId63"/>
    <p:sldId id="322" r:id="rId64"/>
    <p:sldId id="323" r:id="rId65"/>
    <p:sldId id="324" r:id="rId66"/>
    <p:sldId id="325" r:id="rId67"/>
    <p:sldId id="326" r:id="rId68"/>
    <p:sldId id="327" r:id="rId69"/>
    <p:sldId id="328" r:id="rId70"/>
    <p:sldId id="329" r:id="rId7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0" d="100"/>
          <a:sy n="110" d="100"/>
        </p:scale>
        <p:origin x="1632" y="6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EC18DC-7929-4F1A-AB7E-296F3FA63A8A}" type="datetimeFigureOut">
              <a:rPr lang="en-IN" smtClean="0"/>
              <a:pPr/>
              <a:t>02-06-2025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9A2475-E2CB-4276-AD7E-F227CB3E4DA7}" type="slidenum">
              <a:rPr lang="en-IN" smtClean="0"/>
              <a:pPr/>
              <a:t>‹#›</a:t>
            </a:fld>
            <a:endParaRPr lang="en-IN"/>
          </a:p>
        </p:txBody>
      </p:sp>
    </p:spTree>
    <p:extLst>
      <p:ext uri="{BB962C8B-B14F-4D97-AF65-F5344CB8AC3E}">
        <p14:creationId xmlns:p14="http://schemas.microsoft.com/office/powerpoint/2010/main" val="180100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9A2475-E2CB-4276-AD7E-F227CB3E4DA7}" type="slidenum">
              <a:rPr lang="en-IN" smtClean="0"/>
              <a:pPr/>
              <a:t>6</a:t>
            </a:fld>
            <a:endParaRPr lang="en-IN"/>
          </a:p>
        </p:txBody>
      </p:sp>
    </p:spTree>
    <p:extLst>
      <p:ext uri="{BB962C8B-B14F-4D97-AF65-F5344CB8AC3E}">
        <p14:creationId xmlns:p14="http://schemas.microsoft.com/office/powerpoint/2010/main" val="2047061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9A2475-E2CB-4276-AD7E-F227CB3E4DA7}" type="slidenum">
              <a:rPr lang="en-IN" smtClean="0"/>
              <a:pPr/>
              <a:t>50</a:t>
            </a:fld>
            <a:endParaRPr lang="en-IN"/>
          </a:p>
        </p:txBody>
      </p:sp>
    </p:spTree>
    <p:extLst>
      <p:ext uri="{BB962C8B-B14F-4D97-AF65-F5344CB8AC3E}">
        <p14:creationId xmlns:p14="http://schemas.microsoft.com/office/powerpoint/2010/main" val="12005439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F9A2475-E2CB-4276-AD7E-F227CB3E4DA7}" type="slidenum">
              <a:rPr lang="en-IN" smtClean="0"/>
              <a:pPr/>
              <a:t>70</a:t>
            </a:fld>
            <a:endParaRPr lang="en-IN"/>
          </a:p>
        </p:txBody>
      </p:sp>
    </p:spTree>
    <p:extLst>
      <p:ext uri="{BB962C8B-B14F-4D97-AF65-F5344CB8AC3E}">
        <p14:creationId xmlns:p14="http://schemas.microsoft.com/office/powerpoint/2010/main" val="259666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22584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883543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39203247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4174819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3907144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3696737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3443314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3197138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2279154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13179406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20B6B6-D93E-4A14-9DAA-CF5F3729662E}" type="datetimeFigureOut">
              <a:rPr lang="en-IN" smtClean="0"/>
              <a:pPr/>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C4DCE1-36B1-471C-B821-9A292F84950A}" type="slidenum">
              <a:rPr lang="en-IN" smtClean="0"/>
              <a:pPr/>
              <a:t>‹#›</a:t>
            </a:fld>
            <a:endParaRPr lang="en-IN"/>
          </a:p>
        </p:txBody>
      </p:sp>
    </p:spTree>
    <p:extLst>
      <p:ext uri="{BB962C8B-B14F-4D97-AF65-F5344CB8AC3E}">
        <p14:creationId xmlns:p14="http://schemas.microsoft.com/office/powerpoint/2010/main" val="4209166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20B6B6-D93E-4A14-9DAA-CF5F3729662E}" type="datetimeFigureOut">
              <a:rPr lang="en-IN" smtClean="0"/>
              <a:pPr/>
              <a:t>02-06-2025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4DCE1-36B1-471C-B821-9A292F84950A}" type="slidenum">
              <a:rPr lang="en-IN" smtClean="0"/>
              <a:pPr/>
              <a:t>‹#›</a:t>
            </a:fld>
            <a:endParaRPr lang="en-IN"/>
          </a:p>
        </p:txBody>
      </p:sp>
    </p:spTree>
    <p:extLst>
      <p:ext uri="{BB962C8B-B14F-4D97-AF65-F5344CB8AC3E}">
        <p14:creationId xmlns:p14="http://schemas.microsoft.com/office/powerpoint/2010/main" val="1252525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w3schools.com/colors/colors_names.asp" TargetMode="External"/><Relationship Id="rId2" Type="http://schemas.openxmlformats.org/officeDocument/2006/relationships/hyperlink" Target="https://www.w3schools.com/colors/colors_hexadecimal.asp"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hyperlink" Target="https://www.pythonpool.com/matplotlib-background-color/"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hyperlink" Target="https://jakevdp.github.io/PythonDataScienceHandbook/05.02-introducing-scikit-learn.html" TargetMode="Externa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https://www.geeksforgeeks.org/pyplot-in-matplotlib/" TargetMode="External"/><Relationship Id="rId2" Type="http://schemas.openxmlformats.org/officeDocument/2006/relationships/hyperlink" Target="https://www.geeksforgeeks.org/python-introduction-matplotlib/"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hyperlink" Target="https://www.geeksforgeeks.org/matplotlib-pyplot-subplots-in-python/" TargetMode="Externa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hyperlink" Target="https://matplotlib.org/stable/api/matplotlib_configuration_api.html" TargetMode="External"/><Relationship Id="rId2" Type="http://schemas.openxmlformats.org/officeDocument/2006/relationships/hyperlink" Target="https://matplotlib.org/stable/tutorials/introductory/customizing.html" TargetMode="Externa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hyperlink" Target="https://matplotlib.org/stable/api/style_api.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hyperlink" Target="https://docs.python.org/3/library/stdtypes.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nvSpPr>
        <p:spPr>
          <a:xfrm>
            <a:off x="755576" y="2348880"/>
            <a:ext cx="7391400" cy="2286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sz="4800" dirty="0" smtClean="0">
                <a:solidFill>
                  <a:schemeClr val="accent1"/>
                </a:solidFill>
              </a:rPr>
              <a:t>Data Visualization</a:t>
            </a:r>
          </a:p>
          <a:p>
            <a:r>
              <a:rPr lang="en-US" sz="4800" dirty="0" smtClean="0">
                <a:solidFill>
                  <a:schemeClr val="accent1"/>
                </a:solidFill>
              </a:rPr>
              <a:t>with</a:t>
            </a:r>
          </a:p>
          <a:p>
            <a:r>
              <a:rPr lang="en-US" sz="4800" dirty="0" err="1" smtClean="0">
                <a:solidFill>
                  <a:schemeClr val="accent1"/>
                </a:solidFill>
              </a:rPr>
              <a:t>matplotlib</a:t>
            </a:r>
            <a:r>
              <a:rPr lang="en-US" sz="4800" dirty="0" smtClean="0">
                <a:solidFill>
                  <a:schemeClr val="accent1"/>
                </a:solidFill>
              </a:rPr>
              <a:t> </a:t>
            </a:r>
            <a:endParaRPr lang="en-US" sz="3600" b="0" i="1" dirty="0">
              <a:solidFill>
                <a:schemeClr val="accent1"/>
              </a:solidFill>
            </a:endParaRPr>
          </a:p>
        </p:txBody>
      </p:sp>
    </p:spTree>
    <p:extLst>
      <p:ext uri="{BB962C8B-B14F-4D97-AF65-F5344CB8AC3E}">
        <p14:creationId xmlns:p14="http://schemas.microsoft.com/office/powerpoint/2010/main" val="190057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7544" y="1640990"/>
            <a:ext cx="4572000" cy="1200329"/>
          </a:xfrm>
          <a:prstGeom prst="rect">
            <a:avLst/>
          </a:prstGeom>
        </p:spPr>
        <p:txBody>
          <a:bodyPr>
            <a:spAutoFit/>
          </a:bodyPr>
          <a:lstStyle/>
          <a:p>
            <a:r>
              <a:rPr lang="en-IN" dirty="0" smtClean="0"/>
              <a:t>import </a:t>
            </a:r>
            <a:r>
              <a:rPr lang="en-IN" dirty="0" err="1" smtClean="0"/>
              <a:t>matplotlib.pyplot</a:t>
            </a:r>
            <a:r>
              <a:rPr lang="en-IN" dirty="0" smtClean="0"/>
              <a:t> as </a:t>
            </a:r>
            <a:r>
              <a:rPr lang="en-IN" dirty="0" err="1" smtClean="0"/>
              <a:t>plt</a:t>
            </a:r>
            <a:endParaRPr lang="en-IN" dirty="0" smtClean="0"/>
          </a:p>
          <a:p>
            <a:r>
              <a:rPr lang="en-IN" dirty="0" err="1" smtClean="0"/>
              <a:t>plt.plot</a:t>
            </a:r>
            <a:r>
              <a:rPr lang="en-IN" dirty="0" smtClean="0"/>
              <a:t>([1, 2, 3, 4], [1, 4, 9, 16], '</a:t>
            </a:r>
            <a:r>
              <a:rPr lang="en-IN" dirty="0" err="1" smtClean="0"/>
              <a:t>ro</a:t>
            </a:r>
            <a:r>
              <a:rPr lang="en-IN" dirty="0" smtClean="0"/>
              <a:t>')</a:t>
            </a:r>
          </a:p>
          <a:p>
            <a:r>
              <a:rPr lang="en-IN" dirty="0" err="1" smtClean="0"/>
              <a:t>plt.axis</a:t>
            </a:r>
            <a:r>
              <a:rPr lang="en-IN" dirty="0" smtClean="0"/>
              <a:t>([0, 6, 0, 20])</a:t>
            </a:r>
          </a:p>
          <a:p>
            <a:r>
              <a:rPr lang="en-IN" dirty="0" err="1" smtClean="0"/>
              <a:t>plt.show</a:t>
            </a:r>
            <a:r>
              <a:rPr lang="en-IN" dirty="0" smtClean="0"/>
              <a:t>()</a:t>
            </a: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9912" y="2895804"/>
            <a:ext cx="4690892" cy="3518169"/>
          </a:xfrm>
          <a:prstGeom prst="rect">
            <a:avLst/>
          </a:prstGeom>
        </p:spPr>
      </p:pic>
      <p:sp>
        <p:nvSpPr>
          <p:cNvPr id="7" name="Title 1"/>
          <p:cNvSpPr>
            <a:spLocks noGrp="1"/>
          </p:cNvSpPr>
          <p:nvPr/>
        </p:nvSpPr>
        <p:spPr>
          <a:xfrm>
            <a:off x="467544" y="116632"/>
            <a:ext cx="5328592"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a:t>Customization of </a:t>
            </a:r>
            <a:r>
              <a:rPr lang="en-US" dirty="0" smtClean="0"/>
              <a:t>Plots</a:t>
            </a:r>
            <a:endParaRPr lang="en-US" dirty="0"/>
          </a:p>
        </p:txBody>
      </p:sp>
    </p:spTree>
    <p:extLst>
      <p:ext uri="{BB962C8B-B14F-4D97-AF65-F5344CB8AC3E}">
        <p14:creationId xmlns:p14="http://schemas.microsoft.com/office/powerpoint/2010/main" val="3370141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05068"/>
            <a:ext cx="8991600" cy="6247864"/>
          </a:xfrm>
          <a:prstGeom prst="rect">
            <a:avLst/>
          </a:prstGeom>
          <a:solidFill>
            <a:schemeClr val="accent6">
              <a:lumMod val="20000"/>
              <a:lumOff val="80000"/>
              <a:alpha val="25000"/>
            </a:schemeClr>
          </a:solidFill>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0070C0"/>
                </a:solidFill>
                <a:latin typeface="Courier New" panose="02070309020205020404" pitchFamily="49" charset="0"/>
                <a:cs typeface="Courier New" panose="02070309020205020404" pitchFamily="49" charset="0"/>
              </a:rPr>
              <a:t>import</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matplotlib.pyplot</a:t>
            </a:r>
            <a:r>
              <a:rPr lang="en-US" sz="1600" b="1" dirty="0">
                <a:latin typeface="Courier New" panose="02070309020205020404" pitchFamily="49" charset="0"/>
                <a:cs typeface="Courier New" panose="02070309020205020404" pitchFamily="49" charset="0"/>
              </a:rPr>
              <a:t> </a:t>
            </a:r>
            <a:r>
              <a:rPr lang="en-US" sz="1600" b="1" dirty="0">
                <a:solidFill>
                  <a:srgbClr val="0070C0"/>
                </a:solidFill>
                <a:latin typeface="Courier New" panose="02070309020205020404" pitchFamily="49" charset="0"/>
                <a:cs typeface="Courier New" panose="02070309020205020404" pitchFamily="49" charset="0"/>
              </a:rPr>
              <a:t>as</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plt</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x axis values </a:t>
            </a:r>
          </a:p>
          <a:p>
            <a:r>
              <a:rPr lang="en-US" sz="1600" b="1" dirty="0">
                <a:latin typeface="Courier New" panose="02070309020205020404" pitchFamily="49" charset="0"/>
                <a:cs typeface="Courier New" panose="02070309020205020404" pitchFamily="49" charset="0"/>
              </a:rPr>
              <a:t>x = [1,2,3,4,5,6] </a:t>
            </a:r>
          </a:p>
          <a:p>
            <a:r>
              <a:rPr lang="en-US" sz="1600" b="1" dirty="0">
                <a:solidFill>
                  <a:srgbClr val="00B050"/>
                </a:solidFill>
                <a:latin typeface="Courier New" panose="02070309020205020404" pitchFamily="49" charset="0"/>
                <a:cs typeface="Courier New" panose="02070309020205020404" pitchFamily="49" charset="0"/>
              </a:rPr>
              <a:t># corresponding y axis values </a:t>
            </a:r>
          </a:p>
          <a:p>
            <a:r>
              <a:rPr lang="en-US" sz="1600" b="1" dirty="0">
                <a:latin typeface="Courier New" panose="02070309020205020404" pitchFamily="49" charset="0"/>
                <a:cs typeface="Courier New" panose="02070309020205020404" pitchFamily="49" charset="0"/>
              </a:rPr>
              <a:t>y = [2,4,1,5,2,6]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plotting the points  </a:t>
            </a:r>
          </a:p>
          <a:p>
            <a:r>
              <a:rPr lang="en-US" sz="1600" b="1" dirty="0" err="1">
                <a:latin typeface="Courier New" panose="02070309020205020404" pitchFamily="49" charset="0"/>
                <a:cs typeface="Courier New" panose="02070309020205020404" pitchFamily="49" charset="0"/>
              </a:rPr>
              <a:t>plt.plot</a:t>
            </a:r>
            <a:r>
              <a:rPr lang="en-US" sz="1600" b="1" dirty="0">
                <a:latin typeface="Courier New" panose="02070309020205020404" pitchFamily="49" charset="0"/>
                <a:cs typeface="Courier New" panose="02070309020205020404" pitchFamily="49" charset="0"/>
              </a:rPr>
              <a:t>(x, y, color='</a:t>
            </a:r>
            <a:r>
              <a:rPr lang="en-US" sz="1600" b="1" dirty="0">
                <a:solidFill>
                  <a:srgbClr val="C00000"/>
                </a:solidFill>
                <a:latin typeface="Courier New" panose="02070309020205020404" pitchFamily="49" charset="0"/>
                <a:cs typeface="Courier New" panose="02070309020205020404" pitchFamily="49" charset="0"/>
              </a:rPr>
              <a:t>green</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linestyle</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dashed</a:t>
            </a:r>
            <a:r>
              <a:rPr lang="en-US" sz="1600" b="1" dirty="0">
                <a:latin typeface="Courier New" panose="02070309020205020404" pitchFamily="49" charset="0"/>
                <a:cs typeface="Courier New" panose="02070309020205020404" pitchFamily="49" charset="0"/>
              </a:rPr>
              <a:t>', linewidth = 3, </a:t>
            </a:r>
          </a:p>
          <a:p>
            <a:r>
              <a:rPr lang="en-US" sz="1600" b="1" dirty="0">
                <a:latin typeface="Courier New" panose="02070309020205020404" pitchFamily="49" charset="0"/>
                <a:cs typeface="Courier New" panose="02070309020205020404" pitchFamily="49" charset="0"/>
              </a:rPr>
              <a:t>         marker='</a:t>
            </a:r>
            <a:r>
              <a:rPr lang="en-US" sz="1600" b="1" dirty="0">
                <a:solidFill>
                  <a:srgbClr val="C00000"/>
                </a:solidFill>
                <a:latin typeface="Courier New" panose="02070309020205020404" pitchFamily="49" charset="0"/>
                <a:cs typeface="Courier New" panose="02070309020205020404" pitchFamily="49" charset="0"/>
              </a:rPr>
              <a:t>o</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markerfacecolor</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blue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markersize</a:t>
            </a:r>
            <a:r>
              <a:rPr lang="en-US" sz="1600" b="1" dirty="0">
                <a:latin typeface="Courier New" panose="02070309020205020404" pitchFamily="49" charset="0"/>
                <a:cs typeface="Courier New" panose="02070309020205020404" pitchFamily="49" charset="0"/>
              </a:rPr>
              <a:t>=12)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setting x and y axis range </a:t>
            </a:r>
          </a:p>
          <a:p>
            <a:r>
              <a:rPr lang="en-US" sz="1600" b="1" dirty="0" err="1">
                <a:latin typeface="Courier New" panose="02070309020205020404" pitchFamily="49" charset="0"/>
                <a:cs typeface="Courier New" panose="02070309020205020404" pitchFamily="49" charset="0"/>
              </a:rPr>
              <a:t>plt.ylim</a:t>
            </a:r>
            <a:r>
              <a:rPr lang="en-US" sz="1600" b="1" dirty="0">
                <a:latin typeface="Courier New" panose="02070309020205020404" pitchFamily="49" charset="0"/>
                <a:cs typeface="Courier New" panose="02070309020205020404" pitchFamily="49" charset="0"/>
              </a:rPr>
              <a:t>(1,8) </a:t>
            </a:r>
          </a:p>
          <a:p>
            <a:r>
              <a:rPr lang="en-US" sz="1600" b="1" dirty="0" err="1">
                <a:latin typeface="Courier New" panose="02070309020205020404" pitchFamily="49" charset="0"/>
                <a:cs typeface="Courier New" panose="02070309020205020404" pitchFamily="49" charset="0"/>
              </a:rPr>
              <a:t>plt.xlim</a:t>
            </a:r>
            <a:r>
              <a:rPr lang="en-US" sz="1600" b="1" dirty="0">
                <a:latin typeface="Courier New" panose="02070309020205020404" pitchFamily="49" charset="0"/>
                <a:cs typeface="Courier New" panose="02070309020205020404" pitchFamily="49" charset="0"/>
              </a:rPr>
              <a:t>(1,8)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naming the x axis </a:t>
            </a:r>
          </a:p>
          <a:p>
            <a:r>
              <a:rPr lang="en-US" sz="1600" b="1" dirty="0" err="1">
                <a:latin typeface="Courier New" panose="02070309020205020404" pitchFamily="49" charset="0"/>
                <a:cs typeface="Courier New" panose="02070309020205020404" pitchFamily="49" charset="0"/>
              </a:rPr>
              <a:t>plt.xlabel</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x - axis</a:t>
            </a:r>
            <a:r>
              <a:rPr lang="en-US" sz="1600" b="1" dirty="0" smtClean="0">
                <a:latin typeface="Courier New" panose="02070309020205020404" pitchFamily="49" charset="0"/>
                <a:cs typeface="Courier New" panose="02070309020205020404" pitchFamily="49" charset="0"/>
              </a:rPr>
              <a:t>')</a:t>
            </a:r>
            <a:endParaRPr lang="en-US" sz="1600" b="1" dirty="0">
              <a:latin typeface="Courier New" panose="02070309020205020404" pitchFamily="49" charset="0"/>
              <a:cs typeface="Courier New" panose="02070309020205020404" pitchFamily="49" charset="0"/>
            </a:endParaRPr>
          </a:p>
          <a:p>
            <a:r>
              <a:rPr lang="en-US" sz="1600" b="1" dirty="0">
                <a:solidFill>
                  <a:srgbClr val="00B050"/>
                </a:solidFill>
                <a:latin typeface="Courier New" panose="02070309020205020404" pitchFamily="49" charset="0"/>
                <a:cs typeface="Courier New" panose="02070309020205020404" pitchFamily="49" charset="0"/>
              </a:rPr>
              <a:t># naming the y axis </a:t>
            </a:r>
          </a:p>
          <a:p>
            <a:r>
              <a:rPr lang="en-US" sz="1600" b="1" dirty="0" err="1">
                <a:latin typeface="Courier New" panose="02070309020205020404" pitchFamily="49" charset="0"/>
                <a:cs typeface="Courier New" panose="02070309020205020404" pitchFamily="49" charset="0"/>
              </a:rPr>
              <a:t>plt.ylabel</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y - axis</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giving a title to my graph </a:t>
            </a:r>
          </a:p>
          <a:p>
            <a:r>
              <a:rPr lang="en-US" sz="1600" b="1" dirty="0" err="1">
                <a:latin typeface="Courier New" panose="02070309020205020404" pitchFamily="49" charset="0"/>
                <a:cs typeface="Courier New" panose="02070309020205020404" pitchFamily="49" charset="0"/>
              </a:rPr>
              <a:t>plt.title</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Some cool customizations!</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function to show the plot </a:t>
            </a:r>
          </a:p>
          <a:p>
            <a:r>
              <a:rPr lang="en-US" sz="1600" b="1" dirty="0" err="1">
                <a:latin typeface="Courier New" panose="02070309020205020404" pitchFamily="49" charset="0"/>
                <a:cs typeface="Courier New" panose="02070309020205020404" pitchFamily="49" charset="0"/>
              </a:rPr>
              <a:t>plt.show</a:t>
            </a:r>
            <a:r>
              <a:rPr lang="en-US" sz="1600" b="1" dirty="0">
                <a:latin typeface="Courier New" panose="02070309020205020404" pitchFamily="49" charset="0"/>
                <a:cs typeface="Courier New" panose="02070309020205020404" pitchFamily="49" charset="0"/>
              </a:rPr>
              <a:t>() </a:t>
            </a:r>
          </a:p>
        </p:txBody>
      </p:sp>
      <p:pic>
        <p:nvPicPr>
          <p:cNvPr id="3" name="Picture 2" descr="mp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3789040"/>
            <a:ext cx="3619500" cy="26289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a:spLocks noGrp="1"/>
          </p:cNvSpPr>
          <p:nvPr/>
        </p:nvSpPr>
        <p:spPr>
          <a:xfrm>
            <a:off x="4268332" y="548680"/>
            <a:ext cx="42672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a:t>Customization of </a:t>
            </a:r>
            <a:r>
              <a:rPr lang="en-US" dirty="0" smtClean="0"/>
              <a:t>Plots</a:t>
            </a:r>
            <a:endParaRPr lang="en-US" dirty="0"/>
          </a:p>
        </p:txBody>
      </p:sp>
    </p:spTree>
    <p:extLst>
      <p:ext uri="{BB962C8B-B14F-4D97-AF65-F5344CB8AC3E}">
        <p14:creationId xmlns:p14="http://schemas.microsoft.com/office/powerpoint/2010/main" val="41227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03648" y="256120"/>
            <a:ext cx="5091587" cy="769441"/>
          </a:xfrm>
          <a:prstGeom prst="rect">
            <a:avLst/>
          </a:prstGeom>
        </p:spPr>
        <p:txBody>
          <a:bodyPr wrap="none">
            <a:spAutoFit/>
          </a:bodyPr>
          <a:lstStyle/>
          <a:p>
            <a:r>
              <a:rPr lang="en-IN" sz="4400" dirty="0">
                <a:solidFill>
                  <a:srgbClr val="7030A0"/>
                </a:solidFill>
                <a:latin typeface="+mj-lt"/>
              </a:rPr>
              <a:t>Creating Scatter Plots</a:t>
            </a:r>
          </a:p>
        </p:txBody>
      </p:sp>
      <p:sp>
        <p:nvSpPr>
          <p:cNvPr id="3" name="Rectangle 1"/>
          <p:cNvSpPr>
            <a:spLocks noChangeArrowheads="1"/>
          </p:cNvSpPr>
          <p:nvPr/>
        </p:nvSpPr>
        <p:spPr bwMode="auto">
          <a:xfrm>
            <a:off x="395536" y="1001634"/>
            <a:ext cx="8283101" cy="10772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With </a:t>
            </a:r>
            <a:r>
              <a:rPr kumimoji="0" lang="en-US" sz="1600" b="0" i="0" u="none" strike="noStrike" cap="none" normalizeH="0" baseline="0" dirty="0" err="1" smtClean="0">
                <a:ln>
                  <a:noFill/>
                </a:ln>
                <a:solidFill>
                  <a:srgbClr val="000000"/>
                </a:solidFill>
                <a:effectLst/>
                <a:cs typeface="Arial" pitchFamily="34" charset="0"/>
              </a:rPr>
              <a:t>Pyplot</a:t>
            </a:r>
            <a:r>
              <a:rPr kumimoji="0" lang="en-US" sz="1600" b="0" i="0" u="none" strike="noStrike" cap="none" normalizeH="0" baseline="0" dirty="0" smtClean="0">
                <a:ln>
                  <a:noFill/>
                </a:ln>
                <a:solidFill>
                  <a:srgbClr val="000000"/>
                </a:solidFill>
                <a:effectLst/>
                <a:cs typeface="Arial" pitchFamily="34" charset="0"/>
              </a:rPr>
              <a:t>, you can use the </a:t>
            </a:r>
            <a:r>
              <a:rPr kumimoji="0" lang="en-US" sz="1600" b="0" i="0" u="none" strike="noStrike" cap="none" normalizeH="0" baseline="0" dirty="0" smtClean="0">
                <a:ln>
                  <a:noFill/>
                </a:ln>
                <a:solidFill>
                  <a:srgbClr val="DC143C"/>
                </a:solidFill>
                <a:effectLst/>
                <a:cs typeface="Arial" pitchFamily="34" charset="0"/>
              </a:rPr>
              <a:t>scatter()</a:t>
            </a:r>
            <a:r>
              <a:rPr kumimoji="0" lang="en-US" sz="1600" b="0" i="0" u="none" strike="noStrike" cap="none" normalizeH="0" baseline="0" dirty="0" smtClean="0">
                <a:ln>
                  <a:noFill/>
                </a:ln>
                <a:solidFill>
                  <a:srgbClr val="000000"/>
                </a:solidFill>
                <a:effectLst/>
                <a:cs typeface="Arial" pitchFamily="34" charset="0"/>
              </a:rPr>
              <a:t> function to draw a scatter plot.</a:t>
            </a:r>
            <a:endParaRPr kumimoji="0" lang="en-US" sz="1600"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The </a:t>
            </a:r>
            <a:r>
              <a:rPr kumimoji="0" lang="en-US" sz="1600" b="0" i="0" u="none" strike="noStrike" cap="none" normalizeH="0" baseline="0" dirty="0" smtClean="0">
                <a:ln>
                  <a:noFill/>
                </a:ln>
                <a:solidFill>
                  <a:srgbClr val="DC143C"/>
                </a:solidFill>
                <a:effectLst/>
                <a:cs typeface="Arial" pitchFamily="34" charset="0"/>
              </a:rPr>
              <a:t>scatter()</a:t>
            </a:r>
            <a:r>
              <a:rPr kumimoji="0" lang="en-US" sz="1600" b="0" i="0" u="none" strike="noStrike" cap="none" normalizeH="0" baseline="0" dirty="0" smtClean="0">
                <a:ln>
                  <a:noFill/>
                </a:ln>
                <a:solidFill>
                  <a:srgbClr val="000000"/>
                </a:solidFill>
                <a:effectLst/>
                <a:cs typeface="Arial" pitchFamily="34" charset="0"/>
              </a:rPr>
              <a:t> function plots one dot for each observation. It needs two arrays of the same length,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00"/>
                </a:solidFill>
                <a:effectLst/>
                <a:cs typeface="Arial" pitchFamily="34" charset="0"/>
              </a:rPr>
              <a:t>one for the values of </a:t>
            </a:r>
            <a:r>
              <a:rPr kumimoji="0" lang="en-US" sz="1600" b="0" i="0" u="none" strike="noStrike" cap="none" normalizeH="0" dirty="0" smtClean="0">
                <a:ln>
                  <a:noFill/>
                </a:ln>
                <a:solidFill>
                  <a:srgbClr val="000000"/>
                </a:solidFill>
                <a:effectLst/>
                <a:cs typeface="Arial" pitchFamily="34" charset="0"/>
              </a:rPr>
              <a:t> </a:t>
            </a:r>
            <a:r>
              <a:rPr kumimoji="0" lang="en-US" sz="1600" b="0" i="0" u="none" strike="noStrike" cap="none" normalizeH="0" baseline="0" dirty="0" smtClean="0">
                <a:ln>
                  <a:noFill/>
                </a:ln>
                <a:solidFill>
                  <a:srgbClr val="000000"/>
                </a:solidFill>
                <a:effectLst/>
                <a:cs typeface="Arial" pitchFamily="34" charset="0"/>
              </a:rPr>
              <a:t>the x-axis, and one for values on the y-axis:</a:t>
            </a:r>
            <a:endParaRPr kumimoji="0" lang="en-US" sz="1600"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417560" y="2564904"/>
            <a:ext cx="4572000" cy="2862322"/>
          </a:xfrm>
          <a:prstGeom prst="rect">
            <a:avLst/>
          </a:prstGeom>
        </p:spPr>
        <p:txBody>
          <a:bodyPr>
            <a:spAutoFit/>
          </a:bodyPr>
          <a:lstStyle/>
          <a:p>
            <a:r>
              <a:rPr lang="en-IN" dirty="0" smtClean="0"/>
              <a:t>import </a:t>
            </a:r>
            <a:r>
              <a:rPr lang="en-IN" dirty="0" err="1" smtClean="0"/>
              <a:t>matplotlib.pyplot</a:t>
            </a:r>
            <a:r>
              <a:rPr lang="en-IN" dirty="0" smtClean="0"/>
              <a:t> as </a:t>
            </a:r>
            <a:r>
              <a:rPr lang="en-IN" dirty="0" err="1" smtClean="0"/>
              <a:t>plt</a:t>
            </a:r>
            <a:endParaRPr lang="en-IN" dirty="0" smtClean="0"/>
          </a:p>
          <a:p>
            <a:r>
              <a:rPr lang="en-IN" dirty="0" smtClean="0"/>
              <a:t>import </a:t>
            </a:r>
            <a:r>
              <a:rPr lang="en-IN" dirty="0" err="1" smtClean="0"/>
              <a:t>numpy</a:t>
            </a:r>
            <a:r>
              <a:rPr lang="en-IN" dirty="0" smtClean="0"/>
              <a:t> as </a:t>
            </a:r>
            <a:r>
              <a:rPr lang="en-IN" dirty="0" err="1" smtClean="0"/>
              <a:t>np</a:t>
            </a:r>
            <a:endParaRPr lang="en-IN" dirty="0" smtClean="0"/>
          </a:p>
          <a:p>
            <a:endParaRPr lang="en-IN" dirty="0" smtClean="0"/>
          </a:p>
          <a:p>
            <a:r>
              <a:rPr lang="en-IN" dirty="0" smtClean="0"/>
              <a:t>x = </a:t>
            </a:r>
            <a:r>
              <a:rPr lang="en-IN" dirty="0" err="1" smtClean="0"/>
              <a:t>np.array</a:t>
            </a:r>
            <a:r>
              <a:rPr lang="en-IN" dirty="0" smtClean="0"/>
              <a:t>([5,7,8,7,2,17,2,9,4,11,12,9,6])</a:t>
            </a:r>
          </a:p>
          <a:p>
            <a:r>
              <a:rPr lang="en-IN" dirty="0" smtClean="0"/>
              <a:t>y = </a:t>
            </a:r>
            <a:r>
              <a:rPr lang="en-IN" dirty="0" err="1" smtClean="0"/>
              <a:t>np.array</a:t>
            </a:r>
            <a:r>
              <a:rPr lang="en-IN" dirty="0" smtClean="0"/>
              <a:t>([99,86,87,88,111,86,103,87,94,78,77,85,86])</a:t>
            </a:r>
          </a:p>
          <a:p>
            <a:endParaRPr lang="en-IN" dirty="0" smtClean="0"/>
          </a:p>
          <a:p>
            <a:r>
              <a:rPr lang="en-IN" dirty="0" err="1" smtClean="0"/>
              <a:t>plt.scatter</a:t>
            </a:r>
            <a:r>
              <a:rPr lang="en-IN" dirty="0" smtClean="0"/>
              <a:t>(x, y)</a:t>
            </a:r>
          </a:p>
          <a:p>
            <a:r>
              <a:rPr lang="en-IN" dirty="0" err="1" smtClean="0"/>
              <a:t>plt.show</a:t>
            </a:r>
            <a:r>
              <a:rPr lang="en-IN" dirty="0" smtClean="0"/>
              <a:t>()</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60032" y="2708920"/>
            <a:ext cx="4078214" cy="3058660"/>
          </a:xfrm>
          <a:prstGeom prst="rect">
            <a:avLst/>
          </a:prstGeom>
        </p:spPr>
      </p:pic>
    </p:spTree>
    <p:extLst>
      <p:ext uri="{BB962C8B-B14F-4D97-AF65-F5344CB8AC3E}">
        <p14:creationId xmlns:p14="http://schemas.microsoft.com/office/powerpoint/2010/main" val="3905552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445" y="332656"/>
            <a:ext cx="2617448" cy="584775"/>
          </a:xfrm>
          <a:prstGeom prst="rect">
            <a:avLst/>
          </a:prstGeom>
        </p:spPr>
        <p:txBody>
          <a:bodyPr wrap="none">
            <a:spAutoFit/>
          </a:bodyPr>
          <a:lstStyle/>
          <a:p>
            <a:r>
              <a:rPr lang="en-IN" sz="3200" dirty="0">
                <a:solidFill>
                  <a:srgbClr val="7030A0"/>
                </a:solidFill>
              </a:rPr>
              <a:t>Compare Plots</a:t>
            </a:r>
          </a:p>
        </p:txBody>
      </p:sp>
      <p:sp>
        <p:nvSpPr>
          <p:cNvPr id="3" name="Rectangle 2"/>
          <p:cNvSpPr/>
          <p:nvPr/>
        </p:nvSpPr>
        <p:spPr>
          <a:xfrm>
            <a:off x="567445" y="931175"/>
            <a:ext cx="3486595" cy="369332"/>
          </a:xfrm>
          <a:prstGeom prst="rect">
            <a:avLst/>
          </a:prstGeom>
        </p:spPr>
        <p:txBody>
          <a:bodyPr wrap="none">
            <a:spAutoFit/>
          </a:bodyPr>
          <a:lstStyle/>
          <a:p>
            <a:r>
              <a:rPr lang="en-US" dirty="0">
                <a:solidFill>
                  <a:srgbClr val="FF0000"/>
                </a:solidFill>
              </a:rPr>
              <a:t>Draw two plots on the same figure:</a:t>
            </a:r>
            <a:endParaRPr lang="en-IN" dirty="0">
              <a:solidFill>
                <a:srgbClr val="FF0000"/>
              </a:solidFill>
            </a:endParaRPr>
          </a:p>
        </p:txBody>
      </p:sp>
      <p:sp>
        <p:nvSpPr>
          <p:cNvPr id="4" name="Rectangle 3"/>
          <p:cNvSpPr/>
          <p:nvPr/>
        </p:nvSpPr>
        <p:spPr>
          <a:xfrm>
            <a:off x="437872" y="1502688"/>
            <a:ext cx="5646296" cy="3693319"/>
          </a:xfrm>
          <a:prstGeom prst="rect">
            <a:avLst/>
          </a:prstGeom>
        </p:spPr>
        <p:txBody>
          <a:bodyPr wrap="square">
            <a:spAutoFit/>
          </a:bodyPr>
          <a:lstStyle/>
          <a:p>
            <a:r>
              <a:rPr lang="en-US" dirty="0"/>
              <a:t>import </a:t>
            </a:r>
            <a:r>
              <a:rPr lang="en-US" dirty="0" err="1"/>
              <a:t>matplotlib.pyplot</a:t>
            </a:r>
            <a:r>
              <a:rPr lang="en-US" dirty="0"/>
              <a:t> as </a:t>
            </a:r>
            <a:r>
              <a:rPr lang="en-US" dirty="0" err="1"/>
              <a:t>plt</a:t>
            </a:r>
            <a:r>
              <a:rPr lang="en-US" dirty="0" smtClean="0"/>
              <a:t/>
            </a:r>
            <a:br>
              <a:rPr lang="en-US" dirty="0" smtClean="0"/>
            </a:br>
            <a:r>
              <a:rPr lang="en-US" dirty="0"/>
              <a:t>import </a:t>
            </a:r>
            <a:r>
              <a:rPr lang="en-US" dirty="0" err="1"/>
              <a:t>numpy</a:t>
            </a:r>
            <a:r>
              <a:rPr lang="en-US" dirty="0"/>
              <a:t> as </a:t>
            </a:r>
            <a:r>
              <a:rPr lang="en-US" dirty="0" err="1"/>
              <a:t>np</a:t>
            </a:r>
            <a:r>
              <a:rPr lang="en-US" dirty="0" smtClean="0"/>
              <a:t/>
            </a:r>
            <a:br>
              <a:rPr lang="en-US" dirty="0" smtClean="0"/>
            </a:br>
            <a:r>
              <a:rPr lang="en-US" dirty="0"/>
              <a:t/>
            </a:r>
            <a:br>
              <a:rPr lang="en-US" dirty="0"/>
            </a:br>
            <a:r>
              <a:rPr lang="en-US" dirty="0"/>
              <a:t>x = </a:t>
            </a:r>
            <a:r>
              <a:rPr lang="en-US" dirty="0" err="1"/>
              <a:t>np.array</a:t>
            </a:r>
            <a:r>
              <a:rPr lang="en-US" dirty="0"/>
              <a:t>([5,7,8,7,2,17,2,9,4,11,12,9,6])</a:t>
            </a:r>
            <a:r>
              <a:rPr lang="en-US" dirty="0" smtClean="0"/>
              <a:t/>
            </a:r>
            <a:br>
              <a:rPr lang="en-US" dirty="0" smtClean="0"/>
            </a:br>
            <a:r>
              <a:rPr lang="en-US" dirty="0"/>
              <a:t>y = </a:t>
            </a:r>
            <a:r>
              <a:rPr lang="en-US" dirty="0" err="1"/>
              <a:t>np.array</a:t>
            </a:r>
            <a:r>
              <a:rPr lang="en-US" dirty="0"/>
              <a:t>([99,86,87,88,111,86,103,87,94,78,77,85,86])</a:t>
            </a:r>
            <a:r>
              <a:rPr lang="en-US" dirty="0" smtClean="0"/>
              <a:t/>
            </a:r>
            <a:br>
              <a:rPr lang="en-US" dirty="0" smtClean="0"/>
            </a:br>
            <a:r>
              <a:rPr lang="en-US" dirty="0" err="1"/>
              <a:t>plt.scatter</a:t>
            </a:r>
            <a:r>
              <a:rPr lang="en-US" dirty="0"/>
              <a:t>(x, y)</a:t>
            </a:r>
            <a:r>
              <a:rPr lang="en-US" dirty="0" smtClean="0"/>
              <a:t/>
            </a:r>
            <a:br>
              <a:rPr lang="en-US" dirty="0" smtClean="0"/>
            </a:br>
            <a:r>
              <a:rPr lang="en-US" dirty="0"/>
              <a:t/>
            </a:r>
            <a:br>
              <a:rPr lang="en-US" dirty="0"/>
            </a:br>
            <a:r>
              <a:rPr lang="en-US" dirty="0"/>
              <a:t>x = </a:t>
            </a:r>
            <a:r>
              <a:rPr lang="en-US" dirty="0" err="1"/>
              <a:t>np.array</a:t>
            </a:r>
            <a:r>
              <a:rPr lang="en-US" dirty="0"/>
              <a:t>([2,2,8,1,15,8,12,9,7,3,11,4,7,14,12])</a:t>
            </a:r>
            <a:r>
              <a:rPr lang="en-US" dirty="0" smtClean="0"/>
              <a:t/>
            </a:r>
            <a:br>
              <a:rPr lang="en-US" dirty="0" smtClean="0"/>
            </a:br>
            <a:r>
              <a:rPr lang="en-US" dirty="0" smtClean="0"/>
              <a:t>y=</a:t>
            </a:r>
            <a:r>
              <a:rPr lang="en-US" dirty="0" err="1" smtClean="0"/>
              <a:t>np.array</a:t>
            </a:r>
            <a:r>
              <a:rPr lang="en-US" dirty="0"/>
              <a:t>([100,105,84,105,90,99,90,95,94,100,79</a:t>
            </a:r>
            <a:r>
              <a:rPr lang="en-US" dirty="0" smtClean="0"/>
              <a:t>,</a:t>
            </a:r>
          </a:p>
          <a:p>
            <a:r>
              <a:rPr lang="en-US" dirty="0" smtClean="0"/>
              <a:t>112,91,80,85</a:t>
            </a:r>
            <a:r>
              <a:rPr lang="en-US" dirty="0"/>
              <a:t>])</a:t>
            </a:r>
            <a:r>
              <a:rPr lang="en-US" dirty="0" smtClean="0"/>
              <a:t/>
            </a:r>
            <a:br>
              <a:rPr lang="en-US" dirty="0" smtClean="0"/>
            </a:br>
            <a:r>
              <a:rPr lang="en-US" dirty="0" err="1"/>
              <a:t>plt.scatter</a:t>
            </a:r>
            <a:r>
              <a:rPr lang="en-US" dirty="0"/>
              <a:t>(x, y)</a:t>
            </a:r>
            <a:r>
              <a:rPr lang="en-US" dirty="0" smtClean="0"/>
              <a:t/>
            </a:r>
            <a:br>
              <a:rPr lang="en-US" dirty="0" smtClean="0"/>
            </a:br>
            <a:r>
              <a:rPr lang="en-US" dirty="0" smtClean="0"/>
              <a:t/>
            </a:r>
            <a:br>
              <a:rPr lang="en-US" dirty="0" smtClean="0"/>
            </a:br>
            <a:r>
              <a:rPr lang="en-US" dirty="0" err="1"/>
              <a:t>plt.show</a:t>
            </a:r>
            <a:r>
              <a:rPr lang="en-US" dirty="0"/>
              <a:t>()</a:t>
            </a:r>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64089" y="4005064"/>
            <a:ext cx="3214116" cy="2410586"/>
          </a:xfrm>
          <a:prstGeom prst="rect">
            <a:avLst/>
          </a:prstGeom>
        </p:spPr>
      </p:pic>
    </p:spTree>
    <p:extLst>
      <p:ext uri="{BB962C8B-B14F-4D97-AF65-F5344CB8AC3E}">
        <p14:creationId xmlns:p14="http://schemas.microsoft.com/office/powerpoint/2010/main" val="4289906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07504" y="116632"/>
            <a:ext cx="8597918"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a:t>Scatter </a:t>
            </a:r>
            <a:r>
              <a:rPr lang="en-US" dirty="0" smtClean="0"/>
              <a:t>plot</a:t>
            </a:r>
            <a:endParaRPr lang="en-US" dirty="0"/>
          </a:p>
        </p:txBody>
      </p:sp>
      <p:sp>
        <p:nvSpPr>
          <p:cNvPr id="3" name="Rectangle 2"/>
          <p:cNvSpPr/>
          <p:nvPr/>
        </p:nvSpPr>
        <p:spPr>
          <a:xfrm>
            <a:off x="285495" y="1412776"/>
            <a:ext cx="8545667" cy="5262979"/>
          </a:xfrm>
          <a:prstGeom prst="rect">
            <a:avLst/>
          </a:prstGeom>
          <a:solidFill>
            <a:schemeClr val="accent6">
              <a:lumMod val="20000"/>
              <a:lumOff val="80000"/>
              <a:alpha val="25000"/>
            </a:schemeClr>
          </a:solidFill>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0070C0"/>
                </a:solidFill>
                <a:latin typeface="Courier New"/>
                <a:cs typeface="Courier New"/>
              </a:rPr>
              <a:t>import</a:t>
            </a:r>
            <a:r>
              <a:rPr lang="en-US" sz="1600" b="1" dirty="0">
                <a:solidFill>
                  <a:srgbClr val="A23A8A"/>
                </a:solidFill>
                <a:latin typeface="Courier New"/>
                <a:cs typeface="Courier New"/>
              </a:rPr>
              <a:t> </a:t>
            </a:r>
            <a:r>
              <a:rPr lang="en-US" sz="1600" b="1" dirty="0" err="1">
                <a:latin typeface="Courier New"/>
                <a:cs typeface="Courier New"/>
              </a:rPr>
              <a:t>matplotlib.pyplot</a:t>
            </a:r>
            <a:r>
              <a:rPr lang="en-US" sz="1600" b="1" dirty="0">
                <a:latin typeface="Courier New"/>
                <a:cs typeface="Courier New"/>
              </a:rPr>
              <a:t> </a:t>
            </a:r>
            <a:r>
              <a:rPr lang="en-US" sz="1600" b="1" dirty="0">
                <a:solidFill>
                  <a:srgbClr val="0070C0"/>
                </a:solidFill>
                <a:latin typeface="Courier New"/>
                <a:cs typeface="Courier New"/>
              </a:rPr>
              <a:t>as</a:t>
            </a:r>
            <a:r>
              <a:rPr lang="en-US" sz="1600" b="1" dirty="0">
                <a:latin typeface="Courier New"/>
                <a:cs typeface="Courier New"/>
              </a:rPr>
              <a:t> </a:t>
            </a:r>
            <a:r>
              <a:rPr lang="en-US" sz="1600" b="1" dirty="0" err="1">
                <a:latin typeface="Courier New"/>
                <a:cs typeface="Courier New"/>
              </a:rPr>
              <a:t>plt</a:t>
            </a:r>
            <a:endParaRPr lang="en-US" sz="1600" b="1" dirty="0">
              <a:latin typeface="Courier New"/>
              <a:cs typeface="Courier New"/>
            </a:endParaRP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a:solidFill>
                  <a:srgbClr val="00B050"/>
                </a:solidFill>
                <a:latin typeface="Courier New" panose="02070309020205020404" pitchFamily="49" charset="0"/>
                <a:cs typeface="Courier New" panose="02070309020205020404" pitchFamily="49" charset="0"/>
              </a:rPr>
              <a:t># x-axis values </a:t>
            </a:r>
          </a:p>
          <a:p>
            <a:r>
              <a:rPr lang="en-US" sz="1600" b="1" dirty="0">
                <a:latin typeface="Courier New" panose="02070309020205020404" pitchFamily="49" charset="0"/>
                <a:cs typeface="Courier New" panose="02070309020205020404" pitchFamily="49" charset="0"/>
              </a:rPr>
              <a:t>x = [1,2,3,4,5,6,7,8,9,10] </a:t>
            </a:r>
          </a:p>
          <a:p>
            <a:r>
              <a:rPr lang="en-US" sz="1600" b="1" dirty="0">
                <a:solidFill>
                  <a:srgbClr val="00B050"/>
                </a:solidFill>
                <a:latin typeface="Courier New" panose="02070309020205020404" pitchFamily="49" charset="0"/>
                <a:cs typeface="Courier New" panose="02070309020205020404" pitchFamily="49" charset="0"/>
              </a:rPr>
              <a:t># y-axis values </a:t>
            </a:r>
          </a:p>
          <a:p>
            <a:r>
              <a:rPr lang="en-US" sz="1600" b="1" dirty="0">
                <a:latin typeface="Courier New" panose="02070309020205020404" pitchFamily="49" charset="0"/>
                <a:cs typeface="Courier New" panose="02070309020205020404" pitchFamily="49" charset="0"/>
              </a:rPr>
              <a:t>y = [2,4,5,7,6,8,9,11,12,12]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plotting points as a scatter plot </a:t>
            </a:r>
          </a:p>
          <a:p>
            <a:r>
              <a:rPr lang="en-US" sz="1600" b="1" dirty="0" err="1">
                <a:latin typeface="Courier New" panose="02070309020205020404" pitchFamily="49" charset="0"/>
                <a:cs typeface="Courier New" panose="02070309020205020404" pitchFamily="49" charset="0"/>
              </a:rPr>
              <a:t>plt.scatter</a:t>
            </a:r>
            <a:r>
              <a:rPr lang="en-US" sz="1600" b="1" dirty="0">
                <a:latin typeface="Courier New" panose="02070309020205020404" pitchFamily="49" charset="0"/>
                <a:cs typeface="Courier New" panose="02070309020205020404" pitchFamily="49" charset="0"/>
              </a:rPr>
              <a:t>(x, y, label= "</a:t>
            </a:r>
            <a:r>
              <a:rPr lang="en-US" sz="1600" b="1" dirty="0">
                <a:solidFill>
                  <a:srgbClr val="C00000"/>
                </a:solidFill>
                <a:latin typeface="Courier New" panose="02070309020205020404" pitchFamily="49" charset="0"/>
                <a:cs typeface="Courier New" panose="02070309020205020404" pitchFamily="49" charset="0"/>
              </a:rPr>
              <a:t>stars</a:t>
            </a:r>
            <a:r>
              <a:rPr lang="en-US" sz="1600" b="1" dirty="0">
                <a:latin typeface="Courier New" panose="02070309020205020404" pitchFamily="49" charset="0"/>
                <a:cs typeface="Courier New" panose="02070309020205020404" pitchFamily="49" charset="0"/>
              </a:rPr>
              <a:t>", color</a:t>
            </a:r>
            <a:r>
              <a:rPr lang="en-US" sz="1600" b="1" dirty="0" smtClean="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green</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marker</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C00000"/>
                </a:solidFill>
                <a:latin typeface="Courier New" panose="02070309020205020404" pitchFamily="49" charset="0"/>
                <a:cs typeface="Courier New" panose="02070309020205020404" pitchFamily="49" charset="0"/>
              </a:rPr>
              <a:t>*</a:t>
            </a:r>
            <a:r>
              <a:rPr lang="en-US" sz="1600" b="1" dirty="0" smtClean="0">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s=30)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x-axis label </a:t>
            </a:r>
          </a:p>
          <a:p>
            <a:r>
              <a:rPr lang="en-US" sz="1600" b="1" dirty="0" err="1">
                <a:latin typeface="Courier New" panose="02070309020205020404" pitchFamily="49" charset="0"/>
                <a:cs typeface="Courier New" panose="02070309020205020404" pitchFamily="49" charset="0"/>
              </a:rPr>
              <a:t>plt.xlabel</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x - axis</a:t>
            </a:r>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frequency label </a:t>
            </a:r>
          </a:p>
          <a:p>
            <a:r>
              <a:rPr lang="en-US" sz="1600" b="1" dirty="0" err="1">
                <a:latin typeface="Courier New" panose="02070309020205020404" pitchFamily="49" charset="0"/>
                <a:cs typeface="Courier New" panose="02070309020205020404" pitchFamily="49" charset="0"/>
              </a:rPr>
              <a:t>plt.ylabel</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y - axis</a:t>
            </a:r>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plot title </a:t>
            </a:r>
          </a:p>
          <a:p>
            <a:r>
              <a:rPr lang="en-US" sz="1600" b="1" dirty="0" err="1">
                <a:latin typeface="Courier New" panose="02070309020205020404" pitchFamily="49" charset="0"/>
                <a:cs typeface="Courier New" panose="02070309020205020404" pitchFamily="49" charset="0"/>
              </a:rPr>
              <a:t>plt.title</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My scatter plot!</a:t>
            </a:r>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showing legend </a:t>
            </a:r>
          </a:p>
          <a:p>
            <a:r>
              <a:rPr lang="en-US" sz="1600" b="1" dirty="0" err="1">
                <a:latin typeface="Courier New" panose="02070309020205020404" pitchFamily="49" charset="0"/>
                <a:cs typeface="Courier New" panose="02070309020205020404" pitchFamily="49" charset="0"/>
              </a:rPr>
              <a:t>plt.legend</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function to show the plot </a:t>
            </a:r>
          </a:p>
          <a:p>
            <a:r>
              <a:rPr lang="en-US" sz="1600" b="1" dirty="0" err="1">
                <a:latin typeface="Courier New" panose="02070309020205020404" pitchFamily="49" charset="0"/>
                <a:cs typeface="Courier New" panose="02070309020205020404" pitchFamily="49" charset="0"/>
              </a:rPr>
              <a:t>plt.show</a:t>
            </a:r>
            <a:r>
              <a:rPr lang="en-US" sz="1600" b="1" dirty="0">
                <a:latin typeface="Courier New" panose="02070309020205020404" pitchFamily="49" charset="0"/>
                <a:cs typeface="Courier New" panose="02070309020205020404" pitchFamily="49" charset="0"/>
              </a:rPr>
              <a:t>() </a:t>
            </a:r>
          </a:p>
        </p:txBody>
      </p:sp>
      <p:pic>
        <p:nvPicPr>
          <p:cNvPr id="4" name="Picture 3" descr="mp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81136" y="3933056"/>
            <a:ext cx="3676650" cy="2628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4964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66700" y="260648"/>
            <a:ext cx="8610600" cy="90220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smtClean="0"/>
              <a:t>Pie-chart</a:t>
            </a:r>
            <a:endParaRPr lang="en-US" dirty="0"/>
          </a:p>
        </p:txBody>
      </p:sp>
      <p:sp>
        <p:nvSpPr>
          <p:cNvPr id="3" name="Rectangle 1"/>
          <p:cNvSpPr>
            <a:spLocks noChangeArrowheads="1"/>
          </p:cNvSpPr>
          <p:nvPr/>
        </p:nvSpPr>
        <p:spPr bwMode="auto">
          <a:xfrm>
            <a:off x="467544" y="1290246"/>
            <a:ext cx="59981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With </a:t>
            </a:r>
            <a:r>
              <a:rPr kumimoji="0" lang="en-US" b="0" i="0" u="none" strike="noStrike" cap="none" normalizeH="0" baseline="0" dirty="0" err="1" smtClean="0">
                <a:ln>
                  <a:noFill/>
                </a:ln>
                <a:solidFill>
                  <a:srgbClr val="000000"/>
                </a:solidFill>
                <a:effectLst/>
                <a:cs typeface="Arial" pitchFamily="34" charset="0"/>
              </a:rPr>
              <a:t>Pyplot</a:t>
            </a:r>
            <a:r>
              <a:rPr kumimoji="0" lang="en-US" b="0" i="0" u="none" strike="noStrike" cap="none" normalizeH="0" baseline="0" dirty="0" smtClean="0">
                <a:ln>
                  <a:noFill/>
                </a:ln>
                <a:solidFill>
                  <a:srgbClr val="000000"/>
                </a:solidFill>
                <a:effectLst/>
                <a:cs typeface="Arial" pitchFamily="34" charset="0"/>
              </a:rPr>
              <a:t>, you can use the </a:t>
            </a:r>
            <a:r>
              <a:rPr kumimoji="0" lang="en-US" b="0" i="0" u="none" strike="noStrike" cap="none" normalizeH="0" baseline="0" dirty="0" smtClean="0">
                <a:ln>
                  <a:noFill/>
                </a:ln>
                <a:solidFill>
                  <a:srgbClr val="DC143C"/>
                </a:solidFill>
                <a:effectLst/>
                <a:cs typeface="Arial" pitchFamily="34" charset="0"/>
              </a:rPr>
              <a:t>pie()</a:t>
            </a:r>
            <a:r>
              <a:rPr kumimoji="0" lang="en-US" b="0" i="0" u="none" strike="noStrike" cap="none" normalizeH="0" baseline="0" dirty="0" smtClean="0">
                <a:ln>
                  <a:noFill/>
                </a:ln>
                <a:solidFill>
                  <a:srgbClr val="000000"/>
                </a:solidFill>
                <a:effectLst/>
                <a:cs typeface="Arial" pitchFamily="34" charset="0"/>
              </a:rPr>
              <a:t> function to draw pie charts</a:t>
            </a:r>
            <a:r>
              <a:rPr kumimoji="0" lang="en-US" b="0" i="0" u="none" strike="noStrike" cap="none" normalizeH="0" baseline="0" dirty="0" smtClean="0">
                <a:ln>
                  <a:noFill/>
                </a:ln>
                <a:solidFill>
                  <a:schemeClr val="tx1"/>
                </a:solidFill>
                <a:effectLst/>
                <a:cs typeface="Arial" pitchFamily="34" charset="0"/>
              </a:rPr>
              <a:t> </a:t>
            </a:r>
          </a:p>
        </p:txBody>
      </p:sp>
      <p:sp>
        <p:nvSpPr>
          <p:cNvPr id="4" name="Rectangle 3"/>
          <p:cNvSpPr/>
          <p:nvPr/>
        </p:nvSpPr>
        <p:spPr>
          <a:xfrm>
            <a:off x="438992" y="2276872"/>
            <a:ext cx="4572000" cy="2031325"/>
          </a:xfrm>
          <a:prstGeom prst="rect">
            <a:avLst/>
          </a:prstGeom>
        </p:spPr>
        <p:txBody>
          <a:bodyPr>
            <a:spAutoFit/>
          </a:bodyPr>
          <a:lstStyle/>
          <a:p>
            <a:r>
              <a:rPr lang="en-IN" dirty="0" smtClean="0"/>
              <a:t>import </a:t>
            </a:r>
            <a:r>
              <a:rPr lang="en-IN" dirty="0" err="1"/>
              <a:t>matplotlib.pyplot</a:t>
            </a:r>
            <a:r>
              <a:rPr lang="en-IN" dirty="0"/>
              <a:t> as </a:t>
            </a:r>
            <a:r>
              <a:rPr lang="en-IN" dirty="0" err="1"/>
              <a:t>plt</a:t>
            </a:r>
            <a:endParaRPr lang="en-IN" dirty="0"/>
          </a:p>
          <a:p>
            <a:r>
              <a:rPr lang="en-IN" dirty="0"/>
              <a:t>import </a:t>
            </a:r>
            <a:r>
              <a:rPr lang="en-IN" dirty="0" err="1"/>
              <a:t>numpy</a:t>
            </a:r>
            <a:r>
              <a:rPr lang="en-IN" dirty="0"/>
              <a:t> as </a:t>
            </a:r>
            <a:r>
              <a:rPr lang="en-IN" dirty="0" err="1"/>
              <a:t>np</a:t>
            </a:r>
            <a:endParaRPr lang="en-IN" dirty="0"/>
          </a:p>
          <a:p>
            <a:endParaRPr lang="en-IN" dirty="0"/>
          </a:p>
          <a:p>
            <a:r>
              <a:rPr lang="en-IN" dirty="0"/>
              <a:t>y = </a:t>
            </a:r>
            <a:r>
              <a:rPr lang="en-IN" dirty="0" err="1"/>
              <a:t>np.array</a:t>
            </a:r>
            <a:r>
              <a:rPr lang="en-IN" dirty="0"/>
              <a:t>([35, 25, 25, 15])</a:t>
            </a:r>
          </a:p>
          <a:p>
            <a:endParaRPr lang="en-IN" dirty="0"/>
          </a:p>
          <a:p>
            <a:r>
              <a:rPr lang="en-IN" dirty="0" err="1"/>
              <a:t>plt.pie</a:t>
            </a:r>
            <a:r>
              <a:rPr lang="en-IN" dirty="0"/>
              <a:t>(y)</a:t>
            </a:r>
          </a:p>
          <a:p>
            <a:r>
              <a:rPr lang="en-IN" dirty="0" err="1"/>
              <a:t>plt.show</a:t>
            </a:r>
            <a:r>
              <a:rPr lang="en-IN" dirty="0"/>
              <a:t>() </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9952" y="2289456"/>
            <a:ext cx="3648406" cy="2736304"/>
          </a:xfrm>
          <a:prstGeom prst="rect">
            <a:avLst/>
          </a:prstGeom>
        </p:spPr>
      </p:pic>
    </p:spTree>
    <p:extLst>
      <p:ext uri="{BB962C8B-B14F-4D97-AF65-F5344CB8AC3E}">
        <p14:creationId xmlns:p14="http://schemas.microsoft.com/office/powerpoint/2010/main" val="202267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https://www.w3schools.com/python/img_matplotlib_pie_start.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47664" y="1988840"/>
            <a:ext cx="4320480" cy="3600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3528" y="332656"/>
            <a:ext cx="7992888" cy="1200329"/>
          </a:xfrm>
          <a:prstGeom prst="rect">
            <a:avLst/>
          </a:prstGeom>
        </p:spPr>
        <p:txBody>
          <a:bodyPr wrap="square">
            <a:spAutoFit/>
          </a:bodyPr>
          <a:lstStyle/>
          <a:p>
            <a:r>
              <a:rPr lang="en-US" dirty="0"/>
              <a:t>As you can see the pie chart draws one piece (called a wedge) for each value in the array (in this case [35, 25, 25, 15]).</a:t>
            </a:r>
          </a:p>
          <a:p>
            <a:r>
              <a:rPr lang="en-US" dirty="0"/>
              <a:t>By default the plotting of the first wedge starts from the x-axis and move </a:t>
            </a:r>
            <a:r>
              <a:rPr lang="en-US" i="1" dirty="0"/>
              <a:t>counterclockwise</a:t>
            </a:r>
            <a:r>
              <a:rPr lang="en-US" dirty="0"/>
              <a:t>:</a:t>
            </a:r>
          </a:p>
        </p:txBody>
      </p:sp>
    </p:spTree>
    <p:extLst>
      <p:ext uri="{BB962C8B-B14F-4D97-AF65-F5344CB8AC3E}">
        <p14:creationId xmlns:p14="http://schemas.microsoft.com/office/powerpoint/2010/main" val="3471509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504" y="584394"/>
            <a:ext cx="8208912" cy="14516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3200" b="1" i="0" u="none" strike="noStrike" cap="none" normalizeH="0" baseline="0" dirty="0" smtClean="0">
              <a:ln>
                <a:noFill/>
              </a:ln>
              <a:solidFill>
                <a:srgbClr val="7030A0"/>
              </a:solidFill>
              <a:effectLst/>
              <a:cs typeface="Segoe UI"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Add labels to the pie chart with the </a:t>
            </a:r>
            <a:r>
              <a:rPr kumimoji="0" lang="en-US" b="0" i="0" u="none" strike="noStrike" cap="none" normalizeH="0" baseline="0" dirty="0" smtClean="0">
                <a:ln>
                  <a:noFill/>
                </a:ln>
                <a:solidFill>
                  <a:srgbClr val="DC143C"/>
                </a:solidFill>
                <a:effectLst/>
                <a:cs typeface="Arial" pitchFamily="34" charset="0"/>
              </a:rPr>
              <a:t>label</a:t>
            </a:r>
            <a:r>
              <a:rPr kumimoji="0" lang="en-US" b="0" i="0" u="none" strike="noStrike" cap="none" normalizeH="0" baseline="0" dirty="0" smtClean="0">
                <a:ln>
                  <a:noFill/>
                </a:ln>
                <a:solidFill>
                  <a:srgbClr val="000000"/>
                </a:solidFill>
                <a:effectLst/>
                <a:cs typeface="Arial" pitchFamily="34" charset="0"/>
              </a:rPr>
              <a:t> parameter.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The </a:t>
            </a:r>
            <a:r>
              <a:rPr kumimoji="0" lang="en-US" b="0" i="0" u="none" strike="noStrike" cap="none" normalizeH="0" baseline="0" dirty="0" smtClean="0">
                <a:ln>
                  <a:noFill/>
                </a:ln>
                <a:solidFill>
                  <a:srgbClr val="DC143C"/>
                </a:solidFill>
                <a:effectLst/>
                <a:cs typeface="Arial" pitchFamily="34" charset="0"/>
              </a:rPr>
              <a:t>label</a:t>
            </a:r>
            <a:r>
              <a:rPr kumimoji="0" lang="en-US" b="0" i="0" u="none" strike="noStrike" cap="none" normalizeH="0" baseline="0" dirty="0" smtClean="0">
                <a:ln>
                  <a:noFill/>
                </a:ln>
                <a:solidFill>
                  <a:srgbClr val="000000"/>
                </a:solidFill>
                <a:effectLst/>
                <a:cs typeface="Arial" pitchFamily="34" charset="0"/>
              </a:rPr>
              <a:t> parameter must be an array with one label for each wedge:</a:t>
            </a:r>
            <a:endParaRPr kumimoji="0" lang="en-US" b="0" i="0" u="none" strike="noStrike" cap="none" normalizeH="0" baseline="0" dirty="0" smtClean="0">
              <a:ln>
                <a:noFill/>
              </a:ln>
              <a:solidFill>
                <a:schemeClr val="tx1"/>
              </a:solidFill>
              <a:effectLst/>
              <a:cs typeface="Arial" pitchFamily="34" charset="0"/>
            </a:endParaRPr>
          </a:p>
        </p:txBody>
      </p:sp>
      <p:sp>
        <p:nvSpPr>
          <p:cNvPr id="3" name="Rectangle 2"/>
          <p:cNvSpPr/>
          <p:nvPr/>
        </p:nvSpPr>
        <p:spPr>
          <a:xfrm>
            <a:off x="251520" y="538227"/>
            <a:ext cx="1250663" cy="584775"/>
          </a:xfrm>
          <a:prstGeom prst="rect">
            <a:avLst/>
          </a:prstGeom>
        </p:spPr>
        <p:txBody>
          <a:bodyPr wrap="none">
            <a:spAutoFit/>
          </a:bodyPr>
          <a:lstStyle/>
          <a:p>
            <a:pPr lvl="0" fontAlgn="base">
              <a:spcBef>
                <a:spcPct val="0"/>
              </a:spcBef>
              <a:spcAft>
                <a:spcPct val="0"/>
              </a:spcAft>
            </a:pPr>
            <a:r>
              <a:rPr lang="en-US" sz="3200" b="1" dirty="0">
                <a:solidFill>
                  <a:srgbClr val="7030A0"/>
                </a:solidFill>
                <a:cs typeface="Segoe UI" pitchFamily="34" charset="0"/>
              </a:rPr>
              <a:t>Labels</a:t>
            </a:r>
          </a:p>
        </p:txBody>
      </p:sp>
      <p:sp>
        <p:nvSpPr>
          <p:cNvPr id="6" name="Rectangle 5"/>
          <p:cNvSpPr/>
          <p:nvPr/>
        </p:nvSpPr>
        <p:spPr>
          <a:xfrm>
            <a:off x="323528" y="2276872"/>
            <a:ext cx="2070567" cy="584775"/>
          </a:xfrm>
          <a:prstGeom prst="rect">
            <a:avLst/>
          </a:prstGeom>
        </p:spPr>
        <p:txBody>
          <a:bodyPr wrap="none">
            <a:spAutoFit/>
          </a:bodyPr>
          <a:lstStyle/>
          <a:p>
            <a:r>
              <a:rPr lang="en-IN" sz="3200" b="1" dirty="0">
                <a:solidFill>
                  <a:srgbClr val="7030A0"/>
                </a:solidFill>
              </a:rPr>
              <a:t>Start Angle</a:t>
            </a:r>
          </a:p>
        </p:txBody>
      </p:sp>
      <p:sp>
        <p:nvSpPr>
          <p:cNvPr id="7" name="Rectangle 6"/>
          <p:cNvSpPr/>
          <p:nvPr/>
        </p:nvSpPr>
        <p:spPr>
          <a:xfrm>
            <a:off x="579576" y="2872791"/>
            <a:ext cx="7704856" cy="923330"/>
          </a:xfrm>
          <a:prstGeom prst="rect">
            <a:avLst/>
          </a:prstGeom>
        </p:spPr>
        <p:txBody>
          <a:bodyPr wrap="square">
            <a:spAutoFit/>
          </a:bodyPr>
          <a:lstStyle/>
          <a:p>
            <a:pPr lvl="0" fontAlgn="base">
              <a:spcBef>
                <a:spcPct val="0"/>
              </a:spcBef>
              <a:spcAft>
                <a:spcPct val="0"/>
              </a:spcAft>
            </a:pPr>
            <a:r>
              <a:rPr lang="en-US" dirty="0">
                <a:solidFill>
                  <a:srgbClr val="000000"/>
                </a:solidFill>
                <a:cs typeface="Arial" pitchFamily="34" charset="0"/>
              </a:rPr>
              <a:t>The default start angle is at the x-axis, but you can change the start angle by specifying a </a:t>
            </a:r>
            <a:r>
              <a:rPr lang="en-US" dirty="0" err="1">
                <a:solidFill>
                  <a:srgbClr val="DC143C"/>
                </a:solidFill>
                <a:cs typeface="Arial" pitchFamily="34" charset="0"/>
              </a:rPr>
              <a:t>startangle</a:t>
            </a:r>
            <a:r>
              <a:rPr lang="en-US" dirty="0">
                <a:solidFill>
                  <a:srgbClr val="000000"/>
                </a:solidFill>
                <a:cs typeface="Arial" pitchFamily="34" charset="0"/>
              </a:rPr>
              <a:t> parameter.</a:t>
            </a:r>
            <a:endParaRPr lang="en-US" dirty="0">
              <a:cs typeface="Arial" pitchFamily="34" charset="0"/>
            </a:endParaRPr>
          </a:p>
          <a:p>
            <a:pPr lvl="0" eaLnBrk="0" fontAlgn="base" hangingPunct="0">
              <a:spcBef>
                <a:spcPct val="0"/>
              </a:spcBef>
              <a:spcAft>
                <a:spcPct val="0"/>
              </a:spcAft>
            </a:pPr>
            <a:r>
              <a:rPr lang="en-US" dirty="0">
                <a:solidFill>
                  <a:srgbClr val="000000"/>
                </a:solidFill>
                <a:cs typeface="Arial" pitchFamily="34" charset="0"/>
              </a:rPr>
              <a:t>The </a:t>
            </a:r>
            <a:r>
              <a:rPr lang="en-US" dirty="0" err="1">
                <a:solidFill>
                  <a:srgbClr val="DC143C"/>
                </a:solidFill>
                <a:cs typeface="Arial" pitchFamily="34" charset="0"/>
              </a:rPr>
              <a:t>startangle</a:t>
            </a:r>
            <a:r>
              <a:rPr lang="en-US" dirty="0">
                <a:solidFill>
                  <a:srgbClr val="000000"/>
                </a:solidFill>
                <a:cs typeface="Arial" pitchFamily="34" charset="0"/>
              </a:rPr>
              <a:t> parameter is defined with an angle in degrees, default angle is 0</a:t>
            </a:r>
            <a:endParaRPr lang="en-IN" dirty="0"/>
          </a:p>
        </p:txBody>
      </p:sp>
      <p:sp>
        <p:nvSpPr>
          <p:cNvPr id="8" name="Rectangle 7"/>
          <p:cNvSpPr/>
          <p:nvPr/>
        </p:nvSpPr>
        <p:spPr>
          <a:xfrm>
            <a:off x="346440" y="4149080"/>
            <a:ext cx="1542410" cy="584775"/>
          </a:xfrm>
          <a:prstGeom prst="rect">
            <a:avLst/>
          </a:prstGeom>
        </p:spPr>
        <p:txBody>
          <a:bodyPr wrap="none">
            <a:spAutoFit/>
          </a:bodyPr>
          <a:lstStyle/>
          <a:p>
            <a:r>
              <a:rPr lang="en-IN" sz="3200" b="1" dirty="0">
                <a:solidFill>
                  <a:srgbClr val="7030A0"/>
                </a:solidFill>
              </a:rPr>
              <a:t>Explode</a:t>
            </a:r>
          </a:p>
        </p:txBody>
      </p:sp>
      <p:sp>
        <p:nvSpPr>
          <p:cNvPr id="9" name="Rectangle 2"/>
          <p:cNvSpPr>
            <a:spLocks noChangeArrowheads="1"/>
          </p:cNvSpPr>
          <p:nvPr/>
        </p:nvSpPr>
        <p:spPr bwMode="auto">
          <a:xfrm>
            <a:off x="251520" y="5013176"/>
            <a:ext cx="8568952"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000000"/>
              </a:solidFill>
              <a:effectLst/>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The </a:t>
            </a:r>
            <a:r>
              <a:rPr kumimoji="0" lang="en-US" b="0" i="0" u="none" strike="noStrike" cap="none" normalizeH="0" baseline="0" dirty="0" smtClean="0">
                <a:ln>
                  <a:noFill/>
                </a:ln>
                <a:solidFill>
                  <a:srgbClr val="DC143C"/>
                </a:solidFill>
                <a:effectLst/>
                <a:cs typeface="Arial" pitchFamily="34" charset="0"/>
              </a:rPr>
              <a:t>explode</a:t>
            </a:r>
            <a:r>
              <a:rPr kumimoji="0" lang="en-US" b="0" i="0" u="none" strike="noStrike" cap="none" normalizeH="0" baseline="0" dirty="0" smtClean="0">
                <a:ln>
                  <a:noFill/>
                </a:ln>
                <a:solidFill>
                  <a:srgbClr val="000000"/>
                </a:solidFill>
                <a:effectLst/>
                <a:cs typeface="Arial" pitchFamily="34" charset="0"/>
              </a:rPr>
              <a:t> parameter, if specified, and not </a:t>
            </a:r>
            <a:r>
              <a:rPr kumimoji="0" lang="en-US" b="0" i="0" u="none" strike="noStrike" cap="none" normalizeH="0" baseline="0" dirty="0" smtClean="0">
                <a:ln>
                  <a:noFill/>
                </a:ln>
                <a:solidFill>
                  <a:srgbClr val="DC143C"/>
                </a:solidFill>
                <a:effectLst/>
                <a:cs typeface="Arial" pitchFamily="34" charset="0"/>
              </a:rPr>
              <a:t>None</a:t>
            </a:r>
            <a:r>
              <a:rPr kumimoji="0" lang="en-US" b="0" i="0" u="none" strike="noStrike" cap="none" normalizeH="0" baseline="0" dirty="0" smtClean="0">
                <a:ln>
                  <a:noFill/>
                </a:ln>
                <a:solidFill>
                  <a:srgbClr val="000000"/>
                </a:solidFill>
                <a:effectLst/>
                <a:cs typeface="Arial" pitchFamily="34" charset="0"/>
              </a:rPr>
              <a:t>, must be an array with one value for each wedge.</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Each value represents how far from the center each wedge is displayed</a:t>
            </a:r>
            <a:endParaRPr kumimoji="0" 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259246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11560" y="332656"/>
            <a:ext cx="1546385" cy="584775"/>
          </a:xfrm>
          <a:prstGeom prst="rect">
            <a:avLst/>
          </a:prstGeom>
        </p:spPr>
        <p:txBody>
          <a:bodyPr wrap="none">
            <a:spAutoFit/>
          </a:bodyPr>
          <a:lstStyle/>
          <a:p>
            <a:r>
              <a:rPr lang="en-IN" sz="3200" b="1" dirty="0">
                <a:solidFill>
                  <a:srgbClr val="7030A0"/>
                </a:solidFill>
                <a:latin typeface="+mj-lt"/>
              </a:rPr>
              <a:t>Shadow</a:t>
            </a:r>
          </a:p>
        </p:txBody>
      </p:sp>
      <p:sp>
        <p:nvSpPr>
          <p:cNvPr id="4" name="Rectangle 1"/>
          <p:cNvSpPr>
            <a:spLocks noChangeArrowheads="1"/>
          </p:cNvSpPr>
          <p:nvPr/>
        </p:nvSpPr>
        <p:spPr bwMode="auto">
          <a:xfrm>
            <a:off x="899592" y="1052736"/>
            <a:ext cx="702480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Add a shadow to the pie chart by setting the </a:t>
            </a:r>
            <a:r>
              <a:rPr kumimoji="0" lang="en-US" b="0" i="0" u="none" strike="noStrike" cap="none" normalizeH="0" baseline="0" dirty="0" smtClean="0">
                <a:ln>
                  <a:noFill/>
                </a:ln>
                <a:solidFill>
                  <a:srgbClr val="DC143C"/>
                </a:solidFill>
                <a:effectLst/>
                <a:cs typeface="Arial" pitchFamily="34" charset="0"/>
              </a:rPr>
              <a:t>shadows</a:t>
            </a:r>
            <a:r>
              <a:rPr kumimoji="0" lang="en-US" b="0" i="0" u="none" strike="noStrike" cap="none" normalizeH="0" baseline="0" dirty="0" smtClean="0">
                <a:ln>
                  <a:noFill/>
                </a:ln>
                <a:solidFill>
                  <a:srgbClr val="000000"/>
                </a:solidFill>
                <a:effectLst/>
                <a:cs typeface="Arial" pitchFamily="34" charset="0"/>
              </a:rPr>
              <a:t> parameter to </a:t>
            </a:r>
            <a:r>
              <a:rPr kumimoji="0" lang="en-US" b="0" i="0" u="none" strike="noStrike" cap="none" normalizeH="0" baseline="0" dirty="0" smtClean="0">
                <a:ln>
                  <a:noFill/>
                </a:ln>
                <a:solidFill>
                  <a:srgbClr val="DC143C"/>
                </a:solidFill>
                <a:effectLst/>
                <a:cs typeface="Arial" pitchFamily="34" charset="0"/>
              </a:rPr>
              <a:t>True</a:t>
            </a:r>
            <a:r>
              <a:rPr kumimoji="0" lang="en-US" b="0" i="0" u="none" strike="noStrike" cap="none" normalizeH="0" baseline="0" dirty="0" smtClean="0">
                <a:ln>
                  <a:noFill/>
                </a:ln>
                <a:solidFill>
                  <a:schemeClr val="tx1"/>
                </a:solidFill>
                <a:effectLst/>
                <a:cs typeface="Arial" pitchFamily="34" charset="0"/>
              </a:rPr>
              <a:t> </a:t>
            </a:r>
          </a:p>
        </p:txBody>
      </p:sp>
      <p:sp>
        <p:nvSpPr>
          <p:cNvPr id="5" name="Rectangle 4"/>
          <p:cNvSpPr/>
          <p:nvPr/>
        </p:nvSpPr>
        <p:spPr>
          <a:xfrm>
            <a:off x="611560" y="1916832"/>
            <a:ext cx="1250471" cy="584775"/>
          </a:xfrm>
          <a:prstGeom prst="rect">
            <a:avLst/>
          </a:prstGeom>
        </p:spPr>
        <p:txBody>
          <a:bodyPr wrap="none">
            <a:spAutoFit/>
          </a:bodyPr>
          <a:lstStyle/>
          <a:p>
            <a:r>
              <a:rPr lang="en-IN" sz="3200" b="1" dirty="0" err="1">
                <a:solidFill>
                  <a:srgbClr val="7030A0"/>
                </a:solidFill>
              </a:rPr>
              <a:t>Colors</a:t>
            </a:r>
            <a:endParaRPr lang="en-IN" sz="3200" b="1" dirty="0">
              <a:solidFill>
                <a:srgbClr val="7030A0"/>
              </a:solidFill>
            </a:endParaRPr>
          </a:p>
        </p:txBody>
      </p:sp>
      <p:sp>
        <p:nvSpPr>
          <p:cNvPr id="6" name="Rectangle 2"/>
          <p:cNvSpPr>
            <a:spLocks noChangeArrowheads="1"/>
          </p:cNvSpPr>
          <p:nvPr/>
        </p:nvSpPr>
        <p:spPr bwMode="auto">
          <a:xfrm>
            <a:off x="755576" y="2614354"/>
            <a:ext cx="8352928"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You can set the color of each wedge with the </a:t>
            </a:r>
            <a:r>
              <a:rPr kumimoji="0" lang="en-US" b="0" i="0" u="none" strike="noStrike" cap="none" normalizeH="0" baseline="0" dirty="0" smtClean="0">
                <a:ln>
                  <a:noFill/>
                </a:ln>
                <a:solidFill>
                  <a:srgbClr val="DC143C"/>
                </a:solidFill>
                <a:effectLst/>
                <a:cs typeface="Arial" pitchFamily="34" charset="0"/>
              </a:rPr>
              <a:t>colors</a:t>
            </a:r>
            <a:r>
              <a:rPr kumimoji="0" lang="en-US" b="0" i="0" u="none" strike="noStrike" cap="none" normalizeH="0" baseline="0" dirty="0" smtClean="0">
                <a:ln>
                  <a:noFill/>
                </a:ln>
                <a:solidFill>
                  <a:srgbClr val="000000"/>
                </a:solidFill>
                <a:effectLst/>
                <a:cs typeface="Arial" pitchFamily="34" charset="0"/>
              </a:rPr>
              <a:t> parameter.</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The </a:t>
            </a:r>
            <a:r>
              <a:rPr kumimoji="0" lang="en-US" b="0" i="0" u="none" strike="noStrike" cap="none" normalizeH="0" baseline="0" dirty="0" smtClean="0">
                <a:ln>
                  <a:noFill/>
                </a:ln>
                <a:solidFill>
                  <a:srgbClr val="DC143C"/>
                </a:solidFill>
                <a:effectLst/>
                <a:cs typeface="Arial" pitchFamily="34" charset="0"/>
              </a:rPr>
              <a:t>colors</a:t>
            </a:r>
            <a:r>
              <a:rPr kumimoji="0" lang="en-US" b="0" i="0" u="none" strike="noStrike" cap="none" normalizeH="0" baseline="0" dirty="0" smtClean="0">
                <a:ln>
                  <a:noFill/>
                </a:ln>
                <a:solidFill>
                  <a:srgbClr val="000000"/>
                </a:solidFill>
                <a:effectLst/>
                <a:cs typeface="Arial" pitchFamily="34" charset="0"/>
              </a:rPr>
              <a:t> parameter, if specified, must be an array with one value for each wedge</a:t>
            </a:r>
            <a:endParaRPr kumimoji="0" lang="en-US" b="0" i="0" u="none" strike="noStrike" cap="none" normalizeH="0" baseline="0" dirty="0" smtClean="0">
              <a:ln>
                <a:noFill/>
              </a:ln>
              <a:solidFill>
                <a:schemeClr val="tx1"/>
              </a:solidFill>
              <a:effectLst/>
              <a:cs typeface="Arial" pitchFamily="34" charset="0"/>
            </a:endParaRPr>
          </a:p>
        </p:txBody>
      </p:sp>
      <p:sp>
        <p:nvSpPr>
          <p:cNvPr id="7" name="Rectangle 3"/>
          <p:cNvSpPr>
            <a:spLocks noChangeArrowheads="1"/>
          </p:cNvSpPr>
          <p:nvPr/>
        </p:nvSpPr>
        <p:spPr bwMode="auto">
          <a:xfrm>
            <a:off x="899592" y="3501008"/>
            <a:ext cx="7992888" cy="28623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You can use </a:t>
            </a:r>
            <a:r>
              <a:rPr kumimoji="0" lang="en-US" b="0" i="0" u="none" strike="noStrike" cap="none" normalizeH="0" baseline="0" dirty="0" smtClean="0">
                <a:ln>
                  <a:noFill/>
                </a:ln>
                <a:solidFill>
                  <a:srgbClr val="000000"/>
                </a:solidFill>
                <a:effectLst/>
                <a:cs typeface="Arial" pitchFamily="34" charset="0"/>
                <a:hlinkClick r:id="rId2"/>
              </a:rPr>
              <a:t>Hexadecimal color values</a:t>
            </a:r>
            <a:r>
              <a:rPr kumimoji="0" lang="en-US" b="0" i="0" u="none" strike="noStrike" cap="none" normalizeH="0" baseline="0" dirty="0" smtClean="0">
                <a:ln>
                  <a:noFill/>
                </a:ln>
                <a:solidFill>
                  <a:srgbClr val="000000"/>
                </a:solidFill>
                <a:effectLst/>
                <a:cs typeface="Arial" pitchFamily="34" charset="0"/>
              </a:rPr>
              <a:t>, any of the </a:t>
            </a:r>
            <a:r>
              <a:rPr kumimoji="0" lang="en-US" b="0" i="0" u="none" strike="noStrike" cap="none" normalizeH="0" baseline="0" dirty="0" smtClean="0">
                <a:ln>
                  <a:noFill/>
                </a:ln>
                <a:solidFill>
                  <a:srgbClr val="000000"/>
                </a:solidFill>
                <a:effectLst/>
                <a:cs typeface="Arial" pitchFamily="34" charset="0"/>
                <a:hlinkClick r:id="rId3"/>
              </a:rPr>
              <a:t>140 supported color names</a:t>
            </a:r>
            <a:r>
              <a:rPr kumimoji="0" lang="en-US" b="0" i="0" u="none" strike="noStrike" cap="none" normalizeH="0" baseline="0" dirty="0" smtClean="0">
                <a:ln>
                  <a:noFill/>
                </a:ln>
                <a:solidFill>
                  <a:srgbClr val="000000"/>
                </a:solidFill>
                <a:effectLst/>
                <a:cs typeface="Arial" pitchFamily="34" charset="0"/>
              </a:rPr>
              <a:t>, or one of these shortcuts:</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DC143C"/>
                </a:solidFill>
                <a:effectLst/>
                <a:cs typeface="Arial" pitchFamily="34" charset="0"/>
              </a:rPr>
              <a:t>'r'</a:t>
            </a:r>
            <a:r>
              <a:rPr kumimoji="0" lang="en-US" b="0" i="0" u="none" strike="noStrike" cap="none" normalizeH="0" baseline="0" dirty="0" smtClean="0">
                <a:ln>
                  <a:noFill/>
                </a:ln>
                <a:solidFill>
                  <a:srgbClr val="000000"/>
                </a:solidFill>
                <a:effectLst/>
                <a:cs typeface="Arial" pitchFamily="34" charset="0"/>
              </a:rPr>
              <a:t> - Red</a:t>
            </a:r>
            <a:br>
              <a:rPr kumimoji="0" lang="en-US" b="0" i="0" u="none" strike="noStrike" cap="none" normalizeH="0" baseline="0" dirty="0" smtClean="0">
                <a:ln>
                  <a:noFill/>
                </a:ln>
                <a:solidFill>
                  <a:srgbClr val="000000"/>
                </a:solidFill>
                <a:effectLst/>
                <a:cs typeface="Arial" pitchFamily="34" charset="0"/>
              </a:rPr>
            </a:br>
            <a:r>
              <a:rPr kumimoji="0" lang="en-US" b="0" i="0" u="none" strike="noStrike" cap="none" normalizeH="0" baseline="0" dirty="0" smtClean="0">
                <a:ln>
                  <a:noFill/>
                </a:ln>
                <a:solidFill>
                  <a:srgbClr val="DC143C"/>
                </a:solidFill>
                <a:effectLst/>
                <a:cs typeface="Arial" pitchFamily="34" charset="0"/>
              </a:rPr>
              <a:t>'g'</a:t>
            </a:r>
            <a:r>
              <a:rPr kumimoji="0" lang="en-US" b="0" i="0" u="none" strike="noStrike" cap="none" normalizeH="0" baseline="0" dirty="0" smtClean="0">
                <a:ln>
                  <a:noFill/>
                </a:ln>
                <a:solidFill>
                  <a:srgbClr val="000000"/>
                </a:solidFill>
                <a:effectLst/>
                <a:cs typeface="Arial" pitchFamily="34" charset="0"/>
              </a:rPr>
              <a:t> - Green</a:t>
            </a:r>
            <a:br>
              <a:rPr kumimoji="0" lang="en-US" b="0" i="0" u="none" strike="noStrike" cap="none" normalizeH="0" baseline="0" dirty="0" smtClean="0">
                <a:ln>
                  <a:noFill/>
                </a:ln>
                <a:solidFill>
                  <a:srgbClr val="000000"/>
                </a:solidFill>
                <a:effectLst/>
                <a:cs typeface="Arial" pitchFamily="34" charset="0"/>
              </a:rPr>
            </a:br>
            <a:r>
              <a:rPr kumimoji="0" lang="en-US" b="0" i="0" u="none" strike="noStrike" cap="none" normalizeH="0" baseline="0" dirty="0" smtClean="0">
                <a:ln>
                  <a:noFill/>
                </a:ln>
                <a:solidFill>
                  <a:srgbClr val="DC143C"/>
                </a:solidFill>
                <a:effectLst/>
                <a:cs typeface="Arial" pitchFamily="34" charset="0"/>
              </a:rPr>
              <a:t>'b'</a:t>
            </a:r>
            <a:r>
              <a:rPr kumimoji="0" lang="en-US" b="0" i="0" u="none" strike="noStrike" cap="none" normalizeH="0" baseline="0" dirty="0" smtClean="0">
                <a:ln>
                  <a:noFill/>
                </a:ln>
                <a:solidFill>
                  <a:srgbClr val="000000"/>
                </a:solidFill>
                <a:effectLst/>
                <a:cs typeface="Arial" pitchFamily="34" charset="0"/>
              </a:rPr>
              <a:t> - Blue</a:t>
            </a:r>
            <a:br>
              <a:rPr kumimoji="0" lang="en-US" b="0" i="0" u="none" strike="noStrike" cap="none" normalizeH="0" baseline="0" dirty="0" smtClean="0">
                <a:ln>
                  <a:noFill/>
                </a:ln>
                <a:solidFill>
                  <a:srgbClr val="000000"/>
                </a:solidFill>
                <a:effectLst/>
                <a:cs typeface="Arial" pitchFamily="34" charset="0"/>
              </a:rPr>
            </a:br>
            <a:r>
              <a:rPr kumimoji="0" lang="en-US" b="0" i="0" u="none" strike="noStrike" cap="none" normalizeH="0" baseline="0" dirty="0" smtClean="0">
                <a:ln>
                  <a:noFill/>
                </a:ln>
                <a:solidFill>
                  <a:srgbClr val="DC143C"/>
                </a:solidFill>
                <a:effectLst/>
                <a:cs typeface="Arial" pitchFamily="34" charset="0"/>
              </a:rPr>
              <a:t>'c'</a:t>
            </a:r>
            <a:r>
              <a:rPr kumimoji="0" lang="en-US" b="0" i="0" u="none" strike="noStrike" cap="none" normalizeH="0" baseline="0" dirty="0" smtClean="0">
                <a:ln>
                  <a:noFill/>
                </a:ln>
                <a:solidFill>
                  <a:srgbClr val="000000"/>
                </a:solidFill>
                <a:effectLst/>
                <a:cs typeface="Arial" pitchFamily="34" charset="0"/>
              </a:rPr>
              <a:t> - Cyan</a:t>
            </a:r>
            <a:br>
              <a:rPr kumimoji="0" lang="en-US" b="0" i="0" u="none" strike="noStrike" cap="none" normalizeH="0" baseline="0" dirty="0" smtClean="0">
                <a:ln>
                  <a:noFill/>
                </a:ln>
                <a:solidFill>
                  <a:srgbClr val="000000"/>
                </a:solidFill>
                <a:effectLst/>
                <a:cs typeface="Arial" pitchFamily="34" charset="0"/>
              </a:rPr>
            </a:br>
            <a:r>
              <a:rPr kumimoji="0" lang="en-US" b="0" i="0" u="none" strike="noStrike" cap="none" normalizeH="0" baseline="0" dirty="0" smtClean="0">
                <a:ln>
                  <a:noFill/>
                </a:ln>
                <a:solidFill>
                  <a:srgbClr val="DC143C"/>
                </a:solidFill>
                <a:effectLst/>
                <a:cs typeface="Arial" pitchFamily="34" charset="0"/>
              </a:rPr>
              <a:t>'m'</a:t>
            </a:r>
            <a:r>
              <a:rPr kumimoji="0" lang="en-US" b="0" i="0" u="none" strike="noStrike" cap="none" normalizeH="0" baseline="0" dirty="0" smtClean="0">
                <a:ln>
                  <a:noFill/>
                </a:ln>
                <a:solidFill>
                  <a:srgbClr val="000000"/>
                </a:solidFill>
                <a:effectLst/>
                <a:cs typeface="Arial" pitchFamily="34" charset="0"/>
              </a:rPr>
              <a:t> - Magenta</a:t>
            </a:r>
            <a:br>
              <a:rPr kumimoji="0" lang="en-US" b="0" i="0" u="none" strike="noStrike" cap="none" normalizeH="0" baseline="0" dirty="0" smtClean="0">
                <a:ln>
                  <a:noFill/>
                </a:ln>
                <a:solidFill>
                  <a:srgbClr val="000000"/>
                </a:solidFill>
                <a:effectLst/>
                <a:cs typeface="Arial" pitchFamily="34" charset="0"/>
              </a:rPr>
            </a:br>
            <a:r>
              <a:rPr kumimoji="0" lang="en-US" b="0" i="0" u="none" strike="noStrike" cap="none" normalizeH="0" baseline="0" dirty="0" smtClean="0">
                <a:ln>
                  <a:noFill/>
                </a:ln>
                <a:solidFill>
                  <a:srgbClr val="DC143C"/>
                </a:solidFill>
                <a:effectLst/>
                <a:cs typeface="Arial" pitchFamily="34" charset="0"/>
              </a:rPr>
              <a:t>'y'</a:t>
            </a:r>
            <a:r>
              <a:rPr kumimoji="0" lang="en-US" b="0" i="0" u="none" strike="noStrike" cap="none" normalizeH="0" baseline="0" dirty="0" smtClean="0">
                <a:ln>
                  <a:noFill/>
                </a:ln>
                <a:solidFill>
                  <a:srgbClr val="000000"/>
                </a:solidFill>
                <a:effectLst/>
                <a:cs typeface="Arial" pitchFamily="34" charset="0"/>
              </a:rPr>
              <a:t> - Yellow</a:t>
            </a:r>
            <a:br>
              <a:rPr kumimoji="0" lang="en-US" b="0" i="0" u="none" strike="noStrike" cap="none" normalizeH="0" baseline="0" dirty="0" smtClean="0">
                <a:ln>
                  <a:noFill/>
                </a:ln>
                <a:solidFill>
                  <a:srgbClr val="000000"/>
                </a:solidFill>
                <a:effectLst/>
                <a:cs typeface="Arial" pitchFamily="34" charset="0"/>
              </a:rPr>
            </a:br>
            <a:r>
              <a:rPr kumimoji="0" lang="en-US" b="0" i="0" u="none" strike="noStrike" cap="none" normalizeH="0" baseline="0" dirty="0" smtClean="0">
                <a:ln>
                  <a:noFill/>
                </a:ln>
                <a:solidFill>
                  <a:srgbClr val="DC143C"/>
                </a:solidFill>
                <a:effectLst/>
                <a:cs typeface="Arial" pitchFamily="34" charset="0"/>
              </a:rPr>
              <a:t>'k'</a:t>
            </a:r>
            <a:r>
              <a:rPr kumimoji="0" lang="en-US" b="0" i="0" u="none" strike="noStrike" cap="none" normalizeH="0" baseline="0" dirty="0" smtClean="0">
                <a:ln>
                  <a:noFill/>
                </a:ln>
                <a:solidFill>
                  <a:srgbClr val="000000"/>
                </a:solidFill>
                <a:effectLst/>
                <a:cs typeface="Arial" pitchFamily="34" charset="0"/>
              </a:rPr>
              <a:t> - Black</a:t>
            </a:r>
            <a:br>
              <a:rPr kumimoji="0" lang="en-US" b="0" i="0" u="none" strike="noStrike" cap="none" normalizeH="0" baseline="0" dirty="0" smtClean="0">
                <a:ln>
                  <a:noFill/>
                </a:ln>
                <a:solidFill>
                  <a:srgbClr val="000000"/>
                </a:solidFill>
                <a:effectLst/>
                <a:cs typeface="Arial" pitchFamily="34" charset="0"/>
              </a:rPr>
            </a:br>
            <a:r>
              <a:rPr kumimoji="0" lang="en-US" b="0" i="0" u="none" strike="noStrike" cap="none" normalizeH="0" baseline="0" dirty="0" smtClean="0">
                <a:ln>
                  <a:noFill/>
                </a:ln>
                <a:solidFill>
                  <a:srgbClr val="DC143C"/>
                </a:solidFill>
                <a:effectLst/>
                <a:cs typeface="Arial" pitchFamily="34" charset="0"/>
              </a:rPr>
              <a:t>'w'</a:t>
            </a:r>
            <a:r>
              <a:rPr kumimoji="0" lang="en-US" b="0" i="0" u="none" strike="noStrike" cap="none" normalizeH="0" baseline="0" dirty="0" smtClean="0">
                <a:ln>
                  <a:noFill/>
                </a:ln>
                <a:solidFill>
                  <a:srgbClr val="000000"/>
                </a:solidFill>
                <a:effectLst/>
                <a:cs typeface="Arial" pitchFamily="34" charset="0"/>
              </a:rPr>
              <a:t> - White</a:t>
            </a:r>
            <a:endParaRPr kumimoji="0" 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792901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1388329" cy="584775"/>
          </a:xfrm>
          <a:prstGeom prst="rect">
            <a:avLst/>
          </a:prstGeom>
        </p:spPr>
        <p:txBody>
          <a:bodyPr wrap="none">
            <a:spAutoFit/>
          </a:bodyPr>
          <a:lstStyle/>
          <a:p>
            <a:r>
              <a:rPr lang="en-IN" sz="3200" b="1" dirty="0">
                <a:solidFill>
                  <a:srgbClr val="7030A0"/>
                </a:solidFill>
              </a:rPr>
              <a:t>Legend</a:t>
            </a:r>
          </a:p>
        </p:txBody>
      </p:sp>
      <p:sp>
        <p:nvSpPr>
          <p:cNvPr id="3" name="Rectangle 1"/>
          <p:cNvSpPr>
            <a:spLocks noChangeArrowheads="1"/>
          </p:cNvSpPr>
          <p:nvPr/>
        </p:nvSpPr>
        <p:spPr bwMode="auto">
          <a:xfrm>
            <a:off x="683568" y="1017329"/>
            <a:ext cx="67095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To add a list of explanation for each wedge, use the </a:t>
            </a:r>
            <a:r>
              <a:rPr kumimoji="0" lang="en-US" b="0" i="0" u="none" strike="noStrike" cap="none" normalizeH="0" baseline="0" dirty="0" smtClean="0">
                <a:ln>
                  <a:noFill/>
                </a:ln>
                <a:solidFill>
                  <a:srgbClr val="DC143C"/>
                </a:solidFill>
                <a:effectLst/>
                <a:cs typeface="Arial" pitchFamily="34" charset="0"/>
              </a:rPr>
              <a:t>legend()</a:t>
            </a:r>
            <a:r>
              <a:rPr kumimoji="0" lang="en-US" b="0" i="0" u="none" strike="noStrike" cap="none" normalizeH="0" baseline="0" dirty="0" smtClean="0">
                <a:ln>
                  <a:noFill/>
                </a:ln>
                <a:solidFill>
                  <a:srgbClr val="000000"/>
                </a:solidFill>
                <a:effectLst/>
                <a:cs typeface="Arial" pitchFamily="34" charset="0"/>
              </a:rPr>
              <a:t> function</a:t>
            </a:r>
            <a:r>
              <a:rPr kumimoji="0" lang="en-US" b="0" i="0" u="none" strike="noStrike" cap="none" normalizeH="0" baseline="0" dirty="0" smtClean="0">
                <a:ln>
                  <a:noFill/>
                </a:ln>
                <a:solidFill>
                  <a:schemeClr val="tx1"/>
                </a:solidFill>
                <a:effectLst/>
                <a:cs typeface="Arial" pitchFamily="34" charset="0"/>
              </a:rPr>
              <a:t> </a:t>
            </a:r>
          </a:p>
        </p:txBody>
      </p:sp>
      <p:sp>
        <p:nvSpPr>
          <p:cNvPr id="4" name="Rectangle 3"/>
          <p:cNvSpPr/>
          <p:nvPr/>
        </p:nvSpPr>
        <p:spPr>
          <a:xfrm>
            <a:off x="539552" y="2132856"/>
            <a:ext cx="3661965" cy="584775"/>
          </a:xfrm>
          <a:prstGeom prst="rect">
            <a:avLst/>
          </a:prstGeom>
        </p:spPr>
        <p:txBody>
          <a:bodyPr wrap="none">
            <a:spAutoFit/>
          </a:bodyPr>
          <a:lstStyle/>
          <a:p>
            <a:r>
              <a:rPr lang="en-IN" sz="3200" b="1" dirty="0">
                <a:solidFill>
                  <a:srgbClr val="7030A0"/>
                </a:solidFill>
              </a:rPr>
              <a:t>Legend With Header</a:t>
            </a:r>
          </a:p>
        </p:txBody>
      </p:sp>
      <p:sp>
        <p:nvSpPr>
          <p:cNvPr id="5" name="Rectangle 2"/>
          <p:cNvSpPr>
            <a:spLocks noChangeArrowheads="1"/>
          </p:cNvSpPr>
          <p:nvPr/>
        </p:nvSpPr>
        <p:spPr bwMode="auto">
          <a:xfrm>
            <a:off x="1085164" y="3099817"/>
            <a:ext cx="754360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To add a header to the legend, add the </a:t>
            </a:r>
            <a:r>
              <a:rPr kumimoji="0" lang="en-US" b="0" i="0" u="none" strike="noStrike" cap="none" normalizeH="0" baseline="0" dirty="0" smtClean="0">
                <a:ln>
                  <a:noFill/>
                </a:ln>
                <a:solidFill>
                  <a:srgbClr val="DC143C"/>
                </a:solidFill>
                <a:effectLst/>
                <a:cs typeface="Arial" pitchFamily="34" charset="0"/>
              </a:rPr>
              <a:t>title</a:t>
            </a:r>
            <a:r>
              <a:rPr kumimoji="0" lang="en-US" b="0" i="0" u="none" strike="noStrike" cap="none" normalizeH="0" baseline="0" dirty="0" smtClean="0">
                <a:ln>
                  <a:noFill/>
                </a:ln>
                <a:solidFill>
                  <a:srgbClr val="000000"/>
                </a:solidFill>
                <a:effectLst/>
                <a:cs typeface="Arial" pitchFamily="34" charset="0"/>
              </a:rPr>
              <a:t> parameter to the </a:t>
            </a:r>
            <a:r>
              <a:rPr kumimoji="0" lang="en-US" b="0" i="0" u="none" strike="noStrike" cap="none" normalizeH="0" baseline="0" dirty="0" smtClean="0">
                <a:ln>
                  <a:noFill/>
                </a:ln>
                <a:solidFill>
                  <a:srgbClr val="DC143C"/>
                </a:solidFill>
                <a:effectLst/>
                <a:cs typeface="Arial" pitchFamily="34" charset="0"/>
              </a:rPr>
              <a:t>legend</a:t>
            </a:r>
            <a:r>
              <a:rPr kumimoji="0" lang="en-US" b="0" i="0" u="none" strike="noStrike" cap="none" normalizeH="0" baseline="0" dirty="0" smtClean="0">
                <a:ln>
                  <a:noFill/>
                </a:ln>
                <a:solidFill>
                  <a:srgbClr val="000000"/>
                </a:solidFill>
                <a:effectLst/>
                <a:cs typeface="Arial" pitchFamily="34" charset="0"/>
              </a:rPr>
              <a:t> function.</a:t>
            </a:r>
            <a:r>
              <a:rPr kumimoji="0" lang="en-US"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p14="http://schemas.microsoft.com/office/powerpoint/2010/main" val="94976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251520" y="26064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a:t>What is data visualization</a:t>
            </a:r>
            <a:r>
              <a:rPr lang="en-US" dirty="0" smtClean="0"/>
              <a:t>?</a:t>
            </a:r>
            <a:endParaRPr lang="en-US" dirty="0"/>
          </a:p>
        </p:txBody>
      </p:sp>
      <p:sp>
        <p:nvSpPr>
          <p:cNvPr id="3" name="Content Placeholder 2"/>
          <p:cNvSpPr>
            <a:spLocks noGrp="1"/>
          </p:cNvSpPr>
          <p:nvPr/>
        </p:nvSpPr>
        <p:spPr>
          <a:xfrm>
            <a:off x="228600" y="1403648"/>
            <a:ext cx="8686800" cy="363374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dirty="0">
                <a:solidFill>
                  <a:srgbClr val="FF0000"/>
                </a:solidFill>
              </a:rPr>
              <a:t>Data visualization </a:t>
            </a:r>
            <a:r>
              <a:rPr lang="en-US" sz="2400" dirty="0"/>
              <a:t>is the </a:t>
            </a:r>
            <a:r>
              <a:rPr lang="en-US" sz="2400" dirty="0">
                <a:solidFill>
                  <a:srgbClr val="FF0000"/>
                </a:solidFill>
              </a:rPr>
              <a:t>graphical representation </a:t>
            </a:r>
            <a:r>
              <a:rPr lang="en-US" sz="2400" dirty="0"/>
              <a:t>of information and data. </a:t>
            </a:r>
            <a:endParaRPr lang="en-US" sz="2400" dirty="0" smtClean="0"/>
          </a:p>
          <a:p>
            <a:pPr lvl="1"/>
            <a:r>
              <a:rPr lang="en-US" sz="2000" dirty="0" smtClean="0"/>
              <a:t>Can be achieved using </a:t>
            </a:r>
            <a:r>
              <a:rPr lang="en-US" sz="2000" dirty="0"/>
              <a:t>visual elements </a:t>
            </a:r>
            <a:r>
              <a:rPr lang="en-US" sz="2000" dirty="0" smtClean="0"/>
              <a:t>like </a:t>
            </a:r>
            <a:r>
              <a:rPr lang="en-US" sz="2000" dirty="0" smtClean="0">
                <a:solidFill>
                  <a:srgbClr val="FF0000"/>
                </a:solidFill>
              </a:rPr>
              <a:t>figures</a:t>
            </a:r>
            <a:r>
              <a:rPr lang="en-US" sz="2000" dirty="0" smtClean="0"/>
              <a:t>, </a:t>
            </a:r>
            <a:r>
              <a:rPr lang="en-US" sz="2000" dirty="0">
                <a:solidFill>
                  <a:srgbClr val="FF0000"/>
                </a:solidFill>
              </a:rPr>
              <a:t>charts</a:t>
            </a:r>
            <a:r>
              <a:rPr lang="en-US" sz="2000" dirty="0"/>
              <a:t>, </a:t>
            </a:r>
            <a:r>
              <a:rPr lang="en-US" sz="2000" dirty="0">
                <a:solidFill>
                  <a:srgbClr val="FF0000"/>
                </a:solidFill>
              </a:rPr>
              <a:t>graphs</a:t>
            </a:r>
            <a:r>
              <a:rPr lang="en-US" sz="2000" dirty="0" smtClean="0"/>
              <a:t>, </a:t>
            </a:r>
            <a:r>
              <a:rPr lang="en-US" sz="2000" dirty="0">
                <a:solidFill>
                  <a:srgbClr val="FF0000"/>
                </a:solidFill>
              </a:rPr>
              <a:t>maps</a:t>
            </a:r>
            <a:r>
              <a:rPr lang="en-US" sz="2000" dirty="0"/>
              <a:t>, </a:t>
            </a:r>
            <a:r>
              <a:rPr lang="en-US" sz="2000" dirty="0" smtClean="0"/>
              <a:t>and more.</a:t>
            </a:r>
          </a:p>
          <a:p>
            <a:r>
              <a:rPr lang="en-US" sz="2400" dirty="0" smtClean="0"/>
              <a:t>Data </a:t>
            </a:r>
            <a:r>
              <a:rPr lang="en-US" sz="2400" dirty="0"/>
              <a:t>visualization </a:t>
            </a:r>
            <a:r>
              <a:rPr lang="en-US" sz="2400" dirty="0">
                <a:solidFill>
                  <a:srgbClr val="FF0000"/>
                </a:solidFill>
              </a:rPr>
              <a:t>tools</a:t>
            </a:r>
            <a:r>
              <a:rPr lang="en-US" sz="2400" dirty="0"/>
              <a:t> </a:t>
            </a:r>
            <a:r>
              <a:rPr lang="en-US" sz="2400" dirty="0" smtClean="0"/>
              <a:t>provide a way to present these figures and graphs.</a:t>
            </a:r>
          </a:p>
          <a:p>
            <a:r>
              <a:rPr lang="en-US" sz="2400" dirty="0" smtClean="0"/>
              <a:t>Often, it </a:t>
            </a:r>
            <a:r>
              <a:rPr lang="en-US" sz="2400" dirty="0"/>
              <a:t>is </a:t>
            </a:r>
            <a:r>
              <a:rPr lang="en-US" sz="2400" dirty="0" smtClean="0"/>
              <a:t>essential </a:t>
            </a:r>
            <a:r>
              <a:rPr lang="en-US" sz="2400" dirty="0"/>
              <a:t>to </a:t>
            </a:r>
            <a:r>
              <a:rPr lang="en-US" sz="2400" dirty="0">
                <a:solidFill>
                  <a:srgbClr val="FF0000"/>
                </a:solidFill>
              </a:rPr>
              <a:t>analyze massive amounts </a:t>
            </a:r>
            <a:r>
              <a:rPr lang="en-US" sz="2400" dirty="0"/>
              <a:t>of information and make </a:t>
            </a:r>
            <a:r>
              <a:rPr lang="en-US" sz="2400" dirty="0">
                <a:solidFill>
                  <a:srgbClr val="FF0000"/>
                </a:solidFill>
              </a:rPr>
              <a:t>data-driven </a:t>
            </a:r>
            <a:r>
              <a:rPr lang="en-US" sz="2400" dirty="0" smtClean="0">
                <a:solidFill>
                  <a:srgbClr val="FF0000"/>
                </a:solidFill>
              </a:rPr>
              <a:t>decisions</a:t>
            </a:r>
            <a:r>
              <a:rPr lang="en-US" sz="2400" dirty="0" smtClean="0"/>
              <a:t>.</a:t>
            </a:r>
          </a:p>
          <a:p>
            <a:pPr lvl="1"/>
            <a:r>
              <a:rPr lang="en-US" sz="2000" dirty="0" smtClean="0"/>
              <a:t>converting complex </a:t>
            </a:r>
            <a:r>
              <a:rPr lang="en-US" sz="2000" dirty="0"/>
              <a:t>data into </a:t>
            </a:r>
            <a:r>
              <a:rPr lang="en-US" sz="2000" dirty="0" smtClean="0"/>
              <a:t>an easy to understand representation.</a:t>
            </a:r>
          </a:p>
          <a:p>
            <a:endParaRPr lang="en-US" sz="2400" dirty="0"/>
          </a:p>
          <a:p>
            <a:endParaRPr lang="en-US" sz="2400" dirty="0"/>
          </a:p>
        </p:txBody>
      </p:sp>
      <p:grpSp>
        <p:nvGrpSpPr>
          <p:cNvPr id="4" name="Group 3"/>
          <p:cNvGrpSpPr/>
          <p:nvPr/>
        </p:nvGrpSpPr>
        <p:grpSpPr>
          <a:xfrm>
            <a:off x="700071" y="4941168"/>
            <a:ext cx="7391399" cy="1600200"/>
            <a:chOff x="768096" y="3581401"/>
            <a:chExt cx="7977452" cy="2008131"/>
          </a:xfrm>
        </p:grpSpPr>
        <p:pic>
          <p:nvPicPr>
            <p:cNvPr id="5" name="Picture 4"/>
            <p:cNvPicPr>
              <a:picLocks noChangeAspect="1"/>
            </p:cNvPicPr>
            <p:nvPr/>
          </p:nvPicPr>
          <p:blipFill>
            <a:blip r:embed="rId2" cstate="print"/>
            <a:stretch>
              <a:fillRect/>
            </a:stretch>
          </p:blipFill>
          <p:spPr>
            <a:xfrm>
              <a:off x="768096" y="3733800"/>
              <a:ext cx="2199030" cy="1799206"/>
            </a:xfrm>
            <a:prstGeom prst="rect">
              <a:avLst/>
            </a:prstGeom>
          </p:spPr>
        </p:pic>
        <p:pic>
          <p:nvPicPr>
            <p:cNvPr id="6" name="Picture 5"/>
            <p:cNvPicPr>
              <a:picLocks noChangeAspect="1"/>
            </p:cNvPicPr>
            <p:nvPr/>
          </p:nvPicPr>
          <p:blipFill>
            <a:blip r:embed="rId3" cstate="print"/>
            <a:stretch>
              <a:fillRect/>
            </a:stretch>
          </p:blipFill>
          <p:spPr>
            <a:xfrm>
              <a:off x="3339588" y="3581401"/>
              <a:ext cx="2454065" cy="2007870"/>
            </a:xfrm>
            <a:prstGeom prst="rect">
              <a:avLst/>
            </a:prstGeom>
          </p:spPr>
        </p:pic>
        <p:pic>
          <p:nvPicPr>
            <p:cNvPr id="7" name="Picture 6"/>
            <p:cNvPicPr>
              <a:picLocks noChangeAspect="1"/>
            </p:cNvPicPr>
            <p:nvPr/>
          </p:nvPicPr>
          <p:blipFill>
            <a:blip r:embed="rId4" cstate="print"/>
            <a:stretch>
              <a:fillRect/>
            </a:stretch>
          </p:blipFill>
          <p:spPr>
            <a:xfrm>
              <a:off x="5979850" y="3581401"/>
              <a:ext cx="2765698" cy="2008131"/>
            </a:xfrm>
            <a:prstGeom prst="rect">
              <a:avLst/>
            </a:prstGeom>
          </p:spPr>
        </p:pic>
      </p:grpSp>
    </p:spTree>
    <p:extLst>
      <p:ext uri="{BB962C8B-B14F-4D97-AF65-F5344CB8AC3E}">
        <p14:creationId xmlns:p14="http://schemas.microsoft.com/office/powerpoint/2010/main" val="3569020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052736"/>
            <a:ext cx="4572000" cy="3693319"/>
          </a:xfrm>
          <a:prstGeom prst="rect">
            <a:avLst/>
          </a:prstGeom>
        </p:spPr>
        <p:txBody>
          <a:bodyPr>
            <a:spAutoFit/>
          </a:bodyPr>
          <a:lstStyle/>
          <a:p>
            <a:r>
              <a:rPr lang="en-IN" dirty="0"/>
              <a:t>import </a:t>
            </a:r>
            <a:r>
              <a:rPr lang="en-IN" dirty="0" err="1"/>
              <a:t>matplotlib.pyplot</a:t>
            </a:r>
            <a:r>
              <a:rPr lang="en-IN" dirty="0"/>
              <a:t> as </a:t>
            </a:r>
            <a:r>
              <a:rPr lang="en-IN" dirty="0" err="1"/>
              <a:t>plt</a:t>
            </a:r>
            <a:endParaRPr lang="en-IN" dirty="0"/>
          </a:p>
          <a:p>
            <a:r>
              <a:rPr lang="en-IN" dirty="0"/>
              <a:t>import </a:t>
            </a:r>
            <a:r>
              <a:rPr lang="en-IN" dirty="0" err="1"/>
              <a:t>numpy</a:t>
            </a:r>
            <a:r>
              <a:rPr lang="en-IN" dirty="0"/>
              <a:t> as </a:t>
            </a:r>
            <a:r>
              <a:rPr lang="en-IN" dirty="0" err="1"/>
              <a:t>np</a:t>
            </a:r>
            <a:endParaRPr lang="en-IN" dirty="0"/>
          </a:p>
          <a:p>
            <a:endParaRPr lang="en-IN" dirty="0"/>
          </a:p>
          <a:p>
            <a:r>
              <a:rPr lang="en-IN" dirty="0"/>
              <a:t>y = </a:t>
            </a:r>
            <a:r>
              <a:rPr lang="en-IN" dirty="0" err="1"/>
              <a:t>np.array</a:t>
            </a:r>
            <a:r>
              <a:rPr lang="en-IN" dirty="0"/>
              <a:t>([35, 25, 25, 15])</a:t>
            </a:r>
          </a:p>
          <a:p>
            <a:r>
              <a:rPr lang="en-IN" dirty="0" err="1"/>
              <a:t>mylabels</a:t>
            </a:r>
            <a:r>
              <a:rPr lang="en-IN" dirty="0"/>
              <a:t> = ["Eat", "Sleep", "Work", "Play"]</a:t>
            </a:r>
          </a:p>
          <a:p>
            <a:r>
              <a:rPr lang="en-IN" dirty="0" err="1"/>
              <a:t>mycolors</a:t>
            </a:r>
            <a:r>
              <a:rPr lang="en-IN" dirty="0"/>
              <a:t> = ["black", "</a:t>
            </a:r>
            <a:r>
              <a:rPr lang="en-IN" dirty="0" err="1"/>
              <a:t>hotpink</a:t>
            </a:r>
            <a:r>
              <a:rPr lang="en-IN" dirty="0"/>
              <a:t>", "b", "#4CAF50"]</a:t>
            </a:r>
          </a:p>
          <a:p>
            <a:endParaRPr lang="en-IN" dirty="0"/>
          </a:p>
          <a:p>
            <a:r>
              <a:rPr lang="en-IN" dirty="0" err="1"/>
              <a:t>plt.pie</a:t>
            </a:r>
            <a:r>
              <a:rPr lang="en-IN" dirty="0"/>
              <a:t>(y, labels = </a:t>
            </a:r>
            <a:r>
              <a:rPr lang="en-IN" dirty="0" err="1"/>
              <a:t>mylabels</a:t>
            </a:r>
            <a:r>
              <a:rPr lang="en-IN" dirty="0"/>
              <a:t>, </a:t>
            </a:r>
            <a:r>
              <a:rPr lang="en-IN" dirty="0" err="1"/>
              <a:t>startangle</a:t>
            </a:r>
            <a:r>
              <a:rPr lang="en-IN" dirty="0"/>
              <a:t> = 90,colors=</a:t>
            </a:r>
            <a:r>
              <a:rPr lang="en-IN" dirty="0" err="1"/>
              <a:t>mycolors</a:t>
            </a:r>
            <a:r>
              <a:rPr lang="en-IN" dirty="0"/>
              <a:t>)</a:t>
            </a:r>
          </a:p>
          <a:p>
            <a:r>
              <a:rPr lang="en-IN" dirty="0"/>
              <a:t>#</a:t>
            </a:r>
            <a:r>
              <a:rPr lang="en-IN" dirty="0" err="1"/>
              <a:t>plt.legend</a:t>
            </a:r>
            <a:r>
              <a:rPr lang="en-IN" dirty="0"/>
              <a:t>()</a:t>
            </a:r>
          </a:p>
          <a:p>
            <a:r>
              <a:rPr lang="en-IN" dirty="0" err="1"/>
              <a:t>plt.legend</a:t>
            </a:r>
            <a:r>
              <a:rPr lang="en-IN" dirty="0"/>
              <a:t>(title = "Activities:")</a:t>
            </a:r>
          </a:p>
          <a:p>
            <a:r>
              <a:rPr lang="en-IN" dirty="0" err="1"/>
              <a:t>plt.show</a:t>
            </a:r>
            <a:r>
              <a:rPr lang="en-IN" dirty="0"/>
              <a:t>()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51920" y="1844824"/>
            <a:ext cx="4843941" cy="3600400"/>
          </a:xfrm>
          <a:prstGeom prst="rect">
            <a:avLst/>
          </a:prstGeom>
        </p:spPr>
      </p:pic>
    </p:spTree>
    <p:extLst>
      <p:ext uri="{BB962C8B-B14F-4D97-AF65-F5344CB8AC3E}">
        <p14:creationId xmlns:p14="http://schemas.microsoft.com/office/powerpoint/2010/main" val="1789585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99792" y="332656"/>
            <a:ext cx="1686487" cy="584775"/>
          </a:xfrm>
          <a:prstGeom prst="rect">
            <a:avLst/>
          </a:prstGeom>
        </p:spPr>
        <p:txBody>
          <a:bodyPr wrap="none">
            <a:spAutoFit/>
          </a:bodyPr>
          <a:lstStyle/>
          <a:p>
            <a:pPr fontAlgn="base"/>
            <a:r>
              <a:rPr lang="en-IN" sz="3200" b="1" dirty="0">
                <a:solidFill>
                  <a:srgbClr val="7030A0"/>
                </a:solidFill>
                <a:latin typeface="+mj-lt"/>
              </a:rPr>
              <a:t>Box Plot </a:t>
            </a:r>
          </a:p>
        </p:txBody>
      </p:sp>
      <p:sp>
        <p:nvSpPr>
          <p:cNvPr id="3" name="Rectangle 2"/>
          <p:cNvSpPr/>
          <p:nvPr/>
        </p:nvSpPr>
        <p:spPr>
          <a:xfrm>
            <a:off x="413792" y="1628800"/>
            <a:ext cx="8118648" cy="1754326"/>
          </a:xfrm>
          <a:prstGeom prst="rect">
            <a:avLst/>
          </a:prstGeom>
        </p:spPr>
        <p:txBody>
          <a:bodyPr wrap="square">
            <a:spAutoFit/>
          </a:bodyPr>
          <a:lstStyle/>
          <a:p>
            <a:r>
              <a:rPr lang="en-US" dirty="0"/>
              <a:t>A </a:t>
            </a:r>
            <a:r>
              <a:rPr lang="en-US" b="1" dirty="0"/>
              <a:t>Box Plot</a:t>
            </a:r>
            <a:r>
              <a:rPr lang="en-US" dirty="0"/>
              <a:t> is also known as </a:t>
            </a:r>
            <a:r>
              <a:rPr lang="en-US" b="1" dirty="0"/>
              <a:t>Whisker plot</a:t>
            </a:r>
            <a:r>
              <a:rPr lang="en-US" dirty="0"/>
              <a:t> is created to display the summary of the set of data values having properties like minimum, first quartile, median, third quartile and maximum. In the box plot, a box is created from the first quartile to the third quartile, a vertical line is also there which goes through the box at the median. Here x-axis denotes the data to be plotted while the y-axis shows the frequency distribution.</a:t>
            </a:r>
            <a:endParaRPr lang="en-IN" dirty="0"/>
          </a:p>
        </p:txBody>
      </p:sp>
      <p:sp>
        <p:nvSpPr>
          <p:cNvPr id="4" name="Rectangle 1"/>
          <p:cNvSpPr>
            <a:spLocks noChangeArrowheads="1"/>
          </p:cNvSpPr>
          <p:nvPr/>
        </p:nvSpPr>
        <p:spPr bwMode="auto">
          <a:xfrm>
            <a:off x="539552" y="3674150"/>
            <a:ext cx="8424936"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273239"/>
                </a:solidFill>
                <a:effectLst/>
                <a:cs typeface="Arial" pitchFamily="34" charset="0"/>
              </a:rPr>
              <a:t>Syntax:</a:t>
            </a:r>
            <a:r>
              <a:rPr kumimoji="0" lang="en-US" b="0" i="0" u="none" strike="noStrike" cap="none" normalizeH="0" baseline="0" dirty="0" smtClean="0">
                <a:ln>
                  <a:noFill/>
                </a:ln>
                <a:solidFill>
                  <a:srgbClr val="273239"/>
                </a:solidFill>
                <a:effectLst/>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err="1" smtClean="0">
                <a:ln>
                  <a:noFill/>
                </a:ln>
                <a:solidFill>
                  <a:schemeClr val="tx1"/>
                </a:solidFill>
                <a:effectLst/>
                <a:cs typeface="Arial" pitchFamily="34" charset="0"/>
              </a:rPr>
              <a:t>matplotlib.pyplot.boxplot</a:t>
            </a:r>
            <a:r>
              <a:rPr kumimoji="0" lang="en-US" b="0" i="0" u="none" strike="noStrike" cap="none" normalizeH="0" baseline="0" dirty="0" smtClean="0">
                <a:ln>
                  <a:noFill/>
                </a:ln>
                <a:solidFill>
                  <a:schemeClr val="tx1"/>
                </a:solidFill>
                <a:effectLst/>
                <a:cs typeface="Arial" pitchFamily="34" charset="0"/>
              </a:rPr>
              <a:t>(data, notch=None, </a:t>
            </a:r>
            <a:r>
              <a:rPr kumimoji="0" lang="en-US" b="0" i="0" u="none" strike="noStrike" cap="none" normalizeH="0" baseline="0" dirty="0" err="1" smtClean="0">
                <a:ln>
                  <a:noFill/>
                </a:ln>
                <a:solidFill>
                  <a:schemeClr val="tx1"/>
                </a:solidFill>
                <a:effectLst/>
                <a:cs typeface="Arial" pitchFamily="34" charset="0"/>
              </a:rPr>
              <a:t>vert</a:t>
            </a:r>
            <a:r>
              <a:rPr kumimoji="0" lang="en-US" b="0" i="0" u="none" strike="noStrike" cap="none" normalizeH="0" baseline="0" dirty="0" smtClean="0">
                <a:ln>
                  <a:noFill/>
                </a:ln>
                <a:solidFill>
                  <a:schemeClr val="tx1"/>
                </a:solidFill>
                <a:effectLst/>
                <a:cs typeface="Arial" pitchFamily="34" charset="0"/>
              </a:rPr>
              <a:t>=None, </a:t>
            </a:r>
            <a:r>
              <a:rPr kumimoji="0" lang="en-US" b="0" i="0" u="none" strike="noStrike" cap="none" normalizeH="0" baseline="0" dirty="0" err="1" smtClean="0">
                <a:ln>
                  <a:noFill/>
                </a:ln>
                <a:solidFill>
                  <a:schemeClr val="tx1"/>
                </a:solidFill>
                <a:effectLst/>
                <a:cs typeface="Arial" pitchFamily="34" charset="0"/>
              </a:rPr>
              <a:t>patch_artist</a:t>
            </a:r>
            <a:r>
              <a:rPr kumimoji="0" lang="en-US" b="0" i="0" u="none" strike="noStrike" cap="none" normalizeH="0" baseline="0" dirty="0" smtClean="0">
                <a:ln>
                  <a:noFill/>
                </a:ln>
                <a:solidFill>
                  <a:schemeClr val="tx1"/>
                </a:solidFill>
                <a:effectLst/>
                <a:cs typeface="Arial" pitchFamily="34" charset="0"/>
              </a:rPr>
              <a:t>=None, widths=None)</a:t>
            </a:r>
          </a:p>
        </p:txBody>
      </p:sp>
    </p:spTree>
    <p:extLst>
      <p:ext uri="{BB962C8B-B14F-4D97-AF65-F5344CB8AC3E}">
        <p14:creationId xmlns:p14="http://schemas.microsoft.com/office/powerpoint/2010/main" val="265396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39630548"/>
              </p:ext>
            </p:extLst>
          </p:nvPr>
        </p:nvGraphicFramePr>
        <p:xfrm>
          <a:off x="827584" y="620688"/>
          <a:ext cx="6977928" cy="5555313"/>
        </p:xfrm>
        <a:graphic>
          <a:graphicData uri="http://schemas.openxmlformats.org/drawingml/2006/table">
            <a:tbl>
              <a:tblPr/>
              <a:tblGrid>
                <a:gridCol w="3488964">
                  <a:extLst>
                    <a:ext uri="{9D8B030D-6E8A-4147-A177-3AD203B41FA5}">
                      <a16:colId xmlns:a16="http://schemas.microsoft.com/office/drawing/2014/main" val="20000"/>
                    </a:ext>
                  </a:extLst>
                </a:gridCol>
                <a:gridCol w="3488964">
                  <a:extLst>
                    <a:ext uri="{9D8B030D-6E8A-4147-A177-3AD203B41FA5}">
                      <a16:colId xmlns:a16="http://schemas.microsoft.com/office/drawing/2014/main" val="20001"/>
                    </a:ext>
                  </a:extLst>
                </a:gridCol>
              </a:tblGrid>
              <a:tr h="340035">
                <a:tc>
                  <a:txBody>
                    <a:bodyPr/>
                    <a:lstStyle/>
                    <a:p>
                      <a:pPr algn="l" fontAlgn="base"/>
                      <a:r>
                        <a:rPr lang="en-IN" sz="1200" b="1" dirty="0">
                          <a:effectLst/>
                        </a:rPr>
                        <a:t>Attribute</a:t>
                      </a:r>
                    </a:p>
                  </a:txBody>
                  <a:tcPr marL="59867" marR="59867" marT="59867" marB="59867" anchor="ctr">
                    <a:lnL>
                      <a:noFill/>
                    </a:lnL>
                    <a:lnR>
                      <a:noFill/>
                    </a:lnR>
                    <a:lnT>
                      <a:noFill/>
                    </a:lnT>
                    <a:lnB>
                      <a:noFill/>
                    </a:lnB>
                  </a:tcPr>
                </a:tc>
                <a:tc>
                  <a:txBody>
                    <a:bodyPr/>
                    <a:lstStyle/>
                    <a:p>
                      <a:pPr algn="l" fontAlgn="base"/>
                      <a:r>
                        <a:rPr lang="en-IN" sz="1200" b="1" dirty="0">
                          <a:effectLst/>
                        </a:rPr>
                        <a:t>Value</a:t>
                      </a:r>
                    </a:p>
                  </a:txBody>
                  <a:tcPr marL="59867" marR="59867" marT="59867" marB="59867" anchor="ctr">
                    <a:lnL>
                      <a:noFill/>
                    </a:lnL>
                    <a:lnR>
                      <a:noFill/>
                    </a:lnR>
                    <a:lnT>
                      <a:noFill/>
                    </a:lnT>
                    <a:lnB>
                      <a:noFill/>
                    </a:lnB>
                  </a:tcPr>
                </a:tc>
                <a:extLst>
                  <a:ext uri="{0D108BD9-81ED-4DB2-BD59-A6C34878D82A}">
                    <a16:rowId xmlns:a16="http://schemas.microsoft.com/office/drawing/2014/main" val="10000"/>
                  </a:ext>
                </a:extLst>
              </a:tr>
              <a:tr h="378672">
                <a:tc>
                  <a:txBody>
                    <a:bodyPr/>
                    <a:lstStyle/>
                    <a:p>
                      <a:pPr algn="l" fontAlgn="base"/>
                      <a:r>
                        <a:rPr lang="en-IN" sz="1200" b="0" dirty="0">
                          <a:effectLst/>
                        </a:rPr>
                        <a:t>data</a:t>
                      </a:r>
                    </a:p>
                  </a:txBody>
                  <a:tcPr marL="59867" marR="59867" marT="83814" marB="83814" anchor="ctr">
                    <a:lnL>
                      <a:noFill/>
                    </a:lnL>
                    <a:lnR>
                      <a:noFill/>
                    </a:lnR>
                    <a:lnT>
                      <a:noFill/>
                    </a:lnT>
                    <a:lnB>
                      <a:noFill/>
                    </a:lnB>
                  </a:tcPr>
                </a:tc>
                <a:tc>
                  <a:txBody>
                    <a:bodyPr/>
                    <a:lstStyle/>
                    <a:p>
                      <a:pPr algn="l" fontAlgn="base"/>
                      <a:r>
                        <a:rPr lang="en-US" sz="1200" b="0">
                          <a:effectLst/>
                        </a:rPr>
                        <a:t>array or sequence of array to be plotted</a:t>
                      </a:r>
                    </a:p>
                  </a:txBody>
                  <a:tcPr marL="59867" marR="59867" marT="83814" marB="83814" anchor="ctr">
                    <a:lnL>
                      <a:noFill/>
                    </a:lnL>
                    <a:lnR>
                      <a:noFill/>
                    </a:lnR>
                    <a:lnT>
                      <a:noFill/>
                    </a:lnT>
                    <a:lnB>
                      <a:noFill/>
                    </a:lnB>
                  </a:tcPr>
                </a:tc>
                <a:extLst>
                  <a:ext uri="{0D108BD9-81ED-4DB2-BD59-A6C34878D82A}">
                    <a16:rowId xmlns:a16="http://schemas.microsoft.com/office/drawing/2014/main" val="10001"/>
                  </a:ext>
                </a:extLst>
              </a:tr>
              <a:tr h="378672">
                <a:tc>
                  <a:txBody>
                    <a:bodyPr/>
                    <a:lstStyle/>
                    <a:p>
                      <a:pPr algn="l" fontAlgn="base"/>
                      <a:r>
                        <a:rPr lang="en-IN" sz="1200" b="0" dirty="0">
                          <a:effectLst/>
                        </a:rPr>
                        <a:t>notch</a:t>
                      </a:r>
                    </a:p>
                  </a:txBody>
                  <a:tcPr marL="59867" marR="59867" marT="83814" marB="83814" anchor="ctr">
                    <a:lnL>
                      <a:noFill/>
                    </a:lnL>
                    <a:lnR>
                      <a:noFill/>
                    </a:lnR>
                    <a:lnT>
                      <a:noFill/>
                    </a:lnT>
                    <a:lnB>
                      <a:noFill/>
                    </a:lnB>
                  </a:tcPr>
                </a:tc>
                <a:tc>
                  <a:txBody>
                    <a:bodyPr/>
                    <a:lstStyle/>
                    <a:p>
                      <a:pPr algn="l" fontAlgn="base"/>
                      <a:r>
                        <a:rPr lang="en-US" sz="1200" b="0">
                          <a:effectLst/>
                        </a:rPr>
                        <a:t>optional parameter accepts boolean values</a:t>
                      </a:r>
                    </a:p>
                  </a:txBody>
                  <a:tcPr marL="59867" marR="59867" marT="83814" marB="83814" anchor="ctr">
                    <a:lnL>
                      <a:noFill/>
                    </a:lnL>
                    <a:lnR>
                      <a:noFill/>
                    </a:lnR>
                    <a:lnT>
                      <a:noFill/>
                    </a:lnT>
                    <a:lnB>
                      <a:noFill/>
                    </a:lnB>
                  </a:tcPr>
                </a:tc>
                <a:extLst>
                  <a:ext uri="{0D108BD9-81ED-4DB2-BD59-A6C34878D82A}">
                    <a16:rowId xmlns:a16="http://schemas.microsoft.com/office/drawing/2014/main" val="10002"/>
                  </a:ext>
                </a:extLst>
              </a:tr>
              <a:tr h="558999">
                <a:tc>
                  <a:txBody>
                    <a:bodyPr/>
                    <a:lstStyle/>
                    <a:p>
                      <a:pPr algn="l" fontAlgn="base"/>
                      <a:r>
                        <a:rPr lang="en-IN" sz="1200" b="0" dirty="0" err="1">
                          <a:effectLst/>
                        </a:rPr>
                        <a:t>vert</a:t>
                      </a:r>
                      <a:endParaRPr lang="en-IN" sz="1200" b="0" dirty="0">
                        <a:effectLst/>
                      </a:endParaRPr>
                    </a:p>
                  </a:txBody>
                  <a:tcPr marL="59867" marR="59867" marT="83814" marB="83814" anchor="ctr">
                    <a:lnL>
                      <a:noFill/>
                    </a:lnL>
                    <a:lnR>
                      <a:noFill/>
                    </a:lnR>
                    <a:lnT>
                      <a:noFill/>
                    </a:lnT>
                    <a:lnB>
                      <a:noFill/>
                    </a:lnB>
                  </a:tcPr>
                </a:tc>
                <a:tc>
                  <a:txBody>
                    <a:bodyPr/>
                    <a:lstStyle/>
                    <a:p>
                      <a:pPr algn="l" fontAlgn="base"/>
                      <a:r>
                        <a:rPr lang="en-US" sz="1200" b="0" dirty="0">
                          <a:effectLst/>
                        </a:rPr>
                        <a:t>optional parameter accepts </a:t>
                      </a:r>
                      <a:r>
                        <a:rPr lang="en-US" sz="1200" b="0" dirty="0" err="1">
                          <a:effectLst/>
                        </a:rPr>
                        <a:t>boolean</a:t>
                      </a:r>
                      <a:r>
                        <a:rPr lang="en-US" sz="1200" b="0" dirty="0">
                          <a:effectLst/>
                        </a:rPr>
                        <a:t> values false and true for horizontal and vertical plot respectively</a:t>
                      </a:r>
                    </a:p>
                  </a:txBody>
                  <a:tcPr marL="59867" marR="59867" marT="83814" marB="83814" anchor="ctr">
                    <a:lnL>
                      <a:noFill/>
                    </a:lnL>
                    <a:lnR>
                      <a:noFill/>
                    </a:lnR>
                    <a:lnT>
                      <a:noFill/>
                    </a:lnT>
                    <a:lnB>
                      <a:noFill/>
                    </a:lnB>
                  </a:tcPr>
                </a:tc>
                <a:extLst>
                  <a:ext uri="{0D108BD9-81ED-4DB2-BD59-A6C34878D82A}">
                    <a16:rowId xmlns:a16="http://schemas.microsoft.com/office/drawing/2014/main" val="10003"/>
                  </a:ext>
                </a:extLst>
              </a:tr>
              <a:tr h="558999">
                <a:tc>
                  <a:txBody>
                    <a:bodyPr/>
                    <a:lstStyle/>
                    <a:p>
                      <a:pPr algn="l" fontAlgn="base"/>
                      <a:r>
                        <a:rPr lang="en-IN" sz="1200" b="0" dirty="0">
                          <a:effectLst/>
                        </a:rPr>
                        <a:t>bootstrap</a:t>
                      </a:r>
                    </a:p>
                  </a:txBody>
                  <a:tcPr marL="59867" marR="59867" marT="83814" marB="83814" anchor="ctr">
                    <a:lnL>
                      <a:noFill/>
                    </a:lnL>
                    <a:lnR>
                      <a:noFill/>
                    </a:lnR>
                    <a:lnT>
                      <a:noFill/>
                    </a:lnT>
                    <a:lnB>
                      <a:noFill/>
                    </a:lnB>
                  </a:tcPr>
                </a:tc>
                <a:tc>
                  <a:txBody>
                    <a:bodyPr/>
                    <a:lstStyle/>
                    <a:p>
                      <a:pPr algn="l" fontAlgn="base"/>
                      <a:r>
                        <a:rPr lang="en-US" sz="1200" b="0">
                          <a:effectLst/>
                        </a:rPr>
                        <a:t>optional parameter accepts int specifies intervals around notched boxplots</a:t>
                      </a:r>
                    </a:p>
                  </a:txBody>
                  <a:tcPr marL="59867" marR="59867" marT="83814" marB="83814" anchor="ctr">
                    <a:lnL>
                      <a:noFill/>
                    </a:lnL>
                    <a:lnR>
                      <a:noFill/>
                    </a:lnR>
                    <a:lnT>
                      <a:noFill/>
                    </a:lnT>
                    <a:lnB>
                      <a:noFill/>
                    </a:lnB>
                  </a:tcPr>
                </a:tc>
                <a:extLst>
                  <a:ext uri="{0D108BD9-81ED-4DB2-BD59-A6C34878D82A}">
                    <a16:rowId xmlns:a16="http://schemas.microsoft.com/office/drawing/2014/main" val="10004"/>
                  </a:ext>
                </a:extLst>
              </a:tr>
              <a:tr h="558999">
                <a:tc>
                  <a:txBody>
                    <a:bodyPr/>
                    <a:lstStyle/>
                    <a:p>
                      <a:pPr algn="l" fontAlgn="base"/>
                      <a:r>
                        <a:rPr lang="en-IN" sz="1200" b="0" dirty="0" err="1">
                          <a:effectLst/>
                        </a:rPr>
                        <a:t>usermedians</a:t>
                      </a:r>
                      <a:endParaRPr lang="en-IN" sz="1200" b="0" dirty="0">
                        <a:effectLst/>
                      </a:endParaRPr>
                    </a:p>
                  </a:txBody>
                  <a:tcPr marL="59867" marR="59867" marT="83814" marB="83814" anchor="ctr">
                    <a:lnL>
                      <a:noFill/>
                    </a:lnL>
                    <a:lnR>
                      <a:noFill/>
                    </a:lnR>
                    <a:lnT>
                      <a:noFill/>
                    </a:lnT>
                    <a:lnB>
                      <a:noFill/>
                    </a:lnB>
                  </a:tcPr>
                </a:tc>
                <a:tc>
                  <a:txBody>
                    <a:bodyPr/>
                    <a:lstStyle/>
                    <a:p>
                      <a:pPr algn="l" fontAlgn="base"/>
                      <a:r>
                        <a:rPr lang="en-US" sz="1200" b="0">
                          <a:effectLst/>
                        </a:rPr>
                        <a:t>optional parameter accepts array or sequence of array dimension compatible with data</a:t>
                      </a:r>
                    </a:p>
                  </a:txBody>
                  <a:tcPr marL="59867" marR="59867" marT="83814" marB="83814" anchor="ctr">
                    <a:lnL>
                      <a:noFill/>
                    </a:lnL>
                    <a:lnR>
                      <a:noFill/>
                    </a:lnR>
                    <a:lnT>
                      <a:noFill/>
                    </a:lnT>
                    <a:lnB>
                      <a:noFill/>
                    </a:lnB>
                  </a:tcPr>
                </a:tc>
                <a:extLst>
                  <a:ext uri="{0D108BD9-81ED-4DB2-BD59-A6C34878D82A}">
                    <a16:rowId xmlns:a16="http://schemas.microsoft.com/office/drawing/2014/main" val="10005"/>
                  </a:ext>
                </a:extLst>
              </a:tr>
              <a:tr h="552534">
                <a:tc>
                  <a:txBody>
                    <a:bodyPr/>
                    <a:lstStyle/>
                    <a:p>
                      <a:pPr algn="l" fontAlgn="base"/>
                      <a:r>
                        <a:rPr lang="en-IN" sz="1200" b="0" dirty="0">
                          <a:effectLst/>
                        </a:rPr>
                        <a:t>positions</a:t>
                      </a:r>
                    </a:p>
                  </a:txBody>
                  <a:tcPr marL="59867" marR="59867" marT="83814" marB="83814" anchor="ctr">
                    <a:lnL>
                      <a:noFill/>
                    </a:lnL>
                    <a:lnR>
                      <a:noFill/>
                    </a:lnR>
                    <a:lnT>
                      <a:noFill/>
                    </a:lnT>
                    <a:lnB>
                      <a:noFill/>
                    </a:lnB>
                  </a:tcPr>
                </a:tc>
                <a:tc>
                  <a:txBody>
                    <a:bodyPr/>
                    <a:lstStyle/>
                    <a:p>
                      <a:pPr algn="l" fontAlgn="base"/>
                      <a:r>
                        <a:rPr lang="en-US" sz="1200" b="0">
                          <a:effectLst/>
                        </a:rPr>
                        <a:t>optional parameter accepts array and sets the position of boxes</a:t>
                      </a:r>
                    </a:p>
                  </a:txBody>
                  <a:tcPr marL="59867" marR="59867" marT="83814" marB="83814" anchor="ctr">
                    <a:lnL>
                      <a:noFill/>
                    </a:lnL>
                    <a:lnR>
                      <a:noFill/>
                    </a:lnR>
                    <a:lnT>
                      <a:noFill/>
                    </a:lnT>
                    <a:lnB>
                      <a:noFill/>
                    </a:lnB>
                  </a:tcPr>
                </a:tc>
                <a:extLst>
                  <a:ext uri="{0D108BD9-81ED-4DB2-BD59-A6C34878D82A}">
                    <a16:rowId xmlns:a16="http://schemas.microsoft.com/office/drawing/2014/main" val="10006"/>
                  </a:ext>
                </a:extLst>
              </a:tr>
              <a:tr h="378672">
                <a:tc>
                  <a:txBody>
                    <a:bodyPr/>
                    <a:lstStyle/>
                    <a:p>
                      <a:pPr algn="l" fontAlgn="base"/>
                      <a:r>
                        <a:rPr lang="en-IN" sz="1200" b="0" dirty="0">
                          <a:effectLst/>
                        </a:rPr>
                        <a:t>widths</a:t>
                      </a:r>
                    </a:p>
                  </a:txBody>
                  <a:tcPr marL="59867" marR="59867" marT="83814" marB="83814" anchor="ctr">
                    <a:lnL>
                      <a:noFill/>
                    </a:lnL>
                    <a:lnR>
                      <a:noFill/>
                    </a:lnR>
                    <a:lnT>
                      <a:noFill/>
                    </a:lnT>
                    <a:lnB>
                      <a:noFill/>
                    </a:lnB>
                  </a:tcPr>
                </a:tc>
                <a:tc>
                  <a:txBody>
                    <a:bodyPr/>
                    <a:lstStyle/>
                    <a:p>
                      <a:pPr algn="l" fontAlgn="base"/>
                      <a:r>
                        <a:rPr lang="en-US" sz="1200" b="0" dirty="0">
                          <a:effectLst/>
                        </a:rPr>
                        <a:t>optional parameter accepts array and sets the width of boxes</a:t>
                      </a:r>
                    </a:p>
                  </a:txBody>
                  <a:tcPr marL="59867" marR="59867" marT="83814" marB="83814" anchor="ctr">
                    <a:lnL>
                      <a:noFill/>
                    </a:lnL>
                    <a:lnR>
                      <a:noFill/>
                    </a:lnR>
                    <a:lnT>
                      <a:noFill/>
                    </a:lnT>
                    <a:lnB>
                      <a:noFill/>
                    </a:lnB>
                  </a:tcPr>
                </a:tc>
                <a:extLst>
                  <a:ext uri="{0D108BD9-81ED-4DB2-BD59-A6C34878D82A}">
                    <a16:rowId xmlns:a16="http://schemas.microsoft.com/office/drawing/2014/main" val="10007"/>
                  </a:ext>
                </a:extLst>
              </a:tr>
              <a:tr h="378672">
                <a:tc>
                  <a:txBody>
                    <a:bodyPr/>
                    <a:lstStyle/>
                    <a:p>
                      <a:pPr algn="l" fontAlgn="base"/>
                      <a:r>
                        <a:rPr lang="en-IN" sz="1200" b="0">
                          <a:effectLst/>
                        </a:rPr>
                        <a:t>patch_artist</a:t>
                      </a:r>
                    </a:p>
                  </a:txBody>
                  <a:tcPr marL="59867" marR="59867" marT="83814" marB="83814" anchor="ctr">
                    <a:lnL>
                      <a:noFill/>
                    </a:lnL>
                    <a:lnR>
                      <a:noFill/>
                    </a:lnR>
                    <a:lnT>
                      <a:noFill/>
                    </a:lnT>
                    <a:lnB>
                      <a:noFill/>
                    </a:lnB>
                  </a:tcPr>
                </a:tc>
                <a:tc>
                  <a:txBody>
                    <a:bodyPr/>
                    <a:lstStyle/>
                    <a:p>
                      <a:pPr algn="l" fontAlgn="base"/>
                      <a:r>
                        <a:rPr lang="en-US" sz="1200" b="0" dirty="0">
                          <a:effectLst/>
                        </a:rPr>
                        <a:t>optional parameter having </a:t>
                      </a:r>
                      <a:r>
                        <a:rPr lang="en-US" sz="1200" b="0" dirty="0" err="1">
                          <a:effectLst/>
                        </a:rPr>
                        <a:t>boolean</a:t>
                      </a:r>
                      <a:r>
                        <a:rPr lang="en-US" sz="1200" b="0" dirty="0">
                          <a:effectLst/>
                        </a:rPr>
                        <a:t> values</a:t>
                      </a:r>
                    </a:p>
                  </a:txBody>
                  <a:tcPr marL="59867" marR="59867" marT="83814" marB="83814" anchor="ctr">
                    <a:lnL>
                      <a:noFill/>
                    </a:lnL>
                    <a:lnR>
                      <a:noFill/>
                    </a:lnR>
                    <a:lnT>
                      <a:noFill/>
                    </a:lnT>
                    <a:lnB>
                      <a:noFill/>
                    </a:lnB>
                  </a:tcPr>
                </a:tc>
                <a:extLst>
                  <a:ext uri="{0D108BD9-81ED-4DB2-BD59-A6C34878D82A}">
                    <a16:rowId xmlns:a16="http://schemas.microsoft.com/office/drawing/2014/main" val="10008"/>
                  </a:ext>
                </a:extLst>
              </a:tr>
              <a:tr h="378672">
                <a:tc>
                  <a:txBody>
                    <a:bodyPr/>
                    <a:lstStyle/>
                    <a:p>
                      <a:pPr algn="l" fontAlgn="base"/>
                      <a:r>
                        <a:rPr lang="en-IN" sz="1200" b="0">
                          <a:effectLst/>
                        </a:rPr>
                        <a:t>labels</a:t>
                      </a:r>
                    </a:p>
                  </a:txBody>
                  <a:tcPr marL="59867" marR="59867" marT="83814" marB="83814" anchor="ctr">
                    <a:lnL>
                      <a:noFill/>
                    </a:lnL>
                    <a:lnR>
                      <a:noFill/>
                    </a:lnR>
                    <a:lnT>
                      <a:noFill/>
                    </a:lnT>
                    <a:lnB>
                      <a:noFill/>
                    </a:lnB>
                  </a:tcPr>
                </a:tc>
                <a:tc>
                  <a:txBody>
                    <a:bodyPr/>
                    <a:lstStyle/>
                    <a:p>
                      <a:pPr algn="l" fontAlgn="base"/>
                      <a:r>
                        <a:rPr lang="en-US" sz="1200" b="0" dirty="0">
                          <a:effectLst/>
                        </a:rPr>
                        <a:t>sequence of strings sets label for each dataset</a:t>
                      </a:r>
                    </a:p>
                  </a:txBody>
                  <a:tcPr marL="59867" marR="59867" marT="83814" marB="83814" anchor="ctr">
                    <a:lnL>
                      <a:noFill/>
                    </a:lnL>
                    <a:lnR>
                      <a:noFill/>
                    </a:lnR>
                    <a:lnT>
                      <a:noFill/>
                    </a:lnT>
                    <a:lnB>
                      <a:noFill/>
                    </a:lnB>
                  </a:tcPr>
                </a:tc>
                <a:extLst>
                  <a:ext uri="{0D108BD9-81ED-4DB2-BD59-A6C34878D82A}">
                    <a16:rowId xmlns:a16="http://schemas.microsoft.com/office/drawing/2014/main" val="10009"/>
                  </a:ext>
                </a:extLst>
              </a:tr>
              <a:tr h="558999">
                <a:tc>
                  <a:txBody>
                    <a:bodyPr/>
                    <a:lstStyle/>
                    <a:p>
                      <a:pPr algn="l" fontAlgn="base"/>
                      <a:r>
                        <a:rPr lang="en-IN" sz="1200" b="0">
                          <a:effectLst/>
                        </a:rPr>
                        <a:t>meanline</a:t>
                      </a:r>
                    </a:p>
                  </a:txBody>
                  <a:tcPr marL="59867" marR="59867" marT="83814" marB="83814" anchor="ctr">
                    <a:lnL>
                      <a:noFill/>
                    </a:lnL>
                    <a:lnR>
                      <a:noFill/>
                    </a:lnR>
                    <a:lnT>
                      <a:noFill/>
                    </a:lnT>
                    <a:lnB>
                      <a:noFill/>
                    </a:lnB>
                  </a:tcPr>
                </a:tc>
                <a:tc>
                  <a:txBody>
                    <a:bodyPr/>
                    <a:lstStyle/>
                    <a:p>
                      <a:pPr algn="l" fontAlgn="base"/>
                      <a:r>
                        <a:rPr lang="en-US" sz="1200" b="0" dirty="0">
                          <a:effectLst/>
                        </a:rPr>
                        <a:t>optional having </a:t>
                      </a:r>
                      <a:r>
                        <a:rPr lang="en-US" sz="1200" b="0" dirty="0" err="1">
                          <a:effectLst/>
                        </a:rPr>
                        <a:t>boolean</a:t>
                      </a:r>
                      <a:r>
                        <a:rPr lang="en-US" sz="1200" b="0" dirty="0">
                          <a:effectLst/>
                        </a:rPr>
                        <a:t> value try to render </a:t>
                      </a:r>
                      <a:r>
                        <a:rPr lang="en-US" sz="1200" b="0" dirty="0" err="1">
                          <a:effectLst/>
                        </a:rPr>
                        <a:t>meanline</a:t>
                      </a:r>
                      <a:r>
                        <a:rPr lang="en-US" sz="1200" b="0" dirty="0">
                          <a:effectLst/>
                        </a:rPr>
                        <a:t> as full width of box</a:t>
                      </a:r>
                    </a:p>
                  </a:txBody>
                  <a:tcPr marL="59867" marR="59867" marT="83814" marB="83814" anchor="ctr">
                    <a:lnL>
                      <a:noFill/>
                    </a:lnL>
                    <a:lnR>
                      <a:noFill/>
                    </a:lnR>
                    <a:lnT>
                      <a:noFill/>
                    </a:lnT>
                    <a:lnB>
                      <a:noFill/>
                    </a:lnB>
                  </a:tcPr>
                </a:tc>
                <a:extLst>
                  <a:ext uri="{0D108BD9-81ED-4DB2-BD59-A6C34878D82A}">
                    <a16:rowId xmlns:a16="http://schemas.microsoft.com/office/drawing/2014/main" val="10010"/>
                  </a:ext>
                </a:extLst>
              </a:tr>
              <a:tr h="378672">
                <a:tc>
                  <a:txBody>
                    <a:bodyPr/>
                    <a:lstStyle/>
                    <a:p>
                      <a:pPr algn="l" fontAlgn="base"/>
                      <a:r>
                        <a:rPr lang="en-IN" sz="1200" b="0">
                          <a:effectLst/>
                        </a:rPr>
                        <a:t>order</a:t>
                      </a:r>
                    </a:p>
                  </a:txBody>
                  <a:tcPr marL="59867" marR="59867" marT="83814" marB="83814" anchor="ctr">
                    <a:lnL>
                      <a:noFill/>
                    </a:lnL>
                    <a:lnR>
                      <a:noFill/>
                    </a:lnR>
                    <a:lnT>
                      <a:noFill/>
                    </a:lnT>
                    <a:lnB>
                      <a:noFill/>
                    </a:lnB>
                  </a:tcPr>
                </a:tc>
                <a:tc>
                  <a:txBody>
                    <a:bodyPr/>
                    <a:lstStyle/>
                    <a:p>
                      <a:pPr algn="l" fontAlgn="base"/>
                      <a:r>
                        <a:rPr lang="en-US" sz="1200" b="0" dirty="0">
                          <a:effectLst/>
                        </a:rPr>
                        <a:t>optional parameter sets the order of the boxplot</a:t>
                      </a:r>
                    </a:p>
                  </a:txBody>
                  <a:tcPr marL="59867" marR="59867" marT="83814" marB="83814" anchor="ctr">
                    <a:lnL>
                      <a:noFill/>
                    </a:lnL>
                    <a:lnR>
                      <a:noFill/>
                    </a:lnR>
                    <a:lnT>
                      <a:noFill/>
                    </a:lnT>
                    <a:lnB>
                      <a:noFill/>
                    </a:lnB>
                  </a:tcPr>
                </a:tc>
                <a:extLst>
                  <a:ext uri="{0D108BD9-81ED-4DB2-BD59-A6C34878D82A}">
                    <a16:rowId xmlns:a16="http://schemas.microsoft.com/office/drawing/2014/main" val="10011"/>
                  </a:ext>
                </a:extLst>
              </a:tr>
            </a:tbl>
          </a:graphicData>
        </a:graphic>
      </p:graphicFrame>
      <p:sp>
        <p:nvSpPr>
          <p:cNvPr id="3" name="Rectangle 1"/>
          <p:cNvSpPr>
            <a:spLocks noChangeArrowheads="1"/>
          </p:cNvSpPr>
          <p:nvPr/>
        </p:nvSpPr>
        <p:spPr bwMode="auto">
          <a:xfrm>
            <a:off x="421896" y="250293"/>
            <a:ext cx="8398576"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7030A0"/>
                </a:solidFill>
                <a:effectLst/>
                <a:cs typeface="Arial" pitchFamily="34" charset="0"/>
              </a:rPr>
              <a:t>Parameters:</a:t>
            </a:r>
            <a:r>
              <a:rPr kumimoji="0" lang="en-US" b="0" i="0" u="none" strike="noStrike" cap="none" normalizeH="0" baseline="0" dirty="0" smtClean="0">
                <a:ln>
                  <a:noFill/>
                </a:ln>
                <a:solidFill>
                  <a:srgbClr val="7030A0"/>
                </a:solidFill>
                <a:effectLst/>
                <a:cs typeface="Arial" pitchFamily="34" charset="0"/>
              </a:rPr>
              <a:t> </a:t>
            </a:r>
          </a:p>
        </p:txBody>
      </p:sp>
    </p:spTree>
    <p:extLst>
      <p:ext uri="{BB962C8B-B14F-4D97-AF65-F5344CB8AC3E}">
        <p14:creationId xmlns:p14="http://schemas.microsoft.com/office/powerpoint/2010/main" val="2616230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1052736"/>
            <a:ext cx="4572000" cy="4524315"/>
          </a:xfrm>
          <a:prstGeom prst="rect">
            <a:avLst/>
          </a:prstGeom>
        </p:spPr>
        <p:txBody>
          <a:bodyPr>
            <a:spAutoFit/>
          </a:bodyPr>
          <a:lstStyle/>
          <a:p>
            <a:r>
              <a:rPr lang="en-IN" dirty="0"/>
              <a:t># Import libraries</a:t>
            </a:r>
          </a:p>
          <a:p>
            <a:r>
              <a:rPr lang="en-IN" dirty="0"/>
              <a:t>import </a:t>
            </a:r>
            <a:r>
              <a:rPr lang="en-IN" dirty="0" err="1"/>
              <a:t>matplotlib.pyplot</a:t>
            </a:r>
            <a:r>
              <a:rPr lang="en-IN" dirty="0"/>
              <a:t> as </a:t>
            </a:r>
            <a:r>
              <a:rPr lang="en-IN" dirty="0" err="1"/>
              <a:t>plt</a:t>
            </a:r>
            <a:endParaRPr lang="en-IN" dirty="0"/>
          </a:p>
          <a:p>
            <a:r>
              <a:rPr lang="en-IN" dirty="0"/>
              <a:t>import </a:t>
            </a:r>
            <a:r>
              <a:rPr lang="en-IN" dirty="0" err="1"/>
              <a:t>numpy</a:t>
            </a:r>
            <a:r>
              <a:rPr lang="en-IN" dirty="0"/>
              <a:t> as </a:t>
            </a:r>
            <a:r>
              <a:rPr lang="en-IN" dirty="0" err="1"/>
              <a:t>np</a:t>
            </a:r>
            <a:endParaRPr lang="en-IN" dirty="0"/>
          </a:p>
          <a:p>
            <a:r>
              <a:rPr lang="en-IN" dirty="0"/>
              <a:t> </a:t>
            </a:r>
          </a:p>
          <a:p>
            <a:r>
              <a:rPr lang="en-IN" dirty="0"/>
              <a:t> </a:t>
            </a:r>
          </a:p>
          <a:p>
            <a:r>
              <a:rPr lang="en-IN" dirty="0"/>
              <a:t># Creating dataset</a:t>
            </a:r>
          </a:p>
          <a:p>
            <a:r>
              <a:rPr lang="en-IN" dirty="0" err="1"/>
              <a:t>np.random.seed</a:t>
            </a:r>
            <a:r>
              <a:rPr lang="en-IN" dirty="0"/>
              <a:t>(10)</a:t>
            </a:r>
          </a:p>
          <a:p>
            <a:r>
              <a:rPr lang="en-IN" dirty="0"/>
              <a:t>data = </a:t>
            </a:r>
            <a:r>
              <a:rPr lang="en-IN" dirty="0" err="1"/>
              <a:t>np.random.normal</a:t>
            </a:r>
            <a:r>
              <a:rPr lang="en-IN" dirty="0"/>
              <a:t>(100, 20, 200)</a:t>
            </a:r>
          </a:p>
          <a:p>
            <a:r>
              <a:rPr lang="en-IN" dirty="0"/>
              <a:t> </a:t>
            </a:r>
          </a:p>
          <a:p>
            <a:r>
              <a:rPr lang="en-IN" dirty="0"/>
              <a:t>fig = </a:t>
            </a:r>
            <a:r>
              <a:rPr lang="en-IN" dirty="0" err="1"/>
              <a:t>plt.figure</a:t>
            </a:r>
            <a:r>
              <a:rPr lang="en-IN" dirty="0"/>
              <a:t>(</a:t>
            </a:r>
            <a:r>
              <a:rPr lang="en-IN" dirty="0" err="1"/>
              <a:t>figsize</a:t>
            </a:r>
            <a:r>
              <a:rPr lang="en-IN" dirty="0"/>
              <a:t> =(10, 7))</a:t>
            </a:r>
          </a:p>
          <a:p>
            <a:r>
              <a:rPr lang="en-IN" dirty="0"/>
              <a:t> </a:t>
            </a:r>
          </a:p>
          <a:p>
            <a:r>
              <a:rPr lang="en-IN" dirty="0"/>
              <a:t># Creating plot</a:t>
            </a:r>
          </a:p>
          <a:p>
            <a:r>
              <a:rPr lang="en-IN" dirty="0" err="1"/>
              <a:t>plt.boxplot</a:t>
            </a:r>
            <a:r>
              <a:rPr lang="en-IN" dirty="0"/>
              <a:t>(data)</a:t>
            </a:r>
          </a:p>
          <a:p>
            <a:r>
              <a:rPr lang="en-IN" dirty="0"/>
              <a:t> </a:t>
            </a:r>
          </a:p>
          <a:p>
            <a:r>
              <a:rPr lang="en-IN" dirty="0"/>
              <a:t># show plot</a:t>
            </a:r>
          </a:p>
          <a:p>
            <a:r>
              <a:rPr lang="en-IN" dirty="0" err="1"/>
              <a:t>plt.show</a:t>
            </a:r>
            <a:r>
              <a:rPr lang="en-IN" dirty="0"/>
              <a: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44008" y="1916832"/>
            <a:ext cx="3960439" cy="4032449"/>
          </a:xfrm>
          <a:prstGeom prst="rect">
            <a:avLst/>
          </a:prstGeom>
        </p:spPr>
      </p:pic>
    </p:spTree>
    <p:extLst>
      <p:ext uri="{BB962C8B-B14F-4D97-AF65-F5344CB8AC3E}">
        <p14:creationId xmlns:p14="http://schemas.microsoft.com/office/powerpoint/2010/main" val="30064634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3968" y="332656"/>
            <a:ext cx="3472489" cy="707886"/>
          </a:xfrm>
          <a:prstGeom prst="rect">
            <a:avLst/>
          </a:prstGeom>
        </p:spPr>
        <p:txBody>
          <a:bodyPr wrap="none">
            <a:spAutoFit/>
          </a:bodyPr>
          <a:lstStyle/>
          <a:p>
            <a:r>
              <a:rPr lang="en-IN" sz="4000" b="1" dirty="0" err="1">
                <a:solidFill>
                  <a:srgbClr val="7030A0"/>
                </a:solidFill>
                <a:latin typeface="+mj-lt"/>
              </a:rPr>
              <a:t>Matplotlib</a:t>
            </a:r>
            <a:r>
              <a:rPr lang="en-IN" sz="4000" b="1" dirty="0">
                <a:solidFill>
                  <a:srgbClr val="7030A0"/>
                </a:solidFill>
                <a:latin typeface="+mj-lt"/>
              </a:rPr>
              <a:t> Grid</a:t>
            </a:r>
          </a:p>
        </p:txBody>
      </p:sp>
      <p:sp>
        <p:nvSpPr>
          <p:cNvPr id="6" name="Rectangle 2"/>
          <p:cNvSpPr>
            <a:spLocks noChangeArrowheads="1"/>
          </p:cNvSpPr>
          <p:nvPr/>
        </p:nvSpPr>
        <p:spPr bwMode="auto">
          <a:xfrm>
            <a:off x="125684" y="1329996"/>
            <a:ext cx="69848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With </a:t>
            </a:r>
            <a:r>
              <a:rPr kumimoji="0" lang="en-US" b="0" i="0" u="none" strike="noStrike" cap="none" normalizeH="0" baseline="0" dirty="0" err="1" smtClean="0">
                <a:ln>
                  <a:noFill/>
                </a:ln>
                <a:solidFill>
                  <a:srgbClr val="000000"/>
                </a:solidFill>
                <a:effectLst/>
                <a:cs typeface="Arial" pitchFamily="34" charset="0"/>
              </a:rPr>
              <a:t>Pyplot</a:t>
            </a:r>
            <a:r>
              <a:rPr kumimoji="0" lang="en-US" b="0" i="0" u="none" strike="noStrike" cap="none" normalizeH="0" baseline="0" dirty="0" smtClean="0">
                <a:ln>
                  <a:noFill/>
                </a:ln>
                <a:solidFill>
                  <a:srgbClr val="000000"/>
                </a:solidFill>
                <a:effectLst/>
                <a:cs typeface="Arial" pitchFamily="34" charset="0"/>
              </a:rPr>
              <a:t>, you can use the </a:t>
            </a:r>
            <a:r>
              <a:rPr kumimoji="0" lang="en-US" b="0" i="0" u="none" strike="noStrike" cap="none" normalizeH="0" baseline="0" dirty="0" smtClean="0">
                <a:ln>
                  <a:noFill/>
                </a:ln>
                <a:solidFill>
                  <a:srgbClr val="DC143C"/>
                </a:solidFill>
                <a:effectLst/>
                <a:cs typeface="Arial" pitchFamily="34" charset="0"/>
              </a:rPr>
              <a:t>grid()</a:t>
            </a:r>
            <a:r>
              <a:rPr kumimoji="0" lang="en-US" b="0" i="0" u="none" strike="noStrike" cap="none" normalizeH="0" baseline="0" dirty="0" smtClean="0">
                <a:ln>
                  <a:noFill/>
                </a:ln>
                <a:solidFill>
                  <a:srgbClr val="000000"/>
                </a:solidFill>
                <a:effectLst/>
                <a:cs typeface="Arial" pitchFamily="34" charset="0"/>
              </a:rPr>
              <a:t> function to add grid lines to the plot.</a:t>
            </a:r>
            <a:r>
              <a:rPr kumimoji="0" lang="en-US" b="0" i="0" u="none" strike="noStrike" cap="none" normalizeH="0" baseline="0" dirty="0" smtClean="0">
                <a:ln>
                  <a:noFill/>
                </a:ln>
                <a:solidFill>
                  <a:schemeClr val="tx1"/>
                </a:solidFill>
                <a:effectLst/>
                <a:cs typeface="Arial" pitchFamily="34" charset="0"/>
              </a:rPr>
              <a:t> </a:t>
            </a:r>
          </a:p>
        </p:txBody>
      </p:sp>
      <p:sp>
        <p:nvSpPr>
          <p:cNvPr id="7" name="Rectangle 6"/>
          <p:cNvSpPr/>
          <p:nvPr/>
        </p:nvSpPr>
        <p:spPr>
          <a:xfrm>
            <a:off x="395536" y="1772816"/>
            <a:ext cx="4446240" cy="4770537"/>
          </a:xfrm>
          <a:prstGeom prst="rect">
            <a:avLst/>
          </a:prstGeom>
        </p:spPr>
        <p:txBody>
          <a:bodyPr wrap="square">
            <a:spAutoFit/>
          </a:bodyPr>
          <a:lstStyle/>
          <a:p>
            <a:r>
              <a:rPr lang="en-IN" sz="1600" dirty="0"/>
              <a:t>import </a:t>
            </a:r>
            <a:r>
              <a:rPr lang="en-IN" sz="1600" dirty="0" err="1"/>
              <a:t>numpy</a:t>
            </a:r>
            <a:r>
              <a:rPr lang="en-IN" sz="1600" dirty="0"/>
              <a:t> as </a:t>
            </a:r>
            <a:r>
              <a:rPr lang="en-IN" sz="1600" dirty="0" err="1"/>
              <a:t>np</a:t>
            </a:r>
            <a:r>
              <a:rPr lang="en-IN" sz="1600" dirty="0"/>
              <a:t/>
            </a:r>
            <a:br>
              <a:rPr lang="en-IN" sz="1600" dirty="0"/>
            </a:br>
            <a:r>
              <a:rPr lang="en-IN" sz="1600" dirty="0"/>
              <a:t>import </a:t>
            </a:r>
            <a:r>
              <a:rPr lang="en-IN" sz="1600" dirty="0" err="1"/>
              <a:t>matplotlib.pyplot</a:t>
            </a:r>
            <a:r>
              <a:rPr lang="en-IN" sz="1600" dirty="0"/>
              <a:t> as </a:t>
            </a:r>
            <a:r>
              <a:rPr lang="en-IN" sz="1600" dirty="0" err="1"/>
              <a:t>plt</a:t>
            </a:r>
            <a:r>
              <a:rPr lang="en-IN" sz="1600" dirty="0"/>
              <a:t/>
            </a:r>
            <a:br>
              <a:rPr lang="en-IN" sz="1600" dirty="0"/>
            </a:br>
            <a:r>
              <a:rPr lang="en-IN" sz="1600" dirty="0"/>
              <a:t/>
            </a:r>
            <a:br>
              <a:rPr lang="en-IN" sz="1600" dirty="0"/>
            </a:br>
            <a:r>
              <a:rPr lang="en-IN" sz="1600" dirty="0"/>
              <a:t>x = </a:t>
            </a:r>
            <a:r>
              <a:rPr lang="en-IN" sz="1600" dirty="0" err="1"/>
              <a:t>np.array</a:t>
            </a:r>
            <a:r>
              <a:rPr lang="en-IN" sz="1600" dirty="0"/>
              <a:t>([80, 85, 90, 95, 100, 105, 110, 115, 120, 125])</a:t>
            </a:r>
            <a:br>
              <a:rPr lang="en-IN" sz="1600" dirty="0"/>
            </a:br>
            <a:r>
              <a:rPr lang="en-IN" sz="1600" dirty="0"/>
              <a:t>y = </a:t>
            </a:r>
            <a:r>
              <a:rPr lang="en-IN" sz="1600" dirty="0" err="1"/>
              <a:t>np.array</a:t>
            </a:r>
            <a:r>
              <a:rPr lang="en-IN" sz="1600" dirty="0"/>
              <a:t>([240, 250, 260, 270, 280, 290, 300, 310, 320, 330])</a:t>
            </a:r>
            <a:br>
              <a:rPr lang="en-IN" sz="1600" dirty="0"/>
            </a:br>
            <a:r>
              <a:rPr lang="en-IN" sz="1600" dirty="0"/>
              <a:t/>
            </a:r>
            <a:br>
              <a:rPr lang="en-IN" sz="1600" dirty="0"/>
            </a:br>
            <a:r>
              <a:rPr lang="en-IN" sz="1600" dirty="0" err="1"/>
              <a:t>plt.title</a:t>
            </a:r>
            <a:r>
              <a:rPr lang="en-IN" sz="1600" dirty="0"/>
              <a:t>("Sports Watch Data")</a:t>
            </a:r>
            <a:br>
              <a:rPr lang="en-IN" sz="1600" dirty="0"/>
            </a:br>
            <a:r>
              <a:rPr lang="en-IN" sz="1600" dirty="0" err="1"/>
              <a:t>plt.xlabel</a:t>
            </a:r>
            <a:r>
              <a:rPr lang="en-IN" sz="1600" dirty="0"/>
              <a:t>("Average Pulse")</a:t>
            </a:r>
            <a:br>
              <a:rPr lang="en-IN" sz="1600" dirty="0"/>
            </a:br>
            <a:r>
              <a:rPr lang="en-IN" sz="1600" dirty="0" err="1"/>
              <a:t>plt.ylabel</a:t>
            </a:r>
            <a:r>
              <a:rPr lang="en-IN" sz="1600" dirty="0"/>
              <a:t>("Calorie </a:t>
            </a:r>
            <a:r>
              <a:rPr lang="en-IN" sz="1600" dirty="0" err="1"/>
              <a:t>Burnage</a:t>
            </a:r>
            <a:r>
              <a:rPr lang="en-IN" sz="1600" dirty="0"/>
              <a:t>")</a:t>
            </a:r>
            <a:br>
              <a:rPr lang="en-IN" sz="1600" dirty="0"/>
            </a:br>
            <a:r>
              <a:rPr lang="en-IN" sz="1600" dirty="0"/>
              <a:t/>
            </a:r>
            <a:br>
              <a:rPr lang="en-IN" sz="1600" dirty="0"/>
            </a:br>
            <a:r>
              <a:rPr lang="en-IN" sz="1600" dirty="0" err="1"/>
              <a:t>plt.plot</a:t>
            </a:r>
            <a:r>
              <a:rPr lang="en-IN" sz="1600" dirty="0"/>
              <a:t>(x, y)</a:t>
            </a:r>
            <a:br>
              <a:rPr lang="en-IN" sz="1600" dirty="0"/>
            </a:br>
            <a:r>
              <a:rPr lang="en-IN" sz="1600" dirty="0"/>
              <a:t/>
            </a:r>
            <a:br>
              <a:rPr lang="en-IN" sz="1600" dirty="0"/>
            </a:br>
            <a:r>
              <a:rPr lang="en-IN" sz="1600" dirty="0" err="1"/>
              <a:t>plt.grid</a:t>
            </a:r>
            <a:r>
              <a:rPr lang="en-IN" sz="1600" dirty="0"/>
              <a:t>()</a:t>
            </a:r>
            <a:br>
              <a:rPr lang="en-IN" sz="1600" dirty="0"/>
            </a:br>
            <a:r>
              <a:rPr lang="en-IN" sz="1600" dirty="0"/>
              <a:t/>
            </a:r>
            <a:br>
              <a:rPr lang="en-IN" sz="1600" dirty="0"/>
            </a:br>
            <a:r>
              <a:rPr lang="en-IN" sz="1600" dirty="0" err="1"/>
              <a:t>plt.show</a:t>
            </a:r>
            <a:r>
              <a:rPr lang="en-IN" sz="1600" dirty="0"/>
              <a:t>()</a:t>
            </a:r>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856521" y="3717032"/>
            <a:ext cx="3896600" cy="2922450"/>
          </a:xfrm>
          <a:prstGeom prst="rect">
            <a:avLst/>
          </a:prstGeom>
        </p:spPr>
      </p:pic>
    </p:spTree>
    <p:extLst>
      <p:ext uri="{BB962C8B-B14F-4D97-AF65-F5344CB8AC3E}">
        <p14:creationId xmlns:p14="http://schemas.microsoft.com/office/powerpoint/2010/main" val="28240483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404664"/>
            <a:ext cx="3534878" cy="369332"/>
          </a:xfrm>
          <a:prstGeom prst="rect">
            <a:avLst/>
          </a:prstGeom>
        </p:spPr>
        <p:txBody>
          <a:bodyPr wrap="none">
            <a:spAutoFit/>
          </a:bodyPr>
          <a:lstStyle/>
          <a:p>
            <a:r>
              <a:rPr lang="en-US" dirty="0"/>
              <a:t>Display only grid lines for the x-axis:</a:t>
            </a:r>
            <a:endParaRPr lang="en-IN" dirty="0"/>
          </a:p>
        </p:txBody>
      </p:sp>
      <p:sp>
        <p:nvSpPr>
          <p:cNvPr id="3" name="Rectangle 2"/>
          <p:cNvSpPr/>
          <p:nvPr/>
        </p:nvSpPr>
        <p:spPr>
          <a:xfrm>
            <a:off x="467544" y="1052736"/>
            <a:ext cx="4572000" cy="5355312"/>
          </a:xfrm>
          <a:prstGeom prst="rect">
            <a:avLst/>
          </a:prstGeom>
        </p:spPr>
        <p:txBody>
          <a:bodyPr>
            <a:spAutoFit/>
          </a:bodyPr>
          <a:lstStyle/>
          <a:p>
            <a:r>
              <a:rPr lang="en-IN" dirty="0"/>
              <a:t>import </a:t>
            </a:r>
            <a:r>
              <a:rPr lang="en-IN" dirty="0" err="1"/>
              <a:t>numpy</a:t>
            </a:r>
            <a:r>
              <a:rPr lang="en-IN" dirty="0"/>
              <a:t> as </a:t>
            </a:r>
            <a:r>
              <a:rPr lang="en-IN" dirty="0" err="1"/>
              <a:t>np</a:t>
            </a:r>
            <a:r>
              <a:rPr lang="en-IN" dirty="0"/>
              <a:t/>
            </a:r>
            <a:br>
              <a:rPr lang="en-IN" dirty="0"/>
            </a:br>
            <a:r>
              <a:rPr lang="en-IN" dirty="0"/>
              <a:t>import </a:t>
            </a:r>
            <a:r>
              <a:rPr lang="en-IN" dirty="0" err="1"/>
              <a:t>matplotlib.pyplot</a:t>
            </a:r>
            <a:r>
              <a:rPr lang="en-IN" dirty="0"/>
              <a:t> as </a:t>
            </a:r>
            <a:r>
              <a:rPr lang="en-IN" dirty="0" err="1"/>
              <a:t>plt</a:t>
            </a:r>
            <a:r>
              <a:rPr lang="en-IN" dirty="0"/>
              <a:t/>
            </a:r>
            <a:br>
              <a:rPr lang="en-IN" dirty="0"/>
            </a:br>
            <a:r>
              <a:rPr lang="en-IN" dirty="0"/>
              <a:t/>
            </a:r>
            <a:br>
              <a:rPr lang="en-IN" dirty="0"/>
            </a:br>
            <a:r>
              <a:rPr lang="en-IN" dirty="0"/>
              <a:t>x = </a:t>
            </a:r>
            <a:r>
              <a:rPr lang="en-IN" dirty="0" err="1"/>
              <a:t>np.array</a:t>
            </a:r>
            <a:r>
              <a:rPr lang="en-IN" dirty="0"/>
              <a:t>([80, 85, 90, 95, 100, 105, 110, 115, 120, 125])</a:t>
            </a:r>
            <a:br>
              <a:rPr lang="en-IN" dirty="0"/>
            </a:br>
            <a:r>
              <a:rPr lang="en-IN" dirty="0"/>
              <a:t>y = </a:t>
            </a:r>
            <a:r>
              <a:rPr lang="en-IN" dirty="0" err="1"/>
              <a:t>np.array</a:t>
            </a:r>
            <a:r>
              <a:rPr lang="en-IN" dirty="0"/>
              <a:t>([240, 250, 260, 270, 280, 290, 300, 310, 320, 330])</a:t>
            </a:r>
            <a:br>
              <a:rPr lang="en-IN" dirty="0"/>
            </a:br>
            <a:r>
              <a:rPr lang="en-IN" dirty="0"/>
              <a:t/>
            </a:r>
            <a:br>
              <a:rPr lang="en-IN" dirty="0"/>
            </a:br>
            <a:r>
              <a:rPr lang="en-IN" dirty="0" err="1"/>
              <a:t>plt.title</a:t>
            </a:r>
            <a:r>
              <a:rPr lang="en-IN" dirty="0"/>
              <a:t>("Sports Watch Data")</a:t>
            </a:r>
            <a:br>
              <a:rPr lang="en-IN" dirty="0"/>
            </a:br>
            <a:r>
              <a:rPr lang="en-IN" dirty="0" err="1"/>
              <a:t>plt.xlabel</a:t>
            </a:r>
            <a:r>
              <a:rPr lang="en-IN" dirty="0"/>
              <a:t>("Average Pulse")</a:t>
            </a:r>
            <a:br>
              <a:rPr lang="en-IN" dirty="0"/>
            </a:br>
            <a:r>
              <a:rPr lang="en-IN" dirty="0" err="1"/>
              <a:t>plt.ylabel</a:t>
            </a:r>
            <a:r>
              <a:rPr lang="en-IN" dirty="0"/>
              <a:t>("Calorie </a:t>
            </a:r>
            <a:r>
              <a:rPr lang="en-IN" dirty="0" err="1"/>
              <a:t>Burnage</a:t>
            </a:r>
            <a:r>
              <a:rPr lang="en-IN" dirty="0"/>
              <a:t>")</a:t>
            </a:r>
            <a:br>
              <a:rPr lang="en-IN" dirty="0"/>
            </a:br>
            <a:r>
              <a:rPr lang="en-IN" dirty="0"/>
              <a:t/>
            </a:r>
            <a:br>
              <a:rPr lang="en-IN" dirty="0"/>
            </a:br>
            <a:r>
              <a:rPr lang="en-IN" dirty="0" err="1"/>
              <a:t>plt.plot</a:t>
            </a:r>
            <a:r>
              <a:rPr lang="en-IN" dirty="0"/>
              <a:t>(x, y)</a:t>
            </a:r>
            <a:br>
              <a:rPr lang="en-IN" dirty="0"/>
            </a:br>
            <a:r>
              <a:rPr lang="en-IN" dirty="0"/>
              <a:t/>
            </a:r>
            <a:br>
              <a:rPr lang="en-IN" dirty="0"/>
            </a:br>
            <a:r>
              <a:rPr lang="en-IN" dirty="0" err="1"/>
              <a:t>plt.grid</a:t>
            </a:r>
            <a:r>
              <a:rPr lang="en-IN" dirty="0"/>
              <a:t>(axis = 'x')</a:t>
            </a:r>
            <a:br>
              <a:rPr lang="en-IN" dirty="0"/>
            </a:br>
            <a:r>
              <a:rPr lang="en-IN" dirty="0"/>
              <a:t/>
            </a:r>
            <a:br>
              <a:rPr lang="en-IN" dirty="0"/>
            </a:br>
            <a:r>
              <a:rPr lang="en-IN" dirty="0" err="1"/>
              <a:t>plt.show</a:t>
            </a:r>
            <a:r>
              <a:rPr lang="en-IN"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9992" y="4005064"/>
            <a:ext cx="3456384" cy="2592288"/>
          </a:xfrm>
          <a:prstGeom prst="rect">
            <a:avLst/>
          </a:prstGeom>
        </p:spPr>
      </p:pic>
    </p:spTree>
    <p:extLst>
      <p:ext uri="{BB962C8B-B14F-4D97-AF65-F5344CB8AC3E}">
        <p14:creationId xmlns:p14="http://schemas.microsoft.com/office/powerpoint/2010/main" val="10725439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712968" cy="1015663"/>
          </a:xfrm>
          <a:prstGeom prst="rect">
            <a:avLst/>
          </a:prstGeom>
        </p:spPr>
        <p:txBody>
          <a:bodyPr wrap="square">
            <a:spAutoFit/>
          </a:bodyPr>
          <a:lstStyle/>
          <a:p>
            <a:r>
              <a:rPr lang="en-US" sz="2400" b="1" dirty="0">
                <a:solidFill>
                  <a:srgbClr val="7030A0"/>
                </a:solidFill>
              </a:rPr>
              <a:t>Set Line Properties for the Grid</a:t>
            </a:r>
          </a:p>
          <a:p>
            <a:r>
              <a:rPr lang="en-US" dirty="0"/>
              <a:t>You can also set the line properties of the grid, like this: grid(color = '</a:t>
            </a:r>
            <a:r>
              <a:rPr lang="en-US" i="1" dirty="0"/>
              <a:t>color</a:t>
            </a:r>
            <a:r>
              <a:rPr lang="en-US" dirty="0"/>
              <a:t>', </a:t>
            </a:r>
            <a:r>
              <a:rPr lang="en-US" dirty="0" err="1"/>
              <a:t>linestyle</a:t>
            </a:r>
            <a:r>
              <a:rPr lang="en-US" dirty="0"/>
              <a:t> = '</a:t>
            </a:r>
            <a:r>
              <a:rPr lang="en-US" i="1" dirty="0" err="1"/>
              <a:t>linestyle</a:t>
            </a:r>
            <a:r>
              <a:rPr lang="en-US" dirty="0"/>
              <a:t>', </a:t>
            </a:r>
            <a:r>
              <a:rPr lang="en-US" dirty="0" err="1"/>
              <a:t>linewidth</a:t>
            </a:r>
            <a:r>
              <a:rPr lang="en-US" dirty="0"/>
              <a:t> = </a:t>
            </a:r>
            <a:r>
              <a:rPr lang="en-US" i="1" dirty="0"/>
              <a:t>number</a:t>
            </a:r>
            <a:r>
              <a:rPr lang="en-US" dirty="0"/>
              <a:t>).</a:t>
            </a:r>
          </a:p>
        </p:txBody>
      </p:sp>
      <p:sp>
        <p:nvSpPr>
          <p:cNvPr id="3" name="Rectangle 2"/>
          <p:cNvSpPr/>
          <p:nvPr/>
        </p:nvSpPr>
        <p:spPr>
          <a:xfrm>
            <a:off x="539552" y="1556792"/>
            <a:ext cx="4572000" cy="5078313"/>
          </a:xfrm>
          <a:prstGeom prst="rect">
            <a:avLst/>
          </a:prstGeom>
        </p:spPr>
        <p:txBody>
          <a:bodyPr>
            <a:spAutoFit/>
          </a:bodyPr>
          <a:lstStyle/>
          <a:p>
            <a:r>
              <a:rPr lang="en-IN" dirty="0"/>
              <a:t>import </a:t>
            </a:r>
            <a:r>
              <a:rPr lang="en-IN" dirty="0" err="1"/>
              <a:t>numpy</a:t>
            </a:r>
            <a:r>
              <a:rPr lang="en-IN" dirty="0"/>
              <a:t> as </a:t>
            </a:r>
            <a:r>
              <a:rPr lang="en-IN" dirty="0" err="1"/>
              <a:t>np</a:t>
            </a:r>
            <a:endParaRPr lang="en-IN" dirty="0"/>
          </a:p>
          <a:p>
            <a:r>
              <a:rPr lang="en-IN" dirty="0"/>
              <a:t>import </a:t>
            </a:r>
            <a:r>
              <a:rPr lang="en-IN" dirty="0" err="1"/>
              <a:t>matplotlib.pyplot</a:t>
            </a:r>
            <a:r>
              <a:rPr lang="en-IN" dirty="0"/>
              <a:t> as </a:t>
            </a:r>
            <a:r>
              <a:rPr lang="en-IN" dirty="0" err="1"/>
              <a:t>plt</a:t>
            </a:r>
            <a:endParaRPr lang="en-IN" dirty="0"/>
          </a:p>
          <a:p>
            <a:endParaRPr lang="en-IN" dirty="0"/>
          </a:p>
          <a:p>
            <a:r>
              <a:rPr lang="en-IN" dirty="0"/>
              <a:t>x = </a:t>
            </a:r>
            <a:r>
              <a:rPr lang="en-IN" dirty="0" err="1"/>
              <a:t>np.array</a:t>
            </a:r>
            <a:r>
              <a:rPr lang="en-IN" dirty="0"/>
              <a:t>([80, 85, 90, 95, 100, 105, 110, 115, 120, 125])</a:t>
            </a:r>
          </a:p>
          <a:p>
            <a:r>
              <a:rPr lang="en-IN" dirty="0"/>
              <a:t>y = </a:t>
            </a:r>
            <a:r>
              <a:rPr lang="en-IN" dirty="0" err="1"/>
              <a:t>np.array</a:t>
            </a:r>
            <a:r>
              <a:rPr lang="en-IN" dirty="0"/>
              <a:t>([240, 250, 260, 270, 280, 290, 300, 310, 320, 330])</a:t>
            </a:r>
          </a:p>
          <a:p>
            <a:endParaRPr lang="en-IN" dirty="0"/>
          </a:p>
          <a:p>
            <a:r>
              <a:rPr lang="en-IN" dirty="0" err="1"/>
              <a:t>plt.title</a:t>
            </a:r>
            <a:r>
              <a:rPr lang="en-IN" dirty="0"/>
              <a:t>("Sports Watch Data")</a:t>
            </a:r>
          </a:p>
          <a:p>
            <a:r>
              <a:rPr lang="en-IN" dirty="0" err="1"/>
              <a:t>plt.xlabel</a:t>
            </a:r>
            <a:r>
              <a:rPr lang="en-IN" dirty="0"/>
              <a:t>("Average Pulse")</a:t>
            </a:r>
          </a:p>
          <a:p>
            <a:r>
              <a:rPr lang="en-IN" dirty="0" err="1"/>
              <a:t>plt.ylabel</a:t>
            </a:r>
            <a:r>
              <a:rPr lang="en-IN" dirty="0"/>
              <a:t>("Calorie </a:t>
            </a:r>
            <a:r>
              <a:rPr lang="en-IN" dirty="0" err="1"/>
              <a:t>Burnage</a:t>
            </a:r>
            <a:r>
              <a:rPr lang="en-IN" dirty="0"/>
              <a:t>")</a:t>
            </a:r>
          </a:p>
          <a:p>
            <a:endParaRPr lang="en-IN" dirty="0"/>
          </a:p>
          <a:p>
            <a:r>
              <a:rPr lang="en-IN" dirty="0" err="1"/>
              <a:t>plt.plot</a:t>
            </a:r>
            <a:r>
              <a:rPr lang="en-IN" dirty="0"/>
              <a:t>(x, y)</a:t>
            </a:r>
          </a:p>
          <a:p>
            <a:endParaRPr lang="en-IN" dirty="0"/>
          </a:p>
          <a:p>
            <a:r>
              <a:rPr lang="en-IN" dirty="0" err="1"/>
              <a:t>plt.grid</a:t>
            </a:r>
            <a:r>
              <a:rPr lang="en-IN" dirty="0"/>
              <a:t>(</a:t>
            </a:r>
            <a:r>
              <a:rPr lang="en-IN" dirty="0" err="1"/>
              <a:t>color</a:t>
            </a:r>
            <a:r>
              <a:rPr lang="en-IN" dirty="0"/>
              <a:t> = 'green', </a:t>
            </a:r>
            <a:r>
              <a:rPr lang="en-IN" dirty="0" err="1"/>
              <a:t>linestyle</a:t>
            </a:r>
            <a:r>
              <a:rPr lang="en-IN" dirty="0"/>
              <a:t> = '--', </a:t>
            </a:r>
            <a:r>
              <a:rPr lang="en-IN" dirty="0" err="1"/>
              <a:t>linewidth</a:t>
            </a:r>
            <a:r>
              <a:rPr lang="en-IN" dirty="0"/>
              <a:t> = 0.5)</a:t>
            </a:r>
          </a:p>
          <a:p>
            <a:endParaRPr lang="en-IN" dirty="0"/>
          </a:p>
          <a:p>
            <a:r>
              <a:rPr lang="en-IN" dirty="0" err="1"/>
              <a:t>plt.show</a:t>
            </a:r>
            <a:r>
              <a:rPr lang="en-IN"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2703823"/>
            <a:ext cx="3700968" cy="2775726"/>
          </a:xfrm>
          <a:prstGeom prst="rect">
            <a:avLst/>
          </a:prstGeom>
        </p:spPr>
      </p:pic>
    </p:spTree>
    <p:extLst>
      <p:ext uri="{BB962C8B-B14F-4D97-AF65-F5344CB8AC3E}">
        <p14:creationId xmlns:p14="http://schemas.microsoft.com/office/powerpoint/2010/main" val="7218536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60648"/>
            <a:ext cx="6736909" cy="707886"/>
          </a:xfrm>
          <a:prstGeom prst="rect">
            <a:avLst/>
          </a:prstGeom>
        </p:spPr>
        <p:txBody>
          <a:bodyPr wrap="none">
            <a:spAutoFit/>
          </a:bodyPr>
          <a:lstStyle/>
          <a:p>
            <a:r>
              <a:rPr lang="en-IN" sz="4000" dirty="0">
                <a:solidFill>
                  <a:srgbClr val="7030A0"/>
                </a:solidFill>
                <a:latin typeface="+mj-lt"/>
              </a:rPr>
              <a:t>Display </a:t>
            </a:r>
            <a:r>
              <a:rPr lang="en-IN" sz="4000" dirty="0" smtClean="0">
                <a:solidFill>
                  <a:srgbClr val="7030A0"/>
                </a:solidFill>
                <a:latin typeface="+mj-lt"/>
              </a:rPr>
              <a:t>images using </a:t>
            </a:r>
            <a:r>
              <a:rPr lang="en-IN" sz="4000" dirty="0" err="1" smtClean="0">
                <a:solidFill>
                  <a:srgbClr val="7030A0"/>
                </a:solidFill>
                <a:latin typeface="+mj-lt"/>
              </a:rPr>
              <a:t>matplotlib</a:t>
            </a:r>
            <a:endParaRPr lang="en-IN" sz="4000" dirty="0">
              <a:solidFill>
                <a:srgbClr val="7030A0"/>
              </a:solidFill>
              <a:latin typeface="+mj-lt"/>
            </a:endParaRPr>
          </a:p>
        </p:txBody>
      </p:sp>
      <p:sp>
        <p:nvSpPr>
          <p:cNvPr id="3" name="Rectangle 1"/>
          <p:cNvSpPr>
            <a:spLocks noChangeArrowheads="1"/>
          </p:cNvSpPr>
          <p:nvPr/>
        </p:nvSpPr>
        <p:spPr bwMode="auto">
          <a:xfrm>
            <a:off x="114499" y="1456428"/>
            <a:ext cx="8633965"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cs typeface="Arial" pitchFamily="34" charset="0"/>
              </a:rPr>
              <a:t>The image module in </a:t>
            </a:r>
            <a:r>
              <a:rPr kumimoji="0" lang="en-US" b="0" i="0" u="none" strike="noStrike" cap="none" normalizeH="0" baseline="0" dirty="0" err="1" smtClean="0">
                <a:ln>
                  <a:noFill/>
                </a:ln>
                <a:solidFill>
                  <a:srgbClr val="273239"/>
                </a:solidFill>
                <a:effectLst/>
                <a:cs typeface="Arial" pitchFamily="34" charset="0"/>
              </a:rPr>
              <a:t>matplotlib</a:t>
            </a:r>
            <a:r>
              <a:rPr kumimoji="0" lang="en-US" b="0" i="0" u="none" strike="noStrike" cap="none" normalizeH="0" baseline="0" dirty="0" smtClean="0">
                <a:ln>
                  <a:noFill/>
                </a:ln>
                <a:solidFill>
                  <a:srgbClr val="273239"/>
                </a:solidFill>
                <a:effectLst/>
                <a:cs typeface="Arial" pitchFamily="34" charset="0"/>
              </a:rPr>
              <a:t> library is used for working with images in Python. The image module also includes two useful methods which are </a:t>
            </a:r>
            <a:r>
              <a:rPr kumimoji="0" lang="en-US" b="0" i="0" u="none" strike="noStrike" cap="none" normalizeH="0" baseline="0" dirty="0" err="1" smtClean="0">
                <a:ln>
                  <a:noFill/>
                </a:ln>
                <a:solidFill>
                  <a:srgbClr val="273239"/>
                </a:solidFill>
                <a:effectLst/>
                <a:cs typeface="Arial" pitchFamily="34" charset="0"/>
              </a:rPr>
              <a:t>imread</a:t>
            </a:r>
            <a:r>
              <a:rPr kumimoji="0" lang="en-US" b="0" i="0" u="none" strike="noStrike" cap="none" normalizeH="0" baseline="0" dirty="0" smtClean="0">
                <a:ln>
                  <a:noFill/>
                </a:ln>
                <a:solidFill>
                  <a:srgbClr val="273239"/>
                </a:solidFill>
                <a:effectLst/>
                <a:cs typeface="Arial" pitchFamily="34" charset="0"/>
              </a:rPr>
              <a:t> which is used to read images and </a:t>
            </a:r>
            <a:r>
              <a:rPr kumimoji="0" lang="en-US" b="0" i="0" u="none" strike="noStrike" cap="none" normalizeH="0" baseline="0" dirty="0" err="1" smtClean="0">
                <a:ln>
                  <a:noFill/>
                </a:ln>
                <a:solidFill>
                  <a:srgbClr val="273239"/>
                </a:solidFill>
                <a:effectLst/>
                <a:cs typeface="Arial" pitchFamily="34" charset="0"/>
              </a:rPr>
              <a:t>imshow</a:t>
            </a:r>
            <a:r>
              <a:rPr kumimoji="0" lang="en-US" b="0" i="0" u="none" strike="noStrike" cap="none" normalizeH="0" baseline="0" dirty="0" smtClean="0">
                <a:ln>
                  <a:noFill/>
                </a:ln>
                <a:solidFill>
                  <a:srgbClr val="273239"/>
                </a:solidFill>
                <a:effectLst/>
                <a:cs typeface="Arial" pitchFamily="34" charset="0"/>
              </a:rPr>
              <a:t> which is used to display the image.</a:t>
            </a:r>
            <a:r>
              <a:rPr kumimoji="0" lang="en-US" b="0" i="0" u="none" strike="noStrike" cap="none" normalizeH="0" baseline="0" dirty="0" smtClean="0">
                <a:ln>
                  <a:noFill/>
                </a:ln>
                <a:solidFill>
                  <a:schemeClr val="tx1"/>
                </a:solidFill>
                <a:effectLst/>
                <a:cs typeface="Arial" pitchFamily="34" charset="0"/>
              </a:rPr>
              <a:t> </a:t>
            </a:r>
          </a:p>
        </p:txBody>
      </p:sp>
      <p:sp>
        <p:nvSpPr>
          <p:cNvPr id="4" name="Rectangle 3"/>
          <p:cNvSpPr/>
          <p:nvPr/>
        </p:nvSpPr>
        <p:spPr>
          <a:xfrm>
            <a:off x="251520" y="2852936"/>
            <a:ext cx="4572000" cy="3416320"/>
          </a:xfrm>
          <a:prstGeom prst="rect">
            <a:avLst/>
          </a:prstGeom>
        </p:spPr>
        <p:txBody>
          <a:bodyPr>
            <a:spAutoFit/>
          </a:bodyPr>
          <a:lstStyle/>
          <a:p>
            <a:r>
              <a:rPr lang="en-IN" dirty="0"/>
              <a:t># importing required libraries</a:t>
            </a:r>
          </a:p>
          <a:p>
            <a:r>
              <a:rPr lang="en-IN" dirty="0"/>
              <a:t>import </a:t>
            </a:r>
            <a:r>
              <a:rPr lang="en-IN" dirty="0" err="1"/>
              <a:t>matplotlib.pyplot</a:t>
            </a:r>
            <a:r>
              <a:rPr lang="en-IN" dirty="0"/>
              <a:t> as </a:t>
            </a:r>
            <a:r>
              <a:rPr lang="en-IN" dirty="0" err="1"/>
              <a:t>plt</a:t>
            </a:r>
            <a:endParaRPr lang="en-IN" dirty="0"/>
          </a:p>
          <a:p>
            <a:r>
              <a:rPr lang="en-IN" dirty="0"/>
              <a:t>import </a:t>
            </a:r>
            <a:r>
              <a:rPr lang="en-IN" dirty="0" err="1"/>
              <a:t>matplotlib.image</a:t>
            </a:r>
            <a:r>
              <a:rPr lang="en-IN" dirty="0"/>
              <a:t> as </a:t>
            </a:r>
            <a:r>
              <a:rPr lang="en-IN" dirty="0" err="1"/>
              <a:t>img</a:t>
            </a:r>
            <a:endParaRPr lang="en-IN" dirty="0"/>
          </a:p>
          <a:p>
            <a:r>
              <a:rPr lang="en-IN" dirty="0"/>
              <a:t>  </a:t>
            </a:r>
          </a:p>
          <a:p>
            <a:r>
              <a:rPr lang="en-IN" dirty="0"/>
              <a:t># reading the image</a:t>
            </a:r>
          </a:p>
          <a:p>
            <a:r>
              <a:rPr lang="en-IN" dirty="0" err="1"/>
              <a:t>testImage</a:t>
            </a:r>
            <a:r>
              <a:rPr lang="en-IN" dirty="0"/>
              <a:t> = </a:t>
            </a:r>
            <a:r>
              <a:rPr lang="en-IN" dirty="0" err="1"/>
              <a:t>img.imread</a:t>
            </a:r>
            <a:r>
              <a:rPr lang="en-IN" dirty="0"/>
              <a:t>('/content/drive/</a:t>
            </a:r>
            <a:r>
              <a:rPr lang="en-IN" dirty="0" err="1"/>
              <a:t>MyDrive</a:t>
            </a:r>
            <a:r>
              <a:rPr lang="en-IN" dirty="0"/>
              <a:t>/</a:t>
            </a:r>
            <a:r>
              <a:rPr lang="en-IN" dirty="0" err="1"/>
              <a:t>colab_data</a:t>
            </a:r>
            <a:r>
              <a:rPr lang="en-IN" dirty="0"/>
              <a:t>/png_79.webp')</a:t>
            </a:r>
          </a:p>
          <a:p>
            <a:r>
              <a:rPr lang="en-IN" dirty="0"/>
              <a:t>  </a:t>
            </a:r>
          </a:p>
          <a:p>
            <a:r>
              <a:rPr lang="en-IN" dirty="0"/>
              <a:t># displaying the image</a:t>
            </a:r>
          </a:p>
          <a:p>
            <a:r>
              <a:rPr lang="en-IN" dirty="0" err="1"/>
              <a:t>plt.imshow</a:t>
            </a:r>
            <a:r>
              <a:rPr lang="en-IN" dirty="0"/>
              <a:t>(</a:t>
            </a:r>
            <a:r>
              <a:rPr lang="en-IN" dirty="0" err="1"/>
              <a:t>testImage</a:t>
            </a:r>
            <a:r>
              <a:rPr lang="en-IN" dirty="0"/>
              <a:t>)</a:t>
            </a:r>
          </a:p>
          <a:p>
            <a:r>
              <a:rPr lang="en-IN" dirty="0"/>
              <a:t/>
            </a:r>
            <a:br>
              <a:rPr lang="en-IN" dirty="0"/>
            </a:br>
            <a:endParaRPr lang="en-IN" dirty="0"/>
          </a:p>
        </p:txBody>
      </p:sp>
      <p:sp>
        <p:nvSpPr>
          <p:cNvPr id="5" name="Rectangle 2"/>
          <p:cNvSpPr>
            <a:spLocks noChangeArrowheads="1"/>
          </p:cNvSpPr>
          <p:nvPr/>
        </p:nvSpPr>
        <p:spPr bwMode="auto">
          <a:xfrm>
            <a:off x="0" y="0"/>
            <a:ext cx="9144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Arial Unicode MS" pitchFamily="34" charset="-128"/>
                <a:cs typeface="Arial" pitchFamily="34" charset="0"/>
              </a:rPr>
              <a:t>&lt;matplotlib.image.AxesImage at 0x7f3855d4f750&gt;</a:t>
            </a:r>
            <a:endParaRPr kumimoji="0" lang="en-US" sz="600"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smtClean="0">
                <a:ln>
                  <a:noFill/>
                </a:ln>
                <a:solidFill>
                  <a:srgbClr val="212121"/>
                </a:solidFill>
                <a:effectLst/>
                <a:latin typeface="Roboto"/>
                <a:cs typeface="Arial" pitchFamily="34" charset="0"/>
              </a:rPr>
              <a:t>  </a:t>
            </a:r>
            <a:endParaRPr kumimoji="0" lang="en-US" sz="1900" b="0" i="0" u="none" strike="noStrike" cap="none" normalizeH="0" baseline="0" smtClean="0">
              <a:ln>
                <a:noFill/>
              </a:ln>
              <a:solidFill>
                <a:srgbClr val="212121"/>
              </a:solidFill>
              <a:effectLst/>
              <a:latin typeface="Roboto"/>
              <a:cs typeface="Arial" pitchFamily="34" charset="0"/>
            </a:endParaRPr>
          </a:p>
        </p:txBody>
      </p:sp>
      <p:sp>
        <p:nvSpPr>
          <p:cNvPr id="6" name="AutoShape 3" descr="data:image/png;base64,iVBORw0KGgoAAAANSUhEUgAAAXUAAAD8CAYAAACINTRsAAAABHNCSVQICAgIfAhkiAAAAAlwSFlzAAALEgAACxIB0t1+/AAAADh0RVh0U29mdHdhcmUAbWF0cGxvdGxpYiB2ZXJzaW9uMy4yLjIsIGh0dHA6Ly9tYXRwbG90bGliLm9yZy+WH4yJAAAgAElEQVR4nOy9368tyXXf91mrqnvvfX7ce+dyhneGQ1KiKDq2EYuSRZGyBTAJhAD5gUBvRpwgiIIAeokfAuQhQv4CPwXwUwABCWAbTpwASRAjERA5DoJIQJxIlGwYlCyRlEkOhxwNOTP31zln791VtfKwqrp777PPuT/mB3mJsy7O3Xt3V1dXV1d916r1q8TMuKEbuqEbuqEfD9IfdgNu6IZu6IZu6IOjG1C/oRu6oRv6MaIbUL+hG7qhG/oxohtQv6EbuqEb+jGiG1C/oRu6oRv6MaIbUL+hG7qhG/oxoo8c1EXk3xCRPxaRr4vIr3/U97+hG7qhG/pxJvko/dRFJAB/AvzrwHeA3wX+upn94UfWiBu6oRu6oR9j+qgl9S8CXzezPzWzLfD3gV/5iNtwQzd0Qzf0Y0vxI77f68Abs9/fAb40LyAivwb8GkC/WP780dExadh+dC28oRv6CMkQEGgL5kPrZjv0Qy4XFvFDMi9TP2S624dKz7LuF/BGP7HSJ9Q6r+NA2R+nmPnY9Ryd3uF73/7GD8zslYNlPupGPYnM7DeA3wC4c/dlu3379Ifcohu6oRv6oElEOT46RvTDZjOAGecXF+ScPvx7fQT0l77wS/yv3/7Gt646/1GrX94EPjX7/cl67CDlYfjQG3RDN3RDHz2FoC5gmwE2fh4dHXHnpZf8t9ml87B3zf55O/AHxBj4YcnsqspisWCxWCBPszKBsZzqZYh+9+0rIdOvefYmvi/6XeBzIvIZEemBfxf4B1cX95dw7949fumX/iqf//zP0vc94A99+85tVBVVRUR2OqzrOr74pS/y2c9+lr/w5/88MUa6ruPevXuoKkdHR/zsz35+p9Pm9YjI+Pv05JQv/eKXWK6Wl863MqrK669/ktu3b++8kHau/b6hG7qhPRqxVvjpz/05vvSLvwgIosov/pW/yr1XP4GGwOuf+CR/+ed+nqPjY0KILJYL+sWCGDu6vqfrekKMLBYLNIQPrbmqSgjhqefz53/mL/FzP/t5fuEXvsBnP/tTT1X/l/7KL3Lv1Vf5whe/cIkRPMm55SNVv5hZEpG/AfzvQAD+GzP76pOuu/fxj3Pv1Y/zL926y09+5tM8fvSY2EXuffzjvPnd79HFiAHf+c4bfP1r3+DO7TucnT3mtdde5fzsjE984jU+9+c+x7DdMqTErdu32WzWrJZLXvn4K7z5xpsUK5zeusWd27dJOXF6csLR0RHf/vYbfOtbb/DJ1z/JsN1yenrKcrUkp8Tdu3cxjPfeeY/lakUMHaJKLonf+e3f4ctf/jKPHj/k9OSEhw8fsjo64jtvvME//af/7MPu6hu6oR99mtkFVkdHfOrTn+bi4pz/47d+CzBElFdeeYXNMHDv3j1eefllggZ++VO/zP33HrBeb7j32j3SMHB0fEQMkQf37xNjx1vf+y5f+cpXPvAmhxj4/M/8DIu+5/6DB/zRH/3zJ17T9T2//wf/hKOjI15//RNPLF9K4Y1vfZt/79//6/zdv/13nwji+/SR69TN7DeB33yWay4uLvi93/0K9+69hlni3quvkYaBN974DrHrADh7/Jh7H7/HH//RH3N2dkYuhX/xp/+C7XbL+mLN7Vu3eeeddxAR3nv3Prdun3D/3fc4OT3l9p3bxBg5OztzLmyBN7/zJt2iJ8aelAbOL85ZLJesVivuvHSHNAx8/WtfJy56PvOTn2GzWbNZb1iuVmwu1rz++uscHx9zfn7G177+DT77U59BQ+D4+PjD6NYbuqEXmn7yM5/h9U9+kn/0D38LK1aNx8bX/uRPuP/gAV/4hZ/n+2//gGE7ELvIyekJm+2W7373u+SUOTk55uhoxVvfe5vzs3P6xYcDbTllfv/3/+CZrtluB/7yz/0sset46623nlheVfnUT3ya//bv/Xf81E//FO+8884zAftH6qf+rHR6ess+9vLHEBHMbFruCKgopZSq3hBKMcyMUsp4fVu2zFUz8+c1M2KM5JwB1/OZsVNHK9d1HaUUSimEECiljHW99tprbDZr3n33vbGeo6NjXn31Nb72tT/BzDg5OeGLX/wFvvrVr/LWW3/24XTYDd3QC0IxRlarVXXXccOpqroxsx6bf4pKVY8bgmBYxYX5sUYzV6J6/XbYstms4UP3/7lMqkpXhc/tdvtUAD3HvH08+sSnfor/57f/z6+Y2RcOXvsigPoN3dAN/XiRiHJ0tEJE2UVx2EV09o5zxTG7+rwZF+vm/fLRg/oHTU8C9R85l8anIQPQW9gL2PwXf0hdTwen33UP3SQ1aysro+ycbLUdmvB26WbPK6JYbYPJbg0/TJFnH9IOnWvnD7itP6HifeB8dmpe73LNna/zjN8meWpvkPdHRom9W/Gek657xqvvuvtsz1SHFeLw4LnezouHigAI5x/7MsPRvacq3VYj8wFks2Wc1/hBDK6rp5ZURyM1UNN6x8uSRTtm9d9V99FxiDy5/aX+o0AYqmdOBsntu+wGrMxvK/OftnN8OlTbrEZRQ8u8kF0P6ggqEFXczU0hWyHlQqo90DzfxucVkCIOxNS+UpvaWiNwTCpI7/OE+rMBeJECGGJCUb9n0Xo3qfVXIJwDv5jsMQFBzGZdMpXz6yqDs1LfnuAOaD4WXZfgb7IxGcYxOgPgvSgjQVAMEyPLBB2K31CALFP/mNTjZv5dxD8BQ2swz9jhs5E2e5EimMy8P8b2zAaG1bYeegHML91VnjwrmfizfLj0PPXvP+vT1xG3D7j3rf8ZsWd3635BQR1KVHJ01tsAutFhaLUKrHXiSBukEzTKjodnhdUDg0XqQN294zgd5yXRqveTac5Sdq7cZTSXycYgOZGJEeQDJfeumjEzpbRKjrwPBivjvAtbYflAHXjq41zJnmTeX7P7BVjfLpRQWDwKhMHBrF1iMgOsNo1rXVGE0IBElBB6VDOaygg+2RyYSru/eMW7DEeAAsoE6GO7p88G0mKQ1SiihCKVzRopZEysgvZUv9SOsXkb9nppKj8bW8IMtnwwTBCnlWO51GoNeGdt3ge8MQpVnHsGhDK/jxhawVxUKLX/2/iZgL1gKKYyMgoTrX2k9d7FDZfsNKgCentns1dwaQU1MYzLPdP6xS4xDK/vwAiUA26Elg8KDk9aID5NuY+crI2Z54fmFxbU9+Sj+jk/xt4vIUgYB5TgYDeB9uWlqM0H7PxYJZ0xgUOG2MlQW9s4k6yurpUrDSlmu9L7/tJ1f7Ig06TZ7RsliJLJzuYWwnBi9I9mLZs/+lz4krkUObVhODLoFEUpR0L/YJqbRXyFgkxsT2X6LQKiVRrOxVUxGC1cxIAY6srCHJSSlBFBxWR8V1mrDNw4qcwl550u93aYoKVKs+pMIxSlSBmBYod1iM2740DFs86br2J23rDOSkobjLsYJtO7tJ03O0nt45ib3UrxcSkyH7+GSpNoIQgkmlQ+Cf7oTGI2AzFEzEG/9VmTvGXWwEt0nVQwP9yk+PZzxnnbx/5csOLAPgf38Xt9qZbG+/xIAfaz0P4C5xnohQX1SVa22cubptvVnLgNXNlTy8wk5npc9yfaeE9m1+2Sio533wfvq6TyuSKmWfWfVx20Iz2bjcDe9NVzkBmZoQj5CPIW4qbWo609e/WPErVjqgKmgi29v6QYQQ2NghRA6vrHZvWK19OAvcHSyIiqqkAMpDioiPrxlL2yQJMs69iv0q82gG/SK36dzdvQQIcZ4DuG+fVa120GpUrWUNtTkX5HtTN2+NhJ02dr405HzsZQZXYHGc9ux+/dYxccTeYqYxn7z/vc6y+wKzXPJGmzurzxl1YftjEdGVeZI9rMO7R1yH5b59h84Nm9hql/J2bXGEs5eI0z6/a08zLtLlrPG5TDqQHmjPlHCvz3Gdtz0IsL6tVN0apU55LLeJZpFNqo+igUl2JmYNZoLh3rDOSnubQLwte27drzNpuXh8s9C6DP7QL7pJeWqk1qFxSddMMIRQplJUiuLbSpjxtnK1Alvlp//S0KbEGkoBmCCb56tL3nbSBb35nMJqK4GsIA7RTXGbhYafV9igqxXleKYVko4lJoptorUAfi2uLCfIwcEHwq4jaduRpYEawZBqrKR2wCyiv7/MBr21XH7ILJ7vnD119qs1xeexmuoioz2UQwUJuYEK5jz7iE7vr0VtL149LmzE47BBsbuS+B7woKbbIcHo37DzcHfmWavObvHvMxIWEG4IdIYWTftT7p/ItljP05YLtjoY675xKJPyia9KsfSHUvLKiP0FcHhVnTmTuMzAFNmEL19/3Ud8mqi5WM1z2LIfWSQWu3pQd/XVX3NHUvS9aHyl51fIcZGZNoW6VIqX/BnN2FaCNPlBnoCq67lbHTDVEHWBGIYqgI8VjpV4E0uC429sGnnRnDUMjbCpZmlMxkRxMXqkRAO8MyYGHMD1KKoGIEVag646LOfJr+uEl9wRzsRfzTKnA1cC7VqtH08oz9VIUDxFUwTSUkQql9oU3niY1deRWNzKz1c23D1IPsSNyH6todoe0pZbe01JWKgZnMNBNNPz67iaP7yCgboxqt21ILWZPQZbzvJPrv3NirnanWDkrWl56jfu6cm4Gbdtf0yj6NA7b+qqtlCbCfLsAyVmbGR5sEjx8Zaf190gsM6nsqlvGFStUpTq/oSSqTp7vD7rF9jxoZ7/MsINx0yv67WNlt6xXfpyM7YlOVqkGK/5n4XA2bWtqYJmaFfDGXdNuols5m82wuQfjgH6VsDO2UuAgcHwf6hRIUjlbKcqGEoJQCXR8IChcXAw8eJYbBUIUuKo8fD5RSWC47QhQePtiQBoMIwzqBBaxUQ3F1HxExpAryai5ZAw7YpaoJ1FURRVw3Libk+oBZDDM3HBeEMoLzzAPIoKhW/blgFEwVLLs0PNc6sCu87kviMEnj49gRcY8YDns4XS0z2uHv4w2q9r1Mni2mFdTEXJUlE5C2Edq8YXZcoERmq4H6lIcedmb0tdm1E9UL5quA0Td9n6rEPklrT0lz7nr1ytVPBwh70rtlKIld28X7A/nrGPXlNn2w7OQFBvUGarJ3REa9drFyQAVxmJq3yFyfvT849plDg/NDfF4Q9oH40m9pHgaAQSCMQGyXV41Iwt9YU2ZncytkYBR54xrCUKqLW9NSVgBRl6pFjBBBFx02DH7vXtwGJcJiqRwdRXIF1FQ8UjfUCZdr9G6Mwsfu9Lxyt2PRCUGF5SKy6JRFF+t8NkoxcllQirHNBRUhp4ToCYsuYBgpF9bb4woyyptvPeY7b55zcZ6xHDCEnHxpnku1dwCixVfpBQiGxuKgJg5uBY8SDhX4spSqgqiAjlTV3CSrjx3OxDhyVQc42y2I5b2Sl7+PyxCz0fsH0RE73Q6QpzEwr2dUhxwCqAls3VvFAVjqQLJ6HwApZSqjs/ZUT7BRx76XhH2S0PefZ+/wuOSZnd8vZDYxMGNSNwBonMq+L3CbBI/LjTxUdv4zwpicq72czKTTf7HohQX1JpHvv8RdlYGMxsKr6oAJvA/5sV91zaFjV52bGIXUmm0EfQPCxggbKKsAvWDNmDivqBhSHMPb44ZNISQjHysW/BkCRgjOajQIGh3EVQUNEPpI1wnHx4HlQjm76AhNQBLjeKncPg2cHi8oJfP4fMtmayz7yMlRQEQ5u9iy3iTunC64exq5fdzTR58UQV1K17H9vizWPX2riDMBB2fDirstVkGbT95d8NOfPGZ9sWW16NgMifUm0wXhrR88xoi88dYGy4mwDKwvEttU1QltLbE1GCIN/DJCQIhVu9BguVTJ0MwhtuBSbQJSoEq7zQWzASI7wD5/4+0pp+AcB2mTMKpvAK9vNjznihmpgDKXHYt2TL6xVqVxHSuYrncj8WS3aIbYKsFfQmUmYXwfzPeAdi7Hjrr9eRmr14hWI+Wu5Dv+EgUN/nmJb10jaV9JM8Fqpz3X1TW/5rLwdzhwqg7SHcfkHy16YUF9ol3pGXaB4+lqeDrwfpprRuOtzI61yZ19jIUklIVPBgVCEQLmNqHKlEbsrqoHC1C0nreClGqkDEowQ5IhQ0GDsDwVFouOEITQBRZd4eQ4EtQFkj4Ki0VAVDk7G4BCH4VbJwuWvbLqA8fLiAiUvPB2qtAHV2sZnrOjD0LfR/oYiMGfXWsbtYKrY06VIqukL1RPGdntRaN5HBkv316SU3H1apBxBW9mbFJmvR54dDGQUyKZ8Oh8y3sP13z7rTPuPxwYUsGOIEogbQtG4fwM0tCA0PXyJq7SKdVPPGMkc/AXit8zCTlACr4CFGkSnE4aiQoK1lQL5lBaNM6CdKwC3QS0IbtiyKqbniGoGxSYTHo+kkromJNUz46RKchk8LQG/lbGEmPbZoLQ6KI4gtVlQL8Ei+1Zx7Len5RqsDRhMm4Ko4pmDrBzA6jsnTs092YG+6ltl1fI0+96/hIG2OyBrpnj1xlorUAZLq3qDtX4TGqYD4heWFA/yENHPbeXeF63wDZYrjOUTm6C8yPt6kmVM6pNioEK3VlFteUUuScKEoUuCGQHdy2uanDJqX4XKEWgeESiqCC90nXQdYEYHQBjp9w5VZZLWHTKrePIctExpIyZHzteRgTIdzrAiMHBvI9KDEIXgwOv+nOGoESqJ5EIQaAL6tJ2BXSEashkVNVokNFTTcMkVbb5OPflb59WpWYpVt3xHD6K60koyUBWmEFORhoyQ8qAMKTCxXpgvRnIxY2366GwHjLfeeuMb775kMdnW1e/ZGW9gTR4ojbLgLqKZZNATAjF2AgkhKxgIUCZgoTECjm4t0XzJrmaxKXtSloSpnEG/M65inTXVDEDtxFcd8lmYCyiO26ME4hPbZo+W72HnuGABN82oZBSPVZquQaGoXMAlDBde1X3HALpHa+QQwA9b/v1/X7dz6eW5sfrFcJiViTDaHxtDLy0NRfPt/J4fnpxQb3M1RpPKDsqAg57k1z+Pmmi9/XoI1jP6m7a2BH+BaS5TlZgjI8LZemSLCIUXH0UBDQaIRZElaAZEaNfKSFESi4UKxQLWIHtRUKjEjt1w77AatmxXEROVoW+V2IwVovAaqEcLSK3jzu6ANBjpRCD0MdQ7UU9oh7RqUFcfaJCVO8FVVx1o972pstuAO4bhVBdg4Uwk9gbQ9Lg/dWYhOF1Gg7SJi7RB60KNRNXNwWfFIVMU19Zca8aqyBacqGUQMk2SvKWllVIdeaaUyENhZ+4d8LnP3eX9TZTSmaTjAdnAz+4v+G9R1sePR48H0kQNuvMg/tbLtYAxV0Gk5GLuziahhp1WldTZOw617t9SRMoemD6Nan+KVaZE1hfUVbkGeFkt54JzmacWOqIb7pxEZDYlpS7VZhBi4x84vMcAs9DzOcpr73ymgMgK4fOt/f1FIKhhLpsFqwaXVurWl1VLLmyVR8kvbCgrqY7oHsdSB+iqzxLHFYaMM+Wpq1skyxn/mxjuSpJEmSU5JtKf/T5Fp+3USJBDKW4QT4KsTO6qso4OY70nVeZUmE7FIZkLHql65S+7/w5zVj0QtDM6REsl8pqEVl2yskycNRD3wWCtHa4CiVGV7+EqEQROnEpPAaXyq22WWVqu9YVqSAefRh83hVxdUUIVC86abEro456ZBq9XyTiAJ1zpuQJtLWL9b05E1BVsDi+k1TTJI+rIbcSk2tdDvw2pkYeNRBmHA09L2XDUnEJPxs5F87OBx6ebfizd894dJHYZNhsC/cfLXj0aOBsA99/55x1gU0ubLUhuaAZcihYULYqY6qFKUFYHTjXSYPyFABy8Po9yXle7pBe+SnVkXNlgo3Df6ayaQZcjez4mF9aqehT3vMpwXPWrt2WzpZ58ATJ+ynqqyrPQ4z46iqmlRbNyC0BbJ7ByDvzw1bJvLCgPoFu/T0D+Lna5In1tGtmUo/sfMKlSDdkNlZn19flaPNEkCq5qAgSPPe7BEN7RSyhAiEI/UpRddfCLgqLPrBcGKsldEHoOwe1YcgYPYKDVteFep+CFTheRY6XkVtHkaNeiUHpgtb7t631hKjKIvrzNSNpiOogL7Vvq7HLKMR6TjoQNXKugKp1go/ucC7xS5DJFbFKzLnpmU1QCVXNQs0ZLWP/FSsjE7E6SWQmcYbqd5yLA3gD/mCFpIrq7ttrOfYNb0dKuebFx5+jGKdpwcvDEa99/JQHDy5YbxMPzra8+2jD+aZjMOXNt5RvvbXm0XogDj66ctXLkyGJMVSjZUgFEw8GmpJ+yWGgnQ/oOT0NmDwlSL8vqoA+YXvzZx85+AyddBdnn7p58xXHE5jXoXP7/fBEQ+l+fYfeRR28O4zKDjfvUlsCRh6TjPnV+7lHD6ZJ+0DohQX1BuM7R2SayHNd+NzbZJ9ax44S+qz+Q29wlCilxbHOyqtHItYS47gOpujCW+KqFpAgxE7oorFYKF2Q6r8tHK2M1cIl3z5WyTwGgnYOsAZmGRUjhkAuDs4nC2HRBZad57jRBuQ4cxBV+iAEdWaioapOUJr/t4ZqJIwCaphW0G39ZTXi1vUko87bsmsRixVs8DQBoTKUMHfdLEaxTMXkca/HprsXXAUEVVJvaRfMZRzVgFkZ752tVGCPRJ0jitXNTGyco8mqx0j9yyWThsRmyPRFWZ0Ebt3u2Fxk1ucD9x9vOV9vuRiMu6cdy6Xy6Mx4+50N7z1cu0cpleXn6lmz6BlkwHIm1mjFgQIaKr60MPzaHw10nlm6ZFR/7Eh+h4B+79iTYG4a+XawjKvfGqALLVBpmhD7kvTT0H67WysOPU/770nMoLXvSe24ClavuPdV1YlQfY5BOg9ysqtqn618mIP/+6fnBnUR+RTwd4B7eAt/w8z+lojcBf574CeBbwJ/zczeE0fcvwX8W8A58Ktm9vvPfX+ElmC/GUh3kmkxA5IDcC7iiZzQ+eDYH0rNGDodbdFqO2V2WhX2jlZQiVL14EIXQVTpAix6IYZAjMKyz6yWsFwElr2y6AIxuPS56pQ+useJe5a462Coen5VdxEMVW/dDJWhAnIfhKjVzVGFGL0cuH47RPV8LV2btFRVTdhhlmPmRZ2OkQ0LhWIeyRu7tiE3Fax15lc+9YyqEmVS9QgTYxbx54shjsdUBdHAMAzEnIl9h1XQdj17myK1T2rfuGSe6VXdZ94MxXe96mKkW7ihdNgmNGTiUlmdKkcnkfX5grPzgduryCrA423h4tNHfO2bj3jz7Q2bjbEtha5AGQqnK+FRECKB40XPVo0L87/tNmEtAKEyKeT5zfm1miuPHYLW6+71NEL2CD/W2JlMJ3YA/VnpKdRLtv9k7fsTQPspV0FTVs72MIeYSl2Vtkkyv/d++7TzuVGlftk965fMrn9WJdRV9H4k9QT8Z2b2+yJyCnxFRP4h8KvAPzKzvykivw78OvCfA/8m8Ln69yXgv6qfz0WTh8luEq2pwBzgXR0yz6rYpO3mVTL1prCbS2YO3fOXeOgVTOl9rUpkYoIlQ6KCus54ucCTXonSd0pQo+8zy5VwvFSWC3cTXHbK8ULpaxBcVHGdt+ioInHs9kFj5pJtM2iKCr1KVbEIsW9ga6Nk3EDYggfIWKrBRQIhFJfmRaeAwCr2NjVOMaMEQ9W3BYwhTB4rzY4A7jGjQpQp2lfFJfRSiqtQNIz9OrJNt9S6ZG1GMKNfLBArzixUEDNSlVq1fTcP6Z+Serk0WYoxbDeTDjsEl61KZtF1pJQYUmKzTYQu0B9lFmfC6abjzumSi01ik43XPrbin3/zB7z5duLiwthsEisJnC6Fl5cLYvD33a0iZznx9lnm+ymPCclGybaNXJEpJ/hVapXZ+X1YOnTFbjrbJgDtJ8l61uW/QOgv3/WZAP1pWs/lfjjYL9fNxyvoCt37fp6ew/fZr+MJ92puqCVjtptcbB9RJpHk/dFzg7qZfQ/4Xv3+SET+CHgd+BXgX63F/jbwf+Gg/ivA3zEXp/+xiNwRkddqPc9MmqaAFrgsix/yjJngulXC6KFhTIm8puvm3HpS5/jngVBnq9JENRaSQPMsiElAxeiCGypjFGKEvjO6qBwvhWUfWHSB417dnzzCqnP9uMrMv1tqhOesTQVfAfTqUrlIC+vHVUPmboFhNqazeT4Wo+7v2nyNRUkKoU+uisE9W6h9VErBYqjSs98kxmo5FVANI+gq9ZhJzeteIbu6EYqA5YwwjHnfc85Vb9/05FJXI4EYI32MhBD8U5VOnAEoQt/emTCqe8CVbEQIMWKD3yvEMPmR5+z7WG43aAwMQybGTL/qSENhtSmcbAuW4N7dI159acWb75zz8CzxzoNz3n6QiX2goOSkJIyuV0KOpC1sup77lqbc9tiko8bG/Cn7NI6yev4qSBzVIs2YMQ66mc+4bfeutJ1f7F55mKoxsLXpI6F58MfVhernM4J7q/9ygVm9+6uDp6UmtQewUKV8q2kJqlpYItgwCqbvVxnzgejUReQngZ8D/l/g3gyo38LVM+CA/8bssu/UY88F6vtRmntnR+j1svvHG9lYV3up82nj3yZgv7wQ0/GcJjxs34xS086qVQNlgK4XYldYRBBxH/Cuh9PTyDIUOjX3Wukjq0446l0P3gV1n3EVYk1SpQJmYWJq9dhC68ql5cW2yvWrRN82OzCtzyu+hLa6lAyqbuRUl+RLypQBJBckCqlUnEyKRiOHVPXwgRDiCL6injExRF+eG0ZAMStuLqrpcc3K6Ibo3iqM+m7B1TNimZQmj4tm7A3BJfsuRpf4RYgxErvOd1FSJaq7mll2Zp5L9qRjIRDDgqE0BlNXFKrj6mLImS5kct1sfAiJrscNrckYBuMVhaNFx+OLLffvdLz07gXnW19RnG0KD88hbRJiha5kjnu4MCHhKQrygLsH7Unt1ykU9lUpc/h2oK05E3Z0KTM1iXazdLRtVbQ/sD3PzT6UTbr0adxdT3vnR2B+TsC6FtiftIp+Al3rObPP7mb3k9m5QyqZsegdVNoAACAASURBVC1Nuqqfo/oyj5HJOyLk++CV7xvUReQE+B+B/9TMHu6lszURuWp8XlXfrwG/BrBYLK8rSJBw7eub+N5cot+pBC417/BL3fWJ8Umj6t4hkgUpgvZepRZ39wsLB0kROFkUlrF6fZTs/t0i9JJd1dIryz5y1MEyVq+XoKMRUauUH3TaxWgcQzNSqVlNrIzzR4Prol3HraPaZQTgWHspZoc4VWLXkXKBkicVVXvmICDFjaGqhBi9jepeMu7VE2b56IVQwddf3eSrDg3U54zUCBpGI+owbElDcoA1G/Owq7SdpQrbIbFNA7peM+TkUnzXE2IYVT6O24qakWNXfep1ZC4i0HUR1RVddi+ZzXbLdthiFnyHpiCUzghdQawjDRks0oUjTlY9jzeZR+cDjzaF1WLgO99PBBVOFr6KORLloRkbEx6QyCYurY9YMFck7gsYOyN3bxwro48pkdEguz9AxoRW8xoPzCALe1GTs+tpK7ZnpGe95qmNx4fY4HNqqA8aVvf76RBrlUunm2bg8H2mlY6VRJtgH8S6532Buoh0OKD/PTP7n+rhP2tqFRF5DXi7Hn8T+NTs8k/WYztkZr8B/AbA6emtK/tEa+TfdS9vh/MdWNrMYXqe5dF2zrUlUgMg0K1gGfIyuZ5+Y0iv1T8QhFK3EXPDqsul7sUiAotFpguFqO65EdRG5h21+oqrEENzM3TzrEiogXuVWcye3HX0vix2gAoVzL3UqLMehSxnVEUydFINmAFVN0xaAcVVKBaMlg6xRZf6fqLOLJq+VsSDlpZdRwiBoIHS2hPc4Drp8qd31N7nTKYZJWYVAVsyVFBndFEUrHiEbCmZYjCkgfWQSMlVNyGcV++XqgaqeWlCiPR9R9/1xBjQaowNTVetrmcvItD1CJDLGjOP3AWh7woxQuxWnD/YEC8yfRfoe9f1S8iIBi7yBQVlyEJ8nOiGjGYYhkIx5YHhG/WUBuz7Ut7V8DuW1Hi5xBjJedXMeAKNUZMHlD2y14odjPsgYOlQe66pd7bS2aVnVMdcute+9D0foRz4rNfMHAsuVX2plTKlGS6DBy89T5tn9H68XwT4r4E/MrP/cnbqHwD/IfA36+f/Mjv+N0Tk7+MG0gfPq08f27Aniezn2WM8u++quHv+0FmZnxUZjayFDBkkgV5UEA/q+vniPuhxGSnFs+L1oRA9VyDFhL6vhtHOjZ6e9rYAoYLx7KmqdOm+7y3TQNNhS1VReJkoTYde3QHVXRh9Dla/7+qxoLNloIRQ97p0htDAFpNq8HTADlW148CsI0hbXapDU2u0TUiUIp5dsdmn/VEN35SiPptMIDHZCxxgu6B1EgT6rnPpHhjKlEwpZQ86yjnVT1eXTKvpmiUyZ3LObLYbNpstjx8nzGC5WLBcLIhdR79cjXultujWLghYhyJs0sA2Dd7fMdZVz0C3UBbniYvzQj8YnQrLbssiCDl1bDKcZXED9Fo9WVjw2ILcG4+tujvWfmyjmUvfDqwjtW0IYVM4BTBFcu5fMK/saYBjX9J/ikueia5fg/ihp2FCHOic99vYy9L3YdrRdU3H2jwbiz0hekY7RkjOF8/Y1onej6T+S8B/APwzEfkn9dh/gYP5/yAi/zHwLeCv1XO/ibszfh13afyP3se9aRv1Tr3UvsxH9lxDeRV8z8vVGvYGkdagCtt44lVBYCFNpMS6CpAIlo2ignSCiNEF47hTlkt16Tx6mH6IgS6UMdRexEE7FWrOEgcsLdWvXLUGrLpboeIJpqLZKBy4v7a3o5SKl+Zz15S66vBn1dpfBSC75O9uh/WvSvJSVx5ac7yoZxGrAkwFY43E4N4wKq4vbkKn8xipK4ypn8dt6Pbe0Pz1+G54u1JPqTrxUNMYWDefb23VhUvntQEKZDM2w8B6fcH5es0wDFys11xcXHB+cYFqYLl0gM+5sOg7losFEiKo+/yvdEEXAptUVw3iCc1KdPVOtzTStrBcCMvHgS5u0Rh499FAGDLZamqBracABp+7qRQuTKpNZi9J1xytRNnZ4q1J6E31cpCuk3DtCWB1qKr9+tqLvE7ffW2Fl38fVIFcVcVcDKt9NXbZHiiPUZ/PkVL3oM79upXAFczJ5u07eKNnb9sevR/vl9+5pgW/fKC8Af/J895vn7yPdezr/Q0mLi+VGL9PY2YG9lVCu2osWSo1Z7dAAKkuJCUIRSA2gVOEvE3IIGgX2PaBQEZratyUjWUvdCG7m6MIuSFYypzhm0sEhTBk+uDS4qoXfHsywDxFrCUZt27b4CqbPiqdVoMiBRNBtSL7LL1oqYNfo5J9x08wzxZZcwE4aUAku/1NGf3TG4vQqqPPCJivaGLwBFW6NzqaW+H4EvaAff6Wxrk4xiCwM0dLlXqkAo20BcFoiPNAJakeMQH3S7+1OiKVwnq7YT1suVhv2Gw2DMOWYUhcrDfknHl8dk7XRU6Ojlgs+lH3vogdXYishy3bnKqqRVgtlW3KBE1oiN6vsUPChlTAziEZdLGw2sLFBkwCORWGBG93mcGCA46V2ZyfsT2zGUZVEC15ksr36Yn4MOvQS2qU+p9dOnhFVc8DRgfm6FMbYVt7ZiOoCXkHlzY2+3sq8XvvPnsD8FK91wH77D7j8zEN6mfirE+mFzKi1LFTObx93aEljux9erkGBvPzUne7GSvZWs2KiOd0UZkWA1JT5+JJWCWq583O2UPjtxkbEqUP5JJZRAejx1I4Pem4GISjBSwX0IWCVaOqiEtgMbjKBoyYq9+7SHU79ORBzvg9nWyJAbJfE4MQKwhkArGqaXZ02UWwrKPLokmg4Lu1i6qrSiwT6nlRnaW/Vlf1SPv0FUUXFEI3Gnd9nlUVVt1iqVhNElb7MFTpu5h5AFWV+BumCM6EtOrsd3WWU9Zyw7fc83kyedg0w7LUlUgXAt3qiOPlinScuaiG2O0wkHJ2w2xKpGGgFH+XIXo+9LYE6mPEqOkKatDKootjg0UgqyIxYOouqX0cON8WzoKrh0qBPBgvpYE1wrtBMauZDfdykY8ZGUfhsAHa5IG1O+SvkIJ3aA+wD+LS80qOB4D6kMT0TPXL3tf9ed3efbvP3v1GP//Dpw+X3Qfd2WpgjhOHK+GyYDlr27PylqekFxLUD1GT0m38/+rB4u9Dxj07R4+dYr4yK1UibrMzyjT2hBEZZS78ikvmueqiq4OMu+nlTDHPfpiTUQicX/i+m1YK21RY9MpqIagUjARmpKyUKr157FKsmRXd37uNu9B8wquhz1TqVm015k8m3bjU/VyN+hzFB6ZSMBMKAZFq/KzJu6ypdQSQUJlqIHuBmvWxer5Uv/LR9RIPMlJh9PhpaQdCNeLG0EC85ZKZBrzOxH3XtdeGmFUD6WxyyBg2VhlCoZj/VlGK+VbUoe7wpKJ0IRI1UBZGypltGhhSJuXkqYoriAu4BC2ClEIQZREjmwRDzrQEZX0fsa0Hgh2tXJoOYcVyGekfbNCzLbrx3YhydjWAKXzsMWwsc1YUK4K7Jc42VG668/3xPc/0OAL909IHiSoH1lw7wAtXb2P3hHp36jk0t2fi+RNBlkn3NzKbAxceZDZzkN6X3K+78YG62j3n7dip53mZ6YsM6jPV+WW1ix89SFa9WQbDch0Mob6oMvl1TwxWdtX0TW3QdDhWJUYBKwXRgB73qFUYLYVFB0cLJYgDsapvoixByEXIG1fLDNnYRGMRC8tO0L6FtStDNnc9NNeHJ6tg2dpUDaMa1AMdWpa5sRuaGmMmrahQtG3KbUiIyCwXiwdKRQffENCWphE3JEb8Wdz9EhBnXKOxs0qovqpyldCQPXtijIGu6cZFCFo35SjGkBPQ3AwbA3UdfwyRIEoqhWwFqzl25k/ZUiT76ymj6qTx6Wye/1s1jM9OXSUsuo5FjJh1rFNmm9zNE3OpvKRcbRSKlkxvbssoOdfNqYU+dmTLBIGTY6OLQuwDEkJlPAPJhJwGYuwInUfzXjzEo1kL1c/UJmAvicllcQ84d3Du0PifFThoh3oWcJ9WSgfPXUtX1S87H9fWaTjDa+cOAfITySZgH29xaDWx166dftvr+INl9tsml8t/CPTigvr+ymqYJ+qvy+2rrmtLZJ3QWkQ84GvOfXVWy947bIAz6jbFl9JIcck+uC5bYyAhnCXP3ebeK35JGiBVNUSxFiDjqpjY9VNzRclWWG8Gln0khimbooYAzVUvVrfBoCi+rZ0qRHG1UpB6QOomDyEQ+oDGWHdRqi6E1QWwj0LfBTR41KVIy7U+ZXdsvuKerldr7plIF5RlbOkMlHcfPWLILR2AMKRcXRR9wbBawCJ2tCjYYjWH+w6ogyIsYo+kgW1u02QKtvKNRDxCNlsZz2UztsPA9997h9/+v/83Xnn5Ff61L//bLPqlS+C2mydfNXDUKcsYa+6YwmCBIRRSTuRcUCKiCUmJIupRsLkgwVdD21TIpiwWEGJNrdApR8sNb99fO3PbFrrYYyakImSDtyX5BtwIuwZQYdf/3HyQykxS3Rn1te8qhl2iS2qRQxLwrK59yfup6UlAdh1T2T9ml8F1R+J+QnVPbH7r1+tO7XCD3e/TBrQH6hrXkdhVff3c6q6JXlxQbxJHG+fG2CGHg60rjdGUUzlTxh1hRty+7r3NO77pd0XqfDPyYJQkDC1cuwbl+BxV+k5YBqPHUHPfdFTpezhewvEyulSMv3yPfFSW0Uj4RsihqTmq3tazOQZineAiDiAqQqRuzqGRElrwkHvghDD3HXeGANVQG8IYrGTSgpb8sUNdNkoFaZUA2nmkrBrLLtRAKTdiZ2vZEQulSPW68XsYyvlmy3pIdTVqlVHUZGJtnhhky6zTtrZBSXXrN7CRX2crXGy2pJSrGivz6P59vvoHf8Dv/d4/5ttf+23CLeHhe9/n3/mVX6UPAd/4wYORoCaJqx40Wlc0wYRe4EIig7RAKKnDqkaiSkINlr0SNbPNmW0GI3C88j4MQem7yMlqw+OLxDtniVIgJd/ke2vGQ2A7VABrz9jGuOylwm3S+47EPsVG7+Q0OQh0B6ThS6qUg1xh76JDQCWXDx+so5Y1Y9xwY59GQL0CrXeuswNVXFrWXK5LuIIDHqhmpw7ZPXmJARy413Ud8z7A/cUFdajuBELbdQe4LMHPXoBUIBrVsCLT+3vSe5xb5cdrpspblKTovCJh3KVcqN4uuERWA46iGF0fODkW7t4KrKIbHFsirlIfsQ/U0PiasAsqs6gGyRCmHYrEqv66RaRO0WtiuNopgPvOxHEuGNTk/q6DT1Zjjmr/FXwlIQGG4m3yJFTujy44z1x0kaCxRntmHl9ckHOpxtKASmMEEIMStXkxeepeaJGi07aAZp5rfRgMY1uTfzkINq+QoOLugZstm/Wa7WbNkBIPH53xg29/k+9999ucruDTP/EXWB1teeeb3+BPv/YnfPozn2XV1URkNq0K3KOqBYN4tj0JylIUJTEUTx6mXVcTjzmzylXH3nXNO8jzfIQgnPjWV6626pXF44Gg21GckKpiiY8HHlLYZiMVqoF2lidmB1kqqI8S+1xfOA3uSwLstZLsdWAsu+XGz0OgNQfqvSbvkE0rhn2NRcPM/XseAlaNszQI19ClcnOgONhAdhjFTmceYm62iw+13DSd9pmL7L1R5ZoXcC29sKAuCmNmKndorif8Y85sL/FKnUvkdcDP+vjSOx117LXszANjLNxWwS3cXafAoGTTi2wMxQHOWBxFjlfCyZFvjtGLsYjV8GgeGel+7Q4QLWhHxrwuleHU8P2iVZITwVQpzcJZSl2Gt/yRkVI8rYCFKQ2CA0tdfRikXCG7buJRqprAUxZAp5BLcfUOuAeNhbF/1sPAZhjcUBoifexYdlMiLszGrlQRpmRXkErCzNgMiZSzq50q8OaSKcUoZnXXI5ecU0rk7ZY0DO7Nsh1I6zOiwsIUO99w0t/h3suv89qnPs33vvmnrE5ucfdjH6OLkVQSGHQxEIKSi9FXTyCraYLNfCenojLenxhRVXoNbLdbrBpxNShqykI87kAQ+oWnbJgblBEooqgOBBW6XvizB5n7FwMXSWo6gbZ6m49sa7pAHMzHZeslbOSa35ew6UoSJoPnHKH3f++2dEeHvXfqUovm6Db/lPnJxsT27v80gH6w3H6D2j1kTz1lO6cvP9PhTmx4NIUGTIz2EG99P/TCgjpz18J9wQSuWMHNszH4ICu1qibFz4qOZaBJ4LOBOXrAyPRyi887EeGlE+Hl24H1pvB4UzjfWo0E94kOxulx4OW7keVCOOmEZacsO5fEQ1AoiuVU86QDGFEYdxIKpUARiviOPkikdDICTlD3z85VeNNaj9bQo1JA1Nul1VWx5UwvDRi80BispOrSelEhb40+Ovh6vvZMKUouhSAbzAqblBEJdF1HFwNHXecbflTvk8bgWrdmc124NX24uEdQMWPIhRgiUWrKX/LoBZRLcRfEIVFyIqWaBU+VfrGkWx1x9+VXWC16uj5y/NIdFsenxL7j7e99h7PzM+68dBdBiF3HRjxfDSIMQYnB3RlVZMzdDjUorPZbs1csVMnbgZSHKvFb9WpyZrjsQCpAFwuYdZRxpyivOQZDGZCghIvEo00ilybN1ndhNZXBSJcQcOfMZFK+DCNCS5r2NGSzv0aFaQesWTv2wVxmbdhp5l7bDszdD47EnQlK3j22gw21jLuvXb5+njNqH+BHcN9/Dzbb3nBfTt+lp9257RC9uKAOo7615e7ePblfePal9nXRcXvoS9eMYO0/oErIl1aPo8Du25Y1yeuoh1fu1tpzzbNSwTPEwMVF4u6tyOnS9d5dcA+JTpvzoWE1klRlivCkqiHAVSmSiychkDz2gfY1+tT1QYCNOt9x9FX9+RjgVr2CirlUTk00ZaqucqlcssVLWPZQ/7R1Fcl2KHX7vAJkBHPJOigxdvRdZBWFRQxEraCuofack2Hk7NJ5tiaFZ2e8laluU6YLoRpTPQVAqsm35oBXeSCGsQgd6fYdXomB8/unWEp14x4h9AuKwePHD9ls1sTYc+vWbVZHR+MCeL3ZjgnKuhhqNh9GgBpdScWZYBEhdJ7kzEqhR+r+qYksNWUE7pe/mOGjNakfCMHrGxjo1He7epwzQ6rgSWO8xjyobD6ID0qBB4UdP3HpsHFAvbwn/+9HSM6xbB/Qx8uEyQC8B+bWXDn3QfEyQO5VOn2t4wrLO2Ni95r2va5kZ3EuI6i3to7d2yQ3m1Vlh5vVnv9SGyemZXZF9+w/zzPSiwvqo8Q8h4VDBVonyu44qfrnXYm+Fpi/0HlVTaKcdCiV6evoDhmjcNTVqFEpHPVKp54fXQW6yvzTSwtvRssZoxAsjxGjy+jeLFbUpddiY0Ir9/muAJzxwSsg6t4lubi7ZDEmA2g1dhYEqWHSo8QpAAVtYJm9PW2XIjdu+uqhMQCbu3PiK55t8s2xRYQuKl3wPChBGN0WW5pcd3OcVjuNqYDrsrcpkUaAry+aQs4O5DGEyrhaWwxrm02X4l4wTSePeO6Yk1vE1YqyvqCkXPMyJJruM9Vr3nn3XY43a05v3eZotaKLkRC0pnGw0VhsVsa+GH3/x7HW+tyftavqs20aGMRYilFKzY2DYRZYbSNH28JF9iCpYnB/W7jYZE5CICBspHCekocXFGE0GjVQ2sO6HYg3fCMUnh4yrvScYTY3ZsKDCwNMbdkRR2sbZ771e1ldve/GKP6WFuFQhbPJ7F4AU7kxA2INFoOpnuqSi836rNo5LgmGYyMnDyQb81s0cN9LOdCkifnvOQOYt1um+TOn96uOeXFBHSaghnHZujPYZMZxmcAD8fB+HcMj50tB3ammXUc9pSJodHDbWiGirHroMHo1bt8O1VhoxOgbXRxFOO6qoTB41GknSk6Fkgu+SY6rGxTPJ3J8sqqZHiENiWG99WAbhASEYp4XXfwlpuKTIRRzJb74/c1coi4mSFFXAagQKiAhQskV4C3X9hktYrfpfl1Kr3VVHfZ+/0x7LXp+G0PJ1a++jOA8vhwOiY0eqKRjQFUqhZKzg59NdxhaIq8K5JOkPuGKVMNwrtnvrC63tfNhb0OGPDECFa32lsLjRw95dP8hR8fH3Ln7EienpyyiZ8kc71nvJyIjA7EZk6GtrqowEKs3TyiZCwqLvu7rWjx6eLGIrDaJ1cbIfSRl4/bCOLsQZCksNoVNTpxo4HHJrDFSca+dnWlxQLq9nAB7R6TePznV1ATofbAa62Caa/vLWJnNK9FJgoaDACrViWEnoKoKOQfvS5WwZ7tp2eydeF0VkKsH2ei4UMp0bo/mdRxqozdLJ2ncyqyNe4DePm3/wPzrZdXX88vpLzKot2WRUSMjGSWuUVJqIY2tw6S+bK17ecps27T9fm73mF2H+J6inRpHPSRT3ziiFI47486dyMfuKEsFU6UX4yQaffBoyhCD50gBWjBO7AJBjD7WaMsQWK16Vt2UxdBi5FxBttn3uUSqUbHQtrnGPBmY1r9SpOaQaVvRKW1/TDOhiCDVZOpRl+bb7rWVhwhoRIPXUarE08AsJZd8Qgy7Y9fcM6MUGHIhaMFD3x2AihnN3NcCh+YDWkXpQ3RVTMlj+gcHzYiR6yu2URefc4YKtNgUaRtVsRhdJVIULUZOgxuNVZDOE5PZZvBo4iFRQkJDh2gk5y0PHzxis3EXSjk9pe8ihpDzrv9JIzMg5/F7c+VsneQpiRUjE7QABTHFitL1yvEyst66f/vQB1Z94Shm4lLIIqQUKEU4KYF1gfeGLeepYDaNfWk7cDE3gNfdvaxZlYR9+Lcdw2M9fghdjF0uMYJfjWFuv8dytT2lrookXooLmKraA7h5HqKnoHmdO3XpHtRdAejPeh9rSZEw19EflMrZfYZDPHTv/A91k4wfKs2Zo8po8dxRxwjuGSIgjl47krfs996BtakH9AidwlEsBDEivkG0mTFcZGKMaD1+0k9cvE2hBr4NQEt1GVwEYRlhebSg7yOK0Qch4N4qquI5ZbQndMZy5cC4HTLnFwPFoO2MilE9QgSykOtepEEFKTLqxcs493QESKs+9rR71k01MBiS68g9R3nwPCnbwfPDmBHaZh51OSniagpJvmLxcP0aXGUFNX+2oLIzeB2TM2JGbIaqUog6qSNUhFwyba9NTzugY0iOb8KtaPXfNmNUK0XrKTmR89aZbNc2HOmw5Fv52WaDLQUNC/rFihwzKQ384J13XH0SI6vVEqjeSKONo46d4h5LOZeqtrKaLsFTH4v5GO2Ce/6UzlczxYSUjdRHbh0bxoBIZDgxzreG0bHdJtaPB4ZtQZPr9umEJYmL5EnefAxAqbsfzdNnKDIC99wbYxzwI/7sxWhXTDaZ9tBsmzS3aFuavabpw0c99SxYqqV4tjQC+z7N73ulOuQ56FBd10nkz1rv7grDZuqZAwg+56S7X/zkVX76T0kvLqiL7Hqg6O7ANKwlIAeBZMUjK8ctfKQC2iERfVotSQFRoYvCScyeAbGe324yi1X03XBKQTT69nXiwL3NRlIHFSsgpUVjBhToo0v93aIjLnqW0VgCEgLFZNxzFIRVb0QppDr5u+hAerFJFGbZEk3YFuhUoKjvyiTu/TltCafjYJNRYnfSMHNpLJm6F1JVZRTfrCLlqk60mkLWdqVtVd/AIkR3NQy+IUQphVyEIJksApbdE6e1C5fIfYEyAbOGwFCKe3+Ag+FcBeI6IkipAvvMZuBcb5QM+8WSBKT6bFjBilFytUuU7MCnoNqzXPakHBHg4cMH3jfvCqe3b7FYLEfbRjPuYp46eUiZUhItfqH1cMFcJSXuAd88YmKAvlOGRWCRjZMCyRIvrQLyMdgOhSEpD6Py4MHGx+8gSO4IRTlW4zwnBk/37+q4Ok6LWGUmVgUNqsaxyex+Tqq+eF/QUXMPq7kcb0DEM5ROviEyczCQ6Z22llRG4BXlmYSvzDdIG9eyV0jzz0LPc/2TrtlRr+2Vbc4I8yefXchl9YxcAe7PTy8uqCtYlGkAuhO199GYuK7tal/4xJ3A7ZPI48eJZMJ755CbkrcOxFEXWxN6SVXxaAVfwQNBYtU55yGTN6kuFKrEWApDEt/lSI2CsDXfUq0TZbX0bdpKcX261AGSU0KCUoKrh6xuGzYmrBLfXLkrkINLAUE9L8tF8kfP4pkEQ5NqDVJuk6zujIRilkHmaYZbCH6ZDPstWRaT/3guRslNEvNqSzZ3CNBZoFAwRCKlGOvBENkSBJIIg7hvPBooJeM+HHXnpwoEDoI2gk6x4npspHq6+GYYzY3R6urCSiGXTK4eMUN274e6M6qvmkQI/RLbrrGSxmjuZvRM2wFNA70ILIWchL7rx3eccma93nCxviDGyO07L7FYLqs20IOR1oNL6s2Q1rJobqsBtFNft2WT0QjuKwolRt8yzzcdV7ZBOV4IMboNYdH7Hqz3HyS3i+REUiVl6NU34Ci0De2kehFJ7UebJPU67EeZsJbRxgxmynSt76blGcp1tanmhmCkTGodEbRAaktHacKT1Tcw86W3KsyP4CetNd560Q8E2K+ip6nXRiDeA/CDYL77u/mxXeKGU+17x2VW8PnphQR1A0qAEms4eXYJoOmgfU8LB3kp8Bdfj/wrX/g4KoWz84GHF4U33t3yh99a83BdajZxGceWV1PlheolM2QjIhxFf1UhKpTiwF5cor5YF26tlBIc4FTgYpshGX2n3Do54vh4QTYlG1xcbMh5IMC4RZxVNZJgY4ZAa14oIs7IPMyHRXb3ubIpXNTMgG5aUETds8JKISXwjarx3OpQw9ubtF5VMCLkVKrR1Go0ag2estbzrsYZr6/qH8+PUusrbhT2fDBUz52EFt/9Z5sj2epepjLtUlThz99xlX5LTZ2breZ0MTeOppzJw0BJyX28tRpwS2FIwyg9l5SnQC1VyBkZgdYnngQl9D2WMtkG0mbjKggNsmDYUgAAIABJREFUlBBpuycNkqqaTRmGzPpiw/13t7z0ygknx0ccHx8RtKBiFIyhCOfrGlxV32nJmUE8J5CZkbKRU03Dm6vqpFBjC9THWaruqqIUy3SdCwdkY5uUTRLEjN7cPpPVSNkzVKa6DmvZKm38N82lNub9s457Y1zVqlRgr4WDtLq8AjW3B6UqV/Um4/i3tgqoEmwaxYd9AbWNR5th2ocH6M9G1wP49ZdWm4CVXdXuvlpmv8r38dgvJKgL1GyArnIo6qoW3/DZQadUGbBQePXuks986oScjfPzLfcfbtmmgfWrke99f+Cl08D33xnoOrh72vPOo8x7F5lsLvn4HpKG4RtG9GLY4DvTNz9uTYVcAmcbowtCiPDy3WOGVHj4aM3HXz7hzq2erlOGQVyHC4QYWS0jRwut/suC5uxL2sakqJOjum9anSxBAkcxEEIByZwnlyYK4ps0S02IVaD58ndSiBJBfIs6Pz71bMml2vl8hdOW6S2lLtjo3+6lXEJtgG7mfZU1U2IgFwedoAVhcGArhVANsFY3qp5r0HIpo1G1+W67AdZl+lAjZUsI7pKIu1zmuvrJVkbDbuXtlJzZbjd1QmZK9hWWeKSXA/fGt8TbnJ2TNhu6xYLl7Tt0MVBUscFdRls++LhcYCXx7vfe473ujNc+eZdXX7lLCFvee1g4u1iTqmeRiK+CmgophMa4ps/NJvH4vHC2LpxtjKHAYMK2eAbPXIzN1ths3PtIg9B3Sl880rfkZoR2AB117Li+PdASx1Uf91G6nkmTFdYF9brEV606LfiaJsX7rwKy20j8uIrntZ/0+dWeAgQKaPX6qcbcMlVLmY35UWXzIUrrT6IPRt9elyS+tGW+gtlD+nbl+9LEvJCgDvDKiRJOhIuNsU1VGsE4WRY+84meHzxIvPGeG4xuHSmrZef5znPGcmK92fIvf2rFl//ibe7cWrAdfLl8envJ2+9s+J2v3ucPvrGmBfyIuP7wLAeKwiIVQjUKLjolLAIpw3orPIrw6sdW3Hv5GMP4+MeOOTnu6LrAdihstxsu1lvUjOUiejQmNYd7zmSDoW5UoeZRpEV9qRtgzM/iMo/f3wBbwzpZTUvrCbGiOQi7sGiVGU6rmmnrvrIjPLjmoKlGqqdNqctKowbWVInPJukafNu7lDJsBkoudH3HxbZN8YSFSCGRLTDkRKyBPS01cSo2TnrfpMIngjMOqy6VGct5Z+KknNlmv+coqWcHwO12wx/+f7/HS3dOePXTn3RmMQzErkdj8OjRxYIuZywvuTh7RNpsKVYIMTogRneDPT1ZkXImpcTiyPXt683Au+885PbJEYiyXHTo4w1pGEipjIxgSJOB16qqpBQhF1ivEw8uCt9/NPD2wy2Y56q/WGeGwcipkJKxPs/koYwmo0UwShA2/z95bxZrW5alZ32zWd1uTnu7iBtNNpFFlF3ltNJU0brkRrKRsYAHkC0Q4gHJr0gIgfzGAzzwBEhIIAs/gIVkCRCdQZYswFSp3FTjkqsqK6vJzGhuNLc/3W7WWrMZPIy51j6RlZnOisgqR8KSIu65d++zm7XmGnOMf/zj/5W8fmgST5VYCboTACKAmyAZo/+brvMsoGE0OMyOs3LIpSdNvAyHxFo0kBcWuLqB2SKyZpUFpMWwrt1ckglBSFbfP4nRHo4oVPcZ4trv6/F7bbB+ktEzZUPf5dt9j1mD3+vxoxnUjeLaXQVeBKmERWtYr2u8zbz1Wkt8w3H9S5dc7oQ3HywxhTaYU2bZOL72lTMePjzBOkceRlShD1xX0zSenxiEX3+3V8r3PHQDWEMyVrMOq9lSu6iwFkJURb+zdcXRqsF7h7FC21qa2jOMmc02sNsNGEnKGjGHEX3VEplKXs16UhKcNzMeTAlsOk2aSqar8gIgyF7Ftoq/M1FyeR8dCHJOClXXzOsqi9zCsw+b2JxFiBTtEwNkksnz+ZiblbcW+iQBLBJKU1WQuiILNEmz1q5KRctcpWdt6Q9M6zlLVqZKYbrM/G+UwphjLFTFXKZKIzkmcsrE8mfKGvjIiQ/ff8Kv/8qv8vrD+6zXK22+xkhTBbJkmuUC19RUiw5jLSkFYgyM/UBTNzi0uSwiNHWNT4lgLZXXk53JjPueDz56zOLoFG+ERWO4uUmEqDCLc3rOw5DYD5ntkBiycqdzFoYS/B9fjbz/ZCCH0r9xQBL1XM2ZnKQMQun5cha8g1FF9pXppHUlhkOmnaUwYJC5YWnnADJl6CVQiaqHTsxyw/Q/za0Neg9MvgLT6wkTng/FBbFg+ZDsITmZoE4x4MtGE80EwZWeikxM5c8DBPPdj+8V4H8Xs+e7smFu/2w++eNn+M6fOagbYxzwS8CHIvLnjTFfBP46cA78MvBvishojGmA/xb4Y8AL4C+IyLuf6j2BO6eG9V1HyB7J8ObdmgdnrWZzhcL2lfue9x8PuHqySoPz8wV3Tiqct/huoXivg3GIuMrji5DTk8tRJW5FpW5tuSGdERojOCNkY3EWFp1yjK+uI+vO8UfeOqcuHgfeGrquZrdPXFwNbDZ7zZgL0yCLMGRDMKVJRlYX+5L+ZIsG2ZiU4metYp1TI1N0rN9ZO0MxuwF2YyYWrRIveuN4pze/MQV/L1DJnHVR4B0BYyZuRmHyl6y8/ErJ0nQTuO1WNEkNiAhV7XFOx+xjSlRVRYjK2gkpl+wcmkphjbqavEB1EEox9AM/foZiSpY+BfWQImNUYDoXxksq1E6RxIePvs2v//LfYOSK6yvh5uJNlkdHGIRhGAv1MNGlJa5tcFVN0y0Yd1tSDAQRXKV4fD/2JKmU5mkMlfccHVW0XSCGAEYY95sCPWWVD4l600+N+Zjgcpe4HjO7MTFGYRR4eh0hCUImRXi6iXgxMxOwthnvlNlkhNK8Vvz9NmaubKdSwpd0eiIJCYe4MtMav8s9NkEojonfrlm+QYpekMzMHozRDWfWfknz+gbBCSRjcFnfNBe9omymz2JmDSZESGUHGdFBu0mH6PNy/MCbTC4Mn9Iw/2QH4zuC+/yan/17/jAy9X8H+AZwVP7+nwD/qYj8dWPMfwX828B/Wf68EJG3jDF/sTzvL3y6tzSsGsfZQkfojTF4K6xXLTEqjWy5bviZr3nefeRJMZGSEELCeQ3ww5gJMswYbw4ZMYr79n1gc71j7RIhZ1UTNBZ7K2MexNNIYsyW/ZAV2snw2v0Fd84ahjFxs4nsB7jZ7tXCLiimak1WfLpAA8OQqCqwzhdDi1sNqwJzIGBTnvPpySvTStZa1yoHuq30ZpIMNyETRTOqutJhLAEkT7K2qrMxcagPWYc+ZlAcXZhG8JmD+MGPRNkwE/RijJSBm7J0vcNlLUVSyjR1pcYeon6jyWiG6V0mJp1EneAeyTJrvSuUohk6ZcpUsXdluaSUSDHP2bQtA2nf+Pqv8Bt/779jO+44OzbYPvHko4846QNNU1HXtfquuo406hCScY5muaRq2kLP1AzaW0tyDkmJyUO1rSp83bB2jhgTfb8nTvRIa1l1jnGMimunjGQdEhNgP2Y+vE7cjEKIwuYqMo4ZrCGmgr+PB0N1Y4SYCrPEgEhRrExa0c3tz1t4rUEDfJ4eFUqDeAofnwyYpYjThMaA95azY8vDBx1jP1JVlrpxvPtox8urSMyTKBsTwM40NyG2qOSIYLFFprmoeYomFgb9PsmYImGgn6VBqZhScP/PIxRzOxv/rrh/oSMrlj5l6d8ZtKcSpwT2H0JV8pmCujHmNeBfBP5j4N81+q3+FPCvl6f8N8B/iAb1f7n8DPA/AP+FMcbIDy4N94mj9pa2nnQc9Jxt9qMaNDQVXW1Z3F2w3QW8s/T7wBgyRjJpVOVD35SGjwhWMjYGsIbawle/tIaQ+PDxoDioOWiTJOtx6DQoGMYIrcD5ief1+x0xgrWOCOxCRMJAEEsMESt6e+WSmkhQpojkonMx69EUClXOmOKmY+VQyqr1kAacMWsmbkngVGekbRz7qNl2XZgHiJShtyn4aYZ6e+T9cAjGxFnCWyv/Q/moG8vtdVpqb6MBNSKIRHzOeK9yvN5bxjFQVRkjjmS0kjG2UDJTLrLkutCdqCyCascUqCdGRHQDUPpiKhuA/n3yjIgJXr644df+9t/Ai2VhzlnmlvWy5eriOdia1WqJ5EhVeaqmLr6kI6D01KpuCOOA3e8AcHWt2jqSqW5Zy4VxoKrqMnikeaUOHamcclNn0pA0kO8TmwAZS1spUHHTJ4ZtYr9N3KRIQGix+Ol0l3M+AiZDRLPmCdtOZY+fL2E5f7ZcmwNMQokxU6o+wTHz8lCWizkMzRkDf+yrZ7z12pq2sjhnCCHy41/q+ZWvv+Trv73T2tLcytzFIWQWDXSdZ79XE+39IAXb189Wugu4XIy4p83GQjRSaJSfryz9dx/f+/OZ2SxcymBSea5kPqkQOb2UoDpOny24f9ZM/T8D/n1gXf5+DlyKyCRW/AHwsPz8EHgEICLRGHNVnv/89gsaY/4S8JcAmqb93h/cQuN0sAdjGWLmg8fXvHZvxXKphhHOQVsZ+l3P9bXCKm3jCEEz3gWq8y1Wm6CIToSu144vv3HE3eOGX/j6Bd/8YE/MhiEwQybeG1ZLh3VqJu0tnB97rreBqqqw1tFHFbkag2DSQIpJLe28Zr9ewGZBymCOJEtGdFAoT9FJXYO8yexxMESsV11xTCZmhY6SN7jaQcraIPWG1itDaKJkztOsOZfJZtEMr2Dm8zVgglLyoSEqcpC4KBnXlEVNAUAowbfI0WZb6IxJqMvvTa+VvcIE2RqsSVReI3dIVpUqS3Zpp+apKOwyJtVRjyI64CRqITdJ8AoQAmx2e37+//wfMeaSxdoShpZgW7zPSP+Uly86cs5YlgptFGEvEUHSlC1HqhRUcM15+sltSmAalkkxENEmbbwlD6CZm8U6w2pZEROEIPRj5GKn0J0pvZBl59jv9Fx748kh4gr7x05Tz+lwjlO5SrY0WmdNqTlWH7T2BYMricAk0ytSAvcMm5lDUDeH4SREvXCTsay6muO1p6p0wzg/bakrx4vLj3h+EWhqQ4iGPgBG8DbzxTeWeGcI0eMtfOudDWNQ+AXAWIWaLILNmmDNMhoW6sJtj5Sv/7mM7VMV9ckP951yBbefK9gicSLMrJipjJqC/mf4sp86qBtj/jzwVER+2RjzJz71J/iOQ0T+CvBXAI5Wi++ZxQ9R2EdtlHpfOvrGMkaFE7x3tJ3n5KTj8kInMLva0VqwR57dqBQ4nKWqK4wFR6RqGqxzLK1OTf7ht07AwZOLxMtN5qY0IleNDgq1iwpr4P7acdZZtn0gXw3KYIkRm5UXrSRkAasCTlhDzAWbj5kRg/RRh4+8meGVjCk4uo7rjwFsVDqi827WFolBg6dxjliCeVsrJCSSSdESb2N6U/MxF4Lb1FQ8FPFlWZWs/nB9SkZ4CKJmKjHnrDqV62IRVyqDMZCT6t/4bJU/XuQF1IzClGZeRMqGlHImGc3WUlZt9iQyf66cQoEflOUSQ2aIho+fvsevv/vzbDf/AJuFXRzZy1N2F4JbdRyvvsj7VwPWXDPsd6zXS4ZhoGlbVaIsNMeqUuzeYolti3ceKYqNt2l3+tnGAi/VdHXNdr+nrjxDSDgrdK0jxEzXOtoh8OgyMGZlOYWY5ya8w+Cjnk6by5hOUQCdlDGn4zZK+wndm3lTKdx4c2BOTVd2YlBN8rgCBbLSdF3EaKNTMs+ebbl80NI2HXXl8NXksiV84UtLvpwyb3/plLEf+fv/8AXvPNrz9ltH/MxPP4Ac+fj5lsZbzo9rNvvEi5cD7z0O2CIbfZvdZ4oWjqFAQGiQEvO75jP/QI4fRNzr07zeFMw/KYZXXm+uAj/d8Vky9X8O+JeMMX8OaFFM/T8HTowxvmTrrwEflud/CLwOfGCM8cAx2jD93sf3+WJDhl1Q6VmXMiZnWm/Z9on6Zs/xcYMZMkPInJx0nK48rvCjbetp157tPjHsIz4FrNPsOiXV9CYLlRWWneONex1H68yTTeK9x4EnzyNJSkZq4KSB04XV8X4D/RgVEijYt0cm0opmqpNmCMoltiXD05F1q0YTwuSQhiQhoCW9MGW/GRO1wTixVSSWrtk09Ukpd41DiuXcPGmfdc4y5YyZuLMCiMIEWq4f8HKlL5a26RRA5tK9TBuWAKK2cJrxusoBuqFkAZ9VctZ7ixdBMYZMKjMH0/cLqQQliZqtl5vfyFQ1JGKUuTE6RshR+PY33+W9X/jfuLp5zLo64nzV8ng3cm+9Ytc+JZGxNiBx4Goj+F61kA1wc7NltV4iGKq6IlhL27VY66h2e9q2QxJk4wllHSZjiCHOt6QAVVVz7BwxJaxJhDEqXNhUtG1i1SdePTFc7zNPB6iNbkxjyERvwBWjES2YJpQHM017ThDY7ZTnEzvxIfM2ZQBsysznrSiXz2vmp8+wjZTeixFYrJXZdbUZOF3XLBpdG/2QiTHz2lnNT3zlnLOzBdZa7p61fOvdS157eMyrdzuVX8iq/XN61JAzXG9Hmq9f8u0Pe4bAQcIATRBshgqjhjNWG8PeGEahNMC/b9T4x3r8IHTH+ZFPUB1vPW6+U33n93Z86qAuIn8Z+MvlQ/wJ4N8TkX/DGPPfA/8qyoD5t4D/pfzK/1r+/nfL4//XPwpPnzCp3/XewOMLYeMF5zTALFvDvWNDnYXNLvDRh5dUdUVOmaPzFhEYs8IZEiOm0sx2GNX3sk0G8RAlqYdnzjjvWHaek3XLmHuOE9w7Nzy7jNw9qXjzQcswRs5XnmgNdnLGQcfT9SYqgc5oZlMAV6QYUScMJit+LAmCd0XW1hSz54Nrn2LvirkJWsEdbtRJlVK02VcyaW3SaMM3CqTJw6icevW/VAjFlM88p3tMVfgBnrkdUGbGjJkabLoUnbM6DOQMlQiSHeIt1me13BPRzctZKgHj9Z0y+lnFeSRJyQYp/HWFXQx5niLNKTNGiDGTYuIb3/4G3/z7v8gXj44wWfV0xDkun77gi6++Qbw+pt89Y3V+zjhcsbnac36yYBgs262l70c9l85BH9R826hc8rDfkThDYsCmhPV+rlQ0xTwIfO36fg6Sq+WC5QL2/UiUDFc6PLWoMptRoZz1oiKeGd57HLgeAk0yNGXaZ77BS+dZpGi0CJ8MCFP0n6utySbvk9xx5Z3L7KV7qPzLuimmLDllhaGwLBeeZeOonYq3pZi4utzx+PkN5ycLzs+XHB8vsdbw9tsVb7x+Sr8f8ZXDYDk7bnh+Oeg0rjW0jedn/smKB/e2/NwvX5KKuOG85RgVo6Nk6tZqP2Fiav1BHj9sOuUfBD3z94On/h8Af90Y8x8BvwL81fLvfxX4a8aYbwIvgb/4j3yl73MFr0dL6EuGmIXLHdSNsFqoZvj1LlDtBrra0veVLhhjSMkw7AIh9Io9F0GmTch0nZ6OjJafMh7odLVTkarOC3/8J9e8fndB7Q07tYon5EQcE2EMxVxCqK1BXGlFTdjZzMTVr5fK55fCALCxMFyKwp0rWjA6KKRReoLjVCdd5ixZo6tjGiURg24gKPVtyJONcsm08wSnHIL5HM9vBW+5pRd9CCRm/mNSuZgyPimOSVkcKQuVRHyyuGzJlU6DShn/z1mI0WBtLpOfGVBdd2chxJ73Hv0yR97zhbd+ClAmTkpCHIUxCkMf+YVv/E0++KWf5bz9Aqa+w/1Xznjy4pqurjg7P+feq6/Qp0xInl3SSdDdbqAurKXlaqVDUn1PVTfsttdQRMXWKWGdJww9xleEPNJIxvhKz09WvfdEhqhDSdY5jpZLFoul8uqz0IwjxhquB1W7bGtDvU9sYqbtHA/PWoaPIyYprc95i5MpqBcYRm4NFdmJTgoTdc4Y5mb7ZHBhpuuSy2SoMVOfnZwUN9f+nO7OMk0uB70eVWVpa6tB2hiq2vHg/prT4xZXObpFgy8eA6ul/lw3nhgiTVuzPl4i7z1nu9GBqto7qlXFK3caVp1wtTNQDFwQEF/gJ1QeIiUhyD8e+OWzHP8oDsj3w+E/y/FDCeoi8reBv11+/jbw09/lOT3wr/0w3g+BccxIL3MmgmR2g6OqXGm4ZRpnGJOw2QyEKKqjgbDrIzmpMUH2FmcMw5jY9ZHlqp5PbhxzsZFTsSXrVRTsaFGxaDxN5fAu0I8Jk52uOuuQMSI5EgUqM2me6w1n9X9zipRLs0SLAwNJpwid00zLivKtDcVVvhxZADNZyJnDePhUfhemSsx6Q6hyYIFF9ILM2PgMp9zK0qVg8VPT77DByox96ltOGZ9g0UwvC4jLyr5wuslmm3VQLGuTNGeLy0avQT7QFgXNvDEqGfx3/+//nctv/h1+6se/wvjwq0TjS3/BMIxwtb3mF3/lb3H9O7/G177wVbap4tGzDU0nPHu54/LG8P7HV9y/e0rTdbjNjt0QqZuKIWx5//E1r71yyuXVhrapGINy3Xf9yNVmJMSo07HWstpsWJ7fJaVEyIJLSRv1zpHGyanJYp2lrisV60oJY7Wxba3RRmMJxLU1HLfwbJ+5usmcrj1/8v5dNjeB33rvhhBkjte6ZxvElsBeaK6TJ8AMn8wbK6Whq5fJepUUaKyw6CzrzlDXulGEIOx2iTEbckhkYwjJsC8Q3BgmVyxbBtD09Zu2om4rbdqLzJRZU3R4pioP4OS0I4ZEzLZo9BvaxnLn1GEsvNgyy/l6Y7FOGHM8bEITM0ZkRhf/oLP2H+SY1/F3xcbmZ+m/yu+P/MGP5kQpMIo2LA1CpbUnF73CyXfWLeMwcrSqMUa4vhmJohl01zjatiJHlXK92UXWy5rlsqbvY9E40dM+ihCTIYphTNqc7WqnWY4rHFTrsN7QSKbyykkeJBNH/WyaAQlWtW8VM9b0HCuCsZBKY0REpzalyKc6q5mTjfkwdYrqrsRp+EMyla/K3Ife6LkwJ3IWQtbNQEr9nctI+ByoJc9TqiKT1ovezBPjhfnfJxR9oq5N+KH+nIzBuEmqVRerjn3bIrilN7uLhuwd2VvEGWXuFNGyXDYgNa2ObJ9fcufoIRc3iW/9xs/y7ofv84ff/DHqBz/B48uP+LVf+p8JHw689coX2Y2GMUQur/a891vPQUb+yD/xCvfPlxwdLaly4mnJFPfDDZICd89Oscbw/HKPNVvCOHLndMXlJuC84+NnN3RtjXWW9skT1nfvqf5LUmqlwxyavUlNuAUVAQvjSG5anNUstqkMx+uGV+9kLjaJR896rkahc3DvlZaH5y1HXYVk4c6R5+vf3nC5iaQ0qVCWa55kDuZ6/ktgmOC26ZqUbL+uLbWD1iZqJ1RVpmscJ6cV3qnmkCkV4CSOZnKm7xPGGY5WnhgTNzc91jQ0lVPrwpCJl3su6i3HJwu6rtam8T5wc73HGMM1PTFEFouapqkwYRpgMixaz9lxxfWQkF6wxfd2GkJy2SImg1X2jituZbtCA57mIW73j2+1FKCsp3+ch5k+EEz5EPNf+CSmbm498lmOH82gbiiz0crdnnwIt7vEZh957Y7hZL2gbRzrdcNHH98wjGpuMQlTiVHMOsQRQWg7P2eJTesZ+kjK6vcZxfJkm9kHIUqirjR4SF3jnCeNI5IyxqmTTprESkvTUel2h7F8Yw87up09D2U2kgBB0iSZqowSV4JtLGOAQeen8UURUlB9jSlwhqTB/BMLJQsSU0ni5fYjhwB/60c9tWlmvOSSxU86IBO7wphJNwRMkcidvFVF1Hs1izJcYtZBMZ8EFwzRW1x10LlPE2YMbG82XF/1XI2JujbYr/8dVnnNy/ibjN/6Ob59/ZyH1rB448fopePJ8ytevXfKl9+8x+sPhYuLa0JQ9tHzx0+5vLoBBCMNnY20jcWZzMP7x+z2I7U3jINlc33NrhfOTlbUzvDiYoOzhu3lpdoIes84jKSC7RvrqJzFe0+WMG+aKWf6fk9rit4+Ge+E43XNMI70QbjcZ1458nzhvOF43dLWFZWFxltOjyp+9dsb3nl/pxXjFNiLF8Ang/gBI89ZkwhbKj7vYFWr+Yp3ltXKUde6kdYWKmeorBp3WKRkxw6O63md9LueOFjGkGnbWnX1U1azFGN4cdEXjX9DVXkkqSyyKeYpOY90nSfnqBTX2nO0rHj13orffO9CpXutJVsdAsxkpBigW1EKsxiFHBtvCVmoSvaep/NgytyDgDea+MRctIT+AIP7tMdqPJ/gUWYhPt2Ifv+w9R/NoA5I7WjcpA6nGiqLWi96VRmO1jVVrYH6/M6SYYj0fVCsUDSIu5gZgickDfYnxy2CYbsbyVm5pDFlxiQsKsP5ssWVxZ9iRoxm9uTIdkwgkTQeBKiiKdQsDgFdJUxLejHbYOnGMdMXCzfbCIxRszRnDd7pzWyNFA664IwpuuFTVqJvNEm4TqJPWXRwJ8XCV54RFeHQdDNYVOM9Z1HZ1jwF+BJFbpW/pkBKxpoyVq7wihVLlIR1Qha9G52k0ugtok3WkKzBJoMdCzx1q7lnreXy2TNev7PmN9/d8+QaHrx+nyEmbraZOtfckbdIAb759Ipt/xLnLO/2e5brFYLn4QOFVR7vBp5f3LBeLZA4MIw9fXCMY2AIG37i7RZnhH0/8mNfeJV3Pn5Bf9kjxtE2avQRQuDD9z/gwRvvc/fLb4HRoaOck3qoZqU5GmPIRXPde6X+td6TUiTlTOWh8oZlC186rzhbqvGJMpF0I3DWYZ3jbN3S+o2iaeg6sKZcj/y7S3fvDVVt52ubss48dFWRt6gtTa2yFsYatUasVJjC22KoPXPx8+H6ijZNx2gY+1HhJO/KOtOKzgDWO7yzOOeoa49DCQCmaNv0fdTkIKvBjDGGN19Z8se/Bu9+vOd3PurBWt68W3N+4glB+OhFz7tXYYZ9AkJVTEVi1iCe0fXY1L70EAw+Zsakyc1oIJSonuUAT00Q6A8r3hdQRSukcj94pglQwi92AAAgAElEQVRavYYBIZQNSIXUymY8N7kPm8KnPT7XQf37newMjOXbNwaOF3B+7Fh3jlgc51NM+MqzWDYslg0vn92wue5pFzV16znpapbLkZgy66OOEDQrDUHoowbCkFSL5cFxg7WGrnIkHLuQZrVAay3eCeMQyGkan7BM3NNU1Cum7zTt0qYscLFKNdRJu0yiGOlm/R7WanZrUGzWl6lN/fpCStNr5RnXzGJUHiHn0hNwE8Fh1iCZP1OeCvk8W0+mop+ij+nKt4edgAmCmRgzUvDcBDineh+SE8YJqUBVevPppmERvFWpgIlWB1MV4zBhy1ouodM+yXaIXA9LrK+53N+wqJZcbQJ1U9N0a7ouse9HXnlwB6zlyfMb3v/wMYuu5e7pEpGEJXO0avnyfc+4C7z/eCSK4+nTF9w7P8LlyGa75fR4ycurPeMYDoqQIoRx4NE77/Pqj70NtaGyVvHnEAmhn/sQynQyhDHhfaYPms1WziIVDLUKwa1aR1V5drnAcFkTCEwuLBRh0ThWrVMKoZQGqkXv/DxBYmZuo6QCzTgrNJWhLmXVdI7bZUXVasCdXKcqC3XRS9JlkEv/RwpXSjfhWVsnZkKMM4NGf0fdnkbAGNWBd670uIjUlceXf4tJMDHqdHcW3nhlyav3l7z9hZ53Hu85P6l59U6HqzyvX/b4b17z+GrkJk5iZJYgQkJorOELZw37PrEZVGbCimEAWmvxkmmNYXS6xhVSZdaamZQmp43pE4Sigtub6efpfpHDY9N9dBv28QgVUJdzZ5iydE3qnDEE0aRGX/R2as/v/vn3eHzOg/p3pzRC2fmSskbunFi+9nrFaeeprAblYUwFUxQVfwKOTxdKbRwiCPR9oOsqmq4GgTAG5X9bSx+1vIzZUDlYNCqx6pylsraMi8MuKUbYyoCkMgCkwLZCLhN2Vkxpcwl+89opN+ecuWv9XB6zh+ETUehHKl+sHw/4ti6wMl1YbupUDCPUIQhM4XRPhtT6usUSrkx5YiZRJd0gku5Ac1DPaNamq1cD/LT2lE2hIExCG8zO6vMnhsvU8LNGN8pYhNEmdkYeLojDE66v9hz1T1gulkgOvPHgmI+eXnFxs2PZBhpr+PZHVzy8syIIvLzecfdkiWfHZjcwjIHdZsemj3hfc3a8ojKRy5sdJIvrvszbX9wC3+aX301cb3qO1wvuHi/ZDIntfsvJSg2gr7Y9XdsQklA3DdcXF+RxYL1aY+jYhYDzkaquisaQZqDWFIOQlNiPgxqOMFnXGerKsagTechUWfHkFBNgyKlAGCK8ct5A43j5cmBzE7m4SURKtTdNm946UoLGay8k6U6sFofJ4PqMuYpsNirde3LsWS8VOpougr9lKzfNNdiSsU+mKYiOQ9h5vQhidI1mMeScGIYEJuIH7TcMo0osN02lw3dGiqG5boSVtdw/71h1FusrFrXFWsGeNPwzf+iEm23iV9/b8u7LoFm5Mdha+MkvHPHF85pnVz2/+UHPMCh0g4M0m+cYKmOIkqkxalKiUqV4awk5s086F6BoaCEpGMOuNKR0o2ZOjEo+pYF6QlBRO0ovMtuMHiB1fXGPms7YkrFHM8ExP1BI/IGOz3VQ/36HKRmGr+De2lJ5R13ZsiiFGDJ1rSuwqiwY5X+vjzq2m57VqsU6Q1V7ENhu+qLXXfw+rRCH4tBp0AnVqkwbIhCEfVK8LyUVZMIYdZvPmQiFgTLt9pZcJj4mE2pg3qlz0YPQQaEiT1pw6pw1QzOgjvfmoM8xZYUYM1cnlIBqDYxJGGLhhiPEnMhpMinWDxdFz6crmdfUvT9w0kt5TYGFKIB72ZqmfSiX0n2yOUu53AhJDtmOCM5kNUtASOOe4ebrpO0VbRg57gx3jOVqTNzsLjg6eoXKCYvWEbLj8eXIvbM14/iU3Q7ee7ZnsVhwdXWNI/L+t5/QB22q3WxH3vvwJW+9eY8//VNv8eaDRNu0bPYjf/fXNnz1K/f56cUHvLwILLuai51m1Iu2whth3+/Z7UeiVFRBuHNUM44jm4sLjs/OkZxpRPCTPWGlipHaYD4MgMUQdd0UjXwD1LWlay3DmFh4xcuzEchFNjiO1DlzvnBYI6yqluftoAqPmyJpwGFT1WpMYbpFpYyrbTCMvUIVzlgcCTemWQJ4u41stoGqMiw6z6LzHDeG1hfP0MnPtBiUz6LszuhglNX1HpNKNRgoVoqCz8X7Nev3JxqiVccqc2vleG+wtsh6WMtqUQMqJIZA60Fa9QH+8Tc6Vp3nyWVAgLO15w+90rKoHced52RR8/jFHucN+yHz9GpkN2pcqKwwJIdxuvHtxzRProqt6OwsUEAm0zhPP+v46+JVdpc+K0kxtCn3kTMqx+CmzLsEcsNUUU+iaipF4gUCEIxuMjGbHxru/yMb1E9aOD5TLHAfhUcXgRAS99ees4VnfdTQLSqausJ5rzZqowp5LtetygKUMXVrLd2iRnbCfpfZ7CNjSAV3E8bs6IPqYXuV9wdKo0ngZj8Wpx0djc+pTGq6ArVIYcHYqb81TfeZeYoSo9OpqeCrUzpgRGYmA6LsHjtvC4cMYl44WbVdYtlNQrKMMdFPGtwic6PUUDLvErzt5HhEsaz7juAeYf5Zf/eTtWrKqt0O+Zb5xvRwOQ8FejFkjBHe/8avUo8fsWwMi5M1F7tASM8heE7Wx/jKcXJU8eTZBZshsN31YCJt13IzloxqvGHZNFwPht1uT7fscBKxC4c9OqVrHM+vdrS15+i44+Wmpw/CZn+H+61l133MiyuPyBHOqQmGsyNj0Opqv++RtmK7y1RO+J1f/Dnq8IT7P/bTVN5TA0hmKFWeQjaxbLRF8z0mBH08iZqC1LVj2RX4zECSrNonovBa5Q2NEzrvOe3gtHOsF4FvvrdjGIVdUImJafrQWg3WEUvnM2NWsbkQhUG08rWlSW2dYSxaRiFkxjFys8tslhUnS5Vp6CpNWkQUI7bIgWU1URtRuEXK8ITKEShGVFdez0WcBNiKZC+FVWVNmVEo68wrRDjdk86IauBUBhHL6cKzO8pc7QJDEu7fabizajRxyMKqddw/qQhR2A+R+8eej69GYhLuH9WcHTecLiqSwDsfb/n197eE8t3q7LSxKpBmk2PdKFtvaAzsorpReTtJYxezD0whD5SGv1EBwMKPYyIg2Blm1aSnKveCLUlYkFtijp/h+JEN6sedoas1KxhCYhwTZMdpp5TFxaKmburZ7R3JWGcxqVjgZZXitaWxo7Q0z34c2I9qbCzAkBRb3A6BUUxhJpShpSzEELBAXbmZmRCBGPXmxhQVwgI4TxiomMlPdLo5DjRBU2ARjNGJ04n5UC62ThRqUDTWYjJUZKxJJPTGGLLTxmhODEk3PskywzNTHZnJM4sl31Kunpurs76BzJhrRmVSZy6ZYV7AJjIH9GnzmTZBg3qOKiqQubq+5qMPP+bNO46LTcaajVYU0bKqhac3gRcfPOLH3/4SbeNp1zdcyO9wbQypPkJCR86W7thyftTxSl3zxoMzNrstz652HK2W7Hsd0f/V337Eg3unfPTsgrapyTnx8cWOtO44bWsG85TtPnJ5vWA/JO6eLIANzlvSmKhcy34UuqjCVb/68/8Pb188pX34Y1QnD1itTlVDvEBszlrN2gu0lQt4q2PzCWeUOlvVBjvmQ+C0Gett4bYL41DkEqxgcCxry1Ft+eB5z+Pngcu9wgi2MI28gz5CzDovYMw0wSv0QWGYxhnaCnwUFVJLwr7XRv9umwjHjrunLa1T4wqHskmMdWWt6GHLPTBp3k8w2tzANZZFV+Gswnn7QZOlnLPa3lltFEoWkiT9fWNKIxhCWftTC8E4Q1tb1gvPuBlpvQ6x9UOmrSzewFmrq25sLaetZdUq/PPK2YKjrma18GAsp50lpcQ3HwdCUphK5120H5VRwb27xzV/4g+dsfKG955u+ehy4ONN4mofGbPeC15UvE2bpMremrJ+EKyxBcY0WIx6yJb72ACVKcqscgjss7fjpzg+10H9+21YMeui8GIJoiBxjBnn7dxhF8kHZcECjeSUGYeoMIHXBbXf9Ww2I2PQQD+NZYcMoXDKh63g+8SicaSmBucYhoEcE+vCY7ZWjZW3QyCJ0PdFPTAXCEUoN7PeiDlrgLttdzVlPkEyJqP4IAZEqY0U+CRTxuiNBuVoDcZ43fUdIEYztSyMSeGorAmEshnkkC0XAGXWu55h/vlCCNM8n+DKAi3PKBVFKq9iAGPVXR5h2qqmi4AgRR0Rnr14wcurLa8eN/TDwMZ3GGPpmgXGZWpfc73d8OTJBctFx7pd8vjZY4YhsVzs8Cc3uHzMfuz47d077LeR43aJtYnmTubuoubmJlLVS3Y72G221HVFGHtSCjy/3PLo456H58cslpa765qcDPsQuNmNHK2XXNxcEmJmvWrmdXSzjzx5HNjvvoH5pX+I6Ua+8s/+Ob7wlX9KaY1ZA5cxOnFqslrMKTym5z1Nqpnm1vkxumad09H8XJr23mjDWTyQDK+cNqw7x9Fy4Dfe2XMzaIasujjaMwklmZ4a3lOwTALbDH3StVi5gk8bNWgZ+sQlwvGRzmi4ebc287qdDMUnaFDEFJ0iNydRKSbGcSRGS9NUVM7Q1p6Ycnn+9HoKXeYs5JDwTqOr6rSXDTEpXOcNbEdhjOodcNR5vMlUlfoF3Dlt56lwax2bzZ7j51uy9bx6p1PD7q7COcfZiefeeccv/MYLfvHbG0I02Fq1n1yCbUw4a3j9/oI/+sUTjhaWr751QojC1Wbg7/3mC/7mb16TLdikjC5jFH4SKVPdAojOcGdj9TkcgruYMlRVqmZfYNXxUAh9quPzHdS/Tx1iMHzhxLNuLFe7SD9mjhaeTZ8YxkSMiSr7QhUoVDtLwdcrxaRNySB2A1fXgSGqh6Sa/MKQNLALerMNUd1rXFVhRFUXu7amrX2xijNs+1Sej476i2ansezExhpqb+lDImYpHBkzm31gDOGWTVuBMElSOMTl3zMgMWsGVxaGswZjLW3t1ffTqbVbjJqhS8H/VbbggOkrjTGXLEMXWDZysDoztyAh4ozFz50iQEhagppiclE2gWykyAtDLubLRhTaubm85GbXg1my2Vyz2w8YNjw4XlGd3OWkNZysa44WFWPMxFTh00PyGCEb1ibTrF7w0ccjq8ZwtRGeXO/oanjttKLNz3hw6gkIzZ2am+Toh5H9uOf+WeB6Gzg97Xh6ObIKLQ7PWRv5YDfw7fevaWoPeeDOUU0YBm564e7ZAiOZrlvyrRd7Usx0PrH+e/8Hw5Nv8drX/gXWqztohM7U3pOK/jtTA69c10l90VoNtnpaFa6wha6rTWWdBVhUEMXQB81M7xzVrBcD212EMrF6vLQMo7pfTXLEltu+tJR1AMYxu1gJha/utAey3wdS21CZSVqg9EPUOqtsINPyMDO1Ve9Nmas/yZn9fmAoG0KMeV7TU5ZvS4ow3Tg5ZyTEGU6aaJNWhNBHxhHOjyuOO1VeXbZ27tVoZgzHxy1VpY1pYyznd1e0TaWbWOXZ9pG69vzRfiRL4vFV5Nl1YleowEEyQYQPn27BwZ3zRUnaMme7mm99uKHOQmcNP/Hmintrx9cfbfjgOlKIwboXZluM02Ea6GM+n3pvaS9C40A7302f/vhcB/Xvd7x67Dip9AQtvdAawZGJEZ693HG0rmkKzj3BLTHmA9dXhHGI7PaBfsgMQdgOkTEmxqgGzqkEqZneJ1lZDaKde1v54i6vdK4Xm1AkCPJhMRZNCzFKKzTeKd2rZCySdRJzLF6eSQxSMllVKpy667kscmUYxELOnaY/p79JTtQ+cbKslPZV3NhzhhQ1486lCZaLTqSFScMRKCbBcsggkikVxMSSkTibHYApRJg844szXIP6Uk7Wa2IUk7WF3XN6uma/jJwtrti0N+z7ipwt65N7DDGRgdP1gkePX7JeLXj55JJh0AyqH+H5tePsdM3ZK8/I/YJ69GAWHHdHPHnc863dwGt31yxqcFVNGHpiMmz2iXun93F2jzU18eUlm11gtci4Rc3N7oZdn4gx0NTQdTWbQb/zsvU8eXFN5YXHz64Zw0jMhs14zFv7x3z86L/m4Vf/ab784/+8Yq3WFljOYozDOo8jUov2XQaSNplDMQsvomCbzTA3NKdT6g2sK0049mNiMyRspdh7XRvuHTu+9LDl0cc97zwOynoCJhKZlP+Z8k8qWAa1Fdpa15IxhqMjR904TR4MVJVKORtr56bmlCilLDMjavK1PTQHgYn1VfRxyicipkNVOEEeBggxU1euVDv6WMKUJnPmzrFnNMJPvn7E6cLrZOxJo/BpGX4SEXa7HmstxycL6trTtRXeO446T1NVrDphv6iovMV7y6OnO37t0ZaPXiaCCAssuMyf/okzHt7tWHUVtRVSNpAy+13PF88db79+xE995ZTjheetOzV/7Rde8HzQkO4EZo6wM8gUuks+NDHIppM1nZ3OmJkY8WmOz3VQ/166CFOT8DqAj4nKWshZKXTese0Tl5e9crorW6ARLRlDUHGlMCbGMZYMXafOhihsBxWJEijNmkl0K7NuvOrH5Ex2SjeMITJGzVw2u4Ft0AslORcGi2YOzpiDBogxLLtaN4uYCHmivqnkbE6axU0LvRAnSjZtCm0MpMjmTsNKk1nCiND3CV8xJYzapJpOHiASNHMooTlSqGso/xc0o55obXOgLpn2lK0ftGQ0yIuZJk41gEvB7UVUmxsp+t4pUId3+OK9yOXlntPjgfXJnrHv6MMeb2ocmddOPCl5Kgen64Z3rncsWk+MuoG2lcO5jspYmqqjW55wfrLiZpvwXodX3nztHpebvU5DVo7VsuNyn4mpZtEqrHKzG6luAsvGsuxqnl7tqbwlJU2pPIkxZrbbHWcnKzqfuXseeXk5sulhHLZ8+Nxx3Hfc/PzPc3N5zU/+9J/loDQ6BTpLVddgM0myBisKpBb0YotAGDPjXKnK3KfwVmgdSO1xJjFEOD5xvPGg5eFxBcDrD1qGDB8/C1oBzMNi058FLimzDlEMKSser+8t9AGGSvFgW8TMa6fm5dY5JCeyNZD0s0NJAkpJYGyBPgtLx5YNQoOYJcm8EEmiUIuVKQHTdT4pdTogS8aTWTWWN85qjlpL7WHRObx3LNeq9Y5k9VS49Z2t0/7WGAS3rJUpZ9C10NWcHzXcf7Lh4b0NP//157x/GThadCwbw1v3l7S1xxpl5Dgs6y7zr/zJN/gzg1KGV6sGRPhCXPOnvjLwGx/veHyTuUii6xLYD6VKNQcWnC6LgiSUanjSvHf+00f1z3dQ/36PlXKutaqU6rsOjFENa4SLqz1t4+g6X0T9FUeJqcAXSbi+CexGIYphO6q7e0yadSs2mhHsbOzrnWHR6MpPZTwaiidnmsyfM0MCMQ5jcoF5zNzl9oXPba2l8UqF6/tASJ4+aHaVM0jUklug8HpL1qYgLeWBElQLuU20mlDxL0NKZYlIRsjFaFjIkjBlbB00yGr5K3NZqDAJhyaYTFn61NHXaFFkmw4bhEw8fa0KXDHI1sZQxjIi40fI/hHp2TWbbebV+3eRXjhZDoS1JfYDVdezY8/TzXPE3efyxZ6mqbm63pFjxXrhyTGy6ztqs8C6CkG4uLzh6YtrPdfOUtVKZd33gaZW0wrFfdVi7flFz37MDCHy+OkVx+2a00543ma2fYS2Y7MdyTlijYec2G22XI7X3Dmrefaip3INztccrzoubgbeeRxw9RO65lf4yle/hjXK0orT/IFVy8GmLsJclcXaCjcmsvZRyWUz1VNumca3purRWcPDs5Zl47jaRVztWFSGUAThzs4qUkg8vcxzpTVXqbd+xlKmmRWebJsiH3wz4vCwrDEBjBec00zaTVAChW2TDlzuQ6GmG9K8/xeWl5TKd+qxi4iyjIySDQyGHKU01VVryRjtSzgLq9pQR11Lta/wvgioVZ7WQz9CU2mVYQxURooUtEoTTAF6sx+xVp2nam+5d9riK8tPp8TinWvOVxUny5qzlSOEiHTKonPWUlcVy65miJkxFrgyqfjYn/qa4w8/2/Hrj254/yJwuqyQlHn0bOBbLwMZwVlX/BZKlCsb9kSCnewsP+3xuQ7q3+sQ1AVoouhVrtKMOiWICbGQs+pRnOSGrlU64mQukZJGpphhzMo33Q+JzV474QZt3DhrSlaixhnOVDReWQXDGJVNUxYx6HVw1tAVxoE1nkk3ZdKccc7gK69Ypgj9PhKSlP9KVjWV3MbM5hSgIktzWgylYQkzUCq3ptemcVWN/tPLzdhkKX71V2+p6tky6MT8nENAnwJ2Kp6gFMwUiZSururdiNrsOQKJAWSgNVuy3ZDHb3KaI74R3N2Wd6Lh6mYPOdL3BldnqF/Q+57rPNAPPavuJZvdKxhZ8uCsZbsficlifAZ6huQZhsyybTha12z3I95Znr644fhowZPnF1TWEJNl30dW6yU32w1VJayXR2x3I8MY2PcDV5uaVAuvnDZ88/GOLCMX14nKW47XHmcNMQa86zDmiKoKDCGwXJ9QL4/owmNCslxcbnjxc3+Hrlvy2ts/PvO4xSiUgdXMuKorrE14TU4ZwzQwJkX7XjM7S8aj6yoblYyoa2XDnC49m31kSLpWomhVuFo4xiETknoJZNHfd2V9pmxm1s2QlP9kpr4HYEyiriOTW0UalBXmirbLND1LmVqmNGYnxc4pETFoNTBhyFkOAzwpK5XTYImzsToFKoW2dlTeEaNuHt4aqtbi/axLqnLNImz3kZSFs6OWyhntKyElUxewlmEMPLu4YVcy54f3jjBGA/uiq3nt/poKCGNisaxoGoVMrBG8tXjn1DGtqnBecGPQ3oCvuFtXNE1F23rGkFm0I2MU+pB4cOzZxcwH14nBZVw5H7f8QbQnNul6/H+1Ufr9jqtBOEtTSZfJBQPHWsQIbVuB9Tx6uqOrHSfrmjEIVdFPycaSxHJ1s6OqKvqY2I55nuZMZQF5nyeHLypvWDcV1qkgfJwbXjqen2MJsQVusQVyyUkXf9VWNN4RU2a3GxhCog+JlIUh5sKGACgXVg7Be/7jVlA3BnytkI4U/ZdYaJOSS6PKFPpPzp+kSZWFcwjW5eGJR1yqi0lCQCZI5Tu11U0u8+lCzgkkkdKAr3+Hmmc09Q11HnngDN1SeDTesL12hFAjJM7vOtLouL5xvNgFfBTIPYsmUdlIfZS42gxw9JJN2NAbT/aWmEeQzN5ucAvwueLt195kvT7m/Q8/5my95Mnza262A84aRhFOvAYiCXvaasdXHga2+5GnJFbLhpePt+yGxH6Ar7xxxv1uw/PrZyxdw3jl6XvYeI+va9ra8cHjC642AuJ5eXmDtbCoWhb1NeOgIlW//Q9+lvpswd27b+CZlAXVKck5NJiXnofMl0YYsjCKcrhN6XxI4U/kCaMvgTNl3WhDstyMmeteB2mGoLMStTNI1CyeEkxUxEvvmdoIbY3K7Y4TXKgzEzFBz8FG0FtDWwv+Vo/HT0gKt8SryvqcaJW3EDtNxrJWrtNE8xhDud8cvmg5TZIC1hz0ZaRMag9DYGMNzgVutpF+VCnt87Mlbe1ofBFlL8Fch+AiN7ueyhpOFo7tkHh5veN42XAzJMag7LnVsmKs1F9W33fqA6Ri+ac9L6zFW8OLm4Grm4Guq2i7Gu8cbeM4WXiutoGYVOnyy8bQmJH3NokokEtAN6KNUVuGnLh1Hj/N8SMb1CkLY8gGO2gwySWod23FzSCE2LPvA/1esW/nJ8qfQ5yhHyJ9ELbDwFCMpetC4UpZcTwQnSb1Sne6GQJdbWmcYoWx8L+tm0SOdCBk2mknHXYD1N4Tswb03ZjYDYEQ9UbtxzwLNd2CUgs/V+UDcrRFl0Mn/qyFdWvovCFQMcQyeBQV55QiEVAGWyErzs08rERp/ObDe5b6fBosKojf/HmkqCnqC2hfYSKpWxIhJwi/RZe/QZstcZtpq5a7yxq7G3k9dQxLx/Mxs/UD/WCp60TVCu0qs+sjjRVcrsj7GtcKJ6eZfXtJGCHuGx2gcRV9EAa3p2kN667iBR/xrd96zt2zc27ilrv3Wq6vRoag1M9hzLQ2sPLCcg3GCavTDQ+Pdly+t+bNewaRgf1g8E1Hg6NbZ7p2w/rMQRjJYQfmiM0uQu6U5eEjY9pzfePo7hxzuatoa4e3iQ8ePSb/rf+Jn/yZP8u9194mJ4WsJm9YizKj5qIK5k00loCv+jiWIAZJyspIY6Kqnc5YOEfKgX3Mmq3nrPpHBoaoGH0pTrGGQq0VWqutcu+VEmgQxqjXt65UHGwIwn6XdGTfKfOlcoFVV+GtNvhXjcOjjd+2KhK+KF3PmVvSzxjVr0kKRVlj8cZQOUc/JK26vVWI0mgmHkKaCQ4TJO+M8v13u0HF+Aw8u9jT1p6urblpPC/HPUfLhkU7KU2qjpMxhq5Tz4TKR652Ay+uM8OosiCSdeDIemVxxZgYx8DNTv2Pax/V78AaUso8v9xzdd3z4tkWW6nWTRgTV9uAQWi8YTdqb2C1dLxhHBH41rWKm3mE144rVrXl3ZcDg0wuaf8/g19AlRmTGJ2UzKpJHbLRCTsZ/1/q3uzX0vQ67/u90zft4Qw1dFeRbM4iadmxJkcJAikGDGW68U3g29hJ4JvEyGWM/AW+1VUAw0AGIEASBHBsRLYzCEYCOZIV26FIiuLQIrtZPVTVGff0Te+Ui/XufUqCbYTNG/EDGnX6zGfvb693rWc9A95HrHsIX56iIs4iFLKVw9rENAXmcsdZpXjUKXwoqs2CZxsjGBqIxHnXjwyTpq2c+G+UhaBSCu0sYZpOBV1phTJHabgipEgsBV/gosxhOnqjvAGjncQbnKhoolg+duj5VNSP+taVMxid8UlgnnkKpKxRKReRUmnzy5xsygb2hNeTMEg3Ts6nkda8MRU8nDVyw66raJsAACAASURBVJ+KvdGkrNBppD38IRfmFY4Lojd8cB1xneV3P5q4WDaszwzZRWyOzN4TdGCOkcFANTmCFQFVqz2dqTCzZYyJZuFpF4q7rRzgZ08jIUY+/CEslgq9Nryov0933vH+/Uu6VY99FPjcZceHr2aq80ilDGnOHGLNcNC8jHucgaYNrJ9tSbHjcFDE6Li53TLFSFSSGGUqhVIjejGR0lbgNGrMtqWvtsRgcXlms7dMc8A5Bzhu7j19mFk++QbLi2e4dl3k82IHkBOEINBbTOKGmI5xhhSeeZbHOKdcLJUz3idMyjROntKuNhxCZGlhYS2HOTHOhqTiSfikSmdoyqrFp2L+5iGGVNgwmarSdAtHVZVbsbLEKTDPMk02rcFaMYubp4DShtaIj8oUshjOHZkwRyw95wL5ZOYo+aZeQWtKWMjCid9Nyqdp+ehnpCmeRSiODPnKFs2DF01IKE6rV9d7xslTVYbNfma9qlm1Dh8TVlPCSqRJMtawrA2DB1WLZ/w0JZyzzHNi33uBiKJoTUKX8M7K46Q1/TDz4sU98xwYxsD2tucwSaD65IUoUSmxrIhIjamdZlFFKg3Pzy0/+6zj599ZonPiex/v+c7HB4aouL7OjJ+wNv7UFvWYM2MWGXQsAhyNLFB8ko7cGYNPiUOEfZBwaqMUVZQnPXMM+E1kbbDFSe64xFE5Y5094c8xJ5LP5KQpxIUyEhZTrRiAAmkkYQ6kdKRBxoJDlgzPHIkpYlUiKPXgeHe03S0HRS6H1nGJKffjA2SSUsZYh3OaTmcOIeMDHPlRSh8XL/I9hbMsg/LJHbFg/upoop6P6royBhbIR7QiD7DQ0Rfe0rNMHzDevo/G8Op2yb6fuNt5Nn3iC5/qyMEybANjalh2AW1HFlGjgmc2nmWGqDQr39BPCdMFgSu8YyJRUxGd50tfntjcw901nD1NfOHzCqKmyo5pn3HrwKw3XH1Ycb6w+CawrBRJTySdGLLBNUFgjSoxxEBDTdco2ueJ4S5wP8B2t2e9WHC9u8dWLfMA6mxiuDE8XRqmNKOaifpcQ1SYbVP8VjbkoFivH/G973/Ifgy8vJ14dPkxh93f4pd+7T/GuKaYf4nKc/Ii5fdzIvjInGAubBIJ3ohkKx34HHJhTWXmOaOHiaYyTFF8xvde1MMpCbaelKh/xZqC0/Jdo5hLohYFXqzL2J9ipt97YtRUlcFZsRUYx8A0C7Nqno0QEJKkRM1G0zhDpSEcnSoLvMLxXk5CQvBZkbMqxT2ztJm2sqf79Lgk9jGd4hplqWtP6uyj02hKqXTO8vY8R0JxW93cD2w2lidP15K05DSLWp/+fqU1zgqLKGTNJkHKET9H9ruJYU7UlbBrpikwDDO2sjS1BeT7b/czMWb6wbPvPfs50QfxvUEpmtoRj1BTOVhrl3i+gp//zIJf+MySrrV4H3h23uBDYj/OnCXDd9RR8vfjXT9RUVdKnQN/C/jT5aX/HwLfBf4H4HPAe8BfyjnfKaGK/Drw7wE98Jdzzv/sk/7scYol/SdjssInOfW1NWStT3J9n2Wbn4Ms8KLW+FEwQmPtydA/50wMAW0sSksnK57lZUFjpEuw5YFOufhS5KMznTm11cI3z1CsBmKIJcxXKmbKMPpAipHaalQ8QuiCrYXyPXPBTkTM8cDyVcXZUBce83YMROXQSvi/MR2phglt0snJTyEdxlE6Hgq8dOzOj3P/0eVZl5EZ9YZx1Mn2V06MPNzS7n6PxgZwC5k64khWltHPMu4n6GfF1U4x5pq79w88v6w5Xxse1Uv2Y0bXI8pGQlZY76inCZJim6KMy95xc3/Dpe94vLY8rzW7uGffTPSDRxmPve+4vm5wTcaamcNWY3Rk0pHkDdYpHBXbKdA6TfKaxcKx9ZGJxGXr8NPAstWEHbT1ks+vLR/eBLKvqK5X1EnT+wpNJO1qlm1E9QdM01FXDcuuZj8mVBDNw74P1LXh5cueZ23N/P3fwX35V0gYYorEZEg5FhVmwkfFIagiVhM4bQ5RFMEZ+rkUTGPYhUg/JdIkTJZKCTwWgSFm5gxRy4KUnKlMsago3bRAZlkmXETFrN9gn/gYaepM0xSaZRCOfEyZ3S5gbURrSQSzJrHFs15ajMo4LRYXk5d7zBhDCIEHJUM+LQrHqHD5wU8FDSrJ4wGypz2KeXLxRvIhF1qmHELaCA4vP0/gVgUMvWe/H2lbR8pCSWy1JmtNTokpZLS2+JTY70aurg6kKHuuEARDf/X6gPeBcZwx1vLosqOujn7y8noDcJVFB3/aG5Ay+8MoUI+zYrWgxLzv8+eWs0Zs7fwsmow5JNAGa4TJ9EkJMD9pp/7rwD/IOf/7SqkK6ID/AvjNnPPfUEr9deCvI2HU/y7w5fLfLwP/Zfn3E125FDCtMl4pKfBWYawt6WxKjIx8ZppD2bZnjGj28X0CJQHB2tpCmRI/CIWmbQw+iIFTY4SfbbXBGZhL+oTnuCS1pODJ2hBDkhdrlheATlo6dSWdvnQnkEJkWTvxaC8Ml1TYA9uDF+57qeL62L1DGRs1lRUGREpiMzwX3FHCMGRRpo+dlxLhw/H7cfwnJ44RdjofuwktWK/itAgTDP+4AJaXl1aRfvMKc/dtdKPZDhGY6UehZb59ueS9j3asVw0xyPuGKYrQKxrm7Ih5wZwaXry8RivHqqt5/EQzxJnb1zW1tVxtBprGcX4WuFiveUu19DeJ2+3M8/MVTQcvR5iGzKr1bIYKHxO+62kuFEMGUykglnxYmMdIrTVL5/C7QDYGPxlepUDTeOaUqRaG223Fp96p0c833F4Hdi/PSTgWjUGjWDSKNHdMoxSVbtnRdTXaRq7uD8JNToEcAh9dJ1brtxi/8R7PpwWPvvpL+FhMpFImkKSjzpKrux0izkrV84mTHmBMijsPXSXFeJcVh4MXpbMSbyKdpSAHpbCtZh5E+xC0wpHJBuYSNH1kQgGn5C1FfgjjyJCCaDeMeCmLMC6IDYZSimmKZbEp90jTaLxGWFBlz4POp/AVXRojZ1VZij64eAqHXhb1ldX48AbOTUIpQwpJGEAg06SzMknHzOEws3UGY8pE4yPbzQA507QVg9bUKbPrZ+42PS9f7QFoG8t205+YceMYSSExFS99UXhDTIGXr/coozlb1pzCuo0hh4CyBuszU/AnaNQCBI+ylkrDk4WlrSsIntdbTW0028PMIcjrX2uN0ebhxfpjXp+4qCulzoBfBf6yPLZ5Bmal1F8E/nz5tP8GCaT+z4G/CPy3WbYWv6OUOldKPcs5f/xJfr42ZQTTYr6TSsqOUMbEiCv6xDAHei/4odOK1go1yUeJp6tMYNEKHmi1dDuSLGRONEmRUiuij9RVTWdE9r2fYtGIRULkYdxEFp5oGX3FxKqIMJRIl+uyVHFGFfxRqmY/HR0iE1krgXZORz8ltBecNRij8SGi9XHSiCfuvLNGHo8jhTHnwk0vN0qWt63SJwc+wWPKIpaEse7EsFBEQrgmxVum3Qfo8JLd7YDqF5h1heeAawJ+HTm3FZtdT9fKoVNZuLrbs9tHhilysXJcrNciUCHTNA2vbvY4o/nwY6En3mwnQkpUC0WlZvLsqEbHctVwtxn54Y8CTVrSzIblzjB6y9jXaHfLogNCzdWLxLQaqZtM02ZGPdOuIi2GeYj4sSY4eY57ZkKERTBUZ55d3HL2ds/90NAYx+efGF5MnutbgUtSefEpNbE7BOoq029vICxAaTabAynMAiVpQ9e1oB3vXY9858Vv8W9357i3vogPiZCj0EYL1m6Vpa2kk/S5PDcFlphT5sNtEFWygmVjcVbsda82njlBo47caSmSvhzIOWYi6sSyMOmoCX4oH0fYTxeIbw5Jin2SjlhZhTIK4zi5LhatkOyugkIFod+qgq0rLXoMVcROMR8nVrHlQEN0x0Vu8SNSmrqqmGdhiOkyYaryOMRCF0ooahWF1SYAB7vDLB7xyIE53E8EH1mfJZxp8V5xd3/g9XXP/XYixkRdgrkla1aolZUWJWzIIpwTB84IKRGD4vUU0EoxxMx+lj1BiJIwJk1TmUi0PMIpRlojHjPWSPO12w7cleclKJk2MBrrPnm//ZN06p8HroD/Sin1Z4F/CvxnwFtvFOqXwFvl7U8BL974+g/K+/5IUVdK/VXgrwLUdfMv/QWOJ6E2mpgTh5DJMWK11MApJHxSTPHIlIF9gFqLmVHM4oGRhsiyBqU0ndMnCfzgBV9TujBQEkzbkbaW0av3cjM4pcg5YUpUGzmfqFf5KPIooQmiTFNYUxYuSji3uUA5zkh/PZeMUbKkuxxzQE/LshDoOvtGtJjQGNGKVssCaOeF7ys6dDkkyLkIQTStPsbQgdPCoTYpCkapoCqFI+TED//w/yD1X2edoFUaPycuz2FnPffDyKKLbP2B296zXlasVpavnFnuXgVy8DxaKpwFlAQybw8Hnj854247cBgjU1BsJ0NlMmPIVKtIJmJQLNyS200gxQmDZtA9zQL62ZIP55AdUyj7tfkttofEo0uPVQM7P8ljlx1Kae49TH3k049bru9msEn85ZPsRogB65xECaaMXt2hKoPql7x1WTEcEnZ1h4sNtVb0s2PZGuaomJPDBqEsitjFSAZuVsx+5oNXHxODhjDx/a//Ll/5lccEtxR2UuTUEFRGcbaoqZzhMHiutj1JaXSCpc50StaH/RzZxExdG4ZBwiO8Euw8xUyMwns+wmiGI2RISdGV+7E2ElbCEXPPxX1RKZKH4AX+AwWzhDscsfiEOsF2KcF+50nRSRyekp2AjyVtKx+PENGNtE0S+2oHj9e1QJpGaII+RIiiD3Dl+UiITXDO+bTPUhR1dWnycs7oOTKroz96sftViroJTHNkpzVVU9N2Ae4nCaBJAgFpfaRjyr5BG4OOGW0Q2+QgBTgpIBQmUswkL4pVydg91bLyG8hrP2WB0CoN1skPmkcvdr9oBME9upl+cveXn6SoW+AXgL+Wc/7HSqlfR6CW05VzzupkQ/f/78o5/03gbwKsVut/4dcKvCCBzDFlDlGx8yAKGOEDT/kY1JxJ6LLfy7iU6VShd8Us1LgA521CY1EKxsNEP4mYwWqFNZGYNdtxxijxAIkJTNZYk04FuzKWIUnUV0wU9sgbrnb54S/I5fAIQRR1OQmFKiMFJQRRhxLBZGHSgNxEWmVcyDS1pq3NSbGKEpUtWfIplfi5ylhbcEylZWppjHQ+R29vZxRdpamcPoVw3N98xHvf+l2u3v0mP/fOOSYHdgeFVY7OadwCxmFGTZqzpsHpA24w1A4q50mdYZ4yb60a/uCloq4qsotopVk4OFiNzp4/+4ULorL84MVr7gePURWu9ewGQ2oym53namvJ2vLorONyPbM5eC7OzrC5IujExaplGHqutzObbcTWBjvWLOpAjgqyoVGJd54suOkHqlpxGDTJG2oDXQ1nS0vtZNyOvSMFx7CMqK6nSpn1ecNmZ2hXkXGaeLxe8aVn52z7wNd/8JpFc872MDJOM9rNtF1gPyvU3ZYn55Lo89HdxOvrDY+//3usf+ZfRWHhSPsrB+7g00nI09QVy7Ymp8SqS1wsHU3jeHE38+3XI94nlNHUWbpqFcXzR3QbcmAYSlBzKkyq0qVbq6hsFjiv3EMhw6HX0lTISuWBN13YLALXnfbqUKCcEGC3lQPGOkUMf5Sie+RQhSCHQtvA2XlFVwkr5YhRS6Mj3/MYxmGNYhxnJi88fW2KoCpGYpD8A31MWbKarrF4LxAKU2BzP6C14vp6L+6sQzjpMFJMzHPh3p9oxUX9qkou75EpljlRfiVdrOyjFMVao+zUjq/vOAuWbjQqKRoyOaTC2xfYjBTRQRovWYSH02P1414/SVH/APgg5/yPy///T0hRf3WEVZRSz4DX5eMfAp954+s/Xd73ia4jAyRmCZWNCP82KtmcD1ExxuOoJ8VOa6gAB0SbceST3WwKwKgIyZNTwijBEa0pjW5U+Jzoo8bkyOxnsoLLTsQw2iqiSuRjB6FAxYDSlqM3i/wuJ+t8edEVtSdHy9SUi6+2+HMQ5dAiCTc3aXlRWYQpEa3IoitTOgsAMgERWmWgMrIPsEZcI22hZImXvAAy1mpap+V7WcUwDlx/+F1uv/ePqHYHHB1Xu4baZnbTzOOLFTfDxDh5xnHmLlgucwup5sVtT2WEGrftE03lSCmwbCw3u5l3nrQ8f7Lig9uZq7sD5+sFn3n2iKv7A1MUfHkcM12yjHNg3cnhNc6Z6/uJvgezDKxXLdo2rJzBdTWNhdZ1fHDdM40SP8dk2Aye2ljmaNA5EZqITxXYEaMSU68lEWdjmG4sT840bjmRVUT5ijgGbszEajVhnniWq5rDq0bM3+Y997s9OQWqVc+OgVgHgg3YGp4sYcp7okv4eElIKwnhMJa7Vx9z8L/J2Zf+HHXzFiYqQgoYBT5nxlBgtRgY+8iTixXLOvG1zy7JSnO5Crzcez7aeknxsppKQYyaUIzapqQKAypT6Sxxj0i5sBqcSWhV4D2tTkvO4DJpPnatck+VWfHUof+RknMS4gncoIEwFygyv/mZ6gTpiSVHWd4bKzTFLJL7jFAOnRFYp7IK5wxG1/j9dBI0Vc6AVcJnL516ykKekCZK9l/z7NmkxBz21E5MyYaphIZnMSULSXAqVb6HdNfFhiPJjiCXyeBonSyBHMLoKShZUcwWC49ykKmC+XsKpXkWppxPoJTAswqxG4lZ0sM+6fWJi3rO+aVS6oVS6is55+8CfwH4dvnvPwD+Rvn375Qv+bvAf6qU+u+RBenmk+LpIM5tQZTpp5y/kCT1ZU7iFx3yG3mcss8gaVkYeS/8WJsTOmdGA7sIt1NiaRWdzswR2tIpjEqyTeckgbLZSGcTipOiSomgNTrFkxhUO01EIuUk+UaKxzFqThDs47gmY52xhqrOtAEGpfBInqo/Ou0l+frKmEJvlDzM4yh99F+BRKUyykFlXOHnFgaPEcdIo8UVEKWkCBd8/8WH7/Obv/F3GDc7FrWm1jPnqyX3+5nse9qm4m53IEfP3XYgIMlS77/cgtIYDdbVzCEx+55xnjh7Z0cTap6qlsM4szsMNM7wxWdLPri553//f3+fL39mzflZzbSJqBzofWL2ibu9wanI5bJh3RlCnNnda85sxfYwc38Y2cYdz97uWOclX/vsIw7jJMvb3RbXaGq34tXtDUZpXg4Dy67CT4oaR79P7HKmaxP9feR6J54/j88U3cKjksV1Cw5TZKcmnqwUTz6TeLn1DIcd/WTIQ4tTVmyGdcZGA9WE0RbjFeO9YmN3LC4DKzpiHHl1l0nXH/H08A3Ov/KrXFz8EkpXTAEpRBQmFGJLcXcYeXbZMk+B84uWhZ35wkWFJfPxPqCNLM9zitKpqoTx6SQkNgo6m0EleqSAa45OnEKrtUqKWFcLNJJTpm1Fp3HoU6FYyn2ocsZacYnUSvzB5yGcCv5xRlWl0RJarhweR/66j7CfIrvBozvxXa+cJaZEZTVVsSrWRhfGFuLLlDnx2SsnLLZ+mBmmKCZmJHKaWXW24O0ilOoHTz94rBVPoBTTySJDDrDCz8kPPHnhRTwkhlGKfkiZfpYQmmOOa0afVNfH5bYpEYa5TNmRYrecOHGB4hufr5VmTpE/chb+GNdPyn75a8B/V5gvPwD+ClI7/0el1H8EvA/8pfK5fw+hM76LUBr/yk/yg8eoSFETCoyREH8LiaMSxsBxYorlSTKI34VSiBBAZ5qiatNBRNji+5xQzjBFz5xFUh3L6dxYcYIbEzRGvM9nH9DWyEmdRUIclfweu2kuAc4Kq8REX6dENsIhlqZFnTZVWos3zNlCgcukQ8bnKCNwOsZfIWpCK6e8DyNp9zEmHKgff4lgakBwcaNOZriC85elzdHCICOCk6NdwOQDv/G3/y5tGiFlxjli6ozPjv0wUbuWIWgCme0hM05iXFY5aGsZHZWGIc5McaR6OhPjxGQmFmvP9nVFzoYXL+9BZXLtiasDejHz7maHW4OqIxetJQya3TUsnwfGe831leHJZcN+l2hthzE1i8ZwP/fs4x3f+NHHfOmy43K9Zm5nmCzbaaR6e2DMt/g4YRYZFyL9BLmDpq25vNTsrh2JgO0CNJmx13znheZyZTg7h8emwSTHYnnD7l46sC9etLxqe15ue6puYrpdE4aaYdZUbYJNjer2nHWGytf4oYFdR4yJV6/f5/FFw5QGXv6g4fXHv0H9/H/jnS//GsvVL5NGRV04f0nLrmZ7GHBG8/hiwd0uorTl594546tvB37n/R0v9h6jYSwdqyuMlJCkaPuk6LOmtoqGVPzajyKygrNkThRW5wQDNlpoic4VPxYNwUuhWy0d65WhqWRavN1YbjZBnE6Lh7/49JdvrR9YXZTu9eZuRinNFGFdyeFzvqzoGif2F1osA3KhZeZGEpiqshzVSjFHMA5ynPFTYJqCLPy1oqlMyRWQZWbMGRWOHueCuQsiVbxnMidtSHnpnqCSnGUaSSHhsyi2yeK/LswxCUiJZUemEOqwVgKBJiURGSEWMdaxXpRDIhdkYS6al09y/URFPef8deCX/jkf+gv/nM/NwH/yk/y8N68xKULSp4IesoyaR8w6vIFdH4tapETIFdgmZUXWsrgwuQh7cmZMCuUjKgbCHAlWhDo2ZyyKujIMPuDJTMngY6KqrHBr1ZFXrnFaURnD6JMERCBKzYjAOeKxzZHLJSNp+b2tUawqMEFzHzM6JoySG6xOW54cvs8T9QFpvuYwDRw2B+5D4O2bS86f/Cz9+c9z0JcYJVCNKs4FTgMYssq4sn8QSCbThy0ffOsf8rw5sJnEzGicAjfbxKvNhhDh8ZlGzxNaeaaQcVWE5IgkaD1mETH1xKQimw8j0yt4+/OB9nHAT4nP/MzEZhcYx0Awka2ZiHNAV4roMuYs0Rw0tk74FKgvoF4nujPNuN4zmMRn39E8VY/5xa/+aYbDnrtv3+J1T8iBd68Dy0PP8zMHTeLtT2teMbAbenxQLFcRvzU8farY7DXjkLAqQReYD563P63YM9EZw6rvuH8J6bZhVRus8qyfzGyvNJt7TX5lePTkjLS8ZlIeow9MW3CDpg8TjbP4g6VWmWQ9Z2eGGA+EFPHMcA+PFw26Ahcq9h+95hs3/zWf++yPWL/9b2KqS5ZVRY8+3Wc+JO42I1NJ5nn+uGXVWX4xLflTMdFUlq+/t+WHNyNjkHBj8eiErMTHX6lMpSUomXK/QiKHKH4zJmGVBpXoKktbi+HVxcrgY2lyCvXPFXptWxkxxaotl2eWm63n9a0nBnV8GaK13NeumMXEmMVbZs68vh5RuiFEQ2czl9bQdA6wzFPkMIisvqk0rVEMcyKWbANrxIY3N7YkQMFuCMwZGCILn8S5EYE7QinMlGYvRvGyF7G3FPsYH/jn6riLIhdYRWpJpOQUxCSZxCphtTlBVkdYlZxPoTECwUq6WiqteCjPD8iCO6t8Eld9kuunWFEqY9GcFP6054ajiOaUAcrRv4Ry68plEJOnGBV9lK+3OtMZCebFKGzSKB/wk8fYTLaaKTtMSiwaV7wiEkpLxESUIx6rjsMW1FYL/90HgswOZTw0mFg44IhpUTL25F5Hlng5ZzVndcLP8ldMhzv0D/5nFot72pXjovbMNpHOHVdTwszXvHX3j6jUC77b/hpb9xbaZEwYQCuC7UDmG8y8o1YwzQn8jpsX3+J7336XjOKwnwQeSoqudkx+RmWNsy06J8ZpRDnwwaBsYEgDdQSlBkYPwQUuvwD9PaioaaaartKoZiSqQK8yu1EomM1ahFnWlq1ATlRA0GI/oFIGl1hfQOd2zFXmw/QN2teeFBRT3HF2Li9CnzL328xFK+K0wy5xexBvnapN7G4zyiaubyVnlpiZvQUXMBeR+5zxg6GuIs3ZjpXWLGNgng2rdcf1oKmWCd0M3O9HYt/RLByH3cyUA769hS6wzo7aNWz7GVNrFtsKtKI6G0l6ZJ4Mle3ZTpHad3TdyDvdJR8PPdv3/h+6mx/wUfUZHr/zy6wvv0ilK0YfGX3g2eMWjZYdjPdcLFqenyV8cqzXFToEagL3kyzbN31kO2eckqV/miUajqyoa0NjFDpHctTS4ZbuunGa1bJi1VicFtqv6BaK3J432CI8YM4Lp0hrxzBn7vbxpEquK8V6oaCY6aWQ2PeBqjasFxZFsc524gXjY2bROawzTD5yGGLxlBH2z+wjwxwIIbHsxEjLaaF5xhCJHkafGeaEteLDQlYP2QJZIJCQZCmsy+QM4LPkLhzFfyhO02wuu7CHtKoCeyYJvDlCL+W9PBQnOHrOpxJv+MaHOH6iLLM/iZZUrp/aoq6yYOahdOoFln6AGuAU9iBZEcJnP+6UPRmHKtmaMm76KE52jQaVI01O6KQKbq3AVkQ0QxTctLGapROv7BST+N2HTFAKbWTpYhAGijOOY15pjIk5aaFFAUobucmTLoueRFCJqJKwVDrLVInl6otv/hOmH75meLrieexg2vPkvGUMicNs2PQz7x8q6juPM/+ATz9dsbQzX393y5/7csttfsaL63tsmmDe8riDjzea/RAZY+Run+gneeFaLUZPZ0vD3b7GuoraWXKcqSrNYpFI7cikPA2K8c7AdkkMGb0cgchaW6qoaGdNDnAbJvY24OsoIpW9Am8gQdtKcvu8nhn2GX/QuFwRbg22Eere24uKmCd0E3jNN9lPEfUELmyk6zQfv0xMKXFzSNRNzbvf87jKoCuDdoH5LrN8lgmToZ+zJBB5GCeoO4uaNfMY2d8oVudiIzEuZ1SzZzAKOyomO6NsQF3CzSFQT5Z6odncZWwtEv4pyYFz0Voe25pBOf7Zix2mS3TnM5+6NPgYCKtANVb0PvP770WatmKcJ1za0sXvc3X9PvNXfpW3Pv2vizK4BLis1zU5Z+7uR4Z+oq4N1bEA6AAAIABJREFUaYj4cSaGQMcs04+FlRE7DStaetANimPYtCz0KmvAQmUlaEPrTNdWWCPioEJiRBv9kAmQRZCD4sTtPuLcjYGLlSaExJzE3bFuNG2jOMxCCbw4t5ytDXOQ7t+Y41JfWCXDwYsnfskWRSn2fWBGUzux26idxfuJ+17sloUlo6lry857rBIm2eQT/RhPsKPKWbrrIrBLx8KcpaDGklVwLLlH6498fDs/sFcyD7BVLElP+fR1nL7++O+x20/5jYJfDo0HXOGTXz+1RR0liUTpDV7V6UlRUsCPnfkRwjtBLwVnPqJguRT8qMAhy6EmZ0IS/xGrheaYtXjJ+CxqPqMVE5ImLpyWYjiU0skGWBWGiVGaGYGHTIjYUMQcSsa4TFHc5cRcQqdNkhvXWkvTwu6jb2Ov/oCvfekxP7qe+K1v3/PFZx2jtegwcr2fOYyJ1UKMg/zcU5uJbY6892rkxdXAqrlhURnu+shh9PzMM0esExs107iGGAP9pGgrjXEaozRjgBhFtfv6dse6SyTniaFBHQzLpSK5yGQz/a2GVFGHBhN7LlaKIcyEAZIxDJPC1xqDEh+CRjF7jxocwWeGOmGSY1mBrwJ5zoyzorprSauaOTSMwdE6Rz7fcvnWnq2fud8rllbxubcNH0XFHOSFfPFZCGNmvrfEvQUdOdx4lku5f6aYSDpgdEYHy6IrHP23DR9fjcwHLfjw+YQfZupRcbGuyaZmM854n+jTROcUfYA2G9qzSN8bohqIVcM+WKxb8vwiM6up5K1maqvx1w2pdvgYqWpHCDPDxjIPmYXR9HPg9evfIn31nrd/9s8zZ8erqwNWtTgLy85KSERlqSq4vhkYpoAl4chUSu4FW0thTVnLRJMVS6sJSXOYZFHYVQ5F2bEAKA2FLUPOxc9fJmCr9KmoHZkvMclOSBaP0ulfnln2Y2Iu3u1Ka2p7DKxQLGrLHCJnjcHPAWM0q0b8VsaQ0PuxvAY0i0VF21hu7kZ8McAzRtN2tUzuMTHOkc4JRLqqIptRWDH1EVdPWQ6jUqRVUg8xkQXTjiEScyxF5WFpeizeRzKC/JVHFlAu+7FcNCkFk1cimpGuPD9w10/d/EMTWr7q4Wd9wuuntqif0oSyeLxIfyAdQHjjIREoozwB6pj1I12vzkcGeTkgZBonoDgoR6W9eG9E2agbCj8XSJUV/rGWScC6cjhkER6ddkGFe6udmBgplcEZTE7YLJFmQe72cl8IlziQqY3BWINRmW7zLptv/wad8mBbnj3uuD/cgHFs+kSMlqp23O+3nK+XnK9aXt1s+d5HG1aNZtko7ieDi9BvR9667LhcWXqvuWwSZxcHmhbeumz57vsZHyw5eboaos4oZVi1ipxFeBWGmmsvIqqlr6D1VAYGC3NveHUP+nXN8p2KpAfMwmJGS6slVHl3kLDkpkm0laazlqk31MiUsqoSeW059JnpFvxsmEfNR/NETIq2UjxJF1hWpO41lRvISVMbw5c+V7GbB77/fc/6icKPkFeJeG/Yx0ibNHPklI5jTKJtlcTVJRHixFnxqbM1m+VAf4hs+0y7zuzuK9TcoJoRX8OkIkYp7nZiLHdQkXgw2GiZY+Y+RHI70w87km9YVkv8VDEdBqplQGPZ7ibqynKIAwpDP4JJHR/cB7pGMfmeu+3X+eIh8c4v/juQAsPgybWhquRGSzEVEZpQaVvnUCGeCLTmaN+cFL7g58f7/mjsJtkdR4+V0o2monRVkEqTkhLyPTKIFbRMvJlcGGmlWKkk3bcV3BzEC6Zxikcry6KpaA1k7ClzV2lNtoYxSbiHj7LzWHYOR8I4w3op2QiUg8UYJa6PScgO1krAdGUMxkxsB0/OidYZxpIFXNAnYozEeKwpYgqWcnyotEUwVMrtaZGZcir2Gw/wUyw8doGkynY1xVOXD+UxVgpj1UnpHclvEDoymVRsvz/Z9VNb1LNKRcabH/IOKc9DkesfBROxnI7HQutQkESMYZUYCaVCU2qVjIAqJ1Qq6rwcSUGh4vFAEIvUKSka5fAakvfCrilPikadEoTEGyZitZUli5JDQDmHmgIxQNYFjsnS7zvAGgNGcXj/m7z+1v/K69s9U7Ls93v2+wNffn7G2bLl6m7HvvfywkXx7vuveevxOa+ubnh25vjD60Fokhd7TKW4UB0qaFJ9IOfMLjWk7ZrXhwO627L4rGHaQ2sabK+52crM01QCQ/Vj4GylGbOnwuCnGtvXDIPHD5G2rujmwPUmcbt3OGvZhkROEVO3rK3C+oYQM2vgbp4xncMYTxgUk5ZlclCJplboS8Uwz9wfFMumoh8HdmMCu8azwE4B8+Qj6i6TQ8CNmqe5hUvFPk+wUmxsYrlUMCrOWkNtDK5WxEnxg/dnFp+TIPJV7Rj6RFVrpjxy+URz2Vm5c5TiOkT2MRJeG6rW0S0MbhkZW/AVOKfZX4Mj8fjC0A+Z7T5iHw+YIVPNC5JPqLHC2prKWGabiNEzMVK7BYdes+tnYoLtIRaKX6TfbnE6EbHE+NAjKiWinHFKXN8OlL6BXEQTSj10oj4kgSC1NEQ1GSpFVmIVm5Om6IKOZUzya5OiipEqZzG3exNWOHKsMw8TslRCbFGMnilhbWmV8T5zsxnYHiZWXY0lgZbdTWvFPTJn2a2EmDFWF4FPYppFjdp1mnkuCtPCVJFxOrE9jHSVxRjFxVJ2OdMcGIMYTE9zOGHqD523/OaxYNlHyWRO6dQIPuAk6Q24N58Ki2y9hFV0RAaOj9HJIz0LdEVhwkmBEvVrUqBSgYRPaq8f//qpLerHMm5OglV1nID+WMBDUcMVvEqKbVFRKhHiaMCWtxVCfdQZsqqIKWCjCCJiEYagElOIsmgyYnnaukTQqUTJCbJgcpZCNma0g+BKcADih4FS0GqaOeCjQEBKgUHs57IWCtQP//A7/OB7O0Dx+MzRNZbdUHG1jby6uaKuK85WC65u7nh2bum9JYWBlBLdWvPW5USfImutWVQaawO2V1jXsEuesemZ2sCPPhxgilycWc6eTtxetazOGt6qVkwHmQiaSvHkrOZ619M0CqNnbGsYJ8uyMYzjjI+apq6oXGAzZCoNr+8CzoDSmeqmZt0Z5lFxtVEku2caHXN0DNPM6txgEEMrFRU6wjtfMNxeGYZdYtVVJxvV89rj8opxfsJ+2lClikVt2V0veMd1UA/8MF/j60joMzffScxNxWoFz96yzGri/C1ojGM7wnYKLC81+5tEu4Qma/S0QLcjOWaqty3DAH1SxGQZDpppjlyuMywCN/vMo5VlGgM39x5XJSKGj18lTJxpqx2fulhiRsNhDlSLmdpWuGxhyBAyy84R4rEoZEKUe63f3REOtzRnT2kbQ904nBOjtsMUCD5gVZJFYrF33t3foeKEa5ck7ZDMXU3EgkoSOEJGYQi6NCwJVElIikEzpdL4OJhzwkYRx2RSsZXVookQfFM8XUq0Hll8xJV7gDGMkXI2zYGUYF1LnqxyGh8NcxLvlFpnCRsxQgGcfSzGeJL1e8TCY8oEH/AhErNQHedplinXWpw1xCBUQ6ehbiy7KRIKPz0VY7sjB13ed+zmS8ddCs7JSpgH19QjiJL16ZM4WoGjFek4URyhYo42DTLZO1VEgEqV0BDArvlhQRZ+3Ountqh3GpLJVEANHDyMCEQiTigPhf/4b+bE4IMs2JpRmgJ7EZLQG7V5OEVTNKRUfNIRXroYd0lAh55mKqewTVnHGjHxUqrQJLN07PXsqVEkZwsfuOBmZSOpcy6hGwplFWjFHGe++Q//Ho+mW5TSHIaZaybuhjXatFwuKz54NbEfR+62kvzyaquwVrNedTx7FEihopvOaJXibp8YtMIa2PUTTWWJxlPXNdXasno8sblLTPvE1aEiJ3h527M8azhbih/17T4yTJl1o6kbmHxNPxr6MaA1tLXmZjcRssMYxe7gOV81rLqGXT+jk8MZw26QEOhx9iwXFUPSjCMcJs1wMHTtzPLC471i2TpuPlacLypC7ulUjbMd770e2PUVj5YZ9h2cRQ6blklrbjeBV/kghm31Y+rLiY3Z8M5nKu5fJyrlOMyzwAUm0c8B22haZwnMqAbaVjPMiexnGjKLBtrUUplIe+a52xlMhlob9AyN1dzFyG6Gtsn4BCRx/nxyobl7HdnuM9XiwJ95Z83tS9iPHmVGLpqWRa6obcXH28Q0JqwVmElrDRjuNge+9dt/m0df+Dne/tRn+drPfoVFV/Phx1sO+5kQhd3SVoZhinz47nf59m//JhfrCmMt20Pg2Rd+hudf/UVG1bALmsZorBX30pRlKeqMQJVzkFu1NscAj+J9UqqZMCI1xhbPI/UGj1sYCCfPFihF+MjqUA9BK7MYqbA9pPK3IhmkpVvVKkrRp4RsJMUMD5qQnAlKnBmt1iVzNUkWQRZuXIgy2VstkE5tjl2+FPQY/xjkoY6HEqTSfZ/+6GNV0Q+Y+7GwqDf+tmP3ro9IgRJhkVbCkDOAVuL46SpD5aQxahqHP6g/kj7541x/oov6v2hVoIBndSJWscjpMzej5t6LgGFOgreL3Boo4ovj9zMKHLmY9YOJhTmaZVkZBe5FWzH3MhyDBt74vZSMZIc5k/czoZhfaWuolCr4XkJZjcmK2sL57LEloSXl+BAqrTTawDHgTMazxOZ7v031+l3aR2u6xjB7y9PHZzw6W+K9p6os7npD7SpZ7tWWGBO7w8xH1z1aWXYzXN1nGpepnWW9qGi6mpy3XG9Glm3iol1wv5+oWsXjtsGh8UazbAOHxjDEgB8M0Sfa2hFTYjMmzrvA+iIRDpGqbohe0tofnSk2/cztNnG98dzuJi6XVgQiCoZd4mJ1NDeruN3AqmuZ/SzS+5C53zuq+4YUZx6fVTij2PeRpCLLsyXbuSc3PR9eB6yuWbYVemzI0TCN8ORRoqrFdmHag7mqebp8zP36mk+/VbMvatV1l2i84zAmlrXBJM1ioblYOJyOLOaKj+9bZq149FThZ4vJM1WGxxVcbwIpGQ6T4jDPKBvJ3rHbVrSLTOUc3Spw2cI7n2+5meCuV1Sm4vmnI5urCHHJ/TawrCNT8AJnKNj3npAMi0YxjBOPLOThwHf+77/PN7Lje1/+WX7hX/s36C4/TbesCEGWfOOU+NG3vsX/+ff/F3KMdPWKMAz0+56P/uB3uXvxHT7z5T9FXjznvr6g1olWJep2wdnZksaKQ+ToI1kZzlc1McHtwXO3n0hIwUQZUk5obUR8R6HjJSnwR8qeUfqUJDYN6fQaEuYJTFHC3xsjk7Qu3kVzVsSpGMyFhDMa6wy1Flgklii7ZWuxTpwwlVJcXQ9MUyiAicZZcT/0QSiXOWem2ZdA6lT8ZuKpERRoJZ/sPeDIVMlvtubi18NRgfrGarM0bErxQFFWCqXlFW6UIANOGwwKow1V7Witpqk0poE08tCN/pjXn+ii/iZW/sev1oqUGQRfbzrFo6ToveZ+NiI8IDNlGMXcuUAziqjyyVpAF/2NykJvC0rCgI9PoNIajENVQvVKfsQWfnoqGHqYM3k7Y50VAYITMU6OCZUTbePIKHZomsIvHimGS0H42VUW7NNahYmB+N7v0H30dVLKbPYDbVNzu5341KOaLzxbkYYd3/lwy6JRkAIXy5qvfu4pfT/y++9fMYXMs4uK50/OeHF1y2EaebxsaBoY0j3B7Xj7XLPfaLbzDEphrQMN1rds/ch29Fx/pHn6qT2Pn4zU2XK4adBBcf4o0w+aj65n8sUtT561mKtzcrQMY+S8s5wvLJVTzD7iQxQWg8q0VWbRRHSJ5NsPVmAuDeOU6LqKfpoIUyRGhb+LLGrp69aLNYPPtDXkVSDtK37+z3yNfr/l1etX8mJPI/2+hjyTQ4dL4JyiVor12ZI7e895bdjfOe6mAEEWiRpPqhMxalyTUFHRLg1vPw9cvVZc3VQ8uVSo2rP1E43JuDSxm8FkQ41imqW7b6LhQjte3sD9C81bn1/z8VXAtom2mthsNkQTUZWiQlw0FyuHTQofNfsRzpcOH4RJVVeGcZ6xOrNeat7/MPD6h+/xe/cfcv7lf4Wf/5V/i0Xn+OiDO25ve/7gn/wWKUw4a5l95Pq+52JVkwCTZ/YffIvJf5NI5sPDFhvBVis+9bmf4XNf+Rqryye8/eyCmIrtQ1XRjzOtU4xRc4zBRkk49JH266zGmEx2hQKYFZU2PF5WzClxayax4VXgYxHjRYhOWDltlei0RVlz6nADQhzwMeNyoCofE3/yTNdZ6tqgtTieVk7TtRWzFz2Gs6LS9kkKe0qJdaXZ+YzPuUzWby6I38TPj5h7+dgbY786ladT5S8WAGUKeeNzjp+qs4TMaKUw6GLCVyyFc+YwBDrUyfDsk1x/oov6v+xyJBZKLE5Tlg7QakPrIg2e+2AYk/izNE7CCFKGkDUDInNPZZoyiG1AJJev4TQe2ZTJ1gDFb10r/OyxMWCyWP7GlBjGRDUHtNJ4PWNrK1auKKaUyLMS+l519K2RZaDKCpNhNJpKZ2o/oH74f2Fefp3LFr74tOblvedxF3n62ZrnTc/m5Q+ojKFmZlVl2soBgT/80UsJfs6R2ml2h553hw2tsxJ11/fc7QNnK8fSNMw+454k7u4HVN+wrGsm44lqJoVErhTP3lGcnye8mqjcxOUj8aa/6yPNE41yM0EbXg09q7OATpp4FrgdHc+6irdth4qGeq24vp65vvW8/elM3tcEL3FidnXA2pl033G+sCQUXVuxP0z8f+S924+sWZre9Vun7xSHjIjM3LkPdeiq7prp7lE3tjw9wlhjxIwlmyskhGwLCXEB8iUS/wG3SEjcIIF8B1cjQEggEBYWeJCMpmfosadneg7dVdVdVfuQufMQ5++0jlys2Lsai27JPRJ4xHeTsTMiI3Zkxvd+a73v8/werTVfeTpj0UjutgP9MCLbPX1fMpusmNeeqjA0yznPX28QWjIMgr6z6GMJZNSvkIqUBF8X5xzKI7NyxMwcM1lS7Kb0zuciO+ZhofaaVWmw+4B1nuXjxHhMHFqBHRRlndG780pRcgpdbhKEQOcCQ9QkamLfc7/z/N4Xd8xEhU2R81qhS8PuoJlNBY0u+OGngS8KSYgW6wXt4FlMCwSeKCecNRofHIOVDNZTLyNRedoh8fAH3+Xh1Sv2mx2vb9f4aPDOc7GcMI4WKbLT1Pm8UkRNeTiMKCnYbHeE4BGlpjQdn//wD7j+9PtIY3jnw4/4K7/+16kmEwoz5fGqykTRMRDJQoMRwXgSJaiUZbpK5nmS4I3DO7NbVrXGDpYQxantAV7Ik8KGTJRMOatAKZkNTiduzJth6Hhqv9Q6s+WjlnBwmD5QFAopLJPGnLJcFV1vAZhUuX1DyhF1Rlek40g7nsagp9X1T0O43nx9U2OA/5sMUcBbieKbtu5P69HFqf0i3ihioiDKjEwQ8m2yQVbAhKyy0VIg4xvd/C92/MUt6hJq82WEnA+RykdsgtLkCfUBhU8yT+Rl3oonkWhSVmJkOZH4sucFgKSPkiN5hVKc/khCQi0gqQKtBBNVZt2u9/SjI/qEDzn0OUQwMnPWxUnelETmutvcDEScpGJCqzwgPSUqjX/8D1jtfsiikTzfWs5KyaMZ/NMfD3z16YK9B+GyoeN+F6h1Jti5AA9Hh4+5ZWS0J8pEXZS82AQKkw1R24PkbhuYlJrZRFAbeLK0bPTAcl4w+oQrFaOCzQbm84LUBUqTGO4qXt9J3ntcMpE9h3BEX/QUJpK8ZEHFzReW5VcH+mpkraAwB7bXJctYMHlssSphraQuIFbhZJi2LCeJoqgYRs36EIhJ4ZxEEmmPB8Y+UZjIonEUM/CDRMSKX/7gKV88f0FhNKRIpR2TlcukTmGRKuBbjbUQPbx46GnOZ6xvHI8uE0YWtP0EYS1VipRFjUPiNpG+VpRKMxw7YhfQQuR2WywRLjKbwaqCvRP0cqAdPIPPxEst4OhHrAg8+TBwtozcfOLoW0GZauapxg+Wl3vPs/OCmBz3+4jRie3R4bwnJXFitQ84p5k3iv0gGZVlPQ6Eeku/nxCUpr/9hH4YOJ8vWe8sykj60VGX2b7/7NGUvh8JSRPcyMO2IwVLOwSmTcm+SwwuQvSoScFgLT/8ox/g7j9D6cBiOWfjGiaPPuLs6TdBFSAko/P0LuvCHy8qHo4jpIT3EpcyoqIdA1/cHuCkwCkkVAYqKXBI7KmASk4CA5GHt1LK3GpJiSFmKB5KEkdL52S+HQNC5fM/JGgyd5pCC9rWZ9dwSjgXqEuNBI6dxxSaiVZUWmUfhohvCzLpS8DWG91LPOF4c6k4zdvSl27Tn+7KpDcW/1PlF1K89cMk8aV2PYkA5B0Gp4taWQjkSX76ix5/YYt6QqCUQGv9lv09+JhZLQkqDTsHd2PmM8Q3W6KTi0ydpC5vr67iBO1KiUJGRpHxolKC1RKhMyUunv6oSYScrpISkzrHbgWXyY5vn1fnSU+UGd4lY8qYzdMDcr8+N/11hPWLT+k+/pg4SWxHdzrRHPs+sesC3/2zDd/+6gKN5fHFlEPfEaLCo7nduxzCnSDGzNZm7un7gsHDbhBMikhVqFPxEfRupOjgYl4QBvBSIUyilobxIWBbyaGfsus6fBKIoJnUhus7+OqzBXabuI+W6eM8vzBaMZcl495jGoeRkmkB5pGl2wlkX6BCxA6KfQ9RJ+oqomVNioKH0TJ2CTtmZEOl8yf92FuW82xWVALarWHWKCa1ou06Hl9M+dHL5xgF1dQSlWfXBo7smNQSNYvMpKEsYUwBIROTMrtl284xuTqSgkB3Bb5P6GrAWsG2LejHgdU0/w5bO1JPAmkIHI4FziqaUqAnYOh5GALDACkpEpGbreW4S7y/mlGqjvjVxE/+VGNdyZFAXQiOXeLmweW2QIqkJBEiMJlGkhzZtYppXdCPlrZPqNpSXe1QBRz7xGw6kKLgzm1ppiU+HSgKwzBKYsyf3+1hQLYD54spMSWGwWeDUIwnpQqMPq+SC60QusLbnra3fHE7sN53lPpASJJu/JhvfOsLfu1v/ps0dcn9picFi4y5cOp0AlPFgPV5QBlTXnY2WlDWmuBOO2w4nSi5htmY0CcHt5AKozKdU6SEKSRWJFziLV8phQBRMPgEpYZTW64oFV2foV75bJXUpXmr1Z9Os56/lzAvFSLkxQXi5DN5s5DjlO50GqLFNxLlN72X9KXC558RyZxmp9nxLmM6+Vvk257+m5SSN9nDb9ykPkQQDj+4X7g2/oUt6jpnhXzZq1KSgiwjEjEiQ85pbITHi8xlUVLnD5PPodNR6wzqktkdmoFfAmKkftNXS5C0wG8+5en+h9Srx+xuX1HHHj781wjNihgCJkSoYbCRIXBK8Mgr9jcxd29gQ6dccaTOcicpwA8t6z/8bSpZ4CVs9lucSxgp+WBlcDbyYhO43TmendfcbhyHFpJI9NajTGI50VjfI0lcXCX2ascHlNxvE0enGYbEvBFczhX3R8/mKGiE4HBnCTay2Uoer+Z01nPzeiBEmK8iLkjudpJ5GVktLPUkoNUZTyYz7o8d9gCzOQxHmJYNr3cepRImGMJY0kw8ui5xHYhKY31NMpH7rSf0KifmFIJmdaCZK2zrWcw16SZH6/kgCVLQt46zSUFTamL0SDOioud6d039zp6+h4OEUHuGU5G56TzzCgYT6e4SFytBWYKRkjpVtF6hHHRyZNVM2HUgwox2VEglcN5zd7CYxoFWHHYGLQU+wKYV3G4Vk1XL+Uojosd7j0waUyjsxCIOih9/7liMmulVz4dfF2w+GxitxMpceCsd8mfHRZL2LItANYexVZjKMXae1UxDgtVUo+tsmhmT5H7rWFwFxBh59WAZZ5bLiwmPdM1xK3h5Z2kHRf02fi7yetNhZEAIg1aBFB1aldzvB+bTEtlFtCpomsygnzcFu9YCgrb3/OTjH3H55HdZffVXUUowbwpiTGz3fWb0k4tWlSxeZXmmkIlJZZjPKsbBst0PmeduJGHMGvlAJCLfGv2AkxpGIkLEGJETok6tCu9z7oEAgsphGduo8jk4+reD2By6IZEnKqmRuU1ktKQuFDEVuM4ynDDabyp03nXnCpMSJ2ZTVqW8yWF4I258E44h3+S8npbub0LdfS4HiFNhjyd1TX6pnBA1yqzjFyHgrP1z1MZ/gQ/xc7YgQmqSkCcuc0bqppROuluZi7hKTJWkS5lxAYkg8+AFZ+kpqOIDj7lGiYBAEW2i748wPaerH5HKM/zmHv/57/CTzz7hYjnlfAr7o6MszjFf/w2SkugY8wdae7Ahk/CURPMmFTyc0sTzG5NvY+7AiEjcfk4dj7R9ZDGbs+sHQhiZVYnP146y1MxqybwxFGVJe9gxryWdg9XME1XLWWnoQ8AHgYqRWhY4HKkYaSpFaSqObURrOJ/VKGm5PwxcXMBsBv4IEFGl5/H7klcvA89vA6PPpiajE1VjebTSFBr8qFhSI0ioHi6mhuRq3OjodwaVCqyE0BrUpOeimHB3XzBEgdJwNotMSkmMNZujp98WxLOBYjpy8VTQzCSbO0l3FCwuJV2lkCFSFVlvbFLPV69q/uRg2fqOoCRWB7bbXBBDFEzniWMPdRQUdaLvc5tM14qxKzgThrsDGDFBNgqpPTJ6GiPpk2S2DLx+HZhWiUYrhBGoKhBUT1E74qahayM+jcxrySEIbNEzjoJyEfnwLxWc+5rta427ERgEhfCkUtEfPUoJijJjFoSwRJklo32rkXgKIzGTSN955Mxz7DXT+4bpvEUFoPIMBzhfmgyNi46Db0lypDmDj2aCm9dTgs+2/NuHHmc9Y8oSzcxQKbg4n5NSYjFVeJ+NOrNJTT9YggtM6oph9DxelZSl4vbT7zN7/CFfvHqN27/iG7/2G2gpMDJx/dnH/PH3vsu7S/jKr3wHVh/hIsgUaI89nY14BBOETytxAAAgAElEQVQtqOoKmXp6nxBJ4mMerGvpiEqddtg50yD5iH+rn8/tU0yBIOERFDJfdF49dHnXYTRK5hmZ93muYEqNtS73z0/ZB7PaZHaTFQzek1TGByRyYReJtylmJ2HP217/qWZnpG4eqZBOzixxkjYnkWWROcEMgpa4U+C7ixEjc4yfdzLLpE0kBf9T8sl/vuNf6KL+s99TYhFfsYgT9p3Bbj/hcXFgoh199xKbFvRhgvaKK+E5LzZsbMKIhqNVbMYDzm7wLrK+6SmnkW+/q9gPjotpwSvh+WS/o26hTQVqA+s7CFLz+auB8p0lvYXhiz/j0Ud/jVg0SKFIPvM7lJII22eEne8Yd58iHv4xq/klwsxALPHqDB8idv+KaO/geMv7SwkXiXV/w9VTsLqniCWVEEgvKaXmfJ5YTEY6I7Fp5L73XC4Kkj/DBcFcJm7aI20nKeSEBy3ZpBFTec4mkcobHIn96DF1ZK417SERBpnjw3DIOjA2R3SjCL3Chdyn3HbQ3FUsTYM3jmndMO0tyRcMxzy0mtdTdp0D0aILT+cckypRjhVBgj7bUVcN/h7W24hv4OpCc7ezrO89bAKrWcnrQTGbKMoQeTgmUoDVs5Ez3zA1glpKCtnwP/1gx93Ys/ggMRUSVwXGVlCa7NqVIjGZKjbrnOw0u4RJqph3M9o+8PS8ovSGl5uRTkA/5nhCVGLXvmZxFXmXKQ97wbHoUSbx6t6xHVpEEVg9OTCb1Rx3AkpLfRVwToIMGK0wMsHkyPS84TB6hkHD5ZHlQmA/qZGjwpZ9bgt6TWg8zUUg7gMiahyJpCO2PLUaqpbalDytKu4HC6Xk2Ca6vUJ4z6Mzyd3o8CmxD4InjWDxZMtuVOy6jtQkGqtxNq8oQkxMJ5rCaCqdcoZnF0gxoqVg9ND3gTqpHA3nBTE5oh347Pf+R77/oxt+6f3H3L56yYsffh/GNdcvX9L3A6++SKzXG77+VwX1xVfxPhKjJ8Ys3VVCYK1lCKfgGDJf6E0rw4dAewpPr05BHCJ+KQWWUr4NpIk+Mp7C3+vSAKfQ7JByHqjIu5vkTxLEmNBao4KnqbOnQneObSfoHXgRIGVNeXqTD4wixJjBeye/ihC5h57duHlOlhWZuUWTBESZLw4+5S5A8JyyiOPbHYkgIpIkJIEVuY37/7NBaUK9+F+Zhv8De3Q0YUAowfki0kzgZqu5awN+cGx6jZwL6lrzydYyKwxCSqxskRrCOfyT54aboWa9syyqgV++Mnz9ouaFHBn9gbNHBY/1GXebxPPrgPWekGDYb/lO+z225kOO8ooYHSEFZL9j/PgfczWvGMdbuL8l+JFhWHNVzyiV4mArpFTcbTbsjx2rWUVQiT2e+VLzYtMzLXIKe1NoQmV5VAlWhWS0FpJAUWNSYHPIaALw1EohpEElWDUNnR8ptCQEQ1EF/NmRALCb0KmBoixZ6jldHDirNXZU3OoOpQJni5Kb9ZtdTt48Oi+4OyTK+shZPWM5y4wTXXn6Q4LC4YLGDxWDDtigcQfFpFCIqaU894TZLRcXmtX5GYcHiSoj04ueWEbGXjB6hSwVw+iQq8jVImK0hBgYqiM+KNpouPkcPnk1Uq8SCcnhmHcPQkSciIRRcLXSaGmYNZFCKdymYrsvEUVBWQl8p2mdwzzaMxpImzOCMPhqBz3cvYrU8y3LDyRpUNwfxswpGQqksmjh0XVAxojlxOUeILYFh05iJ4puGZhOWi7ODEL3bMbA7ihy+Mc44lNWi/QbSSpy+IKQilD3pChwvcAYgdKJuo7UesR2JcYWXNaecIS+CxRGQhSYIjGMnu0NuKXCmECzTFhh8Srih5LFuabda3yXC9U4jjw6n1IYzf3myIu7jn6wp8i2SCMytsAGydWqJMTE9uEFRbnHOs0/+Ye/xc3dnvmkICHZduCCYn0Y+ckPfo+//Dc+RBpD9IHgI0fr2HeQTrC8KL8MZldkflK0DlkUSCLDGFGnwvmlWiWv2IU4ZYkCRkNh5CmE2meZpcrJQ9YFrIuYUwavNhKsoHOBqjI0pcY7T4qKkTwPkCJfaELKjlBj9IkPI3mD85KndlwMgEwonS+YQr75/+bXl6f5p1Q5RyEKQSkkRqms9lHqhBUOv/AqHf7CFnXoxiPPdz11iHztXNCFCi8Sbe+odKBSBcW0oIvwsQWfWtLEo52nE/Da9QwqMRSB8Ylkg+VKlqzqEqcTd0f45uIRT1Tg9mhpuwJjRkQBt5uBqop45xEP/4jV8bc5ixf045ytPRL6O2o800PNeZm4nwRcV/DBokHLItu1hWNWRq6aEikN1sFiUvCDVwO31x7hpgydpZlqSmk4qp5OOhpf8PrguT54JitPjAVuJ6iN4rLRTI1kUhr6IJnqxDSW0M95vu4Ie82kUswrzXWw6DTB7xX76LlcNlQycRAdB3NgPvWoGDBnlloW6GCIIfDOpWSwe1IUPN/fM5sHXJK0o2BRTqjrkibYDPp3NYWUBAKtPjKrWnwv6dAcRMtkCkWoecUNaQ4GzWpZUE0D23FPlBIfPPNloDk2HB4M3khWZYmzmlS1mFIghoL5g+T8qebj9QHZSPxo8McEU0MbEhemZhhhxGGM4tB79oOn0nNQkTo0HOoNcX7ECJDTwDTWDA8Lit4zuEjvRnQJi3NARQqlWSwk29ZRGE3fKWJKjJ1g+5khBoFfRZy0UEFIjvnEcz7ThNcQgkNOIklGji0cpeVMGvb3AiEcTSkJymNHxQyYnUU2PWxJzEvPO2bOh8uGb60EL/rI/cEigceNYlNahPKEEJClwiUodMRJ6AvLg3VMrqDwmjQEHsaWlMCkQDUteWIkUo10Y6RpEiEF5heasS3ofc+265DViGgi9/0dopDMlgJhcwvU+4hWgn0XiTc7vmXHjL+I2ZswMTlc2weHlAIbZQ6WOcVJZFUUBJcdoTEEkjqF4pwGsYjMQVfipCpJEKyg0FlrUmidU80Ep5CNPNC3Lkt+o3UQIqNPTErNfFYyWg97S+lD5uTEhI85vDqEiJKSUhuKU3LZ6AIuBIzKEuCMMc7O5EJLZALvw1tXbW5knkLiT2IPKSVCKZCC3e1zjoc1vlvn9/gLHH8hi7oA3rlQXC4kXVfQUnO0HovGjRJTGGxwzBuNKiSVDVgF9QLWvUUnxXRfMzAy05JZk3gma2aTElU6ajfj0Cf+aJuYF+BTyabr0YuBi6+PbK8bZrWnXjq+O+75WjXh8Vjj2hHVOd49l9xuJPdjQA2ZItk6zfd+7LicelJRM4w7KqOIPjEEOA4JIXpKExlT4pMXJ3BRkVByZD6tuJwnNuLI2PQcqoGtTbz3rORynNHdc0IXBKKwuKDYjPBkMWMRNdVFza7z7I+eJCS7dTZ31YVmHD1l4RBNXr1VsaFtRyoNem45v0yoteb+Fm43HfMJLM8EY9Vx03lMKZnNKmZlyabf0/oBkCgRqUpPJNE6gV3PEcbSViOruUEdSwIFE0qYW4zW3G8s7egoamj3jsUqoaJEUKCLzFS5dZb5k44nZcA3iVJq3juXLGea5rHirg2kTUG3NTT7ii9uNrgLxzxd0bYj0eZA42kl+OzaUhug0CyKOT8IGw5DQF5rFo9bzFVDe1RMTUXoYWg1skqUS8fuWqAfBA4QtUPrElFmh+LVLwWEVczmgjCPpCoS3mTCqsDiHF7cespK0B4kzkbKWhJDJBUJ1yeUTZAkvhXsNhIpFU2TkEogy0C7i9zrgERgo2aua5qyIBYe2w6ossUUjrlqUKXkfugovOLRM8Fmn7DOMzWKh31HCtBuFbNnI/NHR7qbgsk8ICYBEwWsJ/QMNE961htwYkQfDcWZx0wCxpfIIlvwVYT3pjCeaJMKz/b2mtnlezlDlaxk0iJD9IigiIQUiCInEBFT9oGcivdbU1A6FfgYQea1cnjDcDlJCaNWX5ISlSSN6cSoeZMXmgg+Z//60zBzUmvc6EFIqkJhtCQJgXcB5zydz3M6AadVdJYOSykwSCZV8TYHOLhAqSVFkY1Q1qWcaHRyn8YTc16dVuwpRtzY8urTP+H73/1t9oc9UkKpws+dK/6s489V1IUQ/yHw75PbP39Ezh19AvwWcA78PvDvpJSsEKIE/ivgrwAPwN9JKX32c5//Z3w/JfjiIXLfadog+dHzkVIJPriqIdUkKXi1c0xMJCTFe6vI49kEOzjaKDiOivtguapqSmtZVhO6QYFSDN3AH74YKUxiVgXeuzxje9/xdD5l0JJVE5h+pceeeHRXukAcK7rBcLvv8cry/Ycd1dzy+n6KDiXnc4FPgW5M7JWkoSOEwCF4JlrRes/1OJBmIwWa6TLwtaZkc1PjrWAytaQqscUylo4ujMg6oCvJw9BjFpH9bsr1bYEsAqupwg6eJ4sJu85RakFpMthIycTRdkzOEtbBvIKxkGz7llk9YboMHDrNfutoZwNRJVwMTD9sWSnB8pIsbZwWQCKoCCERVOBoD0RbUqSMUlVK0rkCaz0hRkwB0daMO88weuo6EbSnmiRsTAxYjIJFVdEFx+pMUmjHsipwY2KmBXEZOdKy3gWaieJhDbOl4+N9YkrAH3N0WGuPvP/RhP614aOnSwyJSR0ZvMFO9sRWYa2iLiVSKQ5tQNxUNE3FoejYj5HuOTx+p6MrBaPuied5QLx+5ZkvEsUkm458EKRRUS5CVjtIiNqTQqJqNIdB4kvPrM4u4tEm6kowXURsTNRThTbQbsAJgTIBtylwClQdaM4zflh6zdlYoZuAMJb5e5o4FPS+Q0p46BP7Flo50McRrQXSVlRNTTxqZkjmqqTShrppOThHHAzGe64u4KXw2DHSHRNmEnEjyEISnYSJQ2tB1J7mMuEdJJtQBShXMF/CVo8MG4kNglltWE4Cbjuyb2Fo9yweS0Z/YpGfCnRI6a3sMeZA1OzaTPkCp5VEyZyNGn3Whr+RGaYTiuBtglDKPe1xdCgpMVphRV7JR3L7Q5FbeTFliaIPERdhd3Scn5UsctVm9BGlNLGMHHtJ6B0+5sQorfLKOjqHkRotT4gDJSmNZHQR5wLd4AkxIwxEjBkrnLKiJ6XI9Wc/5P75n7DbPHDcPXD70OLcCCogvKCs5c+pgj/7+IWLuhDiGfAfAN9MKfVCiP8a+LvkcOn/NKX0W0KI/wL494D//PR1k1L6mhDi7wL/MfB3fv6L/D9/OwF/tFHMfaI2gSfLkv0RXu3A6Ew7E0pw2wqu7zo+eaX4ta9pLuYV14dEiopDq7l+Gbnbw+ZwYDnVGBVZznJIQvSSTWv40xv46JEkGM+m1VyEd7HbA8V0pNGCYxvxQrCtbpAiy5VubwOrxcDsiWJ/IxiTJJqEi4pN7wlJcPVU8twfuVkHeuugSliX8CnxcCcoZgPTK8d5WaL6il1n2auIjxZRBsyo+XA6RejI0VnM4wcm/hGurWg7CcnzkwfPvEzMysRiUhLpicWIKEYuveY3f/1X+LOXO/7p5z+muPB81vZIE3l+I4k7mHrJ/EPDkCL7dQICgURXdfzRMRslikVgXkeEjYjdAlVYpJ3QiTFbyXNaCIkSKQJKJ/p1wfHoef+x4fmNRT8aKOaeslH4teL5FxaXEsFKVosGPxFMp4JWjmy6gcEHCgOv/0QgUDCFaBwmJYY+8ZfeXXCzPKKjR58F9nEg2YiWgUPdU6wOTGWJcQXh9Yx9r5Eyh2E81jPU+Uh35hh6g5gIVBdRBoIdaQcBBgYPYp6QM0E8QFKRIgoWc8O0jqzXORl0G1tEmTJG2eUt+rRU9D77KUIQDIPHGEl5Bt4mtJC4QTAcBfVlYPkkEsYcu3c9OgonKELBw53la6spVg60YmDQUAuf0RTJMIbA7mioQkEEXh+gPYzM64TTibouqUzkna9WTEvFLz2L/MnrlptNpHeC2Upm00wMJO0wTWaP99bTTDRBBGTK4K/NQ94NP3uv5Prasu0GDkKwbAzKSvpui485ji4iMjkxRESMpBDw4Usue0yREPJ5rJR66yzNBs/cU1dS5fi4kGPn3tjtpcwkVKlyrqrzOZGs1JIUEvb0e2/qHGqdRCY+3m8HEJJprZnWhoaMZlBCsGsVr2OktYKmVDRGIpUkJM0wOBQi70BEvmibUqELjRotKSZ2969JqqCom5zhIOD73/3f+fQHf8AwtEzqxLG1xIwOQ08tUkWwk1+oNv952y8aqIUQDmiAa+A3gH/7dP9/CfxH5KL+b5xuA/y3wH8mhBAp/byJwM+6KyEvepZnJfshogtBVIK7cUCLnJGogqEwmo+eVTSm4IuN5dONQ6wsgwuoqcAqxVkpsEljY+DJRUUXB3Qw+KAoioqbzch8BgsULiWuDyMVBaavGHRH1JZ16pmetZhYYA412mh+/Knm6Ts98ytJf1eTULRDHtqopufTu4F+eWScKKLViCCYziOtG/DWkI4KQSCqltk8EBcDJoD0kug0pZ3wtF4yrRK/u79lmHScf/SKYVMx7CsKZzChyLS9JLgZjuhmZDeOfGQafvVf+gbLR+/z7nslgpr/+Ue/T3vwPF4pHl16ivckkyajE4QNlJWidQF5FiiTp6kV02iYioJHoYRGcK+23H4hMdJzW2xpFp5mv8Td19gQeTh6wvSBxbs1/XrC611HWQjcuuY4tvgzx/l7iZ/8KKIpCad0m4dh5DYFDIrj2pMciDOo5gJhAu0eqmSIs6yJr/2UJg5YkbgpN/TecnammCFZjYKoC3QJTAfWG89cTmlkw74Fd6doyor5eeChDcSgMDXYMSNSZU1eiUeBioFxSMyWueiUUaCMY3CepCXRS9pOIjpNc1biJg6fBuRUUWCYlANWC8ZR0HcJrbM9Xg+ayhtanwmCNniqC4XtBtoQkW1BEWBxIbiXlsMY8qoyJfrkcMeIjJokBQnHp9cH3r2aM59Ijm7guu2ZGkMRC7oEj6aGbe9ZNRN+ZTmlUGtuDg4rLGMnca1gehZxLtMXC515/01VUinN/mjZbAPVGRxtj54GgotEZzjKDcV5wcub3+Vm/TGz5VM++uZvIkWBNIKyLAkhtwALrU56cpELbkqnDNFcyCWZQGpMXsFqJfBe8s/GecqTPl2QKCcm/8xpSLk7WEY7Ml8uMtLDC0SK3K4P3N8euI8BYsTUDe88XuKFYnVWIaXgfptTmAqjUPIkbSRnt2YzVcKHBLYnpsSrH36P+9uXrF9/TlQJoQ0iNIwDuKHDecdoPUlEbIxIPZBESRg1svr/wHyUUnophPhPgC+AHvhfyO2WbUrJnx72Anh2uv0MeH76WS+E2JFbNPc//bxCiL8H/D0AU1Q/8/XHFp5PWgpV8Pn9HrP07J2kriWjEDw9m7HvLQMFbe84yshRDBQ+DztWjaCoLbNZZJxHBp9o2yXrbWAxVQxWMLqehCTFGc8fjhiRoV5FVXC97wiLA9Pacj7OaA9T9mJAFi1X7zfEVwV9NzK73HM2tRxegCoEfS9oqoG+GZhMJYOPhArEUWC7gE+Ryw8D0mq293BIiUp7orKEJJnPZHbI7RJfbDxiJ/n4ZkAtBOapoj7r0bMtg5OEQ82iXzF0Jeu14slixt/+znc4tpFQXPL6/sikDnzrq1+hqUr+we//AXe7LV0ree9dgfOB+dwjAhRVoEmSD+WS6+FIs2iRLmHihHCYYA+B5uxIs/DsbY9dR+TcUT++Y3o2IaaAahMzNeflsMacCxoMKzVlazo2rWJ9Kxjualw/ot7xTK8iIiqqlNPdt7eexbNIkWqoHSpGqqGGhaScCqROWDnyo/6B1VwxiZqIZzIxhFHycTpSzgsmY82lmNCbHnvV8bB+4KIqkY3gWI7sTY8eMlqi3Qd0AcpAvxcnnXRmhJtK0Y8epSXD0RPKRH8IdHuBNhFTS7qXhuGQsDvL5MJjWkFZRlZLzXyeDUvzSeSoBce14Gpeow4VPB04O3dIDdEZvEynLE/FB+8XGFOwSXs2csQqQfQjwQuqUjOqhB8hOE1dSY6d5fnrlmkjUV5SJMVyWuDCwFTUBCRGShAjbTzwlaXmfKb5cTfSCU/dCEJIBAv1JLcmooTBebo2Ik1idi5ou8Ru59nfB+aPBEURiQ7a+0DLlsn5hv76BSKumU4fcVY/Ybp4xOLqHXxtICWMUaQYqQtD8AEfoR3CTyUH5cJeGEkhMwK7G/JQM4OxvqSxIiTRDkRREkNgc/ucdr/hxRd/xt3qMYftA31/h0yK1u1xQ5ZGIgUYzcXjJzx959usFg2LxRRl4f5+gzIFk/kKJaHvDlRlw/r1c7puDUnykx99wrE7sL7dkpJHC5DKoUxCxnuCAaEUzlu0UoTokTqiqoQoOlKUJKtPcJl//tr852m/LMmr7w+ALfDfAH/rF32+N0dK6e8Dfx+gmsx/5iq+moL2GghcvhfoQ+TDmWQzRI4HyRdthzCCwli8CfSDYGI0BZqVllzJMwqhUKajfufAnbfcr7cUC4VZ9qQ7jfclx03iD7dHZlctz+QFh5ua+36NrSy+73i/NCzGOUYF5u6Cdp63mdNK8OIeCirqM0eYtzCBoU3cp4TsBUUTQIFuPKEznBcTxr7mzBiCCNx2FjEajtpzeVnzxYuBp78UuO1G9srzaCkYDzWqLpERdCyxIzw5T6x7CzEgw4FgB37to2d8+xvfhCS5fLzk9mHLaB2TqkJIxdc/eJ9nV4/4h9/7ff7PP3nJy88cT95LXKwMH64qOueYLgxdCtRKUfYlvbK8DFv28z3DoCgPBbErWZ475NSzbgVDjOzjgf0xMZ8Y7uyBYBJlAYfecbNdo84kSUTKs9xXLyfZoddt08nUIRhaRTU3lCohA7R7xdgm6kUPUVM4WGrFZVGiB8WjzvC911u6JHj6bqJNge0BUur4yirQdZrSFnzjUnNzvmbbvSY4g9c9MvcAiB50ldUWSkmSMAjnqWcC20UwCRMV69tAs1AkH+lbsH0GT9VnMH/Xs1A5gOV8lbiqC/YbOIqBo9cnZrli3GfDyyAsowz0KpF2mlJKoo/ExiFjwgiDihWlkYiQ6NYGM0+IIhBSDqiICGIS6FlgGFNmnhQjO++4vy6IVhCHkWYK5blnbyOtOhKEZClLaqPpNpqv13M+Ge/RNQx9oO2zftrMBQGPrCJtC9EnCqMIVuJ6QXOe0TB95ymahLpM9OsMx5MSrl//KYv+h7RySvPiEtv+KrNHzyiqJQlFWShsJCtiAKXSSROTi7qSGehVGYlEEkLEpxwWMrQ7vB2ppgu6/YbxuCYpw/7uJXc3f8bgBgZ/5PbhE5RU+BDxQ+6JeJuTm4JNWAvt5sjnf/pJ1rRXEaTBdRGpFGVZIoWgHbcoUdAfLT55pKrYHyMpWUYbT6iBPAxtKpg2iTENeOlQjSK0FUSNMhHhQeqI9yBRv3B1/vO0X/4G8JOU0h2AEOK/A/4asBBC6NNq/R3g5enxL4F3gRdCCA2ckQemv9DRD4HLmaINUCqNlp7dAEqDKgKDlUwLxbSQ9G3WD390VmK948JdctgFFrMZYtfwWC6RYUdzseb5deCiMhTnmh+tt+gzyf0mIYRku9hwOZO0yiIHgUwT9jeGCNxv4OpMUI9znlxEyvkepzSvXzjeWXl2tqOeJTwFhzEwbQxq0DxLJT9Ze3avNeZMI4TAHhUuBJ5+LbFde1CJFw8Bmyo+f5XQK4HfG45XI2tvGSw0UuIIPGVC81Aw1nesixFtDH/rr/5lHk3eJ4oS2x/YH1psgLKs8Am8G4lBczab8bd/41/lo6s/5vlmzcWFoItQqZHzQvLgW+7cnkYYtl1AnI30B8lwEIjGclSOq6tATJ7zSeR2B7evBPGoMXPL0I94YUEpnBjwQpEm6pQWlZhWhrYLHF4KqjONEA49EcjR4EsoGksxkaxvM5o0No7jMaJMoD9GHq3OKIKgKBO/8+rA9XXk6Yclfh9hU/F4GtmrI22ydM0a2deEXc9yCVUV0FM4dAJ7zBrroKHbRZCZza61RRWZ3rS8Sngn2NwnwqZi9xCYXkIzVSh5Iu4pBT4xmwZcdKwazcIInjQ1z+WR9RY+u05UE0m/zcTOWAl8Lwh7RX+EuBS4JAn3JdUq4A6Sg5IEG5F1QYVAjBHTFBRlVpKUUjHMAo6I3ynmlSBqEKLISAFtqVRW0wzBk5LEjoa9SggtETrRTANtL/jWkzmvugNnU8FaRI59ot3A2GqkhvnjgEbiIsRJwLWRRgsKLbAi+w6UzzuXw52kmQdESFzfeR5fHHDeUv74wMPLSCyXnD/5DpdPvklZ1RQaxtGf+Ow5zCbFQH/cMyuXeVhpe2y7pZyuOOx2/OQHvwf2wOzyHa6/+BhnO1wYOe4GtE5EEVBGUOkSLxPK9KhJhKQpoyD4HO3nOolGEUIiutyr73uHNoJ+cEQ5oChopg0pKLQRWKvxInJeCroxUQlBZQTjHqyXqMLjZMKYgiQTokkkm2dHziVSLFA6EFwe7DaT+P+6+uUL4F8WQjTk9stvAt8D/hHwb5EVMP8u8N+fHv8/nP79O6f7/7ef30//+ce+SxgcXmm6tcaTeHJWMiTPdCJh5Vn4AnWsSTKxnNUYlyj1lH0L2hRsWs9xjOz6iCrmtGnH5cpxNQmoHmZPpnQDvJi0OBU4+oAotvhqpAw186pgmAYm1jPRDSFGHg4JHyXfef+cpthw6HeoZHj0DnQugrXMjESkRGMKwv2UujqSVoLBDygtWO8lTD1lB8IkXFKMwVOeB0Kl2b0oKIeCW9vz6L2EWeRB2sb2yOrILGnmR8V3Lt7jV7/91wlhRtcObHd3KK1JY8v5xSNSSvTtkSgUwzgyhgx0+tbXvsaHbUsMjrKsCcFR1w3j2PKvmAKjNcehpx2PuAVsN3u89hBapO8JMqBcxVEe+MPNa9rXMHsmUOeRw+tsDjFLw/kMtiPs7rMquUueZqJoo8TtJNVcMJ1KXJPYvUykh4SfBpoV3N94GqM4K8/417/9a+w2A9/79DCpov8AACAASURBVE+xQ0TOPPUycak0N3uH6AX9Xceq8JgqMleKD1aa9TDweh+5XgsWM+icw6jE5bnEhcjDPuEHye5ecvGVXPzcEHLbrANlMvZ4PyjKWSAOkj4EkkwZ1eAEhZBUU8HVmWD7AEoZPiymfEPM+cO446IymUo49ew2kf2DpDaK+bPE5KAxZ4GHa4VPJ0dlCf3kiK0sySrKqqCk4vWLgdVZRUyRQglcVzA4h+0SnQHlMml0vkzYEDFRsW8dxx6UgiAcYykYixE/FtRGwpnn1mc9+SRInk0lbpbYR8vYaUYX6UZBsBrtFVpFDvcKJ0eEj9SiwIZIkRRnF5F9Ae4gKeaSUueAGVVY2uLI6BLrzZrNw0uuP/8BH/zyr7O8eBetwIc3UHLxf5H3Jk/WpNd93vOOOd6hpm8eekB3Y2I3RgIiCREUKZI2LduhnWyGF3bYa/8JWEjiyktvHOZGtkKWp1DQVoSDpiRSkEhBJAACZGNsoIdvrK+mO+XNzHf0Iotc2KAWsCWTdq6q6kYt6satk2+e8zvPw+bqnHf+8J9z9+FNbt54iWfvf4/16opiOWNYbxh3pwQ8L955hxATo5s4Nj6BrhKpzxQYkoIsE0JYht5TVgJtppZSVlAuAjklxl3E1hIrFaoVjGMg7COl1UgzsBkTOmuyzER1zWXXwACJgJOga4PJAlUbTCEY955hE7HHDluN9BtPumqIMZCu/1b1/4ajNOf8FSHE/wh8jQmn8nWmtsk/BP47IcTfvP7Zr1//yq8D/40Q4h3gkikp8+NdAmatRERJXSRi5Rk7ydxPxvEcJLUpOU5H7KMhE3F7Q8/IVXXGYXNIP9Y8786ISTIUgWElWFYKdGLXJzbR019m7DhpoE9aGHNm3Y1UQlFYz828wJiCrtxTzDJPtx3zg0AjKi52BiMLjlqNIEwno2xQs4g0kbPnjqt6ZCgGxk3FUQEbBaLOeDwhTDyJXGX8kGjnIMvJ1rOoE74N4CENBqUdY4wEn1nLSCtK/sobb3B865M4McMNex49+oCQM7du350cjs5xenbOvKmQ2rBoGrwbGfueffS8/PLL7HfbyQoTPCEE6qq9XpZQHFcNNzmg73tevnELUzUEH4h+nPjcQvPRh5k3bj/j7/xPX2HzGOI4cnCjZLdTdKtMvwqIuURmSWHyJBnwicUtRb0YKU3mYqfARcKQKeaKKhl88Nw7KXhtfoef++hnUHrG7KWWk+MT/v4//Ud41hQehh7GMGWLlzcthbfklHgaejabxPFCUkoBFXRDZrcDhsydhaJYRF66I/Ehsnoq2VxlZocT5vX0h1AUiqMHguMjwZnxBJdAJWaNJGjIK4gus7itiWNCiMyNWcHjteNxfsZM1shkaDFE6WgPJUF1SDL9OrMoFGKWcDlSLRRJ+klk0gqkjdgK+l7ghkwxS1RzQVPC6WokFIJkJanTCAnjkAiDnKKUDZRL0G2auEQ6kAIcVhIrYfDwInrETuNFnLauBwVJ0A+Zs03k9q2SyiREC4MS5ChQCZ4/k/hOcfmo5PBWxPtIfQxmFvBRIoJgdidNjt4kOJwVKGCb9rSLAjVonl/0NO67bP7wMR/9+K+wvdgStWB9dcHNW/dZX1zx9Pn3eXr6LUpZknLE1plwFqlLTTc6rLIYK8jXA920zyxmBux0aFFFQrjMcibYjXlKGq0TqkroOuJ7ya6DrCPoSLeGUOYpVYOaMu37gNcTLKyqJDl7IJEdZAvtUhCzou8CZu7Io0ZpQXCZulCsvSFcZmSR0FISZcSW+jpmma+3uH/M8vh/47D8r/0qm3m+dePo//qCyNz9iMSNmqMHI0JB8jDPFY1hOjVkzU17wH6cTuRNWfDb332Efe2ch82MhazZZsf5NjGWA5WSFFEx15Y2tlxuBcJJXr2jSB6u9pFG13S5J6tAHeoJvFNGvtutGIs9Ugpuy4pDvyCHydZ74Uau9BVFGYlRkcXE8xhzQClYrTLDUFNdWMaZQwWJryFqQWEjOUFRJmYiM+TIplM0WtOt4MhoVr2jOUx4HCIlXiuO+NW//G/R7yXt4gDnHZcXV+w2G4q6wRhDO1+wODjg/MUL9rstddNgiooXTx9TliUuRLQ2zNuaHD3OR5RWpBive4lTvriua5xzSBKmqHAu8CeEI6kU4+goypIfPH7Bb779L/igP8VYg23BeUd0ge5KkjvDwd2MsYkcDC8eZ2w5MDuInJ81FNXEGQ8p0Iwl944tv/SxN3lw/zUePdtQVBWFtUiRcSLxd3/nf+O8e4ZQkdEntvtEUxtizAQXQUBxEGkasAaMgbaWmKQZY6Iu4GCmCC7Te3h0Ce/+UUAWknIWsaUgOYW1kmKW6TpN/3RqtTRz/rRFI1JGC+jWgQcfC1SlYOfgcgVaaiqjUWVgHBMXp9PCijBTmkLoTFMYlNScryPdLlG3gtwpho2gqDNloSjbTNYTkXSmzSS+GEd2uwS7euKOCHAbgakE+IzUCV2laU2eiXA31wWy8GzHAM3E+x+3EoJAGkE9gxA9Olj6TWYxEwiVqIuMVqCs5sXO4QdD9hNmd58CdhYpGiilZusjWUpMFvgx06ia2UEAkSil4MmLCQWcgyKbiFQKGTSFjlhXEHXgfBdxXqCloC0kKQqUdeQo8R7KGkiasNO4lOj7iaGTRaKeZQiacYzMDifh9WaYBt1Kak5XA9m4SckXJFFFtJPgJVZrSiuRdhpChxjpd5mUBEWVUXpivoRB4qNHqIxpoLsUqGLKrcsqo1BYlRmcwKXpIJadRCaB1YZ+D8omhn3CSvcj2y937r/C7335H3815/yZH1U3/4JulAruV5Zbt1u+sr7EtgklM+8NO44LxW19yF4Y3g8dwuyRpuFpv2Pdw2KrKKuCqki8VNT8oe95MkpSfc1G3hveX+2ws8hibrn0mnmaUdpEV664MpcsZYlxguQqTsOKSkkIlr3wnKlA2+4ILxpir5jVFlnOeG+3QxWZhKPvJIeLAsfAMIhpBnAQp4GZiSijprVjpVA2ksNEhJsbjZNgyTSV5eo8IyvBfhdZVoq3Frf5yx//WYr6Nv1widSaedPywfsfMDs4ZD86ClNwsdrQzObT42lIzI2Zliq0nuzpSuNC4OrqCmMt1hi895RlRc6ZbddhbMFqtaaua4SyXF1e4d3Uw2+aln7fobUlxcjdw4Zf/Zmf4yvvf5svf++PSaHHGAE60WrJap948QNNuxRInRg2kZihuqmxs0CKMG4yTSF4aVnzxY98hqas+d4PnvLB6Yqf/MRH8WNPUdXUyvI3PvcLfHD+nNXqkpB6BgFj3PP8YsfysCRrz3o/gum5OQchA5FEXQmu9p6rzrPqEh/8MKFt5vCW5pWXFR+8A078SVTOUTWWnCPLg4RVhrSRjNljpSFGSDaiKslwqvj+H8HiOGHbTBNLPjP7EOXM8OXH36Ve7onHgvFK0Z1LhInMWsU9U/JoF4Gpb92dZapmKiTGW0Iv2GeHSYp2rug6T9VONMm60Tw+jYhZQhuBqfWk3Cszphb40WA87LaRGDPF0tNtA+UCLAppJoiYz5L9zhMrhR8SNYJ2IRm8JI8JY6eM+ZJJsq5EQlSZMSqMTpRGYwTMdUIFSE6zHicOT1iLafi8HBHViC40EQhjQgeJtQmfPS+uMtkNzBuF0TD6QEiC013gsLaMO4EpM0FkNluYLz2uCLgekkhkGdCFQIQKWU2Hg00IdAm0kCjhaepAHTLbfjrMLRpFt5GEvcRagRaaFKdTvzYTc6aYS66eJUypyPtpgcpWkrRT7HeJRoGxIJWgtBq3l/gY6K3AKtBKsNsLNJYkEyEGqloSPFglfmyi15/rov5nDgkyxN0BLyTMlwFRJoRIrEfBJgfW6YIQMusPLKrMPLgxspaB8pVI1Zac0+GDZO8DT8cJd3rx2DJrpryuNp5KKTarCt841sHz5HLPrt1StZHt4YZVsYXcUgfDug/4rAk2sfKOzUKwKyI7H9m4RA6aJDSNdOwHjR8Ea+uRVuOjYfe+4UArTB3opQAbGXsIl4G5AZ80g2KCPfnAuJPMyql3p53mfjXjI0f3eHD7LgnLbtchtaKsG9arNdoUNE2DD5Fx6Ce5dkpUTYsxhs3VFT54iqrBD3uWiwOENgzdDm0szg0slwcIIdh3OxYHR4xDj1SabrdDW0szmzH208ep6zrmyyXjfgdkhmGgrht+4aOf5aXFHf6X7/xzNvE5QiSMDWRKovFI2zB2keNXA7mMbDaStMkMZ4bDueCvvfU6s+KAk+NbnJ+94GrTTUaqqqIfBuaFxTnPvG34S3c/zfnZGSmDtYacEsE7bFEiSWz3e6rK4oaeYehx3qGsYjyQfO30q2zDe5y0sN4lHr3j+dAbhgcfEyihkDqx6SVd59k9V8xOMtXc4ZLADJrVWWJ5rMjecrUeqG9Bv1V0K8FdecJbt+9xa3nAnVsnvHz8Mr/xzX/GIM7565+7wW9885KnzwJ2ASfzjidBcfFtS2GmtFToE+VJIJeB0MspDy4FSieM0Kz7gPSS+hCq25EYJcJPw+gUwA0aa6+phimynBt228TxoWR/lohOM29KbOmxduTFWaBZaHTQKKdwW8XhA0O/GxAicf5CUVeGcRXZjYIxJ/bZkVSkqhQnSRJ6SWsErVGIIrM8zGy38OLSw5Xldq3pth5VCrY7D0ETdoq6TAwpYuYCv1E4M04axdpgEBSjIQ6gssCNk5xDJsVmHZBSEmJmdBmhQTkDbWDjBkbl8ePEgSlLgYmSXTdiC0m+MnQXkryH2dJyehFJThLLQFUo9l2gbAyBhC0lZhYZidStQmQYR0/QET2XDC5jAEaIRUbVAYsgdgIvIoVWGJNJAww+UypJNBm9ELjLOKWwfozrz3VR/1d1hrwd6codm/PM8Z1ElzNlJSiMZB8yiUjWGWEkp+MKU0d0LtkGmIWKqxR5kSLri4xAsjySGAcrM3JrKRnJnPottsvMK8c4ixijUCITfeS8g8yODy8XvCQb+hx5dx8YjeLF3uEMXG4F2SgKEYhrgRAl2kPnPGoEjUIpSCvFOBf0WbI8mZIW51kybhSbXWRuJXqR6LzgxsyyB5Rx3JxLPjx7hV/5whfYbjrOXpwhruW7o8ucn74AObmV6qahLCuePXnM1bbDp/c5PjzAaM1isWDX99iimk7e11acwhpCzhTG0O/3NLM5McFqs4UUqWuNtgVaG6QyKJux1qLdyG63I3qPlAGtNZv1ijkLXr//gP/s5Aa//cd/yNeef526TejDzPPOEUtP1Upk0Aw9iBBZVAUPXy34wisf5Y2XH3K17tns9iShOF93vPLSPZrZDGs02+2Wq/WW2sipZaQ0fT/gvWfWNsSoGIYBYy1t3VKUJSJrUtYcHM0AQQiBn7v385yN7/C2/X08E4smC1AiUWFQTUYWsOtAzhW700TdJpqZJDUBaQRGKbwPzJdpit1tBF985SY/+/IxF+uBhw9u4LxgrhP/4ad/hu89/QE/+/ob2OFr/CNzzixGkuz52MywW2gWpeBXPvMxjhYLvvn0nK+ePuJSXJI2iuIoYQeDKCXjMEmv3SXcmhmuRkfnMilo3M5Mf4MTRDkBquTW4lxmN07y7/4qMitgvU4oq3ll3rLtPVs5oheQreLicqQuBaMXiFQxjp7YePp1JkaJrCS6DZTWMu4VfgvbJ5psA2bhETagtWJ2R9EIz2YIhChRUSGi53BpKQ413RBIekJI1AcZU0aKFFHOYK2agGlOkE1CpExpM24IBD/hMMpSIW3C7SdwLmSm0Y0ixkCzFIQxUyiJT5pxk2mPE6YQ7M4hrydDWGEAL/E2oKqMGxPRRjSR+TLhvWTsEkJDVUnYJZLIqELifWSSGUnaaurB74tJpjE4kIVAFpliJ4hR0m+g9H8CXv/x6uaf66L+Z10Z2NsLTo4SuzERg2BeZy4dGBVwTiBDgS0SKWRuVyUXcYfKidWLgudJMz/WSOkQMnPUKpYW+ugoRcYNIOvM4hB2ybETEo0mbg1JB0I2Ez9i9Fx0njCALSXFXLE9H2mv31VVCHLI9L0hnBvYSMTcMzsQGBNxm8SNmaa6l+jXgvVzTWUkgxgQJmPaiFaSMU4f2tApnj6DeuG4MbN89ug+n37r88Q09YurdoFSk+SgLCwAtiy5WjcTQjRnsrYcHlUUZUUSitE52vmcG/Ml+25H33VIpcjJYWxBay19v8cWBcGN5BRpqwJtC5Ca6B273ZbddkM9m3F1eUlhDUoI9kOPFIJ+GCehcAhUXUczm/PLb36av/Lmp+ndwDh4ts7x3//ub3LpzlBJYI0iDIljc8gvv/VpKi3ptj3LWUNICYxmMWtwPnB6ekpbVfh+T1tXLBdzIoJxGDmct2QxycLLoqDbbvAOyrYleE9V15MPNKUp/1wYRPTcKV/j+PZDTh4+5Mn+u/zm1/9nFrNAbSbHZFsKnovIzUWiFIrLPhOIuChYzBMXl8OUjpGCeSj5pTdf58MHIzIHSj2ihh9yNLvFk11P348sxgtsOecLb32OI/02l5crjg6POT4o+Px9wZ0bDXdfepXNxrGcHfNgdsTvvP99Hrtzdk8jpgahI8NjTVlrnJhuPClHlFKILNAzjyoTXciUheCGnfGLn36Ly9UV/+Rb350e+YvI6eV20vSR2EWJcpZ5AZ1MjM6jtCDmyGr0aL1FR0nlM8c3oeszq0vDjUNLThPnxg0T9NwahXcJomA3KHZJ8tpxyS5tUYOkIPOR+QyJYBMSUXjKJMkRIgnrBceNZkwCHSdmEoUki4y2CaMFUmWGPqFUpt9PrJboBE4K2AfKSuJ6gY0a24EWibjPpCxRSeFcpqggHid0Vrx0KBl2iRyAIkAS7IeB1EmawmINVDPPjohIgpQ81IlCaJIHkSTaTNvIfpywGcYK3AhCCYyeeDZmnkkyovcC7zJ+byhE/De7fPRv4vqzM5qTJHcYEvceZISBYRQEn+iVpCw0zkvGfSYPkguXSLcs2kLRBvb7QLww3LljUMIzjhqPxBaaVniqrNlET7KZvlfkjWI+V1AktC4Iu0Bde2xtiSjO6Cl0Yu9gGDNPnwkO7kiaOuOjxoRM9dBTHUb6IHCrjOunDUVVwPxmoL4vMVtPv8soodAxIqKiJDPWkW2fUKOkqAVv3XjIT77xOq+8+iHWm46xX1E1LUINNLM5xhguzs8py5L9MGK05uriguXxMcZalIDCarrtlroqWK9WlGVJDBM7XeliGuBM9CHGkNCFJEWPMZaybqjbGePoWPd7hFQUtiSnjFKKfhi4decOex/54Mlz7t08xijJft+x6we6fkAaSwgeqS0HyyXHyyW/+sW/xn/72/+QXVpxYmZ84iOv8tKNO9x/8IB9PzB2WwYfrh2cHR//8Id4/PyMg+UCoxQptOyHkdVmy+HhIXZRsVldXbOqp7OaLivGYcCnRFNVjKMjx8CwG5HGYJSisAaDpMwF7nzFZ974IlYc8Xd/++/wYtxw+5ZkOZMcNhItwfWJmwvJ5T5h3ISDrZrEsMu8efQKnzy4xcGsJcaeIWeGsOHp8w0fX84ptWMzbnnpzpKCnhfrKzbrx5Ra08wPCTlz/3BAiMDZ+2/z5PSCor7NGw/v88qdG/ze2+/wL977IZvQkx0YLZktBKPxXA6JlPU1QCtRlBkhEzcXFS81hzw/3VErwf2X73Ayn/NbX/8Wz4YVFij1ROhf7QdKlUljwCeuPxeSOESsEGxeSJomcVwZ3G46LeeYuHou0XbKhWerCDi6S4new42DacMzjZn3nybGMnN/VtIWhtH3NNlwoD1tpbnKiY1zEBRhu+DJk4GTG5BkxBbgtpI9jjh4FguN1Il6LiCo6550piklOQrSXnBxNs1JlJgY6FWhST4QxHTzk2ZKCUkviDkhS03dTsCv4DJDlxl7hckK108HlgJJ8oqUI1EHKDz9mNBlQmbD0Em0hT5lpJ6gYsFlsk2M/QRNG3dgbKasJxSvaTz+nB+rr/7nOv1StYt88+TwR7ySOf5EoD3yzEqJ1hLX16yGQCCRhCU7hzKC7Jn0Y0FRWElMCXU5Y9wI+j7S3EgMIdBmg2ojVxdw90CTl4HHm4gqLKmLLLRGi4SQiRAELkbmxqDKQFQj9Syy89NNQKFRURKUY3QW9hkRM7ceeuZFg0sju73i0WOFUFAdwxgVUnm8tyQ36bd0nE4efR+wNvMhe8gvf/wzvHzzBtu9px8dQkiapsHaAuc9zWxG8J7ttmO+mHN1eTnR4YKnKCuen50RERweHNDWzRRBzLDZbNAkmrbFjQ5xHZTVShNCIAJSKqzRCDnl2gtrKYqCs4sLDhYLmrqm223Z7nYsl0vIid/6l3/Eo8fP+dmf/kluHi0nxOrYY4sSj8A5j7WWQk3kui4m/uk3f5+f+tBrtNWMpmmom5rdrmO7ugJtCd6xWCzZ7XvGmPnoG68xjo6zZ08Q2hC8Q2szDVvLgnEYMEajlaKoSq6uVtf2+oyxFq0UOUaePflg+jolFofH1E3Dfr9ndI6TmzfZi8T/8E/+V77z4pvYJqOrTF0I2lKQYuZ730ncOaiYnSRcpznY3uNnP/wKN2cRd/6MD56d48olbVPx0r2WGzfv4PsV3/9gR6t7Fgcz1tsRv36EnT/Ezu5i3HOKpuKDx6c0as/X3z/lfL3gE5/4LMs2U/sf8qKb81s/OOU7V0/pLiw4iVmOzG9GjIJxVLAuKK3hQGt+4uZtLlZ7sjK89cbLNMVkt3IxMsZMYTRSQtf17HY7hBWgwA+RGDJjSmx2e87XPX/8zjllFajKhM9TnHMcA+VMMY6JfqMoZwFdCjZnYKTi+G5iHCKdy2gtONEzfvr1N3jp1jF//ORbXI1PUS4RJbSlZe08WzJVrHjv/YFdiJSmojaCSiien0e0FWTrmR95pJCIpNFFIifoQ0IY8HvN2EmKUuD7TI6ZupncsEpOPHdhpq3cPEo2K2gLUFoSZUDojA+JTCSPBlNkxjFeD1IlXZeRZUKXkeglyQlmMyAKfC+JMk0D6JSudZdimp0BUgdM1kg1eWsFnu2zH60/+oudfvlX3HBGB6IzuI1B2EiFxCRF1Jm2GjEzSdcHrraJSiXKaNhvBD7B/YPAvGlphSHojJZ7ZkVBpUt+8/GWJ33guA00teDyEvonkn2GwwNF2wqQE9N62yXCVaRaSnzOBJXZPdcs2wJhE0JJGpGojiPZabad4PFTR9hYmkM4uC24OIP9RhO1QChFfx6ZlZGqEhQmU2o4C4nXZzf465/8aY6P7jL0PbbQpCwIKTI6R9ePFFbT73uG/dTiKArLYjEnZRj3HYMb2btEjIm7twr6oaetSna73dT/HHuS0GQZCeOIKkpiStiiJAaPLSvcOJBDQKQ4/cOTuXVyjAuRzXZLXVUIKSdmdM78/E++xX/9w/f5L/7LX+djr7/KL/38z/DaKy+hSLh+jxTTjSGMA2VRkJzjix95C01CGctsPme72dDvtkipMGVJFIreR56cr9DaMIyToUcIiTEGKQTeuQm6xNQqysFhymLybTYto/OsV1fMrou4NZa6mRGCZ7PbEVZrdtsttpl6yuOjx9RVyX/6b/8H/O733uTv/7N/gNtuKL2ieVlg28T8SLDeJR6GBR87eAizAiEkZV5R2fe5+7HM0Z1AdhLlDxjcCSkkbhxAt4bnT57RNBW2OiDrkm67ZVkmHj1dsdv1lEc1H3/1Vf7333/C1fqS/S7RumfcObzkP/lLr/GV50d8+TuP+MGTDWYWWT9T2AKaSiGSYJYtn7r/kJQyz69e8JHXXqZuGjSR0Y8UxpBDz6xqqZuGZevZVsXEujEGpTSt9fQus93tUUrxi29ITPeI716O/P5lxSYn5idwbMF5yXM7FUxbwSYIksmMHvQCDr1kMZac1IdUStPv9nz05od5fNFyJTcgI0plGhWpZKLSJR/7zCHPL59xliJhSBQYRIh868mIQNK2lhQSbszka369riSlSBgFchkwSUGAVEp8SkQB0cNsNu1JCCHIcloucwnGvaeaZeT4Jwo+RTVLSJnYbwXJG0YT0U1GZknup5lFTpL9lcIqweAmrXazFKQw8WuyAxU0LkRkJUg6kRyonBBRQ/7/kSQDAR86Llmqliddz0TVz6ATWQTcleLk3nTSvXWzotGa9ZnGHY5snaATPXI28OxpyYHVfOL4AEgc2ZY3X8n88eklZ6dQHyfcDm6fWPo4EF3LLm548a7i5GGkPY5sN4LzjeRkJtisJih/ipocPSpaYm+JwqOyQmmBQSGspPOOJYYbh4KxEwzjZEM3WrLfZmzM1KWmTSW/8MZH+MzH35zQvDGhtIY4mVyqqkYISVHVU8FNkaqq0FqhpMIYS7/v8DFRFCXNbIY2lrKq6YdLUBpbFLhhmE63MaKNYbZYsF2vsFWD834q7Dljy2p6TFWKoevQxmCLcgJYLRZcnJ9jrCWMIylnZvOGv/Hv/VWePj/lD77xNu8+esznP/spvvC5T/PS/TuYfk/OGSck59s95ISIEV0UzNqW7Xo9sbeFoF0u+eDpKTeODtht1pAi2+3A5eUlSkC7mNP1I/FadZaRBOfQRQHC0O0HjC0Yhp5Z29DeucN+GOh3O7Q23Lx7D9fveXa15avf+S6f+thrzLWjtXISi2y27L73fT5yfJf//N/9j/l7v/sbXLx4zn6fUTFwMhN87OAmb954SE6aYXQId0k3fABHCX0s8Grgxs2K56unlGrLODykOzsnby959eUDVFNxtoUgG6rS8d57L5BK88abP8V+84yn52s+9cYrnJ49pmg1UTWMUqHOvsdPFDe49/mf4u/946/zfHWGGKbBW7E03LQ1d5aHaFuyXm+4c+OAISQKWxBdT84wOo8xhu36Cuc9RmusnrZjY5gkzTkOzM2a4+oJKUtSc0F1fMQPxi1hHcg7xeoyUxxrqrLAbUcKJfnwgxNqcUqnZmfiqQAAIABJREFUOzYj1NuSe3rGeh8YdeThnROGrsN7z4Oje5wMA/PFElLEWksm451DkHn5+B67bk+IEaUsTw42RPUu3bCnTJrZosBQcv5iz34/8XlkiGxdT1ASWUIzn7LmPiRmCsY+4nymLCQuJpJImFqQgyBPzmic9oio6DuBbQRoAU1C2IBKkhDkxCpKEhEgeUGuJligsgqFIo6BSircTqDnQA4smswQJml1U2aIkyTlx73Ul770pf9H6uy/jutv/e1f+1Lb1D/iFcHSNBzeyRzMDbXMDKOe7oSHHmsyc11SdDP8qqTIhsMDTaEyy2RgMDx5mhl7QXEcSfsCqQ2P1zuaUlKViu9eTY+Tt28p2BqiCdxqaqojT3tDcXQr0zaC2yeCiz7RR0PfKbozSbIJd2FIm4bYa7YOykIgUokfDapWDDHTbwQGQ58ycyMp6syuixTLxI1KsgiH/PInPssbL7+GLWfX8ULHerUmxYTShrKZTctDZkqiKKWo2xlN21xD+ScYVVk3zBdzrBLcvnWTft9xcXlF1bSM/Z6qrjFG0/d7UBoJ9H2PDwHnHNqWU/GWghA84ziSc562UL0nhcBuu0EpPS0kKYWxlqZtqauSV+7d5AfvP+Hpi0u+/c67fOPtb+ND4t7d25RFgRR5cjWKzORCDbjp+I3ICa00m+2OujBIIRmGHqsEu/3Ah19/jUIrcorTMDfGSTpMJqU4meKVZLPdAuDGETJ0+w5jDFVVXWNQPUII7t29yx98421+5ytfQ5sprtnU03A5+pGsDGIMvPngoxgVuNxfUYWCh/sFn7z/Kllo5vP5dGM3hoNmS3EjooqCMUf6MfHdS8fK9XThjLk+JMmCoqrYvXif802gKTMXp4+4uthy+8GrnNy5z+gEp8+fEcdzrOq5WF0hRMCHjnJmGL2iVR2ffe0eB/Mb+NBxOC/54oc/ysms5njR8PT0nNW242y1oyoKbi6nPQMhJIU1pOuBMUKQUmaxnHPr9jFjd4V0jzDxFMZzLM8o04pKegq955XDiiBe5dmmp/eJlBWh9sxUzedf+xB/+ZOfZGYMZ92GhVvy+uFt2qrhq2//gOVizusPbhO8JwMiZ5QUXFxe4FzAaMnQd8QQSCkRY7wGGAqMMcwrzcOjBW+98pC78wM+fPchr5yc8PKdE24fVAgh+eKnPoHrep5e7Lh8AW0riSLgekkRDEorZLIMnSAVCVUnDJqykkgFqhLIZhqGKgXWCJIX+K0BIaYt7X1CaYFQUwuraRR+K/BR0HeT7LooFMFnpJlMSsMgMEYSI5AFRmVkNbFn/PijT+qzxQGPP3j32Ze+9KX/6ke9/hezqAtY3BcEDYPdM1tCO89UYuJX52JSZc1ljSo0l3uPLwZUE2hmGWUii9Yw4JmfDHzoyCLrLXUd2MTIVow8/2ACMh034GLkzg2Nu7bJaAnBC0wsuFGUHDWKBwtN0JGygmELh5Xi5AgOj4ACdrtI10n2++lRPSIZe013JZEyYXWkagTRwbGr+fff/BSf/chbWFNTljXjMDD0E6c5xoRUhqOTG5PfkOkEH4KfFqgEkwFmGMgx0O12lGWBNZbNdkc/Tj3psrAE56ibmnh9aklM1vXddktVWoxSaJGRSjIMI2VZoo2h6zqykCAkznuymGS+PmbKqsSHgFRmKvw+sFzMuX18yA/ff8Ku61htdvzRt7/HO+++j1SW2zdvUJUFEhgGh5SCsjAoKZFaMzrP0A8cHR6w7zqatqHve8p2xnK+QCnBbrtldI7CaMiZEAJSa0zVIBBYrZFCTE8m44iSkt1uB4C2Jf76dCrI3L1xzJd/76v8wTe/zYurNSc3Trh95w6LxQIRAykEwug5am/xoL3HK7Nb3G0NPmSOjg5IKSNMxWY7okxLt+l5Po7MmkgMgifbwGqfqEpBLCIvHd/i3ffXfPWbT4lXPQd1xu0dbWmY20COjs3zc87eewej1jy/6jhsJ5fpi3NHlJ6LVZxacEPi7skN3nrpPveXh4TR4UPkeLmk0IrVektZFtw6OebezcNrd2dm7NZAmpR0ShFDpC4lJ0cbxPpd9P4H9OMVwfW0MbCykKtpv2N0DeXiDT710TfZdz1Pn/YcNSWfuHubttRoKdnvBsrRUmtL27S8uNpwerHi8OCAn3zrI+xW55RVQ0rTRrNREpEjg/NUZnIR7PsRazXj6KbPXU5E77AS6tIwnzW4EEkx8uz0lOfnF5y+uOTerRPefOkWt5YNuezZxUAQCVRGWYmUlpNFQycGfMyYnKlqgesyYSo5qCxQWZO9QIQJneB6Re8zhc1gMloJup1k2+XJ9GU9wkwu0pwE0lzL1V1G60wkQ5IElykbgZDXPf58TQL9Edf/N4s6cHxnksrGUXKxd9w8SjS1YNXLKVuKYSTixASbH31k6CWydNy+IRhj5L2zSNYQi8ROOt65jPzwxcBmiMwPFcOQaFtJv0+ctBapDaMTlEpBENggUKPgpm4J/bRFWM0UORguHxnuVQsIICrHZrCkrPCjgEKRIiinsRGOjyDuFHaw/PyHXuU/+qVf5M6d11DKkNNEiMw5AQLnA3XbUpaWGCND35OB4N30iKwmdZaxdoJ3xUi36xBC4OOk1KrrBh8Cgim/G0JASMl2u6ZuZ0yr/omisIQQUVKgtWZxcMCum4rgrG0BprzxbEZRT98Lpt52WRQEPxVnmCb6d24cY7Tke++8T2UtPgSenp7ztW++zQ8/eEo7n7OctxyfHGONwcVMFJJtPxDSNNQMMbFcLjBaI5ViNltMA83dhm3XI3RBTvFP++spZ3yIWGuuNWKTGV4ridIK5xzkjBtHrNFYa4kpY5TAGsO7Hzzhg8dP+cO3v0e3H2iahvlyOW1KaoUpCmSWzOZHzJY3GPY9WiZ2uy1Xl1doXbJYNvjhijFusXN4eVHz7MKx83B/oTFW8HRzxaO3L/n+DztunrQ4r9mmGU3bMqxWyLKgZsP23ac8fTrSUbI5KGGRsSowbj2rjeNblyvi9gqdemx1BCmijeXw5CZHh4f0zrM8OmbfD7z60gOO5jXeRcZhx9m732G4uODo9m3QBSmM2HiKSe9xNO8Z9QbZJmoFy6VB14rcR2KvwBxyMc7JWfDa7UM+dLPi5ZMTvPf0g6PrOtwwIATsXaKxmh88esbFuuNzn/oJ7h/VjN0aIQ0xTaYopRVSCoSYnhq1ra5pjQprC4w29M6x7weEkDgfpj2FdoYks+327EeHMpbBB45mLQd1w8PlAVYFLtYbtIkkmaiMptsm+mFazbdqkm+YRqIU1Mpyvz1GBkUXeuZzSdNoXEiMaUJFWw1SJlAgikR0kWGjESqik0TqiDSSfj8lXWICoZl2NbQgjkCUpKwQSeL34f9c9qb/vb/IRf3Xfu1vf6n5M4p6MpIhShpb8mg1ctUp/Gh5dplRSI5oeXQ1ghd0K8G6g/UQOO8hOs0warad5N6Rgq5kOybMumB24uguSrxTHJ4otkSSlwxjZjQDy0JTCBA2YZqRSknuNi0CwUFpUEoyUzXrPtDWM4pCc1xGxk2GJQSV6AMcHhtKoajryLCR3G1m/DuffIsvfO6nEapmGEZMUcA19F/rqf1QlpOFpazq6y1JDzkzXy6v2yGO+WKGkJJxGIgxUjUtfT8ym8/Z73sG5xApIoRgPp8TU8baAkVCCkHbtsxmLeTE4vAQKQVaG4L3WGvo9x22KCisndyjRcHq4gKrJVpJYvBsVityzhg1OUCbpqGua44OFqw3G84uVpRGspi3+BA5O33BV7/xNi/OLmnbmuWsxlqLH8eJJSMmTniWmgzInElCUdXl1I7i2ngD17o0gzIGkdK180CTU0IqjcvgRsfoPFXToLXCak0KYXq/2hbvPfdu32Cz3XG17vDO8+3vfp+vfuNt1l3PfDGnritkDEiYlryExrQHyKLl+LBmObe8/Op9Zu0MowxNc8HJrEZ+APXW8/42sNAtJ+IYV6/oziLvP07ofuD0RcfHP7IkjI73nq/pjaWuK1JdsXp+BkqijzXjLHMeAxceREjs157KwN3jhnp+RFMZmqaG6KmtoOv3nD59zpOzFW+88TpaCmLwDPs9fn8Fj97j0O5gfhMpM6UaWFQrtuPI06eCzXqkzBFnSq4uRxZS4O2SL3+jR1THiJzoeocSIEWmNJJnF2v6vufB3du89/QFd46XZOD9Z+ecbzr+6s98mkWluTg/B6moqgquBc3BO3LO2KKEHEkxYIzFeQdA3w/8gy9/gzFrTo6P0Maw3fcTl91oZm2LiIEPTq945cFdFImU4MDUHDUzzjcdtZUIM5LkdBgYBshCIKRAOkVKU+pnUZTEsmfvHeSJbmmrTFVPLSulFGWRyVn8aea/bibue0yTm3S3g36Ywha6yigyxGs2vBF4L+gHKIqM6350+uUvdFH/m3/rz26/PHi1wgtB3RjyKJk3hug1gw8srebEGObGUho4HwMuJRCK46qi3ws6B2MMHCnN52f3mI0tt1pLc3NHtAVnW8P+SjMMGWU8G6e5emYIIbNfKYpCE6sRX+0xRSZ2Fh0iD6uKRdnQHEVehA3RS5RVbLPg/EpgG0O3ztRk/A4OCsVnX77Pz7/1SW7euENIgvVqjXMBISQhRoIP8H9w92YxsmXXmd6395lPzFPO053vrbp1a7hkFYujKIqk2KKsAYYaggG3DAP9Yht+dBswYMM2bPnFcAMGBAvuhqjulloi3JZa1kSKFFVUkVUs1njnOW/OGREZc5z57O2Hk5JpN9kSyy+yNxDIiB07Ik5mxlln7X/96/+lQRjFVKoVEBLb9bDsIlvPsxTbcUizjChO8Dyfo+MujmUynYeYloNhmWgNg8GAja0zTGcBySn+LKTEsQxs1wWtkJaFbTvYto0hBNV6HaQsCqyuR7VW/+smpzQpfBgNKTANiXmqWWFYJq5tYVoWrmMX/pMaHNthsd2gO5iQ5oqFTouK7yJUhpSC46Mut+89ZBZndOplTCmwDYmBxrEMRJ6QzKbEcYhl26gsxTRNLKMwGvbtgv0iANt2iOMIyzTJNCRJiiU0JdfFtG2kUcAxnuviOPZpFlhg+IaU1Op1rlw6z87BAablUit7kGfs7e2zs7vPLEooVWq0W00cQ4JhYjkeStqkeJjSxlAJpuOT4ZMHOU9fe8jwIEEFKTVMDgdVjnoxHVfTaGjev5lRVSnXX1yivOij4jlTyyYWJosdyeHRnEkyoVGRZAFUO1V6oxjlK5ZWDOITxZNByvbjEa6IWVioMx4ek07HHN26zXT7Hub4kEY6pmwJwnCOEgLDtAmDgHgakR/vUnI1qtLB8puoaEqSzhlOpriGpiozemNFrHM6FZOq57DTE/zlrT3QgrKjqXkhyayP7/usLTbo1EoYhoFj27iOiSmK3fMkSHj56gUcWXQAIySmaeH6Pq7jYFo2juuBNDGkQa7BMAtYTwhBq9ngyd4xf/bddznoTwpYqd3AdWwMKXFdh5LrMJxM8cs1miWrIBpo8C2HrXoHlcLheEJqKEAxmwpKdZ8Ff5HReEqoUpIYVA6TWVRk8KZEZ5DECi0KxoxvmyiRIERRqK/4Nm3fhxS8Eth+8R22yimOK7AMsJHo2EDL4mKQSsgzjUSTzv//iKn/9//Df1Uuef/GvBDw/EaLahsCIyHLFZHIULFJkOZUKyZl02KSZyyaJTolC7OqkaYkSxSZkPjSIRYp1bJEYKGEJM00YWLxeFey88CGOuRphmuACk4FkeoKC4P51GAuIsKpQBkpi2aVmmcyQOFIA8svsxsMcUqCSZxR9i0CnZK7GSY5SSioGYqf3FijpC2CGCq1OqPxlJPBmNlsynQ6RSlF93CfR48fMxkNCIOA7vERaZIRBgE7T59iuR7T0YhgNifVEMcx27v7NFotkjTBdD08v8Q3X3+LIIy5+vzzZHlONA+KzlOdnzYQWQxHI8rVOoYoYAtDAtIgDkMMQyIQKK0KNcc4xnadAqqxLUzTxHYKj1bX8wrWwunJp7Ic1/ORsgi2nUaZw5MJyCID9XwX3ymKTkkUs394xGgWUquWKZUrrKwsYzse1WqV+sIyjucipcS2LBzXw3Us8iwjVzm2ZTGdz5lOxjTqNQwpSeMY1zKKjkghyJKYSqWMzlNcu9gRea5NmiTYpxej2WyGY1tcOHeGO492sCyHeqMJOiOOYw4ODni6e/jXWb0tFOQZ9WoV23YK7rd2EWTcuLfLg92ceSBZ3FgmMWqkmFTaGyw2ylgsMuonzKchayXJxpU1wjhj5ZlXIJ2x3PJoNV26xxEiT1guabQ0WF9fYxgNcSsa7QlqLoz7AiUl/f0Tpv0x9mxMR/Q404m4eNblmYtl1lpQ0iekx7sMJ1MsR+J6DpqQOAhIxwM218H3NJ1OmVa7Qx6HIOdUTQOrLGmWbBZXqxztQHfucmG9TL02pFre4fpzM84sBVSSE8JUkAYx1UaV5U6FRq1KqVyhVS2zubLAtWcuMRqOENJAnYKChiFJkoT8VLICROEpeAoNakALiW3ZnN9c5cH2HjuHPe4/PWAaxiwvdHAdi0wV6zrN+un3xURofcqcMVBZymK9TafcIE8TpmFKNDNw3BQpIiaTFKkl1ZLDfJJhmSaWIwBNloPIDZSmsMITGgOIQkmiQBuCTCmSOMO0wbds2mWXVMdIuyAGSAeElaO1QFPUpCQay9Eks5wf1lL6NwX1v9uUxh+hKaw13Eu6+KlNGOZYtkl0audWsiAJU96NptjCol/p07ILp54kUdieQTIXSCUpGzbHg5TjeYBbj1kqu2BkOK2Y5rrC7yjWFgW9PYONqmA6LZyQ5yrHLafEqSaIJE5FEfk5h1PN3cmQil2m7ZWIE9AyBg964xhlGjDPsWxFZmkulc/QWb3Mw50DKlrSmwTs7O5jGpKVTgu/WmN3f5/D7ph2o0q5XMIulbC1ZhomyFSzsLrJcf8EDdQrZaIkI86hXKszSxSzGOLJnJrhsL13zNUr59nZP8DQCqNUpbbQJgpDyNKi3bpUKwqg0sByiy2sEAalah2lFaZpkqcpaZpRaTQRFEE7S7OCZx+GReOSkDiOha00Os+K1n7DRCtJqmOuXLnMztEJN+4+Iklzms02k2EflWdo30UICWjuPdnB81yWlpdxSz5ZEiFNiygHw3SKi4o0KbkO4+kOtmXjlsu0LJv5bIZfqZKnCX61hs4znCRFCPANA6dUxrIdDKOoM0g0jl8ijhIcx8YwC3XK8+fO8rHr1/juW+/j2EbB/VcKgcJzbVqtJlmWI22L/qBLdzBibWOLUr2F6/tkacx37r4NacCZpWX2ZJPWWpnLZ5ZBeOh0hmFKDiZlcmPIcy+vo0sN0nlKdyhorb1CrVpC6JilzX1ct46bdrlSyzEtl4slh1FNcRIo2suS9FCxPYRrNYnsd2l4FVbPn6HeaTIdz4s4oTSNZYfWVsK8u0ucB0zECmdfOM+gqkn6uwyfPkIuTyjZi4wmDhVPYAK5slBJhWpNkIwk9Vad82aMZfWR1ZD+xOb2/ZStxQynqlkRD9FITCMgnid468/yuGfyYO8YLYrmNsMs6hlGHBfQniUQp41waZogC/II2vRIk6RonMszTMNgpbPA3/+Zn+R/+d0/JVeauw+26fVO+OiLV3n56nmcU/XROIowTQPn1IBCU7h/5XnGhtdhuVbncf+YW6Un5JkmTzMc1ywMNEyN2xSUKh6WyJnHMbPYRlgZuWGg3Yw01BiOQbWZoqQA30FNYhITdKKZxiF5VYFZMFs8W1OxSkRGSobGVjZmGiJNQcuu8uCoW9B5f8zx/8mgjgBTOhipyZJT+HmqFEqlEJUqxqowAQjTmCDOsDEpSYlrCUxDY7hAlCANmEkDsxVzFMfMwoiWdskCuHBGME9SPG1zbqvG8DjArWeMhUm/B1WlseuSMIXxwOFRlDFmjlPXTGYZ81HOcitnv5/gVgxc18EzDKyqwTTIKDs2Qlnsnox58+Z9rj97me74KUqDUorh/BDD6hHMA+492ublF69hC5sH955Q8n2qlTL7hwecPbvJYXdIt9vn4y+/xFF/RJJnLHdaPH6yQ3c4YXmhybu37jKeTME06fd6LLRbHBwesdhqYkpBfx5SKfnYjlvIM1g2Ukh6wwGu6+HYFr3xGFXIhhNEEabvEUQBB492ceI5rHcID4d0FGhpIm2HkmNSLnkEUcTSYhtBysb6CsPRmJVOhXuPBJ5bQgrN5toS87lPFkXkaUajUmI2HhFHIYOTPpZhME8y0iyj7NqUWgusLC9x5/YtRK1KhkG5XCPJUgzbIzdiokwT54KKa7M97rMz7DIJZ5imQcMuwThiVrbw93pks5iJ5UMSs7WxgunaxEnKRaXotKqUSh55ntFZahPNY3yZoQyXyXjM0kuXiKM5Hxzss3085hUh2T0+4ajb49yZM6RK0ayWuXLlPG//5XfZVTGLa79Mq9kkz2uoLCKJElyvzW7YoFFfZxw95sH33iFTmpnRxL20Sng8xOoH7DwZ8mIdqs+V2dp6hY64wWzWo+xKLp41cB9nLBiCwFtmurbFQaSIe1McI0eZNrM4xKx4+KZEtDu4SYoXDQiOe1ieCc0G42CKGZ6QyXVsu4y2WtjzOaYDIgGjmiONDhWrxqIz5+aRSTnI8ONdSqait1tIETddWVAD5T61ho0I36WVN/nu9++wtrHJcX9AtVzGPS2eJ2lClgksGyqVCnFsYZmFn6jWmtSyC6gQ8DyX0WjE+soCVy5ssX88Istj8izirXdv4lmCM0tNNteXqHoOoDFtD6/sM50G6DzDMB2SNMO2XV66dBXbMfjOrdsYpsY1RSHHK6BUgiydUnJqDCcJXinFdBTBXDM5kVhCEsoUWxpkSqNOpkijKMqbEqQQRHHEfCIoNTK8ck5ohqTTggmXuTlplkMEA518WOXdv9tBXfwI8RcB2JZm1rUIyyl+biKFgaxmaB9UrPBCi82Gx9E8pJFXSNKcXndGuy3xtEA0E9LEIp1FrFQ8fO3im/BifYntPONWd4xjWlxcfJl6e4Vxp8ud3bsQD2hfauOXNJYZk1Tr9Ad9GnaHWqfETEgCjnh+Y51O+VP05gPu7L/FbJqw3nYYpy6xe5n5IER4Kd9/9xbdbp/u0pCDbpd5EKEULLYbBHFMnmsGwxE37z7k6pVz7B0cYhkWzz57BSkF4/EY27axbZsgipgFIbmG/miG57rY9hyEJE0Uq2srlEs+eZbR7fXRqmj/tx2XcimlUm8Q9U+I0xzfhulsRhJO6TR9Dp8+4H/9F1/lQDtUyi7aNIjnAZOTMeHJiJ95sUW29lP0dm7x7Pt3uD3JuDHXVB0bAfiexcJSm49e2WDxy5/me+9t88/+t69zdDKiVvIwLYtmrUo+7PPFhmIWZ8w6i7TFmIV6mY3NLfZ2nnLrzn2mQcj66jKH79xB6oxGrYJpCMbzBNeycFyHza1NVBIS6ISJYfHm17/F7MoiT4MBnmMjLMk7e3eo3XmCfvFZlm69Sbpzwh8f5GzZmpuuTf2ZK1y7tE7QKbO7+4jSqsfJcRdjpcQ7v/MG/96G5Li6wt6tHidbDgiDsL9NpbzOpHfE47ffQVomJ/EMff8Ok9UV/uDrA6Yf3OD6WZM/+/PXmEUW/ZMBwrZYd0PCTBNmHt//1ttkSch8Muf5yxvI/i5PnwLBgIWDHQJV4mT7iP30Jq8/6nB5YxOiGZkbUq9LdKoInAoHcZndm8c0PEWDKZlSjHMH3zU45x/SvvwsSaTBXsZXB1hqTD6ZEOQlpmrCpbZLJjXJ/ACiPt0nAxaXymiRc/9+wOWLNdAGD7uaN9/Z4csvS5JYMUwFu4cJpbIi8DSdmiA4iajZCa3FjKoKeHVd8Die8bVvvc6Vy2e5ePYc00TRrFXIk5hJqrh7+zFPj4a4jkOj7OD6BqHQmIdddkJNyTLYXF1gdWWFRq3KLMwwhEueOkRphnQtGq0Gg9GU7Z0DtOPjCUV7cRmhFOPJFIUg0TmdRgMLiWH4ZMJEIlhcknhJxmiWctIT1DuKhGMmM4tYC/KRIkchSgKnBslQcDxM8RwTQ5okSU7VNnF8QZgXDXlmLcau5sy0JporDCTCSsl1SqUm6R/nTOYThLb4MIpef6eDuhbGD5/XEE4vU251SJRgqBWOYXE8E9imjWU4jNMMOXNIopChlWCaEY2VnDiD0cxEJXOW6jU8I2AeeHiWgEjRzdd5NBpwNO6xWfd557BKsjvm3GobkpfI4ymG06BWqTEJJ3i+RdjrszsrQV4lxcMmwDAW+Nr3buEaVRzvc1DOaNWXePz4gF68hlevsyOmTEs+1QtbHOQuYmEJmcS4po3ZqqIPHzO59y512yIf9OjezxC9PmbZZ7r7CDMMmB5uk+YK13F4+EafPI0LKmC5xPF8hghD9sKU9yYhSilu37xNIxixVrN4/qVFfuPGDWZBRqVUZnN9je7JCa5rcaZt0prss7d6jgcnMXf/1e8S97oc9gVTz8UwC0nfLA6wEGzWfMLFZfLaNmfPuZz0EnbuhpzNYjAKTPX1WzP2xyF/8aDL8ckEIYvmoUrJQxgmlu0ST6cYjsBpuOyMZzSDMW//7le5+9p3mM3mJI0WGAZfu/uAnd1DVo2An/7ipxh2n/AX37iHJTRCSuTqKj/78SauZ/L+uVcY3nuPrZd+HjupFvh9qUQyn9H0DlG1BrVqCWN5yspxwJk8x0hSDmcR/+T3v0P41T/nIy8/w8r1F3DnEaWlFSqWwcqCQea5HJ7k/Ktf+12iKEH4LhufO8fdv/wO1vAQv1GnahqsnBxzM0rpKsHmPOLMSptvPnnKm7f2iYKAjfObbF5qs1h3Wd9c4dHhiF5qYpcdbn3wmM9+9iM4hz2s5TNoOyO/PWX149cZWnV2ujNee/+AixvnOR92KVcG5DmMzQUO+4qDSco0UKhajVGYMlQWz9d9dpTk/gPBd7/5FuudAJUMAAAgAElEQVR1Sc2z2KoJ/LaFOtph2Kkxnyak7gEqlzScMq45oOqVGEUpSgmmxyMejlymSrBRj4kiwSBSxEEh6LV9nLPQUozDDNuQ7A1TNsIU22+wWlMMDvo83pnjpSf81h+8hikFly6s8PFNi+32Fd752p9zb3+AYViUHMFzL23grq2z+vD7fPPunAsi57jdQJy9SH8ekeQxjuOhNGThhKx3zINRl1u9kNF0xguXzvL4nbewVraI9/YI5wGpZVL64it88dpVXn7uOl//H99EGwItJTJVWFrjuwZiKSOWCmGAXc+IE4WyMwwtMR1B1SnRuLhEbwSjcJc4jfC1RZSnzNOYVlvSKvvYdsJkLvBSk0kClq/QKqdiK0xDU/IUeSrY7hfF2R93/I1BXQjxT4EvA12t9dXTuSbwO8AWsA38ktZ6KIrU+h8Dfw8IgF/RWr9z+pp/APwXp2/732qtv/LjH24xNIKbyYtk0SYg0KcYoRYCcgEKhC3QOQihIVGQ6NPMX6Cdwmrs/oyi6ipAR4WjDTsCbWwgFgQ3tIZYowW8sVvoQYBEpxoeitNj0QjvYsH4TsRfH8+3b2jQryIyYFpotn/toUaLNQxHoCLBfcroxnIBcUoNxmmfnCnANmgaGZf7f8qiqSHVWAeSJQqlvPDOLSq+RKUKnWiEFKSJQueFJ2csRFGFVzBH0E0lphQEx8eUbajYFhfqkt/8XpcPbu0iRCG2FOc56ysdfvnji6yYuwRLi+zHPpoM37cwTbBsF8/zTuUFZogsouYbKKuEY3vUWialRFB3Yp6vgl8xGCP4zqOM7jjkwX4fz7FYXSysCl3bwjBtmo0G1bbL+mWPY1HDCiVqFJEM+mSPd0gA8yMfob68QhgESDQVram5Eq/h4wuF0ECeYaiMmmthOi6fWj/P9POfZ+RVqIQxJdelXKoQWjYOHs8uX6DxKYfe9j0uTe6xKTKMap1zn/ws5wYxWZZxZn2Z8sY6E7tMGoa4nkf52idYSgQL56q8+KVLPOnCg6OAZqvBymc+Sz4doaSBGwbMbr5HHIYkpsfqhQqLF8+ycVDBq3awbYtmu86zpS6PjxWz/gGVRoPH3QOWKz67wzknwxNe+sg5orxEtNikee9PePL0mMVXr/LRtRr97hGGZXMQljnXqdBpH/Bg3mChobGWGswnYyLbpNbxqJgGVrPFfDommQWYKqc/UeROnQslhd1YxrBiJnu7bCvBWXvCdi/j6koJxzBIw2IH2ak1mdsbHJ30CPJ9Lm+5uCWo+hHBPCOLoZqYJEGK7QhyH+aWoGcbnKlIHHLOVhV5ZrPQLGM8HFN1C0/fSrvM6sIiwcUthrM50wB0rnAcn876Gr76KKujm5xfreKX6wyzhMuf/iRBEHJ82GUynXDl2Weou3CmJhj5c5ppxtrlDa4slMjdEt7KgHCkUMJi+e/9PGW/inBL4D/DdLiOEDbzOeRSEakMyy6aGqe5RriC3C7OxVwIYq1h5vNkkKEdB1deIjVStKkxyUEpRgNBEFSoOyEqj7CURc1USKUxbIWVByS5g05CjGwO+gEfRqbxb5Op/wbwPwO/+QNz/wj4htb6V4UQ/+j08X8GfAm4cHp7Bfg14JXTi8B/CXzk9CjfFkL8a6318Mc+YgpYZuljC7jra4g8B52TC5NUFpxSQwt8w8DMY+bSLgrmQoNh4uYxgTZwspjIsslP2RnkGUu+jXJK+HnMBJNcaDKpMITE0GBISZuIwLBJ0CgFSqekSiOlpKIzpBIEtoktCh9FoTVaaNw8QZUr5FJgCYErKUSrUkVTSgIhcclQ0sCwLBzHYfz6U7Jva3wJjisol2RhBG0Vf4eSL4hjCXlOmigsCSI/1UFTxZdBALYj8bXElQW2d0antKSgXHKxzAxTChwpC+9RJfAsk07ZxMSk4/h0mk0Gz14lCDSD9w4JogzPcbAtE0NqwmmINF3Wpc/S+SssJg4L5gHP5V2cNEEJSanW5Gcvr1Gp1pgkmnrJwbNNXhxNadTKvPfeTdxyjcTxiRZeJk0UL5+vsXD9HCf7x+RaEmMjlteI85zPff5zhFGCR8bS1Qukox2ufcZFAVpl1JeX2NoyiLVmW0oMEj555SWWxxOa5SrSlLzRP6G19YjDSRejt43h1Di/VmY1OmbKjPryKo+Od8jDCXEYMr2/C3lCFCRYjsetWZ3NtsNgNKez6DPEwKfBPAgwHReLlGA6xpYmTtlAJB5+uQXthMWXfoLPNR4x749QKFx3zublLZ78yW2UsNis2xw4glsPnuDVmrjlCtVGncnTI1ZWWnzi+gZvPRix5Zc4ngTkGnQS8+BEs7x6nfDMVdSDA4yaS9tfBJXhWialcoVpHJOlKUJlXD67yHOLnyUIIurVCtc/ssHeWPH0je9RUYrdxxEbWx7PXK4y3TZo+BaWYyAnCfk04N7TO8T5lKW2QSolQZLjOC7KS5iaGWtVSXqiaZhwFGkiSxBEil4wB6HZH+esb53ns69e4ZmzZ3HMnGqrzgs/8QneHvq0D2/wqU6bb3y/x9uHmpdfuUZoN6ivRFj2A7a1y1aljj3uU/ZKzOYJK2urmD2bcrWGdgz24jmtjsdsMiXKJWfOnkMYgpULn0fEI4bjiI2Nc+z2TwjTjIPKJg86JkJZoCWaQpxO6RxDFf0RRSFfIBHITJOSFf0UJROlMzQK4RRyC1qAkYPWhVm8TvMil8yLhFEgUWHh7ytEcR4a0ZgGT5CkP3Z8/BuDutb6NSHE1v9j+ueAnzi9/xXgWxRB/eeA39SFnu8bQoi6EGL5dO3XtdaD06D8deCngd/+sY/4r4YUrJgJngfmbEZo+xwbHkuuycFc0cpCzvgxb+QOqRCoXCGl5tWK4t255JIYc8ddIhNFBmCkkhe9mFuR5kUr4M3IY0ZByVMUV+NSHvJqbcK3Rj4WBh4ZJSunapl4UnImGzFPMiaijkoTwlSgdEY+D1kUAVPDJkoT6kZKGqekqUYYFmueZubU8KMxWXWBKnPa7SYPgiH3lUaGGi0hy4oLSZ5rtIaTUc5ECBxdtDJHQlDSp4FcQMEfAdd18XXxRMkUmGmGbQkMy8V1MurlErVGkzSYUgdWWnVWFzrU8zHzcougVMW2BSM8knqT/OgIc3EN1zMJHt3EzFPKnkabCmVJwlnOLHfZWKnSnByT5ooz1+tcu/pzfPX3/pTBXLOysMDxwQ4PHu/w6ssv8fkv/BRvv/UOlXKFo85Fwv1tzraqNJc6vHZ7l8Es4eoLz+OXqoyPj7CV5PDwCGPSp1lzefmSz6fOmSRRilM1MbIhy0uXWHj+U1zwn+fG0TYvXrjG8jTCtiwapTL2cEi7E7NfexERPSRILDrXL3B17QzvvnVAqhUim+K7LlkSEUVTEqVJo4CPf+wlypZiZ79Hc3mTTPWZziOgDEIWzTe2hWvUsDxF9WObmO9nuIaJWFxG1De59oqDZZtI00WaNuGkj+Ht0+40uf3ufRpiBqbLyvoapuWz8swnePLBP0G1y8y9FUZE7PXHXDy7yWzq4XkuvZMxM1Xi/DMX2NufEWgDO1e0Gw2QEt910IZBrV4lsQTXntvk/MazEJ6g5id4q5cQfcls9zF7b95lNlVMMqhlGjMOwEwxMZE6Y3uQEhBzZsshnOdkIsWyJWBQclsF5NlJyYTC6AVcXfG4N0xBQfckY71t8nQAOB5XP/5JPlGvYNkmWmfI0hLP1crEzTW+eafPxpkyuqVZX93AMOvsDkc41SrKK7N29ixGsMxKu4wtNfV2g0bDZzaNsByHrdU2syhDmQ7lziK62SSNY+6FFQSrzJ2U4P4TnGqVk+mM1csrcKRQmAgJxe7bROQKpABRsLjQGmVI8lxDrtBCFm3/Qha0SymAgvueI09fK0EpNBqERooMpQtrSgQImaM16MkJPJHFy3/M8WEx9UWt9eHp/SNg8fT+KrD7A+v2Tud+1Py/MYQQ/xD4h1Bs83/oGjSvTB5xZhJS8XxWV9pk0332gxyhyxyaLouexk0D1o0Z8zAiSxLyOKE9l1xbWqVmKD5v9tF5RjAeY1kZwqyzZJswOuELWYZqrZJqQZBGeFpSl1OWjBIvlzVyMsBxfSzXZCA9qqMDlOORS8EjBOVRH69WQWlJu64RsaBc8TBElQ034+FgzIrjkFUaNE3FQe5RHWY8bSxi5wMGfomRNDAsQc2S2CZYliDPNFkGaaoJY4UrIAWSU82X4LSrsnWaqecaMgS27xRSvCrBmMX4ZZ9Ko8Pf/+Im6Rc+xVJNFnzgPGF5dYWW6FOvn6Fee4ZZeZUbzh/hXXyBL1+s8cYf/j7zJCIwJEkYUfNcnntlmf7qFju7T+i4Xaquz0ajQltkHJxoIreNpRRJnNA/PCJcrpBTNKNEwZyDoxMsx+XyC9d5cNjDQzIVDSaHISsbG3QQeJ5DGoXkSYzllxDSRhkWmdJcuXaJS2dK6CwB24cswzAtvM5ZHLvDI6dCnp9mXHlOnueULY9ydZlWpcWxsAkTxd5RzO7RlHvbER9/QXJ5c4E4VZRckwUvYG8YcuGlq9z8w9/CaH0ax1fkGp7Gi2TeHFubBXXOK2GXfLJ5wFzEHMszTOUB0+GMg26Z3f0Brc02rgIjyzHTOYm1TCJcarUKX/zFL2FaNv/uPClkgy2bfq9HEEUcPHpA1d9g+eJZvIUqn/70JyjaCQz6/QHvf/Aez22eY/98l6XFVebzgDMbKxz3Tzi/tcaDx0+49uwzRf2ld4/9h4/ReYJnZXTnT5joNt7CBT73n1wiHG7juPdwrA6R1WN8MkSamsNJSmjCcsOk4Rs4ns18opGZS7XRpF6toAHPhcpKTngomQ4jXtoMyMubHB3uoHtHnNks80ZaIhKLuLhI28dyTGYzwfHDG7z6C7/Cl36liSEFuVLMxgN+45/9Jm/efkhluYWz1OZnf/5nqagcy69x//EO79/e5vK589x9tEd9ocaVZy8zns553rMJ85xLa+tMxmO+fuv7HM6mSNfknSe3GNXOMnVtDnMHShqhTRAarQ1QBRVR5bII6Ke0XS1O4RGZF0E7+wG4RFMEcQQIo5DSTeLiCaMI4EKlRdPbX+2u8xyURqQBH9Z5+v91oVRrrYUQH+7Tf/j7/Trw61CYZPyodasNuLLhMwkTIjlgVR+T5R7R8hLfGDlcaLs0ju5QffZFfv9Bl2fSAWXDJp1PeSIt6kcPob5CV5ps6gzXr6LLdeapotR/zFJnkeOaQ0PlmBpQBtkYPN9iWbpUHI+e9BG2jSlMFuwmURTiOA7nPIOa6eGXyoRRhC19vEQQ1mtEqUBYOUQ5zy9WuJGamDrGNkycik+9bOInNq7nUndMzLKk0zCxXUmWKVRelAGyRJNlmiTRxJFCa8hyzSxQf/29khJMBZZpIAwX6ZbJVIgOprjVGp0rH+VcdsTh3Xu0KmV6OwF5mtE/fkzr2jJ26wUurF1BV9bY7bQ42H6Pg+2IVsng2KrjYZBoi+rCMrXGBa5e+wTffnoHv++w2i7h+T73jiSv3T7kJTvl+XOaFy6foVJfpNmqkuUZ6+vreF6J7izhxntv0/joC6xubBA9uUFv7ymNjQvMxhOUX8OKUmyrIBkrIcjyFJnGaCSTwx2MyQNsz0e4NcxqB2E6JKlkEg0gyXj67jfZ3tmlVnIIFhcpB30sW0EYkqgy37u3hylgTI1ZvYHtenzkhWskpx2zFprkvRu06nWuv/oxRlaDsmxj2A6USkiZs75oEcxm1JoNFheXyJKYt2/d4O6jA8rXPoZLwigaM5RlgoWXUCgsNK5fIgtCHOdbLK5tUlp7gThNIYyJZlMm/S5Jf4zXWeTtdx7yzJUJTnOBcT4DKXFcl3A2YRzOuLG9zfZJgMwVd+6+TqWxwNJCg/FowmAaEGc5sywhIMNaucJwtITj2NQrFUwVYAwP8d0L5PMunruCHoyIxSr9kz2e3g1YHOUsnLOwSlD1DaYzn9TNCEJNMEoZ7B2zsRJQrZi0rrxERAtWFb0owJURjTzAW/0Mrz34P2hVE7YHA37zzW9iSAPh2FiWjSdNHCF4p3dAogWZ0iQqJ4pi3p30uRGOSFKBmab86ld+i5VOg3rV5WB4wq3bD1i7vcFCzWcShDx+sk2WJ8yiOYtXrvDOfpdhbhAlOU9PBrz4wmf555ZkbDZQOOACjkbnVhFW1SmxnVOy/A8yUrQu5grRox+YE/zfTEa1Lm5CgCgcqHSmyCniPTI9jf+qgIutH3i/H3N82KB+LIRY1lofnsIr3dP5fWD9B9atnc7t83/BNX81/60P+dkIoG4IDu495lOvPM9kOGCiPGrlEsv5mF/MA/L7MyKdcvLOGzyXpKxVHDxpELsm/vgJaZJijQ9w45ROvYGan1AxM/wgxPQcSqQsJBOkyojmE+rVKmMdYI9yzppjtFIs2gmO8DBdm1zlHMzHVHXIBSMlN1KMfECcx7jCZBpMWKrZYAscy6Kdj1lx6qzWHPJZyktWQCg065sm3WOTkq95z4fvJJqTXkqeaTzfIApzNAIpC60TpTRppklO/Q8FhfehbwuyTIOEFIECkizBMc1CN8R3cSo1rr+Qoa61kaaBeFUi/Q5J9x5pMMewHYQoOvxE7jLLRuztHbNeDjgqFeYEOpwzn7sYdrlwnAGwbI5mig+2R+z2ZuzMcqI7B5x/OaZipCxXNbbIaZUslksm2IJ57vOZj79KNTlB6RxvYY1WVTAYz/DWn0WSkCURWS44CVPKTUmjvYRo1FBWiZl3Bb9yAadax3DKKCExLI/RcM7td/6Y5sYlls9corN+BZVGGKaFaVwgTXOM7XtU1y5iHc9IZhmWqakvtZlnIZa3hIwiHAOiMGIwnsDTfV786E+z994HuEpiSBOj3OHauRZv33rM8uoqtu/RWFokTxOWkjG7T19HOPunJ7fgm4cfcPuNQ5KoMAcxhMBIc8LxlChT/Pbrf8A4TUm1RgUhHA4ZHx2RnfQ4ubnLdDglX0/5xs33ef3173Dp2gXwbPrJHKts4wQ5zahgac2nM/6nX/sKUR6gfIEq+zTvvUMqYzY7TYRnoVDYp7ILFcvFCAIq0yEL6ZjWaIfDUZ/pgy5JrOl0TEpVgekKTkKH49mULFPkLYPFuc00sLizb7K0vMnD17Z5tP82J9pBWBqnss6G2uO2E3E3rSAmBtNyC6vRYfvpA2ZOmVF/iF5awDt8SqdVJ3NLxCcDer0TYstkig+dDnlS1Ku+FxxilxYwpSSqdshfrjG4ucOLeYNpt8vBYAgtj4vnz/Lttx6jxT5ZtcFWp0ZplHP/3Rll38dfMSlbBsNc08UCbZwGZ1Fk4UoVW18MCnYGxZw0Tv+vp/CMosA+VV6sFwLMUzBUnxa9DI3QCqFzMABtoslPHxsQe3wog1I+fFD/18A/AH719Ofv/8D8fyyE+JcUhdLxaeD/U+C/E0I0Ttd9AfjP/6YP+VEbAA2EccbOcY+rF88w3Nsh1SZO0yedztiwFXm7TDSZs9GukiQpaRxRLvmoSci5xTpDS+JaJgtIdK6YBClWGlBOAzJpkoUB0WTK2bObDJLCjFmgmE6nSMD3PUQWIcjJI8iVQTqfkGqPcDLBNAzcao00DJjGMRpI04w0jphkGWYUcLy7U2iQ+zXScIotNIcHR+RKUyuXSKZ9Wi+cx1Exrm0ghFOIVuUhKpzjVFwsxyCP5iRRxqQbEQUpSFCxJpirQvog14ThvMB2yxbLF8q4DQeBZrz9DqZpY1U7aNNAnewjTAfpNzDcGlpq0jTCkZq6kXK+HrHecvliHmIZGfKFGssVjWNJ4qAoCk4jg+lkTp4JFlttys1FesM5Cklt7RxemhVmFUmCbRokYcD+7V0sqTEqNYRbpVb1Cg57q8rZhRrHwxl5lrG23CRMc66+8Fzhc5qkWIbgxiih7joYwwGSE3SW4fgS14XycpVhPmb44AaDMCQKAkyVMQ7n2JaFYUOvP+SDvfuMjyKEsnD3jvAu5IyCmHrdJzU0s/mMPWPGw50+33rzfS5fOstkOsf3GySZ5s233yHIBHfvTTh34Tyv37mP7fjcGT2m1HmWQ9vEHfcxdcq59bNcXTnLN26+iRKCHBM3jlFKkmqfoLJAMB2STGfoROLUGsyHEwxZp9IaM9MaUZZU1poEjSr3TEHHsogpY5gWoQUPhwdcqV6j4oR01rfIZML7jUV6NPFufpsvfP46r25e5H9/+4De9rfJt55BHO3g6BkWFk0JremM56MZu2mCjaDRNFnZdEmSjGEAXnOLLD+ikoV05zl7Jy7DkeBk9SJv3Ydza0vsyA7d0SEPz29wcZKwv3iFlc0tpmcu0fMqOIMTSqHByaMuV179JF/5o6/S/vd/kcFX/oSf/vJnsLY+ysPf+8dsHwyofv4T6AycjS1C08TRFfTsLt3nfwmtJVaW42hNfv+fM1vfRD7KuPzqeXqPd+nUWhjhDpPde1Qtzb3xlK1XnsXrfp1oHtL45f+0OJ+yQjYDLUEXjUdaC1BGEaCVWQRuoYrAj/yB6KROM3IoUn4opFpPs/bTTmmEgDwvCqUSEBkCCdjFa+fiw8b0vxWl8bcpsuy2EGKPgsXyq8DvCiH+Q+Ap8Euny/+Igs74kILS+B8AaK0HQoj/BnjrdN1//VdF03/b0PqH/1YCCKOIzYbJ5c06auki3XHGo4MAyxe8dP0i3b1DtqcjWtaMg94hJb9JFEfMpmPOr3mkwykmJo5fIkgtwkBQckzq5Tq93gSVZ1RNTbVaon94QBKGxPMQ2zAKDRPbYzYeMByNQUNneQ3HtpnNQ7QQeLbmaDBG60Kf2spTgign1zbadDB8AVpTbzaJlcHCwlnyYIJTqiClgZKC739wgweUqVVa+OUKAo1OQkwZQ60KVhWVzHH9MnlZY1QNgnlOnuUYWqMSiVs2SLsad6Jo1nxqFZdDc8KFeocwlkziCiWnRJoaCHMRo7WM6VRR4RGYPh98+2tow8T3NF94aYWf+cgiVqkG8RTDMlHiOTJlMJrkvP4vfh0RD1lsLHNx8T6HusPJzMRrV6i5NsoyOHv2MobKcU9bt/M0JU1ibj484vNf+gUuXdziK1/9Blvnz9Cf3OLu3oQv/sKXOO4N+eM/fI1P/9RVRtOQl175GM1mE7RmFs75jW99lcMnB4UEgOuTpgnj8QDH8UhzhZYSoTRpnmFZhTjU8XDALEmZxzHxfEJessmXIrI0JTcmHB6/h5g+4oW1DUbRnHkUog2TxY06/bTPcDbj3LmzPN3e5c/+4jHvPvk+n/2pn+B79z5gtdTioH2ea72nHO0/oHX9l+m1L5D80e8we/wa9Zc/wdt/8j2+/fAWtXMr7Ow7GO/+AZ+7cJFgOufunZDvfnATvdeH4Q7lf+dLqNAgOxnybKvJs+fO8KascPhBj+znn4HnrnPguGTbezALMFdWyN7/S9oLM+ajnHKlQZJq1taepWc1yb//PexpTMmqcPukxsnrj8jbv4h4uIOlexiXX+bLwQ793WN+rxdR2+jwnDfn/AUXkUv6h4qJFmxeep4Pqh9FqwgjGLEjXeJHN2g9dxE3GzITZTaun2X18JBaWdIuC5wzi8yjlKVWjbYQOHHCYq3JRmeJ49mQJB4wDffJsozpdEqiAw7LLfLPXGT+yZ9E/t6f4FsjZH0JJ0lZ8mrcnoUoDIwPvo/odTGe7nG0vc2Xv/ApqpUSz3x8FYOcFzeXaDx3ifPPX+Xxo10cA46Ui3fnPo9Fs9BOtwujakSx80UXu98ikJuQGadYusEPRt6CMa3Qf8U8k6Czwg1NmKdFT50XzBgpwJE/AJubQA5SFxcK54fXE/8242/DfvnlH/HU537IWg38Rz/iff4p8E9/rKP7t4ya73JueYm7D/ZJ4ogo+T/Je69gy847u+/3hR1OvDl0uN2NRjcaaOQGCJIgQDCHEWc4I02QNKyy4ljlkssqlzWlUtl6UZX8Yr1YVulJlsuaGXM0mUNySA855BAEiUTk1N3oePvmc+89cacv+WGfBqgHPwwfbKO8q7pu3b7n7LNPWt//W//1XytgVIvBMOelV65iigovIy7vTJjkMTIf02oFZmZmee3KIeXEYZxB+DHp7CKTwYjhcIRWku7sHEbHXLzyLst3P0xlA0oootlFbFVxkBW0dQqtWURiwBqIYt68NeTZ516h1Uw4urKAjpscDDOMqRj1e/j0KsYYstEhEs+XnriH+8+vkeWBphhg8gKfbVAWFp2m7O/fwkWOobUMx2NMVWKcQ2LwIcVEAaWorXpVk2ZrCXn+HFbmpI1FdHuR0SQnGU04rxSRAnAc6orXopIPiyXm7vsicRqj44h8cIi3JVFHkC49QNQ+zpGjY2zV5+x9f5OZ+Xl8sYPJhthiAqKOtdNJioxnOfnAhGL/CqYouPjGy9wYeN653Ke9ukQkE851T7A0P09eVu/Z9soQEFKxMxjy23/8PU6cOsHNm9d45+KLLC6dxcqUa5evsr6+S6Q1Lz//Mtevr3MwHjEuDcOshKrk8XMf4juvvoyci+kKhy0NIm6RxBEHIiYTCclkSPCCanEJtbdDc2WZanYZby3y4vOEYBCRojr1KNZC/Bffoj1JGA/A3vUEDonxcMMLyjm48saLdPoVeRVYPL7CPfETNNUMg3yRctNje1t0V1rcf+5Rnr5xC1Gk5NvbZDd73Lm0yg82f0Sku/zKhz7Dv9p+hrhyDPLae3zp7i7m5EfRX/8BdthgcP4Usx+5j86VS7hvPsvIaw6WZ/DBI1eOwtJJqsISzi4TOcHM9gGxaHJ6eZaDTsLBpmM52uXE5Yt0j97P3vwCS7JDI4pZ6yqax1apViOqhZR8XSHLnPvWJH9wRdBzKUtC8pGlReJ2zrXXhlzeq021ug9b3og+wq1M0RwMkD/5IWGrYP+HbyCyHl/5pS8SSoOZneOvrS7w9He/x8NLi1QeHuqe5pX+hMiDN5YX336XfjyPv0JP8vEAACAASURBVPAQ2ZWrVKOcK40WfmOb/t1nkGkEm1uE43O4rT6MC0ZK88iJOd648gpOCPK5hGLhDsbNCRu9G1z7nX+PHk1ozXY4cvQoSSw4/ZGP89Zkh++NN3F7e+g776F4+F682UHKlECMqMI0BEYRgpxW6LIuyt/TDU+HI6WfSh9rgBeSupkVBEL9VOUuIViFUKGmad6r6MX7/Pk04GYqu/mZjv9PT5T+3x0BQEX0SkXvwOKdJFGSNI4obMDmkmAVDQITm5L5OsKsEAEdOaxu4BsKVxmK/iGxNchWm9I4+uMJyAGFqAONjRDkUiDKCUHHTEyOdw412ieOYK7dRZQlOoZv/Pk32LzZQ2nNsbU7MWVFXlqSOKKyFqEmCCRZNmB+Zpa/fOESm5sbvPHONT7+2L18/NG7GfeHRJGm3Zzlrrvv4SCP2N87hDjCWEF8vEEaB5yDvgUlAt4HgtJM1Bjte4jqkH7vNegsYEs4HHsSDfF4D10UJL5iZ3aFGyc7tJvQbNZe6d5VCCXp7e+iiopq/QZVOcGJiPWNS4TrGdW4z3A0xlQFTnmkjEApJnnFQX9IZXP2Dva5vLPPzjpMeoZEl6TdmGdvvsobW+8CltWjR3lrdwdHwATJ8FhBGAfe+skbHGk0uOvsadJkjmxnwL/8H/81ReJYO3qC3/vBS8zOH4PvLvFH/+F36Tx4gX/yK79I2kjY2mjz9tWC/+p8l699/U94ZX2Pv/uFj7O5ej8/6DcI3/8q0jnUF5+k+Mb3USsnaD71eRwGUaxzJFxGNe4grH6ShpJsbnybwdY6x56aQ59/gkbaRAtJKhUqKAoVw/YOg/GEUw9dQM33yPcHnPvN36TXTOgXh0wuXmb+wofJL97iYC7Dz1mCtXjjkH/95yif+SFSTLDtglBJtnSb/WHFHZ2ERr9PNRzD6ipyH8ZX9jk+Ccx5h9EzDHY7WN1G/PgW0c03cBkEEyH3LuPGu4SQ8/3ed+nMLvPrf/uXidUZJtmElSML7B97kmFvm+uXL/OV87NUF/4xe5llcOFeXnT7vPnum/zOJOa6VLijM4jCEC8e5ZXNHvLyNuvJPOs6Ya9v6O++gS0KhlSwNotYvA/ZWEa8s8Gff+s/8dKtfXSZ86kvPMF+/xZL42PkxvPD//M61yYTdDZhY95x7ehJqkpAMo+vDOHsCa5PEmACMsF7jxkMCO0uoTFkuVmwo9t8t7dBaClEHBOimGDBr3SQRy6AVajlFQ5efp2ym9B67HHypZNsBkvx4AVwKRUJQaTUkpQUgsZPE4neo0puAzpiSsuE94t0T93tdDXFEjRgRM3Hh+l9qD3U8aHOk1a+HjJ0oX4MJWoP9ynABTe9z89wfCBBXQClqTgYjJiZ63DQH2DHE+aXFygnE4QIlOMxy3Nz5DaHaoxOZxns7jMbH6cx0ySRJbkdc9C7yrGVFnMtSJImpUnJs5LeWy9yeHObxeavkumCmECn0+HN61c4cuYCvhrTEBWHBxusLs3TKyr6gxGrywvcec+97PQKxpM+/dEYYwakjZjuTIPd7Q3A0WqkvHl5g1den9CdneViuoyLlnnl2RfZu3KNfDSmNIHhYMxhf4DQio9++nGqpS6TYLB2zDAf470HIRAUIARmbxchA1JIfH8ABIIMFCiKVu1RsdhoM4nG/Nbbz9CMNNYUxFGdJFM5A97QbLTIyzqQODMG7w1SxrQaTfpZRiNtY50nEp4qCA4nGZXzmGrMYLCL6XQZdA8Z7o+ZOzqL6Xb5UbaB7A+YX17lfNHgZrlHlDaphKDVTplfbhC6hovPHNKYW+W+Y55Yjlk+eT+7+oBzd53kkV/4GH+SrPDn1w7Y2hpQrvXRUcqfDfe5HjtuJRnBJZSTklHleD0N5J0+edjBPbFGCAKVXkZm+/giZXfyl0QmEOdbZAiizX3efearECR29wYNW3KlGzN65g+RSiMqz3wpmVFN2r1N0qVF7nvsHEVvwpljp9ivLnHXXo+dpA4CZ6PPQXSJs9slp8fzVCunGT3sObg1wtgRB802395YRx4OyMcFOzKi1x9zfCYnvr5LPrtSZ3Ze3SHsF2zlEz732c9y/foOxfoN1MqdKKMQO9soqfBaY9qKfa9wNuNo6CN8wf/wr/45Lpvg85Jf/a//Pi/88Z/x4JmTPPDIh5g9dpJ/+dUfcmtYEXbexhU95Pwq75YQ1pYRbUV2fYM0DlzWXWa9JJKOi8urXJ1ZZDwrIF7ENRYgmkMmCd4HkqMRM6ueqLGM+70/4eWr64QvfwG5skY+nnDjIwsIVV/zKzrCSYEUsh72QyL8Z6fT4tSSv/e4aIsrCrZCPcjjhQZr69tYoCwRQkNQmC+exYgG4cKnGUrNOG6yI2MCEuc0oAhWIvQUSIMkeFWfB4WI6scP72FsPawYHFPAvq1Lr2+PYkqz+P9c0oiYgn54r8ka3lPShKkUMhDek7f52w/wVz4+kKAOsJgo1uY9a6dabCc5V27scM/yGu1YUeQ5zi2wceB46MwiZpyzcGSJxuwy6zuOlfmY4Ds0msfYWe3gZZOVlS5SR2SZ5dZmn89++gKvvfAcSXGT1WOrDHf3GE/G9PsjuLVNHAm2szG93W1285KdfJeszGh3OhTdNjOPfIz8J89TPHeTfLzHZBA42L6KMXVcVsSYxTN3MHf/55h//OOI03dxU2s6v3E/6f4Ol77xn7j6O79HGsXMra3y2D/97xEnznLjxT+gPbxFUUHpJEqmBFHbFUhAaoGbxrkhBGr6s7bNTQjBEbcWSVsJCwvLJEnK/nAfoSUlgihKiJWkpTTKFGgVkdqKSWlrM6I0YX5BopUmKyviJMZkOXGckRKo8gky6hLFTaS6xtyp06jlVTIRM37jIq3Fk4zWTvJDoUjn17h3MGCvn7F67jTZqVNw+DKN5RH75YRJ0WCulXAwGHBEHWchPsodx+/m317exPf28LbAoAhIlINsUpCYAbu+IjscYcY5b9g5Gtc2iPd3iIoAeNKNbQ63b+GG+yifYYcRLt/G3n8Osz9GPPc8GIHfm1AkbapvX0TodxDtBnJc0neaQTlBuIy3fYb0MXfc+xCfaLaYPXKGanefR07G7O5v8+LFVzk9/yRrfsT504/w9OYuobNAPwuoSYsQ7uCNvElbH5AjcZ1T3NjaZ/7kKdTZzxLWHF5EuEgRlMJlY27e+jrXbt0g//zfgxOn8anCa4WICkQ8IlBBnhEJz/xXf5fHPv9J/qNMEOvr8Ptf45V33qL7i59j1G1TPvRR/pfNq6z/2iMIHTPrP0khLKUI+Nucsvcs/dG3OP3oKV587SaTw0Oyxx6luPsCwzRFhFqHLbUm+ALICCGieOgenha1s6L+W3+TUliyxSVekw1Ca5kQtwlBEZxghKobkkIRpMdKTzBTBUhQ/xm+hRAILq9/EfX1EUV1FSwDSFuzIyhQ06keJPhQY6WjBu8gpgqViGCoKRE3HQ7yAJ5gHdOxzxpsg5sW31PKJFDz46H2Pg/ltPK2vkZXMa3QLdPBo+nCFG5TLNPpIhGmz1HWT9ndXgz+6scHEtQDIJ1nJo1Ig2dxrksvX6CRpvhigBQBoWQtGSLgTcW1d17hrg99itFogrQQxwInZzAiJc8NZnuf0sAoK+kPDfsHA4wXZEXJ6/3Aj9+6zqVLr3Lt1VuM+99FScV4nOFFYOnBOUhaLDx6Pyc+/ClWH/koemaR059+ksfz32Djjdf5xj/9TWxRAvDQQ2f4N//iH/DGkQu8IuewHnwQKAw2jZDHj3P2i19m69nnUXsHPPLlX+D4Aw/gZWBTpoyLEmcM3ipW7vsESWeGze9+nZYr+OzHH+KW6LJuFMbWEinvHYkIHGxuMBjsIWYUP3f+YT720GfJneV/evoPWfeeECU0pMa88ia4kiwvad9zDxdOnkaUFc9+/c9JWinZoxcYGUthA3npKEuPo4kqK9KNPqu64J7l4xgjebd1DNNoUPQH5It3ULXauK2iBqnDjNGtCfvP/oDWgwMan59l9IPLGNlj/nyJEYHXr41ZOn2Og5tv8qOXJ2wEQZMWVWapbEEYDunv9wmJwYaCKIXrUUleVkS6wdraDEtasjLnkEASLEIInj3+ZZyStZJqXBBfLzjRnmW/P8E9dAwQpOUyUeWxziBihU4b6MIhlce1GlRbG9ztM67f2Ob1F7/Fmy9+k2ACotPkH/53/y0vfO+bzPoxix3D6j0PMF6M+YNbr1LcusnaXW3mT9zLw1bTSGOuuGUO9MdZOLbCztu7zMUxD5ox3y8NLjiCTQhlhTUlby922X/kHFU1Rl69ipYCLwIUB3i1Q/CTOnAiK7gVpXB9l2BLfJzA6XP0rlzj8NHznHEFM/0eo2JM0kk5GgR3NGYZqpgtKjZtvZCnmeG4FWy2F7jcrji9vMozZy+Qx10IXSCqgbUKICNwBuI2JBFe10M6ri2oZEB4gZNpzT9XnlAaRGmIMJBEKC2IhSKSCQEovWOCn4J0AGRd4VrxU5Wuhop6KMjXvDXBIbwjCFM3N28rVW5Xz2E6bBdUDbTytmzR1YDspv+v64Ypckq5+Bp0UdTUSRAENQ3xgJpyuQ3cJkypGQk4CD+VORqmOnYhf4rGeZ9jDzk/a6H+wQR1CBhb4kXCoVUM84LnXr7C7mqfZrvJYX9I/2BISAS3DhyPrsb0KkXvxgHf+MFzbGxcpT/KCBpmuw223hrR7w8wpUUqyekTR3nwwgmWlpqcW/8+k7WnGH/qK8w98lnyM8/wwr/5d2gl8d5x8vxDPPSP/jHJwhJRew4VSaQH6SqEFMTtDiceusCZz3+GS1/7JkvH13jwC09wLN3j3fIAldZhvbUMtk49Cd6zvHaCxZOn+LXPPEz685/krbKPCHDi/kd57dKLhP4Odz36eY5feBLnAzf+w/+Bmgz4O//oJE+37ue5cYwNDuF8HaQcJWy/9L/Se/oNHvhbyygJvb2bLDVjLg0Dz+7soJttdFlR/m9/Stw1lHuOlZ+XfGp2lcQarj3zGr6TMDgoCEiEkswKS4dAZANFVqC0Z5RmFCc8t65us3nxbUSrTagMIijCbJPQSQmtFCaC/jCg4zZrSZPDN6+wICLS9iLHFhY5cupOxj5BxSlzDz5CtrNNtzHH3+h20Uvz6H/+L+jOLlEWlo/OLhMl+3SP3sFSa5aFX1jizs0NuqaNrhR7l64gg6eUglGSIOP52vtGafJFTTpQ/PID5/lGljN66nHaScRCqkmVIncVqZBEAjoqrgeUnOHWj57nk/kuz/36r/HjwyFh8xbylVcJo5xXRzs8+OUvsz7s8fzKEvnOBi8VPcafexTMfWR3Psy+ELw56RNpSb+9jDv+UTZVh8aLhn4mOLmW4k2dBYTwCC8JVvOWvr8eLbcQpMdEMfiEUGmCaxLKijCdnj08c5ZBo4OfBiqzdAQ79wt4G3CxImvNcGfSwOYTksoRKFnQEcrCoEgZEEi++xPMO++ifuWLuOWUW9LTU0cILkFEdbxiQNWUgxc1eJWA9AQX1Y8rAVcvrFoUlF4QKktwARUcrVjSqizBmNoOWkfkKFxQ9SIRBN7X5wQIxteAqQGv6so61GgbbAA0QU3nJoKcvh6834D0t9UsU/15mILxe7sCXwOs06B+in8RgJqi7W3axbp60ZByCvQKsLUE0rv6XGp6fdZPte1yujBMaZY6Yuw9pgb5/7dGaQj8z7/1dfLJhCo4TGWREpIFTblnKUpDnEZ87pNnOX7PR/iLZJGttbuRsyfwX7iXdOtd1LuX2P7JnxIHy+5hj2Dh+KNPsPD4R1m58xzZkeO888M/Zn/jVTabgt5sSmvmFHMPSBYf+Uvm7IDgG6x97Odor5ylcoFiXFc2MjiE9wiliLQiloqjjz7Jje88zZE77sHNnmJ/eMhhHujZjMwHhHDoKmC9hel7HuWGLzyyyDe3xoxygZQOY0AcBORYUOxp9t8akpUZG9d3UIkjLw297X0Or9cp6cK7OsBXWAa31hluHXDxxxeZ/8znaCB47g//NdWVEpVHuG4HZQ1UhkTE2PuOcSzOmZ3s0zRj5EKTgfXo/et4F7HSabCcxChZqwBKWdMx20VFbwz9nHpOIx9CJsGAi0KtHuiPkLslYujpLhyhGldEVQ9lApE8zq1LfbYvPod0BXOra/zSxz5FUTrG44yFhRkmk5yo2+bm9Rtcf/PHXLh7DXdlnZWFT7C7v8HANwido6ypeVQw9LIJw9xRWBirktgO6XYaKCFoJjG7Fy/z3YNr7FpF8Z0XkTNtFlY6zM3M0nAW1ZB0mg26WpBEnmbuuJGNWJewv3GAdQKxuIp4YhH+96+y92c/5LW//WViJ7lzv4cxgUFmoCgRSmKilFNJk1cmfXCeyDhmZMpip8PYVmxsbnJqdpYkBApvEFKwknRRsWYz28MXOaLy0JghNGK0lHgivG8QvK4BNlJAhM9BREtIPEEFJClpcCQ+EFcBaQML1hLhaVQGVXpO50NuhBaZl4R3r3Hv2hLDcaBI5rk2I/AHBWhLaARQdXMS58HcBqwYIl2rQGQEcYScehTZKRceqhqgnfP0lWICaAyp9SAN3ldYDw1vKacNxyAlwQukrfBBIlB1da5U3aEM8n1glvXt6+EgplQIvD/xOQX2oKcUS03PcdunRYf3aBUkU5fX6e7AT11bVb17eH9alGm1XeegCuT7rIqfcunOvSdvrAFfg3Hvn0OF95quP8vxgQR1ENh2QM22cIWl2tqnJSKaUcrsMc3ah54gOfMw3TtO80JrDp+0KawlKRSyucrSmWMsnHqUyfpPUPGY2dNzNFyHc1/6Vfy5+5kYQTVxTILi8jhidx8Kn+EjT6M5z+qFpzjx5vdpn7kXPvQkB6N6rxShCPh6Oi8ElK4blk4EyrLAFBllZZikTdYHfcroAGUb6CAwWKyDqnJEQlJ6iy1yDq+9Qj57NxQWFQIuWIINCKGIKofJMhAF4tMPU156m7e//022Tn6B3uIxpA60QkQuLV4rTFqv/rqynFxcIOp0KcUc+lwTIxuEZhtRVPg/+R6jXgV//QLi+AocOYkLBepvfIHCBUQU1+50zRZHE4kWgkPrGGQ5hTGUf/EX5Jmnml8mnFwjDoKoqIOFfaLRjRinFXY0ocorhjqlaMeMS0PYyNHbF5kxsxy89AJ2NGZm/hi29ya9nUPGoxFCBi48+SSLWvLbv/XbPHDuBDKJWV2e4TMfOcfT3vEfv/s1RBqIFk8jRWD3qfsYWEtbJQhdh4TPxAlGOMYBxH0zuPkF/PaYvSwnFRqTQk5JGjxuUoKxBN1AC4vxBcx0eHt+hVBG6Js7hIYnSBBPPUpx5AhydgYTC0KzydCHqQCuBDSZC9gqZ1lrlnWDXETMVIKkMc+7yytcubnDY2tnOY7kspVEcaAVPL3JkFAW6LFB5RafjnBzDZJWGzyMqwhhQq3GUFH9U4D0HlEFtHRMqhwbwLZSEq1xecG8EzRlwplmk/HFq6x0Sp7XJ4hzi+z1OHLhPl6qGtz0FWMvEKaosc0a0I0poBuEddMiNQYpkM0GkU6JRMB4h5KKeR1hnOeg9GAqiCMiMfUlCnV2aEdBKTSxd3hniZ2nCgEZAhPj6p2KqKtrIWOEUdQeKgqJwHuBEwqhVQ3qStbzP6EGZykE5jZNIm7vMqZNzNs+G8WUPlHU1b6WNfD7UP/U0ftOAMpP5Y4CzNRZMdKEEKbVuKwppNuLi6pxDF1fN1GtZ6/DVwNkPzs0fzBBXQjO/vwnSI4vcf36Bptf+zPaXnHkeJfmfJdTX/oU1dwxrIBYegIDEhRS6pqBEzFIxb1f+nvs/u6/43OPnSO68GXcqTuJYosJDuMc1+4/xY1cUbQdq/Njgo6RAZbb8M9+/TG+s9vhrVZGrBS+dJTeE1egTCA3FbjAyDqcFxze2MI5y3Aw4t3LW/wBO2yrDNQEqTReS6SCWGs8DtGWGJPz/KtDNu++xnDmKImQuAREaYltgpSGmG16xR7pfBuOLjFqHGfiCjYPruCFIA4CE0qCipiMBgAoJFrHCJkwc8dDRO9cQq7fQiUx0hhcZQne09w5QEaam+kGW+UEs9sjdhLRaNbVppFcFIFWnLIjBH3RQOiUBm3mW8vI3pj4wbtZSFt0ohgTIEjJfLMDziBExJX+PgNTUcYKbyXyoftRP3iGT508z8bpBZ57+w3yvQHfe/UZ3MZuTW3qiJkvPY4ZjGjOxBw/usxTf+1zDMYTfvfqDb7ViRjfcZpIKH6AROIZqw45FlFJ8AqZpOz42kjJC0dozfEDEVN1m7hUM1ERRhp2paOhFVa22U1SOjqmgSa3mg29wMRW6EaMDfOEOCCShHBkFn/0DloiYhRJZueP0RGCwxIO7HVEcPSqMSdlh3hqCpVogQmBhtJw51ku/uWz3PvAhHu6Xa7GEhN7JmkDLTwfy3pcimboewWNNjpOMdbijYGigKqsG4aVBp2C14RGRIg1znmMBKETtlFcLCWnGnN8ZvEoHz62zCB3fOMnr7J34n6yLMXLnLlOh7P3nOf5qEWVNpAhBS9wMkDUJEybnBhbF5/OQtQAak46+NplVEtFHbuuMBhEVeAqQ+RyFqImMYF2cKjgmAmSPAT63tY2F8GjQsAKhVI1cDpbz2BK4ZFS4oVH3WY3lEKgiCQo5YmkpETWi5kQmCmlVVft1VRVE2qQtkA0/ZsU9Yi/vM2L+5pnR9QmXrcrd+fr+3lX/xPU74UP9eshqGkaP6329dRqQIjp+XifXxcgyvJnhscPJqgDFkkjSjh5/l6YlLg3n2d58QjdT36Kqt0iMyNKHBJZJ9oHiZJQv9UKKRUTW3HnzCL/7B/8l/zWsMEb+7vgHLZy9GxGb/8GbztDsbdLe1sRfIzIHHa9B2dbXHn7KocHx/FSYhxMLDR9hTWKRLp6lUbjowbjnT4AZTahUaRsFjPoNKajRyBrqk0AzUghgiHbroiMYiRniTZ7zOx4pLDISGAnhkh53Pp13OAQVW4zu3PAeGfC9ulzHO5dZOPVq/WHREuEVAipKG9tABBVA+TkBpkVbG9uYN65Svdmn06nSZnn7FUW7z2tH7/G+OgC7+6XbE72aV5aJ5KCuDtHRUxRCVR3lqLRpMrHtCpQxrFoBV84usT2y28yemED32kgZ2YRPqc120GlFU2lKZyAjS3iUUHZaCPbEnRMs59x4V5POH2B+MknCKbE9fvorVtEP/4xfn/I7rXrPHrPQ9z1T34D9kc82+3w2s4Go5HjMh1CmdFIZsi9xSmIOzMcNVBoh4wdVkYUTtCMBJMqpzSeibV18HUFQgmq9gz4QOlAJoIrTiB9Ta3ZvAKfIqI5TFHSmkkpXYQQEbIVONZY5tCM8SJh5B1VCAyNQ5QaHQlSqSldRSwEZfD0g2Ol1WFPeJLzZxh/54fs9SecTTWNlSVKmdOIJEE1OdXb5b7VmMNzH+XZcc66aOJ9gMRBHIEBISwUlqAikJqgQLsKrKQbae5Mmjy1tMi5+TmOdVMaQnDrcMgrb7/L4soif1IkDFSEiD3dbod2d7amAL0gWEG4DVSUCJnUweWGGlGtAycQuh7csULggq+lh0Iz9JJAwOsEfJ0hMPSOWMYYIehMza98sFjn0EAa3FTf5XBC1s1jJEJrQhThgsA5jTQeqgwfKbSboBoRbaXRXuGFIhYCKSMCilJ4Ci/wUtfAKkGkajrVOa2wg4dY18oa6+qKPxZIlaCVqCn0aQkejEeiCUHgjeW2tiXkZb2jwNWszG2WR00XC+9rALDufQ5+OJne8K9+fCBBXQDLiWYpUQQN+3GLu9bO8N/8/f+Cb4tZ3jmcEGyBdILC1Ta1wQZ8DhJXN1acY7zT58vn72Ch06D/Yo+dKyPS4PDWMi72aRYZIUkJlaFIDkFGCBHYu3XACz+6TH+/RRkXCClxwaJtqGcUpEAGSPBYUVGaEjuqs0J9USB2h6hGTEsosBkSj6xyvINBMDhj2e5tcXgw5qXNOWy8TnumYq6lKZ3j4OoVyjwjuVdxmB8yGpccbo+ZbaT0M4vNC47Elkgl5GLMXLyEk44r3mGAYnOXvZf+GLvyIOs7I7qiyUNHZ+k0OoxdydOvvIM3lrtPnKU726Gt25xqJbCiqIRECoVTCUVliHSTAyOopMBWOdYEotGAZOdNnM8Zbh/ASBEGGZUI+HFAz8MkgqqwyP0x9A9I6eOTGBoxeSvmJZOx1Qs4meOjiFAowvxJ/GeXsP/235N991l+X7fILpznYzLiIRGhhaTlK9oSMlcR2TFzIaJwitKMiWWMixKSAE1gJCqaot6dl9Jgqor6Q+LAKYQTiEaKchFCSqw39TyK8yA1otlFiJSgLTp2zHhJP2iMd/RLj3ApSgi2bYTxjjIY9EIT6QI38j4uaeCcoRlg3gdatqCRtsjm53hZBfb3D7iw2uGuMvC6aDIhxknP88cf5JfXn+Ev5x/hF2cW8O0Wr2aGV/sZwyghRLX3d/AeFRzNBE40PR+fizkjBH5Y4J1F9vuUpuSNdctokjMRirB+ke0zZ9nJBEEE1HBEmIzpTRyD0mGdrKmVKK2blsLXYKtiwCCcqLn0qTwRXUsxhfe14kUESgDvCKmsh4oQFEITtKRyjglQ2EAmI8o0QkS1vbILHmcN1jqkbKKcxQXQQhFFko5TGK1wSbMOQBMSqSQWjwmBKFhwkhRPEjTWOnYrQxlFBBcTXCAENwVzps/DI6yun6MAIT2iDIDD3mZLqDNhBR7vBd44VBKhfcDcNvmSAuIIoSXKO7yQ+MLUAhhXCxq8uD3odHuh+NmODySoA5SmS69cxVUaMXiHr3zySU4eWeTg5RH9Gxn9UmCNRAdJVQkKF/AWUlWPejeUZHwA75Zv88LXhhwWj0N7BRULpPKsiKMgHd1E0kWi8BQ24JynLJd53RYczM0i146QKoci1E3/4BiZCbM4xkVOYUrG2ZisadFrJ8k6bW7ZHl01vsqoqwAAIABJREFUT+wKiqKA4FDjHOsr+ragNBVlVRKSJq8VDluMiQLMuQiMJ/cO6z3bZUDPzmHnJc25kywnMTeLFB+tMXd6FhnFtCW0RRshPTd2cpSO2InhxR9d4tTHFhmfPMns8jxCKpJUMx6NSPhw3We66xTNThM7O08+yRFHYsrgME4RdEyGoJs28Ai0d/iyYmI927sN3l49Tv+JNhPZIU41LiTEo3r3kgeJKUrGO/tMLt/EDUaIWNfVW7OO4fvmbkEUAmxcRYiAxhJ0baik04jHHljjHZ0x2r3FjoGdzasMR3ssSMEFNU8yO88pnaDai7zrHZOoohQphYWmkvQDNIVkQQTayjGqNEU1RpkMV5aIuINMYoKM6+93kDgv8IWbyvcqIt9BRTHlOKObNKkCuBChZIGNJK5SxCImlIKsLCkqj7YJTmc0WiktoUmdIfUGLSAyBWlkGIQCubbMrY0tLtxziid9yatlgg0GE0re1V2ez9p89NrX+P2Fp1iOmnx4foZfWGlQChBxQAVJohIW05TFTpPZJMI5yPIK4zzdVKGExxjDrUHGm7uCYv0mqyeO8dV8nkwpjBSoyRapgn5h2Y47OAkiZARfIKfJPZjwPqdeFLXSJElqeiHRtbxYaqSMa214EASf103VOnMSUZWkiSRSEAlNi4BwlrjKMSR1YpgPRB6crbDBo71A2/K9eR+btFAOcCVGxyjv8UpBkpCEgFYaEUuECxih8JGAYFByKl33Dryt6RYLVBaqgmCmTopCgtYEX8dHBu/x3hOMrUMybK1iEUJijcV6D7GsG6HWIGwgSIVXtb492NuEfF26BxcQzhGqCpFtMRXL/5WPDySoB2B0aULoH1CqhGS/ZGvzJq//BLbfbDHO5hg4hUDQ1JIqRFRSQgKFVlSRRjShDJtcfnqdk+mQ9PHHObp8DKUEhVd4PEGVyMgRCQHBI5WnZ3PypXt5qzzFnlB05gwqaWKD53qVkztPYSNuZhnWWLwLhNAknL0L8blz2ODZbbToNTscUTGVMzRVHbnXcNDWMV4ptNbcKAqGNdThRWADhywy/CfuRWY5g1YH3ergnCPRETuNFsNEkwVP6QIzwYE19EUgM5ai+xhqMMTt7zA+FZElc1xpzGIXUzIhcVKy0RxSnSug1WB47ASWwDBOqDqO4dwi1juclGRSM7aGLHgmCIbeYUztRjlZSPm97iI9JNYHcgHDkIO0KCGJEolFwuoq/lQbsnxaFdVWqkSSqtOtJyTvaYPShKmFqVSacOEY3+t2CTLFC0m/2WVrcQ3R7tKJNS6KODQZhZCsiJhWrMmEJlQah2dgQWlFbjO2RY61gogOVRThqxloBAIp2AVwEV7XtKgigCgI1iJjiHSHIGK6Lc1iLEAmYCCSs7SaCVFD0XKOStRpP542pS/xOgXRonQJE9elEoJElqRakxUNDlyL6O5HufFHX+PijS0eXWyzKrsM0g5FUeF0ztOnP8+vv/NVTjd6PD17L6/0LDP7Q+5qNXhitsGH5zVLsWRhdQ7rHZPRiP7Y4nwgD4IXdgwvDiqujgxbwZNMxnzF9/mOfJBD1yb3iiAFc4OKO+84RdJokZk2TkhEo42UjiBqLiEYEEJRR3HWsWyhopY2Co+fEhFi2rhVQAiOoOvPJzLgdKDwHi8tBMVQSDQBKRwCQWzrhV3KgI0Uh4Wh8hIpUoSICL5EBo0MgJSICkLw4DzKVXilqZA0gIR6hqW0jmakKIQmK2rqT7qAtw6sne7I2pDWjU0lPc4EhJ4ODklqWkWEmo9XUx+oKYNCEJAZcNV0cLSOvAs6BSSURb1ITPsqYlqdiyQmFP/PW+/+v34kSqJURNzUHDrD1us/Qk/W0UufpXNqjrk0RooEGRmCmLqkAXGisBasLHlntcO1I7/EG8eOsNfqUug9nIqYeFd7tPiCxASMNZRIxs5gbMEon+C8I48itquco1JiCOxW9RsYpIK0Q4iBEBAyqiVLHoRUNb+ZNqmkohOlOKmICGiV1PbLPjByjiKeYMshoLGuBC8QzSaoJRAC02hjbUUg1M2kOKYVxQycpXKWQkZEooHxnokzGD8P3QR1Yokjd5whml9hsrfHvpSMQqAKMJQSM9uFELhsKiIdMeM8Ex+ogicDnPcEV9bXqvR0CGTawXcBGjGDqIlPDKLIIWnXr4unphz0VPZmCog70JgFoqlW2BF0iVB1ihQqJQSJiF1Nh3hDaMwxd+QM0gp2xn2quM3EawY+odns8nZRslsoUl03oZRXeJ8QIkVlFZGaNqu8QPiYSHhipSijHJNapNAIlaJlPe7ufMBICb5ChwY2THBGUsoUJxTWC4ZGorQgqJSBcVTjQCoNe84T2ZLceqSTCJpEzNAwDUqn0UBpHU4kGJlSElNaCMfPMjKW4WCINIJHGoJvZwWJEOAUhW7zp8d+nr+79S1GrVVeSu5kv7I8O7A8u1/SulpxVCtOdW6x2FAICQeTgo1xwboTDIMnUpoZIei6jM9nbzJeO8eNsWJWORpYytIyd+NtVs8fg6pkrpwwNBEeQRC1ZFIoBU4REIiIaXYnU8pBggwIaq19mEoJ6ylN6pB44wnKImRAKY1wCicksQ/IWFLZgkQoRKhwXiKdoSo9unRQjUFoQhwhgsSbCc5Qq08EJK02yngiZD0d6ywSVdtoeI+qDEpYhC1QISJ4iQwen5dQVARTgvf1gqUULky90/H421Oh79nuTnk8ndQ7FhXX57g9+OQD6PT95w6IqV97UCCkBuvqhUjF9Xl+xuMDC+r9O+ZonVgmFgn93izXwgqhtYhbXUI02miZoLRAyZgxnn3hSAm4yIBz9OyErVRQzi1R6Q69qiTIDIXGirpz6W1J7B25D7XHiq/qtVNG7CctiGIEiptB1h8K0SCoUG/hggArECoheBDGIWQ03X5qFE2EVBgR0ULQCB6HruVYUiBlwFWT6XBHBWRQ2Xpr3ZmpvZi9q6uLJCZUnlxCFqYjyzphpBTBFPXYMwLR7kLaxOuY9dVzCO/ohV2uFxMyawiy5j5lnCKEZBI1kEoz0RrvPF46rA2IqAFCIQjINCHkDuUlzlcIHfBAaRJCMR2KsRoh2ohIIURaf2AFoAQkHoytv4g61FtPqcFrhJSEUCKERFA3p5AKoS0z1SLtBkyGAuXgsLAYp6lszGE2Yb+QxMHTDBokdCNHDhA8kwoiHNpbbAgEa7BFBcYjjUdKhRZQmoI4btGMFRUSbyVEkijUWajeOBpKE+smXWUoArQ1tHSMFmpq5Geo52ccQsfIvKQpIVQeHQecqWhIgRaCxJQ0tCDzgv3QJF5a5dbmDnuHY55aPs6LI8PEVlS5IQqS/eY8fzr5EL98+Q+ITv4iP7EnsM6DFUyC5xKSS70CnEXGMcJViCAh0nitsCoQfMZT5m3i+ZP89tYM1llkFKiQqO0rtHfXEfefoMoL7sz36R06qnyAlxofx0jVBC3wlSQEj68cQWlEJEFqVBwjhKAlBOXUffZ20WqMrweXhECkCTYKeASRVvSRyEIAKZUJdd9JeioJVniSyJB4S6oVSgq08+Q+EFAkCnQUU/qAtnaqHKzpJm8NykuUlBgpaTlPFAI+eCrnkdTWGp5QFyxKIrhNq+hpZS7xdhoUrVRNx4iaSgq5qb9/gbrhOp1GFWEad5c262EyBMQxIBBqahwWi/qxQt2z+VmPDyyoRx1DulxhQsX4viV6s6eYmV+mkA2KcMDQQ45kUnr2faCwFikcZag/Vt6M8fkIvKMwFSEIHAmRllgZCM7TQDAfx0yCoG/qUW28JqhGbdHpQagG0seE0CDYUT34IATYHCpDiOoVXMuIYEydtVgVFMGTpi18VTKxlqgyFFrhqTM0vSko7QQfJoCbyqICIXK19jYEgrU1Hxk3QCco4dBJg6ryCO3rv4daaxuKDJWVkGUk83N0Cax25mnGm+TFBI+uKy6TI8sKoWL8MMM3k+mUXM354TWYOhhAGA+lr69nUn95IqMolSAUHnEAIkhCbAmRqGO7QlVzkDKGUCEm+VQf/H+R9y6xtq3ZfddvfK8551prP84599x7blXdssuuKpuyHZewRYHAARkRUBQEjTQILQiSBQLRQQJFNOgQCYSERJMIghSJJKSJIFIIiYSRwSJOArbLjvwqux731n2cc/be6zHn/F6Dxpjn3LIpynYFQyxmZ+8913Ov9c3xjfEf//9/WENJOjAEGBNcMpIOWNo10dcK3TGMezTumELi5mDNyGunhLGxZMfb4RHTsHCVRva7g1FGuzKFPUmCXcC94nqFmgl1YVXPMHrWUmndWC5xDLaJ5UZ0iuRKrSb3HhX8fCH4wk0aKXWmq7IPI0tTmynrdwTXuFwu7DWzlk49XnBOCAfPtWt452i50PxIGkeSHqE61ucnlqef4Ju/9vO8vD/yo+uZnzy+4O++f+ZFLeTqkVp5sXvEfzf/CH/8F/4Crv0Qv5g+Z1Wc9wZxZeEQHMk1rmWlo7gAY1d+cLjjh9N7PH3zU/z3X36fHwsvGb2jOWXpjRe//HPs5IE3953PPdvx7xyu+Ys/85v8nY+ecxHH6IXZDfQwkHNGcVyISBC8dJIEbg4jPY6kXiliYpxd8rzIyul44jp4nHRuhsAggBOCOB5Ngbd2UFvjmCtVHL121AXwMC+Z7hKtKKVmLrUyVsilcl4KNYz4GNkfoln7hsQYzMsmOoGYOMTAZS6UpuydEKKnifB+Xplbo7PBLl5oajTF1kyM5McBJ1Z99Gb20eo8ffB4bfRS6DlbsNpYM6BIngFntr6vgn9pxu/fcHp6Q/LD/7/YLwr8wv1z+nsBYiKL8NeXzpePC2ffOLkIfkCrULFyT0vZKiVnWUQYYBKcKscwsGpC/MQlCyJ7nCg7Z6VbWFcL4G0yhdggeAIaBhQhVLUp4thgJ1WP+GvkyvAyWqf3go+FUswgX11k1sQuBVxQpqFRXMD7iOsV7QulXViXr9EvL5DYIcRNrBagghsn+tKBDm2mS0TXeStxxeTVgmW3cYceRjjcsA4DP7esfD522rhn8o5aTRzj88Tjww1DiPQ4sI87Xkqg986xVh7yAjUYXBorKuZtPwZHFqH3hd5nclP0EIEIQ0Jk2Di5ZvyECFoC+NHUc7nZ4o9+4wQHGBJEUybKxkZwIeDwnLpjPhYu88rbu8BusYG9V/sB1zq3DDgS+1opubF2NTUrArVxo41cC3clo60SmjLPJ3zr9rGJI8bEWJVH3nFeFmpfaSHRlszewyTQ24JrR8YhcRMD/fLAqIr0Tlg+wCeP5sbOZ06XzO54x9UAj5YDY9pBEoIMcMqMS0fVces6358Xjm+/w2/96v/Ob/zm1/jCD3yGf/GH3ubhq3+Hq1NhZaTURmwgu+/lp5cD/9C7f4PP79/j4c0f4VdOBz46BgrCEAOjGly5d5XPvqX8sU+95Mdvv4aMj/ifvn7gS599gzce7Xj7yZ6byfPmm0+Q/EVevvsVbp8+4+r6Bucd/+H3/hgf3Z85FuHJo1uez511KXRVdknIFaYxcLUfqF2JDhxC9MK6ZnwIDGRKF5bmuDpMiHOMppFiPp8I047ohZgS0hq1NXyM9NapveNCoOWMC5FSlQ/e/5Dp6kBuSi6NX//GHT/9i+/zt379jvjREXAEtzWGiYTgaAhNhNQhn62y1ugJUbg5ZdK6skonRG8xRBwxelYRnBfag2MYIovzeO/opbMqBO+QblTIoFA364BUM9kpvhunvoRg61yMZK0Jox8r9FLwdcf/2zNK/z8/WqsUgFbNfqF3vrFc6CHaNPnNOU5iQoIgfm+BpA+Is3mAbnNaywS8G0ylG6NNHlJBnaJ+x27XSbVSNNDV6Em1F6R3osLqA643UvTkvEBTVAJ9bgjN7EXHG6Ss9MGClpNO9gGnndjhKIlFFM2V0gq4Tlnv0ZItq/Wbui2k1yIF7SBx2AKhR0tHfUSi+U/IkDavjLIxDhRBkDTwoRt55hOPpxveiROXVkkqHA7CYz8gTnk2XnNsA6yVD/LCWTsyFFQakkB1xUtAJs/jmxtOa+e0nkj9gXoW+uDQbIZKEtNWUgZUotEGxZsSzztwBa0m35Mh2W3DCGtB4oB0j6LQFnBCk8DOQxgP3KRAKCv73jmtniHYqL7rXnDnSvAR3zrhbLTStYOoIOXM07JQ1sJwXtiXM7pmxjBRizJLJ/TIfkgMWmhblusUlJF964QO+zTgfCeWQqsV6Y7aGl0VXSsH16m1M9WVRTyUhpOAU09bPEE6ec2swaCLpVZa7viwY//oMb/55b9F/tLn+f7PP+NP/tEf4D//Kz9DX+45jI760Ol+5KyFn314h0e/+jP8w2//HH/8iz/Ei0//MPfj93C4ekySxtOD4wc+NXLtXjI/ZH7pb3zA/O7f5Z3P/xif+rF/nE994TPcPnsHREwpqo1PfeoT5PkCYSDESCsrN2+8iQ9G8/wMWB9ElVYLYbAGn7aChATa6a2aktM5Ws34OPBKtFPmC2m3p5WMc57d4G28X8kMMaDaCGkkhAiwOTQ2GBKtrBxS4NH3fZLWK06EvK587u1r/tkvfZZ3X15otfFbH5x597d+i+95PPDLzx0v72beuy989aMLqwqyD8yniq4VXZSpKRQYBLQqLljlrudM6ooEKOoQB1dDIE4JbUIJ7mOTseTwXamtsjpBxJFwaO0stbI7+C0RrGjruFYoGJzeW8CX/F22Sf8QB3WjlS2WhS4L+EATMdlx7xAPNsD1VQnTuzms+Y7WAGxOcQBhwmk3QZnrNDURycsQOXaBFshdUN1sPEtDdbBem9tkxW6wRoe7tffkG3jdbJVN5tZRa4R0oftArd04u6+moDSDH8RjjVUSEh9BXKBaKafZZMoyeCQKSDJYpgsSoi367hEdTZyBAx0ME/QFnVfERe6y4yvnB46r8GHueCLH2njQzodUnk6OF/MF5+BSVypWFmoutmkVBefpAnMRvuFOxDiyVs988mjvyKWZ8RIVpRqFrVUY1eChzGvlnRdoJb8uRxkSLCsJAc247mh5hVII3vG0rVxHx91l5noJDHWB3hg3+th6OTPEAR8Cno62RvcBcZ5WK13hsF6QlvHds9TGpVakWPOu+8onpj3LuXJQQWRHLhe0FaJ42vmEazDuIm5emcJA9Z5aCioRJyZMyUumdduw3FLol0LVwFfXe3o/0mslRkddFwgwZ4fLJ4LOpNCR3lk/+Arvv/ubtPUH+SOfuOan/sQf4X6B253jOin/x8/+LGvc8fDeS4YvfImddu6rY/3Kl3n67AU7fcyP/2P/BJd55Xa/43DzSa4/EXj2gz/Jh7/1yxz2t7z/la/w7q/8PIfbW/AREYcPCRdHXNrhvEdVyec7QjRFtmrHhUR3oLWgrdGWC4RoVtDN4D9B8CnZ2gS8j/Ra6L2SdgfEOcIwIaq4YK/dUrVe0EZFRBXnAkpnyRfWZeHq9hHz8Y4UjXa6lMKw22OMwc73Ph6otfF9Tyf0C084v/iAL/5ABO008bz37gd89UXjl95befebzznNwkcvF04Fzh7qYtdsDx7ZXBqrdIIL5NOZdEisyxFdhGl/IIjj+V3Bqc3IkKL4XIkCdVOWdq04lJISEp3ROKfRPrM04Emwi0gf/+CCuoj8eeBPAB+o6g9v5/4T4J8HMvDrwL+qqnfbbX8G+NcwYs+/rap/bTv/zwH/Gcb4/C9U9T/6Lt+zva+rW+TRJy2LbViTz+/t71eGPOKBideOazFtgd1ZwNO6ZY+OomDpL+aJ7M2Tee3eDJKw5qH4YbPz3NziumzSYDAzIVOn2QiszYnNbdEr7i3Ibo0/1W5p3+ujI2lzfItXwBNrzkqxj7NXpBQry5I3KpWoZUW14Jozq1NVJJpVq2aQEIAEKG7vuLjOuy3RFuGrK2SduEU5CCQvRO9RH4guYDygkdJh5wpHl02C7k2AoQhZPNU5EkJOI32/MVkOIDWCj5tvdrbqSRpIxIWO1o6yoqK4yaTZcZnxuRFEGdeKzzClQL4cQeHgA8PdhWEYebNU5GyBX1rGjROUwqiQmiM5g9tEPUGVvhTimhHx+OqRNrBUx146N2ni/uEFu1FoBerzI0+SRy8bmwJbO6UWbqeJWjuDn2jayHi0NnppnHIzTn2vXE4rwy5yPp54cjCm0+PDHnqnrZVHV54YB7zOzOd7vv7Vr/H2U+GdZ7f86Oc/xd/+X17y8Kkv8XTIjL5zuL3hJ3/ix4hOcc7jvecnfuIfpZbC+e59aqmE8Yrp5jFtnVnmCy8+es7TT75DSgPDkJhPJ1yM7K5v2T9+i/vnH/CFz/6I9R5qppdMHK2yzfOJOO5QcdTlzHT75sfZuNpIO+8CPZifig1tMezcOEavshSDtEJI2wUMWrM1V53He/NJKXkhpNEe2RsyjFahiaO3bAmTdtr8QD/srWnp3OvKoZcVl0bq5WQVgrNqveSV6frxZh8Adbnw6WeP+J5PCj/+/TPabpkvFz56eeSh7fjG8wvffP8557nx/os7Tgvc5wO5O7xU3Ft7SvM03+l1puUTlMQTX1B1XNZAuVSCC8TeLXdpjqaOITjIjbqsuEsgf3CmYJbDZwriHV4fOGyP+33Hxt9NuSQifxQ4AX/hW4L6HwP+pqpWEfmPAVT13xORLwB/CfhHgE8A/yPw+e2pfgX4Z4CvYwOo/5Sq/tJ3eu3pcKNvPX38fzmvznH3b/xpyvf8iJ3ogtaM+AH8Vtr1hqiJR0jbfbo3xzgvm+1DZ+tzY80LECpaXzm7ydbQcB/Tl9ywGbl1mzXYo8E26tBebUTV1t3WrVMu3m0udgJBbYitASEWIOmbA5yYj37fDIH6KyMKbCiAC4hThIK6gMSIlgUJNp5FerNgXlfz0y6rvY9WbXGIBXjtyuMQuA6OnBceuhLE0VXxznPtIPpAxbGK8NAdc220WjdZ8ytalkKYbEjAxtcVbdTzjDCharCP9IquK8F5uotGMV0upCy0+d4y/7ritBFiQEplqCtDscnwPkX2+8ikCjUwjDuC7/iirMczbp7xPhBlpTfFr4Wi5qnvYqIqxF6RNOK8IOoYgpgV7GZNXGuh90bNxUrmZcE5xzSOrLVy2B3IecU5WHJlcELvig+e6D3BO8Yo3O4DT998wn6/53AYefbkhiEIjw4jt7dX7JNjnAYE7PGi9v2JkNfM+XIm58rt1R5P53I8Mu12iLPMn1aJaaC7QBAjECFYo1+7ZZS9oz7gBUoupHGw1ba5aQIbs8jWZ14X0jhtdESbPyDe48Kw3WcLz1uQEdSybjFmiG6rWXtFa8HFYasYG86ZS6F7FczZIBS1a7TMJ8IwmpWFyCu2H9obvRZUIaRh68GsSEj0VgweEts4arX1rb2jzVhcLWfStGO9nPAhkqY9+XwP4onjBD7Qlwug5JwJPjCfT/jgybM1s12wMY9xd8Xdh9/kxcOJL//CL/JLX70nTQdkesrf+0bBBzjnDkSaNpa5WvKHw/tAU+WVz4sKrGtDRblcGudZEW8IaqtK7ReUiPYz/L3/CnkVC77l+MQ738f/+j//zb+tqj/+7eLm72Xw9E+LyPf+jnP/w7f8+bPAn9x+/xeAv6yqK/AVEfk1LMAD/Jqq/gaAiPzl7b7fMah/hzeFni/o5cUWYMXkvZog+82W2EMcoEW4jGhIm1f9agIBAarQSUgUPI1aLfNUMC9kb8HerDW3bL+bn6xuGmHt5nOBNw76phuG6izYOcwrYwHxlqW6YEFeNilcr6DOlIq60V0R2dgmZWOeNMR1GEbrCYh5T78el9UE3G6DpaC7zU9ic6qzx4+b0MHzQoQ7NUy+b2512hrOe44SCd5c8JoqzW2ez918up2foG8Xf2047bgyk3qD5UKTQHXmd6HnM/7lHazZLvBqsJl3nrRmavB4r6hCRLma9qgo+3HgKoxIvrBTkPuZqpH1snC5fEQaRrQsaPVoO5G8Uog46UhdGaeENIjaKZqYlw7hgm4OfYtvtMuF6CC4wFoqzntaWUnjxHh9TXfmrJd8Yu1mDJYo7PeJQ4o8e+OaT3/6Ge+8/YS3nlzxxuMb9lMibewk8caEcl3prRgNv6sNb3GeJq+UiQ0fItNuYpxGZJtV2ctKnPa09YIbRkYfqTlT88IQA1WVLoLXbrQ49Tj/qgHncM7hR5CNsud8oJUVt3HJtdnAkDR+HFRBcMnDK6hwy7cNHqwmBLNr2NgbYpnz6/uoUpcz4gOvjdRVafVjjFi252zrbNfPa68Xo5dq71ZdtkYvK+pebUjGHKM3nJinEb0Z3KKdss54LzZ0HLEG7LRnuZy45NnoxFI5PTwwTAPr+Z58uWd3/QRNO9I0cry7Yzm/pLWO+oHT3Yc0GSll4eHhxP3cuV8c5bIyxHfJy8SbjyLid5QqdPUcpgEXHbhx65fMxJQotTEGuDsXSotcb5t1rt2GI7VO7wMd6KXx/rdsct96zGv9Nmc/Pv6fwNT/NPDfbL9/Egvyr46vb+cAvvY7zn/pu35FEQhvgXzCpLlOkd5AkqnbghqmWdQCOx3Wiva8ZeBuyy8Mpuk60ntFZTBqEt6oiRrssbTtd4e8SsQ72yATZ8G2gRbbjXGCaACt2/uxDUGbQIFay/ZvOPDVnrCB9gJ0+nqxi7R1DHiuH/9/LdPKBQkNhh14j55WwKNtY/hsF5/9THbxubiN+hKcBJ64iVRM8fdhgTHATjupdFwa0AJvl5U7gRfzwnk+Q4fL3ImXe3quJBFiP7Ifd0SEHZ1WMrl0ahdO54L0gveenYvEbmrZdD0h3oY85NPCss6EZeXgE8M5I5K5vXnMIQ7UdWV3fcuw3zHnSgng9va99DySgtDqgcFBGnY0VUapEBPqPLk31Hn0+XMe3ZhB19Vh4MNLJj1+zLTfIap89HChnjP7YcCJeQmGXvEePnGlPLt2NN7gR3/o+3jnnU9xe33FOA4mgbfyilZtA3Yh0ErGb0HJB4/5AAAgAElEQVRXe7XNBNMfGH89QD7jh4HcFS9iMxNa+VjAI85QxGHCeW8ca+/whyuTqK+FsBtxGzvDieC2QOxCtMoLAVGc+cLiXXidBb96Trdh1q/YFvKqrNueq60zrRZcCEjNVu0hv42cob2hrZr+uWSzLe+d3i/k5QTi8DFtVWjAOU+Zz9S8WKXsNlgkL5TWkTQSvIf8QOuwLJlxf2PeTeJI04FeK8fjPSKduxfPUXXsRo+fbnEucnnvfUC4v7tnPh9JKdFk4MUpU2vjw7sHcq44+TqlKWvOHC+VuTSmqwNrD/iQaDLj40Duj3n3g8DiDVZquZE9LHkkxQCDIy8FKZBSwnULzrVNRHF0TeSikOz+wVu1NDS1YSGvrDJQjh+df1vl8q3HafnO4fHvK6iLyL+P4QP/9d/P8/yO5/wp4KcAYhq//Z0UtD+m98dmYelkW38KyfDgLmxZ0JZBeG8Xi8rWO+2vWSRsMIhsmYU0Z5jxq+Ct1bBw/JZNd167+XQxZV3cMHIPdFvcBkl46GZZgIgF45LspxN69a8TGvHW4ZetEUVvaMnmk9GyURq9glxZsHcHM5Z1ZvKv0zViu4sF8fViFEynSCm2aTijVLaW8T2z94l1WemnI6ktvOmE4gIpr3gvvJkCelkYcoP5wrgW0jDAWvAtczVFDq0yLZVhCJSizC/vSdc39MGzLgs+jIzRlHahFuP1xshwuMH5gerfhM3/BAbcMLIPjegSD5fCuBupXbk+JG5GR84NhxKDIwLzvLzOjsu6kpviBNamXAVHb8r+2dsmGRdBS+XNcSI5xWmmrCufSQvVw6Nrz9tPDnz+s5/m6ZNH3N4euB4D3jncsENEzMmxVVQbImFbQkJIo+HM3fjnKoIoSEhEH2y9aac329TTtAfvGdPWB3FWrtNtDKMTMTtd71ERfBqhVUrOxnUPQltmmjaG/e3r9fPqcALa62uygLJBjiJbQ1KQtMFpYsqgjbuxQTqKqmkhfLDA39YZ15MlP8L2uPaa4dJbobfGcrojL/dcHl5yOq88zFiC0Ra0ZmoXphTsbwJzLqw5s+rAnCtNErkUbkelqmOpicv6m0BjzQ2fRuYC56IMzhqqMU2clsoxf0jBWV8oRKgrY/BIcjjfeWiRcdxT/BX+OtpAG2ebYq0KrZNjRELAeSEFj6NRF+Xtx2+aPnarunq3z7a2Ts3V8HDnLEC3jtO+IS+2UZe1sK7WF/POrAZqMdjReUerzeJBXPhuO6XfdVAXkX8Fa6D+0/oxMP8N4J1vuduntnN8h/O/7VDVPwf8OTBM/f/29ZkRPVs2UUHdDnREBodWtaz4VVq9mc/r1ggVL5Z5vxpVBQZfKMbS8H0bpgt4RaqwTXe2tnY3LE+87asg9GoLQ1tHNAIbdq5GU0RMfKMNCJ3e2ya6YaMduu32vpWjbBneFuz9gASPqNC9GupSyza4ZTSBUDEoxKqCbPuWmomQtrYZC61Ib1xC5+A9icZbKC4Gbgi4VlhbZRTj3yYJPBv2FKm0h2yZBUpn5DDdIBR2baQFIVWrQp7cTFwejhAjxd0SVYhVKQS8h/k8048L0iK9rDzcfXOj0weG3Y5piDyUQtje95qM3XAWYTYFE1MKG5c8GtY6jTjptKaMMW52qo6kjSpYJuQqwTue7ZW3nyQev/EGb197nHdMux2H28fs9zvojTyfGXYHXIgm4vIb5qtqeC7gfNzWjCUOIvq6eait23e0JRTaGyrmnFjXBR+TwV3Om4jFmSJzPd0zHm5pfavOWkF0qwbcxuFvFcHjQ6T2TBj224Zh/Zmuuglj2N6Xs02oVaPAat8CebCfG5NFe9sC/7ahvFJNqlLLSimF9fyAqXuD4c/LQs4rrTUu5xNLbpTamU8PlCZUIsfsmDOoFjqBMQSG5LkvK6mDxoHTGig1cVobpR9w3vFw7NzXxLl6ztUzcwDtlKa4KmadPEWG4M3yXKANQlusQeqdZzokFiI1Ri6zQYBd4X7DuHvvTPvI8ZJpTZnGZN7zIjbsozV0bczN2fXa7fPV3knReinrUugiSAjsryZqacTBJj0NQShd0OCIwTO2TioN35vBQSjrWqjAMASm3UBwQusng2+/i+O7Cuobk+XfBf5JVb18y03/LfAXReQ/xRqlnwP+Nyw8fk5EPoMF838J+Jd/19f5tsXHdpQHpJ1tuksX6IsF8WYKSGHzXGiYCrI7y+QFo+N1D5I3qpJAc4gPmzlQQ3zfNoZuDVBngUG8Q6IJZZQAvr3G8B3OOK2vxhw2cMmhQVARVGwGqtbND8bZY19He7dBPSJoXWC9WLbQiwWWtdMlQa/0fEZcMA6+gZy4ko26WBakFlowuCbWaoLNy4kYlN0688bVyLP9FRzP6PFEOa04EW72e3oY2e0ioQdS7Sw5c3l44NROSIN6p9Rl5Xlt7BCKeHbjiB8S5Xzkspw5nWdmIhJHhuiIw44UAmsxi1vvHKfnHyK9kVxgt5vwIeHjQNJMcwYfpRTYH3Y0FXJTgo+kKEZT3HjNuSWaCi4GJi88fXLF1RiYgvBkglBPvPHGIx7fXBGmHVf7HXEYNozfAnRbZ3COcnyJn/Y455FuAU22kWivG3xi/ZKaF2NdbDQ8tqzYISYMa51WM042uE+trxKGHeIcEoWaV5wPr9f6uL9mSz8sUdvw8VfXg/hI3B+2cYmRFIcN+zYWVG+FXjI5L4RpbzTD1rYg3+nzmfVyolSrVJdlBpdwalL33Lphu6WSa6Ooo5YM5cLz48K6ZMpi0MA5d7pCrUoIAUk71CXe/fBISAOlK94r5wI+OFp37HeJfi5MyTOGCaeJUIMhjSLciXmhnArodMV7paIxoilR4mCFsAhVlRQ8TeBUKzEFxuhYc6NPQl4r4xjI3j6/5hxusNewQR7dzLRqZa7QfKRFxxFY5k7csuaysdokRvwmKmtboti1U7pSkqmUvQgNT0Vpa0VLw4swDmljXmWW2lHtDMEAMe89YXAonSyw1E7wUFJ4tQJ+38fvhdL4l4B/CnhDRL4O/AfAnwEG4K8bZMHPquq/rqpfFpG/gjVAK/BvqmrbnuffAv4aBlD8eVX98u/22t+Jl6McUHeDsUzkY1ZGrYh0w89fTQyXDcaRrYHqvN3eGpQt21JBNCFetuy7b6wWQXQL8Arq28dwjg0uNNvNVl/zc7VuVEbrLaK5I9HhoqMtGRc/npmouZsQKjr00s29risiC5Rs2ZofcHVF8wz1gRA9nYxUj+qAijP7Vi3MboC5kKJQOsh6QdZKySuhFIb9hNtd48SjpXGYJk7rynTlGGOgnxv+fMcTvaHVM1mUFBJVI7qYffGQRm6eXDEfzyQfGYaRAQgpMISE291weHtgPp24P87EANNgjAifBvbTgWEIzKv9fykZ3VKxJmej0xocdjvGFBmj53oK7CJMu4HjuXB7vedSlNAu3Owndo+e8sk3r3lz13nrzaeEFKE12takXE9Hpv2eMB7ww4Rs8EItq4lhxCE+EqYdiK0b2Yb/1rLiVHERWqn0suKH0fjutVLySw5Pnhl1c7FEoyumfg3hddUFWCNbdFtTRlPVKrS84jaRirJh1L1vtNdXA4wF16o1u3unno+v2SniTHqezw/01lnXTPvwfc7nmWWewSdElReXTCmWTR8vM6e50dUzRKP5rg2qCs9PhR5GtCtP08o0BJ4/zFwKEA7sdiNz7tQNim+Xhl+E3htn9kg31lFvQokJQbmoEGagBwYXGF1AWsWXbt+v78YmCp6dds4Ndt7jU+LFpVEL5s+yVTaLeC65MqSJKUUWhRJ0s11qzMHTS+UwRpbSUBdYc8XhqKtpKHLZCBLekbFqqXaLAOOm+lRVUjOIqm+aEkeHTYsQg8f5SC+N+6KoeLI5aACwXBo732i1c+xKrRtdV5TgHY/2yRhY6gjVKqg8bwnEd3H8Xtgvf+rbnP4vv8P9/yzwZ7/N+b8K/NXf17v7DjuV9iu6bFmNN5WXqhrEEDZIprJN/olbp1ws48VvNLL28UXmHEgzCuOq0KKVPxtDQVRej53Sirk+ijWDrOHpIDj6qwkpRQx+iduFWTFLz1etkL5941pN9p8L2hXvhO6aZfnDiBKJ2VgbDHsIFfOAfkSv2RzsvKeXTMiN6FdkGIhtZlgr19Mty1453d3z5CZyNUQoC89S5IkXgnRunzxhuSxM+4kaTvRzhGFH2jvGPHMkEpaZN+PERSxItvvMo8OemhfCembajRwfzgTNcDlStLOsws31I5p6Bu+IwwjOkbNZEk8brCIt0xWGmLjaOb74ubd5OJ5583bP45s9ZV34ge99i9ubPS9evAAcV1f7DaaqDLsrhqtHhBhZH14YlgxWalfbvKf9HgkJn4atAWUXTNxdWYNzaxpq78RxJNxM+A2WSPub1xeYc9ZIRoS0u8L7QOobZRQ1MzQAbQalbfTaXrK9oggtZ0JK5I1LPV7dWtXQG62ur+mANc8gxmhRVdbLCcRz7p5jNghl7JnBK3k+471QcmZeldyUh/PCJStraYjL9O44LYUmjqUJS0m8eFh5fAjsnWPugYe1Uxp88LASx0ot8CCZt65A0x6JJuDy00hK4NRMuALQxXFeGyEYXNQQFE8pio/B1NdNOc2m2g0iFA+5NGJ27HeBslYOcWAUcL2wk84A7JOxkbvGzbdeaQ2uh0AG1lK5NLXRecF477kpLY3clUZXx9rFvlNg3Y9GGnDCOmecKJeqBIGsBarwYcnEatl4Kjb8IofA6GH0nuO8cjMkgne4GLgsFUlmRLcbAtE7qyY6VIQoyq145t4MVqwKAb5em/UXupIbnGslif+OSe13Ov7QKkplCBaY1Zqaqisq3uh+2UEX8yeum7fCxs6yZlK3YI/fIBbzXNC+4d7BDHpe18CbKRbCVor3TdK+4eZdEPGb0AeDUewKNpWoC+CrceN7NGFGxBZgdaYijRHRijohOEXSxLAsBO/pfiAvMyFXBpdxXZnLA10L4zwzTTsqArUS1gvTbiSMA2teqWT8urArK716ylK5JjL5kWl3jazKpS7sr6+ZGhSXePT2Iw5tpeRCHgaWxSa7ZxquVZb7O3LvvPjGV9gFSMPIfc1MY0SHgznXMdFap1ZlnCK1VjS/4BALUQKf+cQNV7uBOAwcBod3yhtPHvPWlfLoZqTUa6Se8frAcP0WPkSCL7zx6Jphf71xyjMwknYHw7m9EKcDPiZraNdMGka6kw0i2YYVYwmAbFi4DwkfksETGwzjxDI0VC2Ljsazdt7YU7UUo6b2urE8tgpu43OjndrsnKixgnprCJlWC2VOtNaopbIuK9oLMU20tpJLY11m7l7c8dH9mf1+4rwWjvcXcoWPlshL3XOzD3zPtcP3hcF3lio09SCehmNtI0vecPJmHPRLt83u3JSlWX+m+sT7c0ed49g9GWUd9hy7w0fhw1VYTgvX+7b5fwvFR86Y+VavjcHBGByxKSEFakyM4pibEL1pQda1kJ1Hp5FLh5orK8I4DWQHD838VNbuODbY+cBprlwVmFyw7Lk3cmsMTmi9gToGV9HuGENgLh3XO4tCbWrcb+1cmtJjwokQUZYO0hVXVw6HiSpmf5274lujh4hHSE45r525NXOjVEftlZel8VIdL5tuFrv2/c4PZjM8BiGEwKBmi50l4IKwHwJDjGSfSGmblQrsDglVeHsKvLisrM9n1q1q+/0ef2iDOnWF5YQybu5+cfNmzrgU0OJxg0ed2QPI5tliLX5BypbJA/gty+829o5NlfmKCqCvBoiCNUvEsnDZpBcSLTXspVsQj9tMw24MHFQtmLuPGTVoh6K4aErESKOLp9YOrTNESCLoeoHzkX290GvbWB6ZGxQd9lQ6kxdq3JFPR+LVFTVn/PmOq67czZlbdQzTNUNQ9roylM61nygfnmnzhdIapd0heUXWC/nmljMrrczMNXI+nSjdUdWhtZGmHdqUIZjkOo4jSMAHYd1w7+VyYTeOTLsD4zhSSkarYy6QZOWNQ+D5w5Evvhn51BNPkJWrx0ojks8PqIz4dmJ49BagGP1auJweCMPOmDNyx/nhyHB1zZhG8uVILxf87goImwDLhhvn0wPj4ZYwvKLtbdWXWOBW3QRgIW5kETVIDSiXB9L+CtjWSWuGX2uj92qiLFXquiDoFuA787JyOZ+M7SOQ15WqndocuQUua2Opylw6PgSCAy/CnCvrPLMsK7V19MMLx3mlNIMnchh47+HC1+6Erz2P7J09/2mxAeM3U2Stle4iXRzRO5a1UBTWroxRbAqQB92NfG1VmpqaeOkGR/hhQJswd4Vd4CMJtAC3o6mWVzKX4Ih+oqdIzoVjr1ZBSTdzONRcKLu5H16lyIqwb41j7oQU6LVTeqd0oddGjcLFm/3G2XnyGHlPhJsIL5cGXkgRgoL0Rmw2sq/lSvCdiAmuvMBaO+M44lRJwcYR4j25K2NrNLWeyXvHleQcuk0k6hjrSILnoVQuRbkaPYs6kndc/EiRxi4ORO/IwKMx8TCv5MtKmzPqrDfxcFmoqogrcIEHD1ejCbseekPTSPSOD+ZCR7neJe5zI50qA6+NTH5fxx/eoO53FiibdZHVBVN14mw4rnd2Hrf5wWCMFzXowzJ2y6zMeMhMe8jZcDQn+NCQ6M15dm02KV71dZbuxmD+J6VYVdC2LHDt9lx1k/wHUDGLUYfdZsI/xbXGIJ3UK60X1nXlOkRaEcLyQDufiA56u+DCwHL/wjrpCDqvJIG7eo9rL/DBIS0y+YB3MLnOfLcwXU9c1nukKG1ZmeLIzbxwVRU37vBD4n6e8fXA9fA2vVWqNrqccYdrdteN4/2JuF5Y64L0ilcTfzgJpGHEWzgmaqeXI851Xn7zq8zTNbv9gXR4wmG3R3Y7er7wc79x5nJ6oF5OPH8a6cM1bzxdePuJY/CR6eYx++kTfP1Xf561FK52nmGIxOmGfPoGTu9BEtePb9DygDphONwAt68bi1oLbbkQ4oA4IaRoDBDnN+zazKacM68aRXGqtLpSs+JDNPhldwUIPc+UdTZRVllxPnI5X5jPJ5bTS5bzPdP+ho43XLTCpcElN1oVcnNojByXTlOlqlFAS+uIqFkB+0CbF3wrvDyu5NrRkMgt4GOygceHK652hXntODG1bxTFu8R+NHXqmDoZT0ZIDpo4YgjEUhiGRG1K8EJWx9UoqPOUZWZKHT9FLrnTXKB2CKJECahkWkoUbMoV08QaOnlt1jOSxDE3GspV9PRa2Y0OvLBWcMWcFZeu7KMDH/AbbFp7p7Ru1ra9E5ywduWhC1NwPG+O0TuOa0WC49gxbrh3VgENHt+7VUUuEVH86GilsDRlr41eKqUrzgm5K4TAWhqtZR5CQEKwbN0lPlobhxFrfErjpEIpynHtXB2E5VxpUbkWx2WpxCEyqzIcRq4e73i4X4kpsLvp9F65niIv71ZqrSwBHEpbM309ci4dPwQiwvMTRBHq8Z7hDwpT/wf2WBVpE7Dh4RumLc6ILqoKFWtmvpo4UgsyBOOYb5J3M/PfKIVx83nRV6yVuGXbwDQAstHUNrZB3W6r3ZhhzjBxXKHiDY8fBCeemjNtWQlOITpaaQTvScHmew4+kMaRGiJ9yZRamEVIu5EpROh7s1uJA3unzBpwweTuqo2gzvyi28o+OXzfo7UyjY/Yp8jd5cjjYWJ365gvD7jmmK72RkVbMzuJTFcJXVfiMBK1IsNI9Yk9sBtGlvlC6c9Zzke8NkSLNYiO3ySOAyl6rq+veLgEynLm2dvP8NM13UXWqjz/8JuAst9PjF4JHj7IO977ysx+N5O++XVubq7pEgh8yBs3Bx5OjXnOHPzKo+HCZ995zDuffoaOO/wQ0TLjxye4tDNIxQnOmdBGoxDHvWXlIdo0mg1+6WW1pth6wYkzdWwc8MGbeVW3gK+90+pMWc5oO6OaqN2xXM5cTkc+elh4WD1ewMsNviWqE2qDNTdq7ZxyYynKUjpFnU2M2uiRpVnjLAZnzNueaeuC9IzziaadizsgQWgx0UTRpeBD4HAbECIf3Bce7z1TrzS14XGKwQt7MWH0GIySuU/WDJVeWUsjeevJjINjdQl6YK3Gk+/NM6G05UTShcl7LpcTuRbUCc0V2sMdaRg4L5bRMgycLguTm8xG+iIMcYfTZOIqNSgiOaHoBtkInDLgPGNwuODJ1SwJdqpccsV7T3GeY1Oa9+AdH80ZvBnx+a6MYl4/xIB44dgVP+w45szQOykYC6iWwqU08IlVlMlBy5W788puTJxPR6rC/epNb9AaZbKBOCUXcIGdFy5L41Q9j/aJu+OZ6yHQFVgajw42CKZGz4AlJEUdVYwJVHJn9/jGGvkYSW/ocG6ZgQbugT8w9ss/sMcrzLq21z7EEmzXtlFpG4zSN4Wn3yaCqyBRkCkZ1CJibepNbe+T38Z0uY3O2wxa78ZNNUKsXZR9LsgUkBTZHC5oKF4huk4Lw2YNrgQ30dOOpg3vhaAd3zrJNcI0si4L9ZIpEq3MjhP73SPomeTA1cxSC44J18+MHQZX0BXm+YinED3keOD+dMSVEyOO7gYeTgu75CDPfHR/5Omwx61n+rxNxVlm8nqhDxNeG9FbAJnGRGtCdhO1Vj568ZIuMF7fWF8AZdqZu95hf6CVmVwybrdnGvbEwewZYggsVXn8xi1xGK0U3qzTW2s4bdRlQQPcn6sJfb3n/hsv8aLMa+Xw9Jof/uIP8+zpLfvbW/xw2Kic7nUj0nos0FWNXgjWuHQe7ZVWVsvU1dhKNS+odmIacdGgpJorbV1Yc+Z8PLGuGeqM9561wP1p5W4WLiVTNLA2x2mprCqUqrRqAaGr4INHVIleOC4V8wLpBIEiG88cmzyPd8y5UJfK4I2DryEQdhPXaYDRTNUupXFpnkilr6bY7Kq89xAheHYxcRXa1ijexsi1TnGJVipSCzEFUpJtbOJmedeUhyIMoqgIwQtXg2epoE6YCITcqTTycgag3IEOkXV1LM0xtxURj4s7StwRrwfOa2aaHPfHjGuB0gtCoGF9lNY6QWzalw+BmouJsKJnKR0ReBSF7hwnYDdZI7r2ztUUDVKqShHhrja8d0xO+GjtxnRulcFFHpaCHyNDcJxIxAgxOE5r4dyMmdJ8YOnmF3QbHbkpBE+rjr7pBqYg3J8rrVpDeBTHaW3sBMppZc5Kro3Hj/a0/5O7N+mVZc3StJ71tWbm7nvvc85t8mZmZANZdGKCBKopIwQIiZ8A/wGJERIThkgICYkZgpowhmnNGDEBMUGoEF1VRGXEbc7u3N3Mvp7BsnsrVaq4WYpRRpl0pKvt5+7j27f7sm+t9b7PWxrrltlzwwU1IFY64i2MTjJqjHtaPG/XxFoaPlpWM3gygf6zte+3X7+/Rd26oxDLMS4xPz000sFEGSjzxLvDhHE8XrtKGFF34Y9Aqh8LwmhNYY/HpnSMoW5IryOUPIbKyk1nmqCVQa+dZTJURDXMa2NYTdChQxVhNoO8d0wf+FbJQ6hkTG54J1jTkbITLZjRCGthGhlJG2kIdn9nLYNqGmZ/Z235CAuw3LcfqPOJOhpuwHCe5nShl1tlPZ0IWyVYw6++/56viiWelB2/bRvGWFp5Z1oW7sWw1k6Ok/LZjbDnwjxFmvH4OFG2nVYL88dPzN7jnafVynZfCU4L1n1PqscOnsVYSt7JRaVhLWeu26qvee/0dKeVBL1i4oWH2RFM5U8/Of70X/oj/o1/7V/hfLlgrMWGGYCy338i+o3WEKv2c8YAox9oej2024myrxjnMdZjnMPZs56Ya2W730nbzrqu3K933u87r9cNsQHvA9c988PrSmmda4E0rKqnjKE0LYTWOcRN+r7pnWZEuSTO8TBbPUFbjQysoDe7DtbqezcaQ0sJ3wvGGBpGdcvLBNZy3yq1Neq2qRJrOFKrrDT2PDiFhXexSFDteskdaYPL7Ni2TG+QCpyk0Z3h+VaotTFHj8mdrXSkVUJPrDjOp4h3+h6/SCRMsDchmokQFwgTEgJNHBuOvenB5jYGZhgW23l4POFkcM8NMUIqBmshyeBlHz/JYVOtmhuKLltNq/TamYE6BtEeMXljsNeGG0MRC7WxiMbvDau1QABr1PW5l6pjyeiovVPXghjUL5EGwUfubTCfF7ZUtKMWgzNOZYvWEKfAvmdSqtgpcB6DBHRn2NqgX++YyfD6csPPSiV9//xCKxXnHWdr2NadNixuDkjupD0j0WFEeH++MZ0nmJTomBDSbcf/1vHLz1f139+i/qPLz9kjaV5NO3JoWLHmkCseztIxtNg7jcNSK/SP0K3DCSpA8Ejr9FR1Ti7oY1aXhNVYyGqJdpOllY5pHWN1m7+XH0l3DV7eMNFDiHgp5NqhDZzv7LliGfjFQuuUVNQfte3k/R1nKq0Iu4e2Jb58mMmT4EfH28g0fUTaRgyB9+s7H7/+C/J65xRmStop251r6UQrTEUwtdF6I5XKQ4fl6ZHNOty8YD45XBNc9Jx8oKFZjm6+sK8b5jC5fPz6a4px5LxjeWLyqs91h5b38vGBc75QW6OUhvGOlx8+07PTGyKCM7Be36j7Di2x75kQPN4aTrPjafZ88WD45/7sG/7Fv/gzPjxdWE4nNYYdBXugLklVpAwwBuuPE/no9PqjqaxT0/ZXQFFa/Lf7lZwSpRve3q/85XdX1j1RmmVPmdL0tPV80+9TWz9ImELFUUXdlAMd9RijJhItWhVrHTYGvFMIFQy6tdjgsAiOjhVLbp3ZayyzM0IXwbmZkiw7ym2ppmPF4Kzh6RRYgyN4T6uZUiq9O3x1xEskH5/12gbdwlvV9/FrHUzB0a1hvgSM61gzmNAO92Fy7GMwSaffNj2F+gheT5/dJQSDCxPnoGEuNiy0eKIilDaIMZDKYJ7hEjy1gLODbAd7GeAGO45xpE8NM5hnh4glW4vEyJobToRqVGDQXKcAeyoE5+g//l6Qis0AACAASURBVC6sYJvKPoM9wqJzIThLT5ldzGFWa0RvkV5xqN3/Wgs5a9EfxjE5dc6W1rDWYs6R3jvZWk5i2XMhWkMPXjueOtSMaAPnxfPDe1JvyzQzf3JYL2z3hIgwT47rLbPMgYGh50xrBRscbgzG+0YqleD19el9aCaE94RwWGT/Cddfp1//vS3qMvlDYdKP/D/DuO8odk+TuX9kXqh/WDMGKRnGwa042kUJXltytcep6kEOJ58IlkG3wiiZ9nYH6/C+Ic0zUqWK4GpjG57RhWkWehAU1z4QEqRCkIE1A9MHwQ4mM8i5s7RErpleVoIDYxpMn5B5MPd38I6U7zQfaWRAA26jNzQbWb74Y9beefzwC8zICuoyQsuVRweWhvMncslE4zBj4NxEXM6MkvCtYsUTTMEbPaVY7yjbxuXpQtkLp6iSMj+EeI6UnJGi7a51muBUt13nlfdNtexNmKeojLG8U9Y39q6Gi7N3xGUmPE08XhZ+8fUDf/71mdMkfPz4kccv/+gwlOlstdeCiV4BV2KpaVMtuNW38EBDGmre9CajLYDiU/eN9+fP/PDd9+wp8bY2nq+Z51shN2gYWhdq6zjvKbXRhtDx0DptOGSo7vjHEV4uagYSe2AAvD8meIZcKtZbCuCM8kSsdFIqxGkiGUtqFes91ai5rTrRDrJVsnScsaQxaEEZJO8pgYW1d4ozNOuREGlZePwY2ZLq0VPNDD9Bd0hw+EVodfDeBl0axTq+3wvBQncT3kAyFWsMjkR4nBgtMBtPksw5QBjCOhr3YJTUaYU6O5qtMKxiAXqBkyd3oZbKHAzvqdDqIGeLWM9sDNmAbZY+IDSwYfBcGukwa22taSSeF3o9jFXWsWKotTFZy45grY6VJmfY6uAyB+6lYqdIzpWzE9ahHsCTERqdktWHcJqcGhYHlKH5of4IwRhiCL1jayUby6Z2RRLQhtYaEyJ1K2xZmM6eniylVfD6XKbzQs6ZtlVwgTUEgjcwR6TpeC+eZuI5sg392U+XyPX7G+V2oyyR9vbOU/8t6pd/Vscvfd1hXQ+meFVJmlP+wmhdi4GVg+r5oxPpaM/coVs3MFB54ugDii7G7BKgdJ1BWmhtgHRa62COU5oYWjEMPK22A9VZcMGxbyge1Hkcg5OHtRtqqjSnfHHTGsZ7HiPQAm6eGH3Geq+ztzo01sKemHqhjcYpeCY3eL6tOAksXk9lTgw2DMg7rQfODx+ZfOe6JmYTcGIovbCEB+Lo7HeV/m2vV6L1BGtpXSVcujao1FR1QQSIE0yM3O93TB04Z9WI0Rq1DXzr7NcrWMft7Yo36KzUAHVDRufLc2R++sgUA+fTzGmyfPlh4suHyNOnL7icFvb7HWcFjMX4iLigbHjrlDIo8tM8XBd5VdUrPtD2ndYH+/2K9571/YV9S6xbYs+F/+fXN/7fb2/ctqyM666/y1rbwejWwBSpAzsqbRhcCDpSOQpOE3t0gxoWjVWjyTx5tj0znDJRlsczXcA6SwB2Ms4YfS0Pw8tkA7k1ZAjpkNBFMTRgWENlMJzThWtpB7+l4QdY0+hA7oYQvMbIWctpNCTrPsFJY9srpaM7GutxwXPfMzY4nvfCOViMET7vltNl0sAPNK3JL8ozanYwuTNn22m1sxPJCF4MCcdmHc160po0NCRq95YqVBnkMYiTpfbOJI79nqhjcHcaZuNLI4bIKI1aK7OzPATLvQzMYsipAILJGRmKI5isYMVwH3CrnSpGQ3K8fr7N7Ci1MqJCuu59IH1Qhih/pQ/utbIPkKEHQumdfqC342EEogu26+thrKGFyOQtc7S8j46zhtbB+MPVjnCx2vEXY2izJ0aNTxxOcLuqlPbziSGw9cFwHtMq960ij2fMQ0QhGBs/4qf+8Wv81mG7Xr+3RV2ih0XfDIjOU/E6KqEMXfk31Z6DAwnojlk0vVubeD3lt6p/16nMse1NlzVLBOn0tSiSxQfVsPZ+OD8163SOCr663TLVaV5pS6KxVlZYVSqvW3lvNcjCGIwRtl7Ze8XGmVIqboCTDmGwHQXUMDibxmwh1cyH8EDpnS1XZOyMLqS1Mi+RsEBLK3V4pEaqbZhRqbcXUi2YDgsday0jesxaKVbNVDk6TK+0IYwwUVNi/bxzOU18fl+5rXeiNQQspVYSjcUF3lMmWsuQzmWOhL4zXyJOOuc4YYzh48OMk52vzpYvPz7w9MVXGOewDJanT6T7O6fHJw1nsP6w7guEWefuVVvaXjQtZ7SqyFiBmjPr9Z2X73/Dervy/fMbL3vg7Z553yodwzULxczqzB2N2g4glxFKPSiFWIwYjJ1Y5sjp4cxW1S8Q3SGTFD0A1N7oTRd9AA+XhdaaPsdaVT4oQgh68t9yYplmeq3UMQ4Ur34/2zuTd9ScCcbSiiJdnVhmp/S+bR84G2FUhvH0bliiYa9CzYcmYHRyKjw5w/19w3SICNb7Y9xgGAakdf09OsN88pAGL7eEdwKdY2Q3iGGmDU+2jeGFXTZGEboX8tbIdpCK4jE+Lgv3bSV6R2+V0jvRWrxYhrXUojmmMVr2H3XiDG65YVGm+BIdqTZEBl9Exz6EZ696+mIHswmkovuGMgbBCC+1Ic6ScyXVwqc50sbglisn77geNwIzOh2490YSw+QtoQ6GDOKxpHZedw+MoaMYER4mz9Ya5q6z+I8fT7yvmW4UzrX2QaoVQQjWstVG6QOJE31P5HliMpa8FSRG7Qy85b5lnBOCMZhmaWtmjESOFmmNvuefqX7/jI5fSEX/oO0vvcOwR4hxg6oOORkDStLA5q4EPZwCesY41AEo2EncoaaRI4EoV4wxxMukbOpgdF7ZVTIlYjDWkddCSpXhjvSYaHAuYoLmKu25aOTXpLAiGMQGW1MgVvQGyorJhQfvCUELeemVtBdKXXnzgWvXk+l5DJwfTN4x+zO9oJIzV3ndGtd9x2cwqVPI3HpjCUGNGaUSwsQ8ec5hIvmKiKF28B1ymGnXG7PrtHXHiSFVYU0779cVSkFqxzuLs5ZhE71WnO+cTgsfTxMP5w94Bqcl4K2weHiaKh+fvubDx49Ya7EHL9vGGRtmjI86x4/zT7/i3psGi9f8j7jfRml5tWTWH77ndn3m+S1xve98+3zlN6+FtXTEdnpruBC5p37cgIU0HB1DiBCd7hEahiqBKais0IAuG1vntCzYGCm1acq7CGk0pjnQB7R+7F3QlPn7+x3nnC5Jsax7VsZ7VIZ8bZ3aVXboj2KDt+jEfmBqwTDopWN7peVGnCPBCbVVWs3UlujOa5i1cWw9U/ekO5HQqCnjj/xY4yOTtSyz41YU2mVksDvL2Rle33esCB+mY4x1dLipamzfZCpvQcmCm6tEM1hsxEbh+bYix1kyF0saDVMye9p1Yd09nUHpBmOFlzLAePwcaUln7W99sHSVIbpgkKxKlNdWODnhPNSxulYotjCG0IfQWqeMRmsVM2lR/zgrmCztGlfYB0yjs+4r0anm/sPsWUtBRHicNdP3fS8kMSxiOC/xGMtAr5XewQzhzuA8B9KWaXvW3Z0T3BgaoyNQckKmSLSQGUQRah+0XvGTkFJnBI93lnpEQu7GHchu7f4JAsMw1p8rzT9/VP/9LerRatx3t3rKHgJ7hZ4xMSoKE5UodtHZqBwfxNFhlIZEz1h3LCpnAlSrngsUsA+zigyG0Gm0jFqI90r3qgoZYzCKJq0EMyipEi6OnA+abxn0MrCzMCHcXzPLxbJEg08VWudyCVyviVQaO4KXxvv1zmlyPPjBut4ILfAYLWUCKVk/0G1oG7zvDF8ppbFYy/m8cAnCs2RsW1jOntg6633FzIHzh0fS9YVxTRQZkDeijby8r3jjcDVxvQ7e3lfWkrHGqvGlK7p2fjgTvP0prSVEx598debh4YQdyoCPViBdCdHy53/4BZezY7l8Ii4XbZGdP4q0yveMARv/UYDDGF2TooYiG8Qb0rpyfX/j9eWd1/cbr+8717Xw/fvKwJJy4+F05mFeuK87tSmmNc4B/EQHHog6YhtZQUyADeFYVBrqsMos6Z3S1P6eS6HtO1uqhOgpx4Gh9a7gMNB0oVTwMfx0Ai+lK/NdRGWaThVAInqDacdydMuZah2CIZkKqWKC5XGOvLZK0xeavVRm7yl2KCtmCLV3rDW4eaE5g48zvUPDYVOhNiEsAYYhSGNER/CWtleuuVFFWObI4uFtUwPc+TTRtk40Rj87XtioRDdjpHMbsG47Pka9oY/Blu8MY7ndN5Kb8GIhbVQbadKgOJBG7pZSE7YONXhZQ/CCc6oVFzFsVthyo2K41aImPRFOwVJKpdbGa648XCbicWOUybHmzuwc0zJr/KKBrekY5OQd27qz1gFitCNA5ZAEQ+yd2hukdiCeNPVrFYNxBjGObAyudXYrVGM0E9XqGMwY6NbhGGz3XX+XAosN3FMFGThrkVRwOeveJga86zTABPVQuNmx3nbMz2B3RdrPlsbf26I+UkdRaEeakT2IiTGCUxZ4O0h3fRwfAnvwYFrHOLQlm7xqerumnguDNukpraWm8C07IDUYQmsV8U5Dc4Fp9jhn2fbyE7Gu5oqpDUkd3ysPp8jzLWEmz3KyuF7Zd5i9wVjD2+tGL2r392Pg151Ps8OFibd14+QCkcTUPfWqrd4XTydM26nbC1FAUsa6iDWN/b7xFgxraXwZPeP9Tt93SBC94eX5O26fr0zB4fIdppnnrE686HS5dz4vyqowgfPDBTMErKXWRrRC2neWKfLFxwuh3pl6Qu6VVBuX04QdO19cLP/CX/wxTx8+IGbgpg+AjrH4EafTD9ft0OSglnXMgghlu7G+v3JbM88v7/zquxs/vO/koqOndpyUnVf1jA0T173Q1lf9d0RwISIDXDDgI95rIW8lE6Onpx13jOVqaxirM9DSB9Y5bu83aofgDHY0aIbo1Mdgfgw8PkYz0/lEK5XWO7l24hQYvZO6nuZG7UQbsN4yjMFZy5az8sCP9KFoLFUqwTj2XOheQxfECNPZUQZcd4hzIK3KaBc38LMl3yvBW4aBbc3kqhpw2zre6893EJxhdCZrGRVKuvG+Wu57IkyG2z1BbbyPyofTiR/uGTsqg8YUDLUkzk6ozuND1J93RKJ13NaG5A0OeelshFst7Fl4Onn2nGEEeht443iaZ/YBvRvetsoUlZJqgec1YY1hloGxFm8AZ5W0aC3rXskMHo2hU1kw7D1R7gU/RSyDyRrqqIRhiYc5qFqwwXGrnUzHpMIoDX+KtNnrqMQNTaksFYrWCiNCPnIQnLMKMTOWPulMflSdy0/zosTvNbHnqmwoC9IGBUgimMuClEbZsh5auqFsO3XTLkLysQP8Ha7f26IuInrKi2hRj9rA0tWx2QVdiFYDW0achYLOsgVGF/qhbx6lHkEGA2MOBoxuSGlD5/XeDPwYJOOwrtNyh9mR90TOBTcbbMtsCWxz2INNHSdHbZXZqZSRXFRRURtEwzIFTpdJbwSmH7LLSBqD57c31Tl7aLLwOirdemYDpWTSViFbfPAsPvLDd8+4sTKHyEgCby/8autMxpFfvyPEhb/MA/xEHJ02LKfTEzZMLNPgMk/0nOmj0krjNE88PV5IDTXkpA1TC26yPFwClwDR7ByjaWDw4WEiyM5f/Okf8nT2fPz6G5CAi1GhWV359Bh7ODZ1oUzXkIayr7y9PnN7f+O7l5XffF759fPO+6aSUGst82khhJnTFHF0aqnE4Oi1UIqwl4q3QgesGZyXE+uWKCXT/ISbZiqeWoQhETu6pgn1DjUzjJ6+W84onNMiDJ1b90ZpjVmU8LZvO8ZZfPS0GLVolAID0nrHh8j5srDviXIUoxA1CLqOzilOaluvFQvsQ7DhpKY3a/gQJuoYtHj8XDKwrlO0bSR6p2NHtNNoos7i6j2nSVO1yjDkPnBGZZS9Np3Ni3D2QnCefW/MXhi1YdbK3jbMNJG2N9JtxS2WR2+ptztjZO7GKEhODGFe6L1xqwMfIr43XHBsqdB6ZzYGI5l9G4QhtDaIXpfTe0qcnOe5VC6L10LZB8Ub/BD23jHWKE5471xL5dNJQ2GaDCqD19yQEHjbMxtDMwXWRO8Nu0RsHVhXSTVzOs3YPriuCe8cMjpmDCwGqcJsDcM77qWqcEBgWM13TQLROdp9Zxqd3jJxmRi5knODyTEs1FaROmhjEMRALdQ9U1pnLJOe/MqmyG4ZDJp2Dk3pjSJOM+t+i3RRwzV++/U3vKj/zELAdWVRD9WgS9ZRxjBW8bqH21CNp7ocI1VdFmnihY5oRsd6Qy+NbgzdGkyAnjrGDFq3uKDo0y23nzhf3XXkXgiLutpgMAdhng19CKZpRNXTbLklQDrSOs5byoDgBmIdL7fE3uFjHNiSsWJZS8UMw0lgnmeyEfpeeAwT28iUAS2ryaiXTtlWfvn6yu39hcVYWv2BYEUBWq1gquebjx84fXzi0zzxOM08zYHn53edH5bMbK2eWkPg7Dx5vYGpvP7wmZZWZklc4sTppPPdZYLz7AkOvDV88TTz9RcXPj6eCXHi8atvEBGsn+kHLKtVVTD0rnF0ZqiK4/7ymbSu5O3Gy9s7/8fff+H/+/ULe7PHzPrg+BiDD4HJO83yrIp7hUHOGqNWc9Jlqne0WklYaq0Y74nO8XJfCV3HFufHC6MUho8Y57F5o3fFL1sGRox2DyUrpMpaxEaCd5imIdyTnxkG+p6QWhk+IAjeGsQFwhSx1nA6WbKvtNbotf2kqmm1UGrV4oFgqxb+Iqpfr7VRRqeMwWzUh3GKniZQRGhDtFgU3fmMPshFR48paT7sXlX+Sh9MftCHY8/wuFhK6bTSOTnhNEfet8aYYBlG1U0GkhPKMFzXjU+nRmvC2cN9veHPM+w7Z4S1FKzz2OAow/F0mrDekFtHTEJsYM8dUAnxZAxJVPbnUR9FHao2cz5yjoJNsOVMQ8hZO5GX9QijRqeuTQxVNLXIVNWkz8HwtmVog+4seXRk9ryVhBnQPdTaNPAiWEor+JIIVbiPxnAOQTkzsWh3I6Ox94GZA/ebKmLW2470wUQn7x3xjm6EIR3rhBL1sGiDxc1OR3ylcbJQt0K9XZHzGRMnSu+M9c54u0JOP1MXzc889je8qP+cxl5S0YQiDudoOUiKTc0oMrq2cc7QJ8fIR/CFtRg61lg1EogmE1kGvfUjlWgATaV81kLJmDbADHCRLgYnhih6ejACRiy3UvlqEu7N4MQxLwH2gqOxjc5XMWBEpW23IuSOFpuU2VPnFx8eeF4T9Zp5Wjw9nkgFbFcFzallLqPym9eVviW27Ua53ui7RnFdIkynC/HpiQ8fLvQKbb1x8eqstSYwdpC+UfLGuVfd+rfC2UWadKRsrHvF1J3JwR88LFhxWCM8PU5MznCeLJO3/MFXn/jy44meVz5++pIwLRojNi2qXgHG0Ei2H0OUFYiWWd9uvL98x+e3jds9Ixh+eLvz65edb98LcfmIyzsjFy4PZ82QPEBlYiw9F6oINWec6PyzVZ05p6KjmUHHIHg6OWWMayyj0bfMMi2kl88M53HL+bDlR8r1DZGKiRPT5ULaNoZYQnD0IcxTwE6T3pRE6ANybZgx2FOmlULrA4naldRcVP1Rj3n7sYf5EQNsrcUbHRWmff8xHpreFW7ljCbszAJly6prN4IdBu8dYjv3asmtYoxida9vd5yDUS1bqpyiw0ijMCBngjX4KeDLrnykrFrtkRsmVYbpmElVYtfbSnADkxNjy8qNcfDtyxspC1/KR1qoVJmRYy68tUEV5b1v1xUnwronMJmUO5M/4W1gsoaUGntLnLyl1EYahtK6cozGYDpHbquwTBNvKeGCujtDH8Rg2Las3Xfzmj7U9D23M6hWsK0RnWPxlnVPLCGw5UoPBk560+hVg0fqGNzRXQrWQh1M0WkconTO08R70mBwv3ilL4p+70pH9oK8vDNioI3BsMJ433FDwzeKjdg+oA5KK3TjkdMFRMeIYgzdeczXHwk+/dbhi0j9LY/o9Te6qP/sJYKgBMQgQp2spneLoYvRsUtXvCb1IKwabVPDZOhN1JV6OPq6U2enpicZrPFEL7QOdoF6rdS1sjxatozGwk2Gy+QoeWfvnThb3vfB4tSk0LbMHCxrB2rlei8Uq0qHvXeCCFOrLJPlg1cp29gL8zyRcqbtg5Ib6eWK3N/54eUNZxt7TVx8ZFounE8z85cPnENg7IPLKbJEz36/MUVPcdoCGulMJNro+GKw4hk9Eam0lqj3O+te+XAOOCvYSccZXz96Pj6eyenKY2x8eox884ff8PGrb5iWE4fPn7KvaspaLqoAarrs5AgD6TTKvnN7e+Pl+YUfnm98fr3xy++vbFmhTL0kJGrUnAv6PPy84Lxj8YKfojoKRQMlnDnm/APSoWNeu1Ax9AZzPBHnmVoqzgnL5cwwhlK66uu9JumMtBGmiWEt/fSAHe1wqwpiLCEE+uE47gjb++0wNjk96Y1Bz5k9JeLpxLxEGoNWNCQ6G4MVKClTW6cNTXuq+cg6NZZWDlltbxSBOWpEXyqZ3gf30dQgU3Qss+cdkxwrHYswMbA4hZlNjVQtD7by1jt2VOrWaFvBOgteMcHPrRPDROsdUwU7dj5MgR486+jEpfNpnumjYoKDS6TlFT9H7tHRnSpR+rDs9514WqjG0+3AYHnZMufJUxqYU+DtvrOEAAY+15U+JraGGupWw33fOF8mrreN57er7sHEURbPvu201sn9jW4dCUsxkRicKkxKJRphK53WO2IHJ2tp3uAC5AZ7bXriFmHcMnYJRxbskTiVM6k17OJxGFLZKaXqDmgv7GVw8cIFQzKD1Xsm49momG4xk2X+o8gtq1lOWtNoY+lYO3TRaj1uK1jx5PvKIkJ5vlJrxT49YUqn10r7GUnjz8Z88ntc1Adg5kivqhlmDHo3Oh8fgBFsUPt1LpURnWaXjkGrQhtaHKxU3KzqgFSq2s2dnsqTCG3XmVtcHOfJkXLDAMEO7n2w3QvGwikaahk4hCyCtEbZB70LpRasEcoQznOg5MzsAlOtusSqnW9fEx9GJW6FH/7hZ8XAOgu94Ohczo7p6cLlFAhGRzkflsg86ZvjyQu5ZZbeYB/0tDNLJHbFDqfrGzeEyUPKO3aZcM5znnTGvG8b3/zRI9Go0Yq28efffOCyWL5+6jx++ue5fPwagxCWM8aHgzc+GMYQHz4eGu2skK5jvDB6Z73f+OUvf8Mvf/2Zbz/f+P75lTgt5DZYk2r+9/XOh4fA8A43zSzLhA8nSmrknCl9UNekN105eNdW8KLwL+cvmKEzebzTKEIfaS6CWGraeXtfOT080HqnVTWsWWux0/TT6dkYNZSU0jFNUbGIoaOxcn6o67gAfgxG2skp46eJh6dH/RAf7mU58AliBLFWZ+3GYIzTQ4lz9NHIo+kOyOsNxyFs7ysyTSp9tJZW1awGjV06LVg6ljlo5JyTwXtrXLyHbBhGJYz+YritGqc4hUGpHeOEvu9E7yitIVi2bQVneS+Nx1nn3uflwqiKpvXe0r3gQ8Q5w0PUvdN7TjwsE4XCskRygjwMTRreAcaSa0N6h1bI1iq9EUvwntfS8d1RrMHHEyl3Hs4PbEYQ78m1MPvAWhqTCN4KyRi2lElVqYvt4I7XbmitUN0BRFsTwwmlGjCD6Cw+CGuD0xBMLZS9YidP9YYSAu64uZbe1LlcK0wDTpFmB2UMklXct9REGlp7yuhY79n2SvT+AAcGjSVsQhBd0KfD11BaxSwT+xjIw1ljHM+Blg1mcrT08lvNR3/d9Te6qP/cD2SiUf35LozJY737SXkSgtCsZbROyl0lSVHB+2NtKvNygjkLeXjqW2Ky0PoRRGwDVcBsmlbUmyH3rkEW1mC94V4Hwan6ZeRKS4OnaWj7WAaTgWU2lD64iGAn5V67kog5cV8Lb/cdf7/x+b7TX++s5kBwWsuXj5bo1FmXt8yX3kP0PMyB4ISWd85RqGkjjI36sjNq5zYqZnScGWybcPadW+qYXjifFx7OM7VGNZ5MkVoLbfvMn1/gNHUelsAf/eKP+ZM//VNOlwsl7RqGPH6McbNH9J8wRBUg41AN1X39qejm7cbL97/hux8+86vvb/zquXHPg7Lf6S2zVeHDhyf8ovuKx48f9HtaTy+F7XZnM+ag4VmMV3SpjUobxA7upar0qxagMHqmd92fSB9Ib2zvrzjncN6zbZnb+5W87wyUV2KMpd5feX1+5nw+M1A0rnVGR23Vq2NRRMctdWCDPxyIqnSx0eO80+R5NCOzZTXFIIbXz6+cFu2+7HETuvVGnBbEanF5va2kVpiNoXpBunA2ntEghkD0kHPGeUcMM9SKGY4iArZRsARxJDzGdy4YXrt2QBhdlp5OntEa0XRGVXrmeL/x8OCp04liDcE0/KGjd9sdY4WZQS9FFSvBUe/vzN7xw965iQN2HuJEWSuv24aECMaypcLLPbHWiqgtl7rfmRfP2145WU+bAq10Sm9U47FDEQalFs5dsGtmzMKso2+manBOtAMeA3InBAet04cuIq0Mauq0SW/uswYSaJEU4UMQ1ppp4qnxoKJao+HZGcgZCQYTHXvvSnodWuSj8zgHbk+8pMGQhhU4TUHHRmJ4ue+EZSIa9SWIUXpsyYdyzqpJcuSGsQNznhjjxEgFoWFvielAD/8u1z9N8PR/A/x7wHdjjH/1H3vsPwL+c+DLMcYPollh/yXw7wIr8B+OMf7X4+/+B8B/cvyv/9kY47/7HZ8zoHmfw4CZBZzQqtBzwTwGODnc1kndqEEpV8aG/rcIZjKka1fW+WSYFqNMibfMkEG3HakGiRZfK340qhiiMUzGcEvgvaVkcL0iqBTuPtTgO4/K7YcrEi2XWnh+3xFniQbuzy/ktbC9r3zx6cTDhxnzGOkny2yFkRJ5T3y6LDonPzvCpfHNo+Pz68bSX/QzwAAAIABJREFUCpIrHx4umFG5lY1WCrZXrFFY0hQCs2mqI26VsHi+fIjIsVC0+wtf+MI3jxdCPPMn3/wJn778hocv/lhDdn3QkzaCOQWdk9uAWHsUdasyUe+AATmR1htjNFrJPH/7D/nLX3/H3//NK//gh53ShWZn1nXjfDkzLRd8jGAdvUNVRaMWxaEpQlinygHp7KVR77tGnR2nfx8iQxqtd2WCTJG8F9W/NwVG1ZQZrdLHoFX9e9u20ltnOp0ZxnO7rUzLzOnDl9h5ph+nPz9N1KQjlS5DOTki5MOsXEshxsjp6YF8BKK01rDO4oxhp2i7n3e++vIDfQxODycNgyiFfN9oo1JTRrBMSyAQcK2wzGd21NXc0ZCFvRS6CN0ahaF5x/O+83CKvG+Vj6eZ1g1tGNY94SRgpGi771XbHI1gjSFvFRNAXOXy1cL7rbA8RHppFOPZUscauPbM4+zUYVw2nBsYGbjLzNoKpXQuwTDMoNeda0q02onRs9fOlgunObAbQ8PzEAKbCPNy4uEspCKkrYFTSWppg+FnWncsEXKpzB8DIRry6LjeWRC8Ed4k8MEOiknca6MPOBnDJINbE6bJse5JGT5tUMWA7eQ96wEtzgf+QSh7IlhL2jJ5DD58WNjWndk16lnf9yNBTZVUOn2JXHFgDzfsUAaVS43rnujBst9XirOY3ukxIC3RclYxhLWqcnHuQIlY+veviBHmxwgdel5/fqn4M9c/zUn9vwX+K+Dv/NUvisgvgH8L+Ad/5cv/DvC3jj9/G/ivgb8tIh+B/xT417UK8L+IyP84xnj5nZ41aLandUjUUOl+rQd6Z1DvBd86YfJQhL4Exp6ZIkynSKqduz1wAScFXL1+3pgmSxPDIuhJ4sGT75VtGOJseJyEz3nwEAWRSh2w3e64rhK3622l3HdCr6RW6V14K4XTRWVny2wJT4HxMdLvqp8+OeF1yzyYhM2ND3Pg8rTwVjqMwpMPCtfaN/7404Jxlm//8je8fHvH9cLiYFpOGCyTF4zRYNzZCzln3u+FaCt1LwTT+dKu/K1/+YE/+PojH776E+L5ifl0oewbYVI3pxyjiN4qw0d9U8uPKv7j9W/1J8v9qBljhJIK//f/+ff43/73/4tvV88tgQ6k4DRHjPUsy4xxjo4DLK03xFpar2A8YozCwnLmngYuxoPKqEankjPRO+7vr0xTpBunjs8BsjxoGIYxXN+upLKzLA8M7ykp0X0Ef1JDmREKDn+O7LnSGcw501HLuB+GeZ4wGEJ0nKbA9b6zt4HQ6etKW1cFldXB/XpHQqBLxw4dU/glYmfNNt32RE2JOM8YazlfTgiDNBz2MLcZYzBEcuvkph3KZKOqY2rHBk/ohh++feby6czUhZHhUdSU01NmG/r7awydJZcEBr5/3Yk3ZctsdefjPGOrYxuZKJ37e+M8qX1dgko3zzFwu99xWN7KjXmOTL1R906VyI3O0nZGdaQuXFNmHUGTjIzhdDnTgTl4pA6urWJiZCuN570zB6/M+aq7jZN3tNypUujGMk9OR09Ng6PXOnjrHW8twaox6RwiQaBK423N+FSw08x1TRrXZ2BvBWs8H7zhOVtMcHRp9HtBWoHa2Q88gXOOtBeyCPl5Q7Yde3QCixX29119MDFA7dQ54qVjS6Q5iz3NxNbIrWC8we4w1qTM/IvD5IqVgTnP1FKo20aySpIU4xivK6UNFrWe/07XX1vUxxj/k4j82T/hof8C+I+B/+GvfO3fB/7OUDbk/ywiTyLyDfBvAn93jPEMICJ/F/i3gf/+d33i4kXDLLrQ18zYy4HJdeCOgNy3DL1ABPsQyWvFl4I3jmDBBI/bKqUbptPMettxZ4vzwjTDqJUeBNkb6Vb55bVhasb0TLltRDphQHnbeDNwjp4QDXGZKWXwB+fIzmDbCgF4sp0PwWCCwTycSC3zIXrS5vl0fqJUwduBa5lvpsi+brRW6Vsh7Su3+xUxjkdvaTRO8xl/wMjOHh7Oi0oH+yCnnct54ZsPgV98febxHPFUvvjqa04PT7RSAIOxllYViqWoYcE4d9jFDw597wync+DeNGhBjnShsl51UZp3fvj2W/7er975rn5kfggEdKaccsWFyOU00dvQom06ow1q6/hR6MNoao+xmkjTNa0oxICxQrpbBoNwmanbXc1lY1D3XTXyBwwrLie6WIwPLGGijYGdFqaHD4ioRNA4x75v5JSIAtNpIeUVBKw04mmml8rLyzPzwwMd4XXdDhdn1xtNF/qoZCzxEvHOkDv4ZaLuiVwKvVROlzMlJcIcCUtE0FFO7x3jLDEXugwcjlR2nT/7iDGG2TnWfQeB+9sV7w3jNGsQzJ50N3A3MAVOzbPfNuzs2HNTlU11vG+F2y0RFsdyurDug/XNsSyGIINaodvA5Dw3Ea4982ANnUaWzjCDTOHj4wXpiTwqYs8McTiZmJdBS5ZoBkkCYhcm76kG3WF5g2uN3DvGeC7e44ZQrdETqRXeWuXBO9bacUbTvMro1NL5nDsT4MaAVihN8Lbx1itu9lzXRi4d5wSDYXo8k/aGHxr0QqtcJkdvhres8+1mD3u/dxhnsY+OXhupDYwT2nkm5IpxlvnTA/f7Tl43Rq2IV7yy642SGu5+p0ZLlxVBvTF9DKWDvt0w54UpeOpemJxVrLM1+AwyLMENhrf0h/+fujfZsTRJ0/Mem//hTD7ElJnFruoW2FwIoBaELkFbbXQD2nClG5A2gihAF0GAa2mtBQHttJdIQWqxgVZVdw2ZGZOHu5/pH2zWwjyTDairGl0gmyVbefx+wj0i4GHH7Pve73m2zcwmJVYUYtQvZc2/+/q9aupCiP8c+L7W+n/+YGd/WV8D3/61X3/38uy3Pf+bvvY/Bf4p8CJA+C1/hgw2V3LMiFzbiY3EuLXEKsgKiL7VxJeCEQ0gNB0D1hZECHS2Z7e3nC6ReQ30vaAoxdPzgqqlyWytAiUQITB0iiwVolpGq3i77bjOK+O7A2efOT+c+dPXW+RgMQWO5zM7afjHP72llsLxuqJSohcVKwvSmCYGsAoKiOShVKZlZTkeESkQ5om+roxK0dmWTx47S7cfGjtFNitLZw2GxO1+AAo/efuGN3cjm062xpRSGNsRg0dp19g0Sr5AsRqG9EeJSG518R+ahrUWiJGiXtIsL1nuDCzzhNGaD7/6Of/mrz7x/hGM1C3F4ReqNPhlZZknvB/I5WWkHkEpmVIyXb8hJ0+OK1IpilB4H6i1UjrbGGwvGWiERiqBdRuepgWpHJ3RiBzprEDW1PLLNb8MkWkInrAuxBCoSnP/zVeYviPlRMwJKxVK79C1UmJqxM2SUb3DZ48SXWO2q2aSDykSasT1Dq0VsbRkQ2c1uTSyZba6xRIvZ5TWhBJZzxOdtVit2xuMEFz9zHYYW3O2FoSWJN9Oh9d1RtKGjrpNR64t2bHZdUhj6YE5R67TTFJQ11bjFRiuS0bEjJfQ9Y6YK9Pc6ta6q/ikEKqyeMWmUwSZWKZKIrIVI1P29EKwZslGLjw/XHEb0Ls9VTjCcuYaDJ3qCLXSScGrmw6fmo/U1YxQhcta6bUgxcLeKOIScMoiq2GRsFcWXytFKtaUsE6yxopQqkHIUpPNhFxfWPaZp1haU1YUam1RzWI1eMl8ninzjNltSKUirSLVgniZiHV702LIhTZlrTQqa2SVpNVTjCSkBXxEajBDT7/rCS+sqFJBl4o1mlFL/BJJBVAFThMyJ+i75g4QlmoVQQhirZRU0Uq3w8ClTd3edoLjpyNFtluvkgIrBfgzfytj97esv/OmLoQYgP+GVnr5d75qrf8c+OcA/bj7rX8rayRoQ5rWtlFYELb/UeiaU8FKCKlibMHpzPam4/tvJ5TSfPV2Q6qSL08Tfm6cZWV6VE5o2g/Z/lXP6gO9EuQcMaq2f3gtEFUzGMmqFMvzxNte882bkXedJMtMDJGb2w2n88o6ezotKSEzaMFhY/l0mumMIU+ew7Yjl8zT4xGblhcmWWSwlsN+x97tsGREjuwPO7rOIWvTcRklKPHC2/s9b+9Hbg87APrNnrDO5Lg0XZvSFNGcnVL84PHkBVH8gzWEdjIXDSMqEK0BLRW1ZmoI1CZjJYc2sdd1PR9//XMWn3mcLelF7F2ywIeAdo2Rs+8GpLGcrxOucy2dsQSU7cilkhD4osg+kpZHtNbUHJk5oKRg3O2I3rdav3WcpxVlOoxu4gStHegGUNOyYgbHdYnwMsYuacNGAUEMkZgLxhqWkEi9hFzQfccxJoRRFNkxGsvqA7qzbVOsEdN3qApW24aMlWCdIayWlDNTqfQbw8E5npaALY1OSAUzOFJOlJfhstmvaATXcn25LTXRhpEGv3g8BWsMlYpRhpoDKWW01kxU1nVl23f0B0ecI6UTRCnayVZVliTZ9hKFZImVEiICjxOK9RrxUrLddiwkRFXoQZEB22meg+ESIk+XyP1giUNHB9hrQnQRaxzf7BzHk0dJw5IcyxpRqvVFfE6k3PAcYXmxfK1QteLTutL1grhmrhnuB815jXTaYKUgq0SUEicSJhcWXzFOExaP7CU3h46SFJeQ2GuN0oLsc4PPjR3ddmjinBCQVWOcbbdNpahaIWUiikoxLRFXiCShYHAoKZpZalDUNTPNns2mRy8zerBEKnaNLMeJ1Gn6UvHTithvMEPHcjzjChQKsibKNYAbGERlnaaWNtLtMJZy5PEK1WqkUGibEDESfKI+TWz+HsXTfwL8DPjhlP4N8K+FEP8p8D3wk7/22m9enn1PK8H89ef/6+/xvX9cQhSWyTfzuGrTiaZU0lyowoBUCCt4feuYlkT2mU/rCmj6TnGMmRQi2Sf6QeMGQ5cz18uM1ZIqoC8FGyNdVXw8X0BWvr7doimImpHngJ4Tt51kPV25uRv4fFkoPvDmMHA+Trha6WJGio59r9AxIlPi3a7DZ8HxUjk/fGE5H7FaMHYdzhokPc5oeqe52RhG1dC7t3uHX66UmDhsHbf3d7ze3eLGPdZ15BQopQkYdNKY/o64LDgjKbE1Enmx9LSdvL6YVP7ajavW9rzUdpKnNaahZf3Dcm0R0hzaBKFSPB5PnE7PyOGe+5sNWSi6YSClQtdZhBQUFDf79jltLVJpnk8zWguWtREIawoIpUnCstm2W0cIiWVuQ0AiRnStLSFRC0Xoxl5RkgmBcz1JNpm3Gly7zRiJtR3zsmKNZvWeaVnopUJoTaqghGBePL2zrSGZBOclclxWXnWOWANWGQ67LU9LYG8kj/NM9S3mVnJlToG1VNY1EsKKj5kkJVo3CfnD+Qg5kWlIBqSgaI3UgpALaUm4vrlSXWcJIeLD2pqIIaCEJKWCFRYhCrbrmVJi0IL9rufjeaJ3HdclYgbH3V1PXCJLUlwzlLKwMx07C1MWTKeVFBJKZg47zbRkbnvNx4cv7HY93z8lDpsOoysbJVjXmWoKPkQepsrbnWKtlm1neTxfcc5xTDC8aPq8yOSsEVpxzpnN4Mg+MVrLtK7oUFlipK+OviS+5MTqBRpYaqAMmlEpiBVTIDmHoN28laoMseCXBTt0LPHla20N1wTZv/CInSYokL4SakaUJgSRJRP7JiBJIbWSD4o6hcbxXyPCCuIcucwCVTPz8QkhNAGB3FmS91yFRN06JGvbd0aHP16abrBU9GZEBE82EtkbjG6IZq5XlJ9hGMlSo4IH0ZrtYjAMf/TmpcT5d19/50291vpnwOt/u7mKXwH/5CX98j8D/5UQ4n+iNUpPtdYPQoj/BfgfhBA3L7/tPwP+67/1m/2OgpKSgtG2jHpyBpkUh60mp4JJkpzAisLzw4pUmsMgkbmQBksvYKsqJ1XZ9vA8ByiJmDI6R2KCXa+Rl1ZflCnxx4ceCZRpbcjNENkPbUw+pcLYa0yK3G16jqXZzW+2HbI2ZOqNERgMpyWgErCuTNPCdFzJ88xdLxmdYzd0SGuIKXHYb9l0CpYzYb6wOYwcH0+IsiJUx6eHMzdbx+bmT0nBtw68GxumVkhsNxL9gus6pJA/QqNa7PAluSIk9YfSy7/9gB/UgNSCELqd5n/wP1pHjQGpR/z0TFof6fqBn30Fp2g5bDpmn3B9i3lNoRBCaO7WCshKWD0lBXoVOV0DCImpAbPdIqQmV3CdxalCTBlRC2FdaMP0lpwL1nao0kbtQ5VsDgdMTZSqsJ3DOgfG4kMgAq7v+HR8JMWMFVBiJERBUQKt2+i6zOrlzQKqrry626OAfnfDdQ385nlGCtmUddogjaDXmufzirKuxQWzZF4iKIEyki/HE9txYHt/S14mYsn4VMBZVu9RReKGDq0skQI54UslOEvIjt5prFJclpks4DAOzHMgC8Fu25O14Euq5E1PkZK325H3J9+4OsZgrOVuLzlewNmmH5xiRRwUlxTQoqBj5v3phFssN4PiMi1sx5Yxn3wEFRA1kLNHO7jdCR6PRyojIVh6NzLNEyFGqracUmW3GUg5UqrFGcUprmxK5bQGNncD8QpBGj4DgzJoK1mzhhDwVeKTQleBUC0FFJWghkBA4nOAl2ayqm0a3HQWIVqSjd6iEEy+kKiQKyoUhNRYLVlDQVcQS2qxQyMhrlirG3BLStRgcKMkGE1/0ZTVUEvCDUPDDow9XJcfI6NVathL1FYhvUQtE7rXxJCIsrRBqeuKkBrhA+56ZQkLZn9D5qU3eDkjb7ZE35Ak/15q6kKI/5F2yr4XQnwH/Le11n/xW17+L2lxxl/QIo3/JUCt9UkI8d8D/9vL6/7ZD03T3/29f/vn9lYRNz3vTwmVG698jQKTBTdGcKmFxWeUKLzaKe5Hw88fVrIPTBlWo9G6TX71OdJlzf1GM80gSmmarzmhjaLkzEG1ycEgoYZIJuNPK/e9ZbWSTdcx+cy0evausnnZ2ET1+FD5/nQlpIRJmc3tyFpfHJfxgpYF4yz7my3KOKL3DH2PVm2YZ5SZog0xRLSsdMOONQT6fmBamjwYqV56EKINfKwLWrVxc6lUG6HWraNeSiEGj1StPv3jhv5yci+5xemQkhID4sdbYH3hq8SW3LicCLFQ1Z6tvbL9agd64FcfPvPLP/8F/+g//sd0naXQxvJrKaw+E4LnfLmSc8E4x+1hw7C7RbgeJeDp+cSom5dzniZEga4fqIBVLzny8uIqrZneaVKuxOsFPTrcZod6GVApy4zuBrqxpQ3evXnLkgu6QKJQg0eUwnm5YIzjWhNOG5Rub9LruuCc5Xw8U5VECc12cIQc6aXismbmdSFJhaTl9mcP49hhTeF8mSnWIawml4rsBkyODPueUAWm7znPEzlnNiIQSyYieT7P3B72rb9QBUZUUIZSK08hkJRizR5VDR2SJS7tTVs5fnmaScqAdi1iF1fE2ja3PAe6zuIjLEvk9q7j4hPvfaIMB5bkMaWpC+e5Ms1gneSoNBtl0W5HXCdigGsoxDVw/xPHsy/UYthuLafrihC0iKOyrFURfeH+fsfzccHtDJ+WgrOONTfNX3iJsAoyk9IoLalK0ilN8okSBfud4lFATpUqNX3XBCfXUhkHjY+VOVdUDTgEs89kI7FOEXxu+O3F47smXB+UZEkBQWEtsnmI60v4wTpqVcyTRzo4awVOI4Ul10KZPOLQI7cdMZSG/02FIrv2sUgE3TVRStcjq2yT1n2i5Ip+dUesAp0zNQfEuGv8/3GPsIZk0u8LaUT8bRLT/5Cr3+zrm1e3/5/nVUiu/8U/I7z9R1grkVR0yfzJq55LhkuSLEv7wdqNlmsovOkkz5fAEjK5wtut5fN5Yagtu77GglkDWQt2TvEPbgYero1xblLgbtNBBqUzfWnTYtO8stESZzVOVJaYKCkxz5G7fY/VihAjnSisWeJXj1OFwTQp8re/+p67jePu7pYaPULAZugbm920RpHKnp2OyJrZDo7BVnLOWDOgrUaUzN1YePfuLeN2iza2gc6Eao3FWlmXCW07SmzygvnySAwR149IqXD9+COLRKqGUqi1kGNspDvV8rRCSoRxxOAJ8wXzQtoL68R8ubIuV05PTwileLoEUoGA5d/82f+F6HbI7sB+M+L2N4QM0zTT95YYC8/nhZubLcr2KKXxMbLMa2PLXxeGvkUrZclN0eY9WhScleSqSTlTc2s+22HEdj2lZNaUXyxKtLij1VSj2oi+UmgliamwZo+UinVdqUowuo6LD2jZkhi+Sm42A5d1YdCmcYOloTOSS8qUKiBWPJHeaDrb+B/TurIGj9ASqyRVVLbaEUtgmpopKNVW5gqhjYYPfUfNhVIFVQrWGFlzJUqIqWK0ohTBOBhKEYQU2Wx6Qsqcr5nPPpBTxBrTNioPtpMsa2nqNJ/oXIe1vIg7Kl+eF8I6s906pOtxChZfsdKzlsTNRpNDpOstq1TEteCpSJHJUmOz5hwEykqydCylsCbPfnNgCpn5esGZVq4Zx5FzjBSpkaYDKjULhFXUJVF9JpWGwjWpsPpINZpOG4ST+BgR0qBEi+3+AMrTXWtmpucFaSRVaZRrKOLkM/nlYFZfUMsSgekUYfIUBNIqymmFCnJwUAs1BERVqJzJqWK1JElIUtAykwUmDzQtpr7ZwvFKFq1kaYpAdxqRMtIZqgAfWlLPbB3MkfudwafMRaR2Kz5f4fQ923/x3yH+BrCXGe75xZ//7/+q1vpP/qZ98w97ovS3vFMJAUpVNq4ybAQpSeYV3h/9i2ZO0GkJSiFLxV9X3k+C2hu6DkTKPJ0XasosCIqP9LpiXNOPpVp5vAasUmgE5wLPa+ZucOydYVoiy2XBGEmWkuuaGggoFUZR6HvFl8tKLytGiiabpk3EGWNZcmE+T9RakELSG4nPLaKXvW9DQ6UglGEYR5QBVwO7reXh40euc+Ldm74xwpXk7AvTb74g6meUlmw2W5RuUcWSa0uXC9Vq8S+ESKpg7AvGGOzs6ccRKUWjBwLU+iOPXirdRtwFhHmipkYbnKYJqzVVtMlZoTvu333N97/8C3b9lmW6oPsd+9dfsxbHvi/kvPDlIZOK5HS+8urVDUprehlI65XoV2qpTVxdFco5xrGnvjA7GodjQeQ2RKJV12QTMbSNOybyXAhCUlJkfvxMNj3VWuR+YLBbapJUa6GKVgopnlUkOttRRKDkyoew4lNCCoHOhXHY4REkIzjmxrsRonJeMuelEJXG6crOKD6cJ7bbymbcUVLii1/ZULmmwmjgy7xwTZ67UXEMFacNcwmoEihGE1PgcfYo3dFrSdWGXDLWCi5CMS8TuUg+Xy8MTuFj5f3lyh/fbXg4nVmUwlL5tEhGVZl8YqsM5zCjaHHJED3XpLjpDVUZtveKdZIoo/HK4JyjppnnJLHakKzm4gXzGglpIkbBICUeCJ1j7XsuITAaR8wGREFvNXozsI0JiseOG1K2zFKhxgFXJbk2WYhcmy4Oo1kT6N6SJUTZGsw5V5aUkKH1SmQurfdFY5qnUBi6ikeSxq79HJBRU0KlQtJglWmnbCnZOsVyXcmAiRAkkATCOaTJaCVIHopqmAi57Vrs0SdErcgYKckj9xu0EMSQQBbyZSL/MN6vDRjd/l+rglPgK2AUxQc4XkAqntZKuAaKAtW/4JOl4/c9qv9Bb+q/LdFTK/Sd5ubthrMXpHlhVHCJAh8Su1Hz9W3HYyh897RyMIrr5Ik+c6kF5yRfj5azz3QxsHYaZCXGxM5qegr2bsvT+xPnWDCq1YW3NjKOjo+pEGqhr1CCQL+wthffOv/fvN7SbRTPj6fGS84ZLRvGoLOKJQn6bc9a73i8PjFce3qj6JSk6y1KSVQtWNusNDW1Ov/TceWaDEUpppCpIjCOHUtq9vmYm8j3vFyRoiKqaPo3JFolBKbll4tASYFPlZQzayhcrmvLuwjRfgvNOKSNADWTZRvsKjShSESiXsoPymqKGRBaEGrBHd4x9CPd3T/g+88n7u6/agS802d87nj88sjQ9wgq0XuC96SUuSwXlJRsNhtc11GWFVsDru+JRbKGQK2KzdgTjWaZZyrgVEXtt62kVCPX5OHyREorXl74+fGvuL39KZ0wVKmIKeJz0+MlJcg0sXZwlSzh+ZxwpmN36Pl88lwr7EtiXwxr1lgjSWhChrlUXCe43e74eD6Tw8r385k3Gr6EyK4f+MndHV/OM1UViqz85XxGChjVjs/RU9eV8/TETSeodWRjIabMGi5cpeD2ZmQRME2NAPmcBbJEboeeh3liO/ZQCr+JUHZbVMzY3sIxEJxiv+n4smbc4Y51iY0RbxydyHx3XRDPM/c/e4XrB07nFaMVqIocHF+Nez5dL6wS6DSmt8TVEjAMHXT0hKWwVZJp7LiqDqcr437Lc4bnKlBeElRPmDOLyBjX5BxF60bQXlakqsSsEFoiRCXn0Pj7XcMv3B0cy1oJ5yvqxUtaYsQoxdhr4rpyLgWqwJREKIVaIPlIVZLqM17VF25/wV8gIZBOY51BhcjycELIipgDw84xhUIRAn2/J4bYbnqjpoYFvRYEBXG8oKRCnK/0G0nsNDMdtlRSLZS0Ip2h3xlEhj5W/HVCji0qbaXCzwspeTrrkCZhkoDy+2/Nf9ib+u9YYUnMU6BWTaRBt66x8a6X1fPl6cofv+7w58rj40RRhk0HrneMpsXgrpPn8+R5dXD4othZ2ZIPznG6RiYEyVlqDLw9NJ7F//GlyYxfOY3Rmk5AXAPSWrSDTmsu08zNzZa0HZukOHq0BGk009rQnbVKboaec9rylx+feDcYtmMHQnK37+mUpObAdIk4UZBdR6iFbttKLlXAEivpvLxcKZvZxkjBOHSNdyKbVg1BA5xJQUoVWQRWCWKCKTchb+fa638YkxdCIEWlxkLOkSwEzmiEeqk9lkx4Ycunl6m8IkTrE+xe8/55Zp4vrFHiq+LL85lpaYM3wgwE2VFVYk6SaV7odebh+cKb+1tSqaznM1VoUgp8ep64uT0k3MhDAAAgAElEQVSglGSdLoRVtfowLXlyXhP393s+rrEhVE2hVgX9Ad3f8BP7x5xSJu73fCpwSi3NsJGR22HLd88TZSnoVLHV4MaeaUqIudJ1Q8PQInj0ic4I5ipQ0jLVzJvbDesyc5w9CcFT6di/3lJlG3BZ6konN/x8XrjpDd9eJ/bjwGZ0vF8Lj0LSGQfDDZ8K9MKg+4GzP6MlPBxnHtPEtjP85jhjneJuf8OHy8q5CBQOv0qmJbIpies1UKRkSJJaQAnF91NAp0xYE8lZoJLXhd125CihfLXjwwL324HiDJOszCkTZWFaEptR8XnOLKtkaxyq77gsERklz8cLw/5A0R2leEZZ2FrNl1gJISG0IcvMXCq66zClgsiomKjzilAGZzSzLwgrwVlMqqQ1IbMkXzxCNoBl33fI3YAShSkXkpYIbYghNfS2U0hrSAmqjKje4g4DPmZkyG1wThokAj+3kli5BmYtGJxGjB2DgdkZJqVJJOQaUM9XqjUNHBY8siSYV4SVlFLJL+WyiwcpK8oVKopRQUQTLjPKbfBTxhpQtyM3O8UpQSgJZxSmdKQqkUZiDfgfUOK/x/qD3tR/V7VfS8Hjl5XdRjLuOk6XgCiRcezIyhEp/MVDwDrLsAW/rPz0zcCXBZ5PCzEXNqPl5m5DKZX56lmsZVSFrnM8HBcua0IUj3GK+TiTlGZvBUp55nPi+MuJbugYt4YDiZoKH6fIzmnK8cpxarn0ceOa0qxACZ7TcUHnxNsbi3YGJxyndeaSI8O8Mq8ju7GjVtgOjlgrKq0tkSKbQ3XrJELrFv/LBSsKy+xJWnN5PNJbi7UtSqiVRNOEAghBWSrWahQQy0teOydCKhjZgEkZoDamTY4/WNcjayooBTkmCs2ko1VDFE8ho4ylSoVfIBWDsQrZb3h395ZU4dPHJ8T1SioVg0BKQSc1KXj+6Ke39H0PtqeuC51TLCEi5ki0Bq8tPmXW60S/22Jvd/S655oDf/b993x+/sTdYcTdbTifVnRV1G5kvhT63Q6rRz48HbnZb7kdD5ymM9/OZ9Sm49PRs/jKm27EiMx42DBT+XhZsEJx1w3YjcYnSERqChxrw/B2WhHJ9OOWp8vEhoyXmqfzFZs81xrZDI4PF8+7+wPHuvBwnolVsEqBUoakLZckSMVynBPSOq6TR+722N7y4fnIep3A7vnLT8+oYeS0ZGyFrutY18JpqSANa4qIJXJ345A1w9BxyZ7yHFhzZWegpMp3/pGsNZ3aIAs8fvqCdobNzYjIkXkJfE6RpyIYjOF+lFxSYF4LnZKcEAQnWaeV3nWMriOWynceFpnJPuMM9Ebhbm+YaiJKTQoC4ReE0cyxIIunolG50C+RGBLWagZbUZsN03nGrx5RBD5W7ChwVVJsBzk365AyyCmiQjuIoBVKVFyMpDVhO8e6tInVmBq+WNTYBPQpMQdBCYHZDohDR4m1MaOMpWw7xOwRq2+Z8lAwmx5BbgTUdcXtHfV5JjyeQCQQhrl3KGsR0RNkRUtBHwpzzBxXR7GKUira9tRcSCWRc8JrRQ3131/65T/k+l1N3EsqsHNEp1BF4YNCDJY5Juo1ojqB6DuWXKhDD1Xw/7xfGe8H3JsRe/LUWpGXiVgKewO6Jr5cEh+fLuwM7JRnugYImmgMalS8Pz2zGS2hWLLzyI3lMWc+fZywzvD6laNqzbdrxCuJSZmfkfkwXdgpi9KWpYsQwNjK56cVJzO73YFaDL/8/MBwnuiUYGN6Xt9v6Z1h4xyD05Bh2N1yrGBqptSCdh1RCiSGqhQqR2JNhFIbqChmUilYJVuNWLY+wg+H+GX1P3ow08vDXAvQTiIohZSKUy6EAhEJQmFEJaEwKKpUiK4Sq2gMi6FjO2imKSBfMLRKanaHHdJo/Orxq2c47DHGoGQl5sQ1BE7PJ4bNwCVBNZaLXPF1wVJZuhFzd8Ovr2feSMH78zM+LXwbMykNGHlPZc95KPzs1S3aOvS+ctc7vj0v6P09vzotnFNlij292zGIF07+deE5r6TFwzpxrwzLdSJby6dl5n7b8X4OCAHL1TNsD4jBsCZBjoL3xxOhRh5WyVeHAbHZMS0L5xJ4s9UsufDtmpE4tBZUIwgRkhEUOuYwMYuKkYqUBavKdLlQ10C2HWz3CAkTcOgspBZ7O88LWUMnKrgR5QMheU6NfoZxmaotq5JIH8i2JztLKR60Ji8VloTQleV6xS+BGFf6/YBUluUyscqFvDUIMsZXcp7Ql4RUFrm1hOcnktPkbkAKjdYSUqZMC1fXI8euDY4tBVcLXV6RZBa1JaCbWq/TLEuiaMnGCOZY0aJQqJS+I6+FPAWM65mlaKd+Hym9hFQRGcLioaxU2RHnxjzPobCGhd3GIJBkLUlK4H1tpiErUEU0rv0S2HQKIQonrZEGjCrEminzisianDPLJYFWaA2kREqFYg2FAS4X7N6wlkKpufGPzgtxnYkx4e5v8J+eKPsRfGQWNDGJM8QAWWjsGn/vffMPelP/XcvISvWRojRJwp+8NXw4F/KSyZ3mj+4sT0Xx+ewhePoXB8byNOEvCyUE+pR4ejwiS+bwD7+ibBzXmMjnZ+y2xw096MBxntnd7JCTxy8wXSaWyfPutkc7QVg1S45YlTmeL7ixcjkJkq8cDj3/98OZrbbI/UgpL1jcOfLhKbK7v+f48QnVCZ6nE+NmwC+ey6p4TJnv3j/ydqOxZkBIgauCm13HWgtlWXm936CVYjSCJAydaUhcomgcjSKoQqFVR5KC5NeGspWgdFNt1VJxAkCSi2gRRm0JheZajWCcbuP6olnea5HMJVERrSba98hSCbkgqyelwnmydM7weJ4xWnHY9kQEOIhU1lI5Xb7ldnOD6W6ZpeKYE7WbKBSyu+XiBfb+DUUXvj0e2Q+Wn3/8JaW2WOEkNHOcMft7/L7woWasStix5733nM6Jw7ADCl/ttnx79dSuMhlDUIbJV5QU9Maih5EYZj5NM/cYvvOR3XbPh+sFFxd8DTAMRGNIVfLh+kw4p2aDcj2L03gvCVLxS98kLipXVHZ8CAppBLLCnAvvNiPvr57TZeVJZb5+weKueaZ4gxs7dkPPp8cr/dgRtGL7puccK1UtXE1PFgmTM1OJKGcww0Apkvh0pP7Vr/EhYG8Hrq+/oYw9WJBC4msmpSt6GLDR458neJqoxyeq1dT7A8Iolk8T+s09vZJM88qTEthxRPeScgWfTiDB+pk4tfhgubEoYxFOoYeBsiTCvFCURLuekhaUNay3bTCq+khTqMBljZAFsuu4lIpUknWNbDpLMQarE5ORrKpAUayXGaUVtiiyhpQiVStsfyClhrRQWpKcocbElGpDLfiI6gxSCSqyne4PliIrIhQul6XdiAEjBP2S25T5pmuau01P9RGpFSKsjfYqBRaPsB3qahCxII4ry+dPyP0AdsTstxhtSEJQLyfErx7ASHQ/UKwmPpzRVtHbjPjy3FhMv8f6/+2mvq6VeEnI2MTHnyfBTa9Ytj3H68qvnhZcbxlqRRvB+Wlms5zx0pCFYhw0RkrU/U/YD651/dcASpD7W04V5FKbd7AK1px5+vYZnRJq32OcQe0l03Xl8uszJSY+HhU4sKOlSM3PvrqhrondzvJ4zcTnFdsbgtd8/Xpk8onLdGYeFc+fPG+/uSHLhdt3A6eHlYc5MGjJLx4n7raZ/ei4BsnjYySoQmcUm8GwxkCeIyFF1mvgZ+9etyv7w4ldL7msntvNnpoTvaxYC/MaMbWyGxxLEYia0DITU5MEiO2Wsga2VrIKyfL8hX63RaBZSyLXwpojo+4ppXA5Pjc6YWe4nE5owNieqTTQ2Sgcj9OF4+mMNh3XpU1fyqgYhx2P85WPnx65Rk/vEnKszHPhHAT/ye1rpuz5kiq//sUHxs3A/rDjWC8YJH1/w7luuDkcXpIyEWrmu8vMpXqW8xdC1Fxyx7NfkTXw5flINh0yRPIlEYeuKQOtRauO8zQRaiWOPaq/4XON3PYD73rBRUmMtAzbDn+cyblypW1iUUSM61lKxQCTltzZzDlKamx44NIpeD4TTYeqgZ0ZOEXJqgxj11NjxQEPSdEPHcVYSoVTUDglobcsqbAdB3aicqqCVAWXKoCC2G3gT/8hhoYkiEtuPP3bHXU0THNAWtNSS9ZR3oxsfqqJ58DiZ4QokBL5OuN+80D2Z4wFFxzWz/SHgac0I+cJnp6pvcHtDuxvXzPFQLiuxGWgHxzRGsa4ImJg+fSx1bO7AXP/BmV6MFDWtrkrq+kNuF5yDs2xilIspVLW0Eoqmw5VKrGUlpaxCqEEeYlg2iBSSKl9DoGPmaram5nSknJpvPYcYxuEO+za5i5aqs52hTW2JmyNkSAF5/OVHE+o/Q2l7xGnM2pdkVKwHQxPc4NybfYHzqeILJGsBckpGAolFswAIKnnmfh8oewG5PgKnTxWaZbVQwmkIPC1o0qN+/sEev0hLC0FX//Rhudq8HNgfrowTQqtPW8HwWYwjIPi213H08MVISMXO5CR7G8l/c7hlOLxwxNxirhNT+4lThZE8Gw3Heu8UhG43YAyiu27PTW3GODiIw/vF6ypmF3PZjAcr5lsNKIv7HaGL3NELxWdJbs3A3FZOH86U6JA1JHNQaBdYfSw+8kNdjvSu0OLR94nDjEjwom3bzacLgvPCC5L4NWrDa/fHghBs5JRXY8aOq7XCaUFD8vCSOEUFxgGSqeZbaSu8Bgjdb5QhOTVbk/tGvDo8TwxXxe2wwZjLcfjmVoiT4+JTW/x0WOjxxV4e3fHNax8//kBLRU3G8fTMiNSYb/dkA14LxjWhdXBX378QE9ld9iRhWZZjqwxcZoXdp3ll3/+53z19huOGGadqNuRy3QhMVOL5S++BC7LRKYyvPsJ3y+FtHnFq1uHNZIvs+fp4cRxmrkvmaFTTKXga0DMV9ZY+RwET2mLkRrjtogNrGsk+hbVHDQMtufqIyGDefWWIgK135CKppMzD8HjheXrw4a1RpYlMd5u0Cny+ZrRS0YZw65T+DWwVIl0iudY0EQQha43uM2ITJnBFMo48v3jmSILve14PE3c323xXY/OiWmVUAQprsiu/xF2JQTMITOFQhVNpSasRc6e2g0kUfGyIEtA9JIqEvMyszUbyJl6rZTBoExFJTh/vIBy1EVQzxPyzQjbDWknCb9YGhF1kcT1xCU8Q+2gVIiRmjxCSr5UTZnX5qQ97JnCiKHg14TzH6nzlbpm2O7xuYLaoIxBdgbhDFLLNoPw8IyXBtm1SGTNBVkSefYkH4hZUEUblqvLSiBT/QzbHZnWyJfaoJUinhaqT6QUyFoj+tZcFeeFoiUiRYoUlAJCa1YhqMsMfm1RYGspdzsQe1JIL7ylzBoiSUielgwveOg5FHKpxFSRL2ajSgUJeewQMcLQoUyPMBk7B/zjE6kU1P4W2R0gT8i4ksfhdw5f/s698d/pTvv3ubTgeg2sTXnI/c7y8LyyTJEnMRDizDVAzFC/TMQ1ooTisOvZSInJhc/HwJIM83nGx4p+t2NdE0pXtJb8R2+3fO8KJVYChX4vucyBy1rZGc2br2/48PnK5fMTF1Oo1nAzOG7evuL0cSJWAME2Zm7GjrPUHEdwtiL2jpASK3vUodB1HVZWVqN5elrQZIqMLFlzWhO3NzvEGqlbwxnHmBS+ZJ6fn7jEmdebLXbcsj/sm6VeF1A7rkqCtHy8nMkefvL1LZ2Ez6eJ43Xh3eCIwMV2PNVISIWvRsWw6dAoDlrwq0+/5jJ5dnbP4WbDr8KEMZL7b17z7eORXb9h7AeO6cpV9ZyXKzEWviwRcmvKWiH47grLOuHDxNtXt/Tv3hFrYiqVT+FKHbfU7g3fZejvX/H6RjEtEV0sd7dvMJ3hmAr3fqVoxcer5Lh6OqOJdNztRqwRTYVmLaEW8lpxNwPX84XeVx5LQE+BZDR325582LBmOMkOHyKdG7n2glcUst4wZ4mWgvttTxcUayh8WVZOuWKGnjKtXHykCE0RDcz04RLJVbKt4DYDn05nsqwMqlJlJF5nVMn0w8DTySOrbMINrbD7jpATeZqIpSN7hTKCzWZPpwXHNFMR7HrHkiHWiKwWYyx5WUgx4YaecauYl0A6CyoRxj25KI41QrdthiYSWWl0ihQLKU4gE+LVFqqmhJWgPPpnd4ihhxRZT8/omEhuQIwabl5TVLODye1IciNCgdaW6iE7TdYrmQNluEWcn6jdy9d/EZ70QhBLZT3PLR5rLWjbaIbXGaUEUquWxPIeYSxCt61LjQPZVzDDj1KJWgVpjhRa30z0BlUUDB1CVOLsoe+afyFX8ppg9dQa0H1LxqEqwvZN5KIMuhSKlRRliG5LvbOUtVKvoSEIMKQkqD5ArcjeUmL8f9t7s1jbtvS+6ze62a9u77PPvufce25T5bLjclwJFdKYhASJ4DhWhOEtvGABEi8gkQcejCKkvIIESEgICUSkBCHyAoG8IHBCpESWcOxE5Spf2+WqOnWb0+x29bMbLQ9zF75Vdlmpoux769z9k5bWXGOthzE+zfmtOcf4xv9PCCNZU1PYlr4dsHp6OsycYgwecTLD1CVOTJK9TigwNbk//IGaZHziEMAbJ5oLJGnXEgJcDwNSaERe0NmAlQkOgrNScsgqijiQr2YYBXUW2foRkSQGUKdzlBb4bY8Ijtcf5RyC5KafHgfFvGIdPK4MLE9qKh958XzDZRB0iyXxcwUiOgoZCHni1o44kxHs5NMo6pwPrvfEJKhOZugYcZlnSJHBQ6ETl5s1D8qaNx6VGJP4zad79hdHzEphkPhd5MffXJFGUEXFs+5InWXE7AHHvUNHwVkURKnYOOjbQLCaxsDN4cBpbXjy9oJGafZD4NImFouG25jotwfqUvHg0QwhBK5quD20HEbLboyMfsZbrz+mzjXvH3qMyGhtoB0Do864dR1XNy2LR0+ICsZcUi1g0WbsQuCzr61oh8DTnaNeRTIpKVTB+fmcy+OezMx46QLjseWNPKeuazIPJmoK0yGiZ1SRm+2O89Ml6DlSBHrlaYRjO/aYUjHudwzVnNks4/L2gNaRviowWUa5XBLGnsaCqwqGoNhGiYiaYlYhjKRvB3qdoRuFySat93a3Y4wZTkjGGJnNS/rB8ajSCOvZZprzpkQAmzFycIlFEblqR9YiINYWCsOqUFgP3kV626KD4yQLiGSZ1RVD59i4I3VTcFpA6R2u1FzhaV0ihUQfQGs1afKINKlmto5USPw4lQMK54ljz5AkiAxR57CzpO0R9WAOeUU69MRdB4XGOUfQEppqMpceHYv5pHPUbiyjDYhMorKE9RZWS0xyCAdeaPLcMKtz1PHA5tCRigW6zBDJkRcKK+5cfvAEoeDkDEFEZgpzsqDUks4FpFekGAm7gaQioplMVFKKRAcyE4gyR0gNySMzQfIQRofUk+G20IowOGIfQAuikJAs0iWYZ9MfmU8IYSb7qhQmWWkhyGY5LkmkUZjM4m1Jsg7JNDXjwjRmooVsMqLphhG5LIlaIUhklWJezxjzgsFGpLXoq2tit8WdNBjfY997gagrhqJE1IYYJP3B4q2bNpkpiSRij8dXs/rlu5GAlzc9xWngC2/XOFXyla/fIn1AJ0GUiYdzzXq09FGSVTnLSnKzPXLwcHQdp4+W/JGzmg+2ls1mpA+RqlJksxqtKpIwPN/0lFpwvDmg7UCxMhRZZHsIdPuBsUmEdvK7rB/UzOs52/2AChlKO7KTguWi5LxRPH3RYgYHUnMUlpWU2LxhcAmZKh4sSw4h8pX3b3i4KHn0+imrB6csZhkpRnabgevR4yScFJ6hTRgf0ELzaD6VTB5UYt0FTpuCJ8uK9XrPs+s980VNfTLD6JqLcaA7jJyePEApwc72hGZFipaTUuMsfGPdkhclWS353IMCEUaebVs6nXOQBiXgjcdLZkpyuTny/HikyzUzXbM8W8LQsx16OjHglOEbx8TprOLRsmCzD9zebLh0a9Yp0NQlTx6vmB0sN8WAFYncHdi3HmcM1bygFxKi4+AD+5ebad45dYQAcbOjDy3N4jXaKGndLZ2bU2lNmxTWjTSFoRSejcoQoaXfWkSW0cxPcUOP7Ue0laSQULdrZkoyFjlK5zSLh7i2Z4yB2mhMVeJ0zouuJ40DTgv6YPHKYEJE9IFOQpUrUsjxuZsWm2VObHLc8chpVcFoeT4mypRo2yNzBYum5Djs2cSMTitSf+S8yknW88398c74PFHmigdFyfNMcfQRkRTeDyitkZkBGxluWsgdGDNZA2YaP3jwoF0EHZGFnkyaMwMBkhUkJxiioSkyxFwh2wGTOmqV2IyJ2EI4nROEmKrH6hK73VD2W0LXI4sA6pQkDNZHlNSIpkG0EhMSYVGhzAzvHHEIBANSTX6dKSZEpUEokptKhJESWeUIrafFSSNJKUMYBdjpbhk3adYPbtJdKdSd4bcEUUw7jaNGhIAf42Q/KRWxG6GYVCC9lGAMjkRyd3fImSH0I8l6ZCFJEvAOZ0dioZAPKqSQiOOA0IJ+sHQohOz51rZS80c/Q1jvcUmRlitUdUpcFOgkiUNP2Fu8dpSrAqcLZPTEzpNs9WrWqf9+mNFRNQW3VnD94obh5S1CCGa1oXo8p4iOx3nGi+fX9J2ki4nkI2995hRTL+hay69/c02/66CsqU5y8srw1lnJN16OdH2P6zpcjCDB5FNp0/NLB71DLhvC6Dh57YxkJHmZMwao5hnrTUu9KNDGsVgqXm4817c9eS4o0kAzz/EE4jFOinLRcsSTFwp84MZ7TrThdKm56Draw8ju5ZZqrmgWBY2VZEZBnrMLiX3bEVPGCYpZaXAiITLN+6NgZzRDPy2WqSYwXzY8XXe47Q1ZVVIVitvRcVIWvOymGt98vuDlzRaRlVgSSQlCNZsMIkTgs8s5p3nG09bx9YstZXSUTUOcF1wFxz5GsmbBoUsoPf3JtkbTKMkYBnSVYaq3ccBV3+PtnlklKRvFoY8YldElh4odw7qnPRwwZU10PcGBNg8ocoEfj9zqRHP2BvuDJysMizynG0Z21x+SqpJ5rvDbS6qqhN4itaRQc0xdoJMiq3N246Tl8TA3mNUJH1zumDs3yQhgMCT63uMLjbw9slTgY+QoM7IUiEznF1LCbCrffFLWvL8dyLNpJ6zftQh6NLBxYIoCdKRVhs4GnB8o+5ZkoPMwHyyjybgZeoKQJFWw9yCNJJeeDzctQ5zMW6Q0k75+dIyjw+c51BkIgxgnBy+RIiIokhR4lWA+A5OTZZLo7zTex454tIydxoqEkAHVZNM+BucQyRHv6rJpJ4lkYoE5W9EeJGmeUORgDMEGZFmQyzu1xarEukl7xXUjZl6SfCJ0I8lo1Kwh+kBoe1I/ebAip0XQdOyJRURXOag7kxUXQSoII9HHSbirVNhRkAhIJcBPhtlBSbB+miMPHozGtz2qNJPeS5zMUZJPkxF4bki9JWXTHb1IIEZLZLIUjFk1LaR6N6l5qkRM01pHQiKiAKUwMmKDRy4WZIXG+kSSgdhbhBAkU0CVYRY5yQVykzHEiLrdkF4ev1+PjB/epG5nJQsDL3vYjopUNKQsJ5VQzmfcfHhJs9KsnrxG91vXZHWOqSvm56e8vx3wdkStSl47X6C04vq2Z7ftePewxgWDrBWZjvhjIuU5oizYW4cpBPrsdPKTHCbX8GaWs910bG93GC1oKkE5M8ykxm9HdtsOVTjGIVH1juUsR3jFcRi5SSNZDo0WxN0BU5fIPOOmjfShx/pAFIp33jlH5oYsN1zdHuh7jy4jEkuRFQgRef20xAfPehi5sgf2RmJ9Rp0SwXnee7nn9LRGakVP4DgO9CnHIakbw6rUeFXxW9cb9nlNKUuyKsOIDBWgZmRoe9ZDxyEINjbx9qNT5nNDJQVGS959sUXGDETix98+w/nA1c2e7VVHXMCby5yLvWTnLIMN0O7pssihyzmMEW4u6foNcTGjf+0NrIW8OWUVWsY4cpzPuVEB3ToOX3uP1Tunk7HGYctr+Yr+6DDe4pYN6Zi4vb4m15Y0FDifOIwJla5w2TvkSoAo+KMnhvduDnDccxwTeUosz0/QwK0PPFzVfCAkpVYcNiM3KbE8XyA6N91dypwGIDgGr6iWDRfesZhpnNXExlB5w3p3xHmPVgZTLfF9j/MHVLQQoHOO1HmwOzqjyc8e0O06ogyTP6wLmEyyv7nBJ0h5iewCsa7ACKwXEAXoDqkrhO+mDWcSgioRKhA37aQLVE2iZqKf+p0ZhZaGMfZEyTSl8P41zCT9fI6sKijnCJ0hiJB1xDHQbta4Kkc4SbQds1qS1keGmED3DMYgKoHdTesMSRcIkxNcRNztUrajB+MmK0NTEJUhWYdQk0K0ampIEKzD1IKsyPFDIvqpRj058CEQWj8lYSGJnUcJOUkz2wAiQTmZqCcxGaEEnxAiIfRdkNK0NybFSUiNGKcnBB+ISiKLnNQ7cG5yBQuR5KcdoUWmsTGC9QwHj8imJ9pp11+g23hEDIh5RpEpxp2DQwcnDaJ3pCHSx4GUl+jVAnF2+mreqf++6wRC8/6Vo57n/OhnFry8lHRRTPO8VwNm3rBzhqIfKOcVIStodcbXLzeYTOOyjHJWUCxLUm+Zzyv6zY7+YoBujyhPqOcrRh3pB8/QTSVVJq8hJbpdz7KA1x+UvPveluFmi8ohn+WE2LFvMy6GADGg8MhK8PZZw6Jq+NqLGw7blpxEcZKDXLJbD0QKZlaxqjWiTLRRYr3nrM5YLgo+uO5xMVIuaqpZomsTy+WMopC4UU7GBDag64ZdF6jyaa7VOkc1q3ESnm0D1iVmp68RUiLTCas17+8c0igez3LePlnw4cWe/bFj4w4sVjMG67kNGq1r3j8ekeN6cqnRkcO1YCEDLzcbSJH56SnN/BF29KzbwGUfmOUKg+X2ouX5tkPEhBotqr2lOa1Ziy0AABtcSURBVCsYzSOa2CPqDLt8jM0yvFJ440jdwIvbDfrhQ8LBMe63qHGgevSING8oQsLXGd/Ybsi0QVze4toO2h6CxT46xVtL3VR0RqCymuFqxyFvSSJylJM0cffiGaIwDL0lT2+RZjNaZwgqwxcZ297hhKeuMjrXk3JNkAofPPb6CJlCNg12cLSd45AihY7EGCmqjCIvCXLExcRhGJBxkjMQrUO6kfHQoqJFqIi1BT7eUjQ1o5CI6EgxMHTT3TIhge+gqEjKkGJCdz1e1ShTkRSEKGBWIqMgrI+oUqJNNkkrew/ektoevCc+XDJKTTxfksZEvawJ1YxhuyFpQVbnqDwnrneE2w1CObTJiUbiyBAE0vFI2+6RrSX0HRwPJGlIbz4mRYU+PaXIBW07EoeELCRWSNACXU6yxcOduiq5JLUDSWUkCSlAColgBV5HpJEImWGUxg8WRELISSAvHEboR2JVThlO6ukpSk5KiiRFCh5VTK5JaIEUetrc5BzCTdLTkTRJLZQZyUik9pAr4qYj2oiYlaAkNiW8TiSdQ5ZNm59iZAiB1EdkaZB1DhKiGxiyEjUzRCPBJCIFaqEQpQAR8bvpifL7LX/5RCf13w8/RgYbiaMjN9O8+fZ2xOSCk6Vmnme8dyvQWULUOWM3+U5abaApKKRi7BMXL4/Y3iG0xhQ1aqZ49KZmUSu++mE3beOVYdI6thYfPNWqwnZbDheWr1yvccJjCs3ZmzO6KIiHCt9CbaaF01mek1TBpk+82HeYvOD8dZgJT7E44bc/7JCl4XSx5Li3bNvA64sGlUY2RJ7tWrbDgWo1Z2wT1bymxFPogMFixkAhDW5MrA+WhYsMxyN1Ifixk5qDy2jHnkfziqxRyOKEm87T73sOPhHbAZlF8nzJboTjAFe9ZbCOMmsYu0AlAkuTOI5gd3tUNpXtzVYNN1vL87ZDA9V8xstuYH99Q3nygP0YiclwTDnPB4kqBW8+qLFjxF+s2XcZ3UFhlpaHrz9kDJHDYcQZRe886eBIfUtdG6xQ7OOIu9nSFIbszdcxWU5rPeZ0Bt3A8OE3YdxNOtVisoiLG4/YbRj+2I9hqpyYVSzOZig/Mj59j9mTNznOTnAPz0nOobc37G42SKnwdcP2eAClIMuQpmBwgqYsyP3IOCocglDcleaVkt4PpDQJdXXrGxIB8fAhsqhIySPHEQgYPe3KHbqBsduCS6TThsIPuGHEJQ3hCNctjYocnn5IiA65PCGfzRhJqOtrQv+ManFCv20hN6SzB6Qwh2gQvSQXDq8NVhRkmSANA1p6YqVI+YxwdUM87JHnZyQvkVlCtT3Z2JOQIMDbSGKaktBVju8TsSjJmhUxBZxW0CyJIZC0J1Y12eqE4BxBG1IxI2aKIQRQitSPU2lvLkhKYduAkg6pAmSaYAOpNEilSWNEC4l1YTIuDxJkIHbuTgAMEPFuJ6tAnzX4vp6cvoqMOEAapz9FIRXRe6QPGKEQZYYYHP7O21aVOcL3iCLHpwQhYsYRZwWxzCEEqrJmKBOqMrjoIarJyMMz7Wyd1ZRYhuMIJiMJN60VDAExelIaELMcMZ/DYHE2EhzgPFmpSWVJqGe8miqN3w0BTZ2o3pkTfWR3e6TfHklWkNUVGYLdMWBS5Gin4M/PFeEwsttZhotLUgQOHVlT0jxckZuEzuAm91xcH7l5Oi2mzc8aKq1ZXx+xPlItFCEboN9grWL2I28hxchcR+gz1i+2KJN4+EQh8gbnEv3uQH9YU+Q5Dz7zkLLrWF9H9gK2/WRuIJNm9+IIGZyuCkQccB5mJ3Ne7PaU0ZOGRBwidYBj20Oes28l4PGxQzrPzcsDtwlmpxmdd3TDyCGvsBI244Fl1ZDWt4wRrLcURU5WC3700Smx6/lG13Lbe8rKkFeGEykwWG5aB7Oc1x8uSEqx3ToW9UAj4PSx5qsXkvPTc7yS5DaRi4i/uuBECXwUbFtJTBnlyQI9m+PkyHUeiY9zwmFNut7SXb5Encw4fXSO9QP980uWyjB/7YSunDFEyP1AuWxQiyV5GNi8/z7CekolaG+3hHFAKc/incd0O4v0PUPnUI+XSBXwxQybTWsXphcMqmBzeQ0vNkgpINeEvES+sULVJabIGYeEc5EiSoRQeCJDSngv8OOkg48RSHFnliwgZQJhDHBCFuOktS0UsS6pwkB7dUmUBmsSwu7IL29ACNJwZFxUqIeP0Z0jE5J+e8nRSERRovMF1jREocFbKjUyiMB4fUECRFGTMo3IM8SmRexvcGrS8VYPH/CvPDqlVkuCkPzquuWRNmgVeZjD02XFlZP8aZXYjS1uvuTiyvLycMQLDxGMjuh5AcmjqwovBcYnQgqYMidJgUXzpCjZ4YkpYsx0A/AXHzT8Uhf4s4XhK7eKZ/2IVB7XgzGGMCZS75EzzXwxZ3AB0fU0RvBnTwu+vFd88zBwIhz/6qMZN2NGG+CfbnuSyMi0YHG3W7mrMlJSxBSQmWQcMh4r+MIi40vHkR/TkiEm9mXOZx5U/KOrnj+9yviVm4G1yaELLHPJF+aGKHK+dPSMg+evvF7x3Am21vLO+ZxfuW0ZjiNfnCt+7dmRtDRgEj/32op/cN2y94GhnSp18tzgUoNyjrgdyGcBCkk+L+naEbv29IND60iW21dz+uW7kiA3mv3FDtMYzAyqasZh1JhMIHJ47STnpo/0O4dqcrbv36BkpCwgW8xJvePQHZHJ4tY3ZJVGnJ2RFQplDCFAqgvKmcZZy/y8wO9GDvsWu/GYesbjt1bYusB5QTt2RNdSPZlxVpfUs4z2es/tfiT0CRkUhYjsnl9z3HniIsOODjF65uezaYem0MQAh6C5tZZS5JwLTZ0SsaoYUqAPid96tuWdBxXNao4SR57dJIwxNPOMJgkKo0AYrrcdKSmSk9RnNT5FbvqA7B3dAIcgyQbPg9Oad5/esNscUU3NW4+WqKbg6Ve/ydXxQEiOwXsGkaHygoKphKstFN2xI4ZEtXjAOE6LZ2p/IK7XHF1HmDWcv/km9XikkJJxHPnwasTIiFkusIccpTKiGYhYRtGRjgP16SkyG7HbZ7TpyPlbj/EpRzQ5Jpe0BK4uB3ovMEkzuog3zWQMUijso7doHhb0ly8Z0y3d+oL52Ql5maNVQR0dMXd01QI/jqRZgdodmIcB11RELZGypPACfzigcjkZJHQdsndE2WDbAQaHKkpO54p19DT7jr0NhLaD/ohwILMEUSPtiA+J2B6RKTLqRFYvqV57hP3s5wlti9SasOkYNx3Z+pqYKZQfiCGRmjlZYcjsQKobXKvY9gMgMWcN+aogxhJmDZQFYb8nfviM2A/oeUUctzz6/COSzpgRWNqEZyA2C/7uext0vyHVFT/y9gnvbiWLlDh7lPGv/8QJ//DpLd/A8BefTCbofgjoOucgFW8Zzdfans8axSHC/3bd86QxvJPgSZ7z4jjyS33gbSUIKvH5RcFuiLyZG6IBtZyeWKoigxgZQ2IbE2UhyKsKYRR5SvzMWcnftoHVqqDONUpGlkbxpNIceosRApNJhsxQpDtjjNHxfLB8uQ9cpMTbheIRivFgOW00v7UfeVtlyBDox+lpXEkwi4wfX+SUPvDVwfNWofjG5ZpHP7rk3c3A5xY5TfD8a7VGNIpOCP7C24alirw4WFYi8acqTYyGL+UamRJ/osl4egg8MQUOeDSrqZXgOFr+b5m4lJP3QYiCcHXD97tS+sOZ1IHeDeRi4LzUPN0ZdKYgOY5by+EgYW4pQmB8uWH/G0dCMpwsFF/8l3+EX3t3zcXTS5K1+H4gLxVmdcr+codUgmZZ4suCm/dv6fTAcmFQIVK8VpKuFCkL6DzRtZ48jKxWBbZPrJYl65uWi4sN2TYjyyTlrORI5HSl6NqewUtOHhSERnMia3a3R/ajRoeOxbxm20mci8ij5WAHbvdglMRnObvLHqWhWsCzyy2vGcVtZylmikdK4AaPrDUx5Yw+QVVRJc/srEbrSHsUDF1AmZLXloZFVXPY7Lk8OkRQUM6oCsX7mz266xCrBXbWkG57RFWwdgOq22PGHjmbYcyK0MypkkIHz259BdbjP3xJd3ugfDRjUQuOV1fI5RmXxyNadaTGA4khCCSBQECqHpsml6X20DNmLaZK9GFGJw3bywOxHvGyIAuebm/Bl2ReY04qrHWoNBJah4igvGIXJenklGzxAP34HJFLsrpmsxs5HgfmJlFmYtpS3rcMY8uxEBglMfNThJZ0247eDiSR4euK2eoEVE+PRCaFmSmUHxnWPcolem0QTUaRRtz6SP3GEpVnZPMFvU+Y3jHM60klcGzxwXFYW6rljOpsQZASJyWiy2jOKqToGYcTUhAEXeGjoqkSrcopvadyD9lsOxwalyny1ZxKSHYHS1qtKP6lP4lCkrzn8TzHecvff3rFHz+f0TnPTy1KXvYDf+KzZ+RC8o+vej7cdQzHnvm4R+837G4U/fMLshTR5z9FKmpmy5Jnx54TFQiZYZ8UL0NCpckNqdYQleJrIXJaZbhNztMh8c6s4GlnqeucJhO83w00QvG09/xkciSpuOkCPzE3HAJcOU89ep4mQTIajyT0kQ9U5Mu7kZ9cGM5KzUwWk/65d+y6EWNAx8iLIfETpzVfWd/yhXnGiYJfPTj+WC2RUvBFHMde0PaWZmmYKaii50Xv2Wt4UOe8LUa+eRwxs5yr3vLim8/4iUczvNQsVjVf6zyzKkNmmt/sHaezmouoKYyk95FzH6hmOTEECqGxQrPKBN4otlKz9lCUgUYr2j5QC8iK71ck4BNuZ5dX8/To/PR3tSch6f+t/xSxeBsXE6PJaRoDBkyuGLYDuXdsnl4SXcK88YDmrGI11wgHVxct7dPrSeNintFUkpPPnuF3LS2JeaHpfGRz2SJjIp8ZbJI8WGYMg6dXES8l4jgio0QGjRssZi4oiGxuBk5fP6E+XzJ6w/XzAwSPVAUig4fLnIerjPeeXiHzwG4n+LHqirV8jauDollpCj8yFBUmJMq6IInAfrMl5Bk+k4TbkdNlSRQJd3Q8bDy79QDKkJD0MRC0ZrnIyFTOYB2iEHSHnig0TW8JtsOryOxkhXQeqXO2e8d6tIg4omTizYdzYpC0uuCwHUhti1KaeTPJxhqZ4duBOBxpiow+Cdz1GmE0cjHH+8kQ+PS0Ydhv6LY7oh3p8hqla84fP0ZmBpFJDu2Ww3ZHkjmmXrAUCWUS3e7I9jiSE3BVzsw0BOsZDj3LWcm191iZUEqRvEdn2fQY7gLOlBRaYoOi7Y9kSiCCQdaGN88X7D/4kHXfQlEg3Di5HVU1qWgotCIXkYPVjAi0zFDJYZQgjJFxv0E9mCNTRGUF3gqy6OhlQnYWHRxiUaNSQGqNDRm+P4IbicNICpblPGco55MRd29JeY6uckQ7kIqS2XxG0Jrx+hYlFUMs0HiqmUZkgrC27JLCmED0d4bdCrJ5xn5v0dajb9bosxOarGAInr2QLApDkJKm77Cu5/zslGddoo2RuoBoJoPq8b0XPOTIRsNQVSxMjigX/ORpw7N2y9ON47VlTScTJib83rINkVkBMa+wmwMqK2m9oDaaZARGamKMeJE4k5GDyGhtZKUFIcZJyTDPiEIwLzOux4hdj8w1DKuSxFSmOQyRZa0QSRBdpBSBvVQ0IRL8pO4YXEIaxUZJzucFzTjywU3HUoHThrT1FGXk0gUezgoGIUk+0vuA6y0PK0X0kSs/SfU2OexvtiyO18iHZ6T5CfNc0ZkSKQLHbYfygXJZk3aeksjtaGmqjHmu2RUFi1ywcR6FwBKI1tN1kayYRPR8tKjr56z+q7+GHPvflf9+qO3skOb3bBZEXufLPG/+CDIkfuRhQbnIWHeOeZnxbG/ZrTvKhzMWq4bOWeTxyOXGUxWKt95a8Y22JVV6smwzBf2mp/QjP/pWTZ6XvPsblzxZVew7R5ssuAHjCrJZyfq9A3WdI8ykxOfdyMl5zhHL6BVSFyiTIW0/yebOS9rbPVkJeTZgR8v7HwRULpCVpugPfMH9Mv8k/ElOmyd85rzhcgP9+gYFCD3DJ0W0kNuez5yXfPV4ZGgy3GFNPAi6psJlmr6HUQpUXSGV4Bg0ovfMT2Zs1zsGoEIQH5xgxJy+PdK2AzHmxDigo+a1hw/Y749UjBSLFQcH480W5XpioxlTzqASgyqRMhGqyHz1EC819rijW1QoIWnqBukTvmrogqCZP2C9d8i6Zn5yQucTHzpJIRUMHiE1UmVkRiPSgG3mFC4xP1FIdcD+9vvoSjOIW453Fn2hkXihUSmhtCblNXVj6McRmzwJz7gbEJstaX1DnGnEGMmqgufDGwz9gGxmLBeLqQ7ZWRqt6HYHhos9ozFkjx9R1A3OBWwv8N6S2yNVI+mCw2cVSmfUuSKKkqI9QmUYXCQ4iSkzUGLafl6WyH6ENFUn2X4gDAE1W8BsMrwWw0BIAdEdOVxcT3fuBiqfKGYzysfnjCjmuWTXGArnGK46kgmIZU4SBuc8dWgRlaA7P2PAcBSKk0XGA5lIWiFR7IRkfHrkpr9GnDSkoNj2U1mn7SyDrrg6X2FDIHjBtZBwHPnHUZB0QcoNF3aqn8+iIDWGLEr2o0OLnDCDfhSgIr2RVKXBjpbeeUwhecFU2YPSXNx0oCeJ604IbBu4bnuSC8jCsNNi0nIJYRL3ygybPmDKDJFJdjYhhaJFTAYY3hO8R3iPanIudwMXQ8D7ROcTioQ/jiijKc7mXGwtvhsQKaJjIsjAi2Fy1RIpEnaR7XoEOWOzLKEdUX7HeLagdi27EHBKkDDYXYcYAtfBE8k5joJORKL29ELiYyKliBsSstCELEyWeyRkmvYYfLfZlzCpg31XPtFJPeoa8fCnkMPFZB31rVEKydXudUxzxACIA+E6sUgCIwWrwZKbRAqR48UWqQU5DjGMiEqyOxwx65ash4Qg2AFbSB7MS+Z7GNxAMzrszQWZ0ihGxv2e9rmjWNScHBP+vYH88ZKucyipsDkoGYnWsVQVZu04XHpEeoHfjZjRIvKM1CjmeU5Iks3eUlUCc3PNL85/kqbOWMZLnv7Sc8bREduWfTcyf7zC1AZxGNGZ5LhLnAwSce0oXEuyGerWsCgEnYy8fLkGMZBVK+aLAlUW7L/6nDyNkME8V1TR0sYImyOjmaYCFkVGVSr89kg2tGQycXja0/UDtZAcYyTuEoaCqCSmsUiR8aBUzKIgZRlOlBQahO+R2wMkOM0Fw6i43e/J5JxmmSMHS2Y97WFHLiXDdof3O6QNpCahipK4GNnvA3kMnBSeyxcvqWcrgqmpMjdt4BoPFD6gokTg0dlUT6xShtQak2XYzqEvnqJzTTxGPBJ5uwHX0iRDegHCZGSrMxCRcb1Bp6lQT/pImTqS1uQ24AZLGBOZkZTzBp12uKPDJFBZjm0HqjCQnZ1wsMD4kiggOigWDaFzYHtkpSmjJPRH0rFHuW+ik0dmGj+maet7WTNebcmeXyIKkHWBWDSE/ROKYoZwB1YJNruRhffoWYnfeKoip7eKFC1hdFQHi1zNkHWGtxYfE7oQ5FISu4A8DMRLi3ip0WcP8S4Rr/ZIGSkWJbVVjMHRd5OAl04WUVegDLqcEVPAKEUUGX7fgR0pREQqkGVBioEYFUiDMgIGS30nbmbHMJVZJknWOVIA0yjyMqM7elKUSK2nTT0ScgFSSmKatOJFJkkhkuea3GR0d9e0VCCSxx42GANiB370kCLeBoiJOHo49JhbjW4XLJB0V4dpY5E2ECNyZhBbjTISGQS29d/KTsjRkrod8oOILw2lNGQxQG7IXMKvO3QWSdUCHEShmM0MTkfoBEkIyioDLQijJbmEEAWZBjUcKBevId10px5DJAZP0DXH6o3fN29+oqdfhBDXTJ4ANx93Xz5BPOA+Hh/lPh6/w30svp1XOR5vpZTOfq8vPtFJHUAI8avfbe7o08h9PL6d+3j8Dvex+HY+rfGQH3cH7rnnnnvu+cFxn9Tvueeee14hfhiS+n/3cXfgE8Z9PL6d+3j8Dvex+HY+lfH4xM+p33PPPffc88/PD8Od+j333HPPPf+c3Cf1e+65555XiE9sUhdC/IwQ4qtCiK8LIX7h4+7PHxZCiPeEEF8RQnxJCPGrd20nQohfFEJ87e59ddcuhBD/9V2MviyE+OLH2/v//wgh/qYQ4koI8esfafuexy+E+Pm7339NCPHzH8dYfhB8l3j8DSHE87tz5EtCiJ/9yHf/yV08viqE+EsfaX8lrichxBMhxD8UQvyGEOJdIcR/dNf+qT1HfhcppU/cC1DAN4DPABnwa8DnP+5+/SGN/T3gwXe0/efAL9wd/wLwn90d/yzwfzCJdP4Z4Jc/7v7/AMb/54EvAr/+/Y4fOAGe3r2v7o5XH/fYfoDx+BvAf/x7/Pbzd9dKDrxzdw2pV+l6Ah4BX7w7ngG/fTfuT+058p2vT+qd+p8Cvp5SeppSssDfAX7uY+7Tx8nPAX/r7vhvAf/GR9r/dpr4f4ClEOLRx9HBHxQppX8ErL+j+Xsd/18CfjGltE4pbYBfBH7mD773P3i+Szy+Gz8H/J2U0phS+ibwdaZr6ZW5nlJKL1NK/+zu+AD8JvA6n+Jz5Dv5pCb114EPP/L52V3bp4EE/F9CiH8qhPj379rOU0ov744vgPO7409LnL7X8X8a4vIf3k0n/M1vTTXwKYuHEOJt4F8Afpn7c+T/45Oa1D/N/LmU0heBvwz8B0KIP//RL9P07PiprUP9tI//jv8W+Czwx4GXwH/x8XbnDx8hRAP8L8BfSyntP/rdp/0c+aQm9efAk498fuOu7ZUnpfT87v0K+LtMj86X35pWuXu/uvv5pyVO3+v4X+m4pJQuU0ohpRSB/57pHIFPSTyEEIYpof9PKaX/9a75/hy545Oa1H8F+JwQ4h0hRAb8VeDvfcx9+gNHCFELIWbfOgZ+Gvh1prF/a3X+54H//e747wH/9t0K/58Bdh95BH2V+F7H/38CPy2EWN1NTfz0XdsrwXesm/ybTOcITPH4q0KIXAjxDvA54J/wCl1PQggB/A/Ab6aU/suPfHV/jnyLj3ul9ru9mFatf5tp1f6vf9z9+UMa82eYKhN+DXj3W+MGToF/AHwN+PvAyV27AP6buxh9BfgXP+4x/ABi8D8zTSk4pnnOf+/7GT/w7zItFH4d+Hc+7nH9gOPxP96N98tMSevRR37/1+/i8VXgL3+k/ZW4noA/xzS18mXgS3evn/00nyPf+bqXCbjnnnvueYX4pE6/3HPPPffc831wn9Tvueeee14h7pP6Pffcc88rxH1Sv+eee+55hbhP6vfcc889rxD3Sf2ee+655xXiPqnfc88997xC/L+P/9JT/6wZdAAAAABJRU5ErkJggg=="/>
          <p:cNvSpPr>
            <a:spLocks noChangeAspect="1" noChangeArrowheads="1"/>
          </p:cNvSpPr>
          <p:nvPr/>
        </p:nvSpPr>
        <p:spPr bwMode="auto">
          <a:xfrm>
            <a:off x="34925" y="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5" descr="data:image/png;base64,iVBORw0KGgoAAAANSUhEUgAAAXUAAAD8CAYAAACINTRsAAAABHNCSVQICAgIfAhkiAAAAAlwSFlzAAALEgAACxIB0t1+/AAAADh0RVh0U29mdHdhcmUAbWF0cGxvdGxpYiB2ZXJzaW9uMy4yLjIsIGh0dHA6Ly9tYXRwbG90bGliLm9yZy+WH4yJAAAgAElEQVR4nOy9368tyXXf91mrqnvvfX7ce+dyhneGQ1KiKDq2EYuSRZGyBTAJhAD5gUBvRpwgiIIAeokfAuQhQv4CPwXwUwABCWAbTpwASRAjERA5DoJIQJxIlGwYlCyRlEkOhxwNOTP31zln791VtfKwqrp777PPuT/mB3mJsy7O3Xt3V1dXV1d916r1q8TMuKEbuqEbuqEfD9IfdgNu6IZu6IZu6IOjG1C/oRu6oRv6MaIbUL+hG7qhG/oxohtQv6EbuqEb+jGiG1C/oRu6oRv6MaIbUL+hG7qhG/oxoo8c1EXk3xCRPxaRr4vIr3/U97+hG7qhG/pxJvko/dRFJAB/AvzrwHeA3wX+upn94UfWiBu6oRu6oR9j+qgl9S8CXzezPzWzLfD3gV/5iNtwQzd0Qzf0Y0vxI77f68Abs9/fAb40LyAivwb8GkC/WP780dExadh+dC28oRv6CMkQEGgL5kPrZjv0Qy4XFvFDMi9TP2S624dKz7LuF/BGP7HSJ9Q6r+NA2R+nmPnY9Ryd3uF73/7GD8zslYNlPupGPYnM7DeA3wC4c/dlu3379Ifcohu6oRv6oElEOT46RvTDZjOAGecXF+ScPvx7fQT0l77wS/yv3/7Gt646/1GrX94EPjX7/cl67CDlYfjQG3RDN3RDHz2FoC5gmwE2fh4dHXHnpZf8t9ml87B3zf55O/AHxBj4YcnsqspisWCxWCBPszKBsZzqZYh+9+0rIdOvefYmvi/6XeBzIvIZEemBfxf4B1cX95dw7949fumX/iqf//zP0vc94A99+85tVBVVRUR2OqzrOr74pS/y2c9+lr/w5/88MUa6ruPevXuoKkdHR/zsz35+p9Pm9YjI+Pv05JQv/eKXWK6Wl863MqrK669/ktu3b++8kHau/b6hG7qhPRqxVvjpz/05vvSLvwgIosov/pW/yr1XP4GGwOuf+CR/+ed+nqPjY0KILJYL+sWCGDu6vqfrekKMLBYLNIQPrbmqSgjhqefz53/mL/FzP/t5fuEXvsBnP/tTT1X/l/7KL3Lv1Vf5whe/cIkRPMm55SNVv5hZEpG/AfzvQAD+GzP76pOuu/fxj3Pv1Y/zL926y09+5tM8fvSY2EXuffzjvPnd79HFiAHf+c4bfP1r3+DO7TucnT3mtdde5fzsjE984jU+9+c+x7DdMqTErdu32WzWrJZLXvn4K7z5xpsUK5zeusWd27dJOXF6csLR0RHf/vYbfOtbb/DJ1z/JsN1yenrKcrUkp8Tdu3cxjPfeeY/lakUMHaJKLonf+e3f4ctf/jKPHj/k9OSEhw8fsjo64jtvvME//af/7MPu6hu6oR99mtkFVkdHfOrTn+bi4pz/47d+CzBElFdeeYXNMHDv3j1eefllggZ++VO/zP33HrBeb7j32j3SMHB0fEQMkQf37xNjx1vf+y5f+cpXPvAmhxj4/M/8DIu+5/6DB/zRH/3zJ17T9T2//wf/hKOjI15//RNPLF9K4Y1vfZt/79//6/zdv/13nwji+/SR69TN7DeB33yWay4uLvi93/0K9+69hlni3quvkYaBN974DrHrADh7/Jh7H7/HH//RH3N2dkYuhX/xp/+C7XbL+mLN7Vu3eeeddxAR3nv3Prdun3D/3fc4OT3l9p3bxBg5OztzLmyBN7/zJt2iJ8aelAbOL85ZLJesVivuvHSHNAx8/WtfJy56PvOTn2GzWbNZb1iuVmwu1rz++uscHx9zfn7G177+DT77U59BQ+D4+PjD6NYbuqEXmn7yM5/h9U9+kn/0D38LK1aNx8bX/uRPuP/gAV/4hZ/n+2//gGE7ELvIyekJm+2W7373u+SUOTk55uhoxVvfe5vzs3P6xYcDbTllfv/3/+CZrtluB/7yz/0sset46623nlheVfnUT3ya//bv/Xf81E//FO+8884zAftH6qf+rHR6ess+9vLHEBHMbFruCKgopZSq3hBKMcyMUsp4fVu2zFUz8+c1M2KM5JwB1/OZsVNHK9d1HaUUSimEECiljHW99tprbDZr3n33vbGeo6NjXn31Nb72tT/BzDg5OeGLX/wFvvrVr/LWW3/24XTYDd3QC0IxRlarVXXXccOpqroxsx6bf4pKVY8bgmBYxYX5sUYzV6J6/XbYstms4UP3/7lMqkpXhc/tdvtUAD3HvH08+sSnfor/57f/z6+Y2RcOXvsigPoN3dAN/XiRiHJ0tEJE2UVx2EV09o5zxTG7+rwZF+vm/fLRg/oHTU8C9R85l8anIQPQW9gL2PwXf0hdTwen33UP3SQ1aysro+ycbLUdmvB26WbPK6JYbYPJbg0/TJFnH9IOnWvnD7itP6HifeB8dmpe73LNna/zjN8meWpvkPdHRom9W/Gek657xqvvuvtsz1SHFeLw4LnezouHigAI5x/7MsPRvacq3VYj8wFks2Wc1/hBDK6rp5ZURyM1UNN6x8uSRTtm9d9V99FxiDy5/aX+o0AYqmdOBsntu+wGrMxvK/OftnN8OlTbrEZRQ8u8kF0P6ggqEFXczU0hWyHlQqo90DzfxucVkCIOxNS+UpvaWiNwTCpI7/OE+rMBeJECGGJCUb9n0Xo3qfVXIJwDv5jsMQFBzGZdMpXz6yqDs1LfnuAOaD4WXZfgb7IxGcYxOgPgvSgjQVAMEyPLBB2K31CALFP/mNTjZv5dxD8BQ2swz9jhs5E2e5EimMy8P8b2zAaG1bYeegHML91VnjwrmfizfLj0PPXvP+vT1xG3D7j3rf8ZsWd3635BQR1KVHJ01tsAutFhaLUKrHXiSBukEzTKjodnhdUDg0XqQN294zgd5yXRqveTac5Sdq7cZTSXycYgOZGJEeQDJfeumjEzpbRKjrwPBivjvAtbYflAHXjq41zJnmTeX7P7BVjfLpRQWDwKhMHBrF1iMgOsNo1rXVGE0IBElBB6VDOaygg+2RyYSru/eMW7DEeAAsoE6GO7p88G0mKQ1SiihCKVzRopZEysgvZUv9SOsXkb9nppKj8bW8IMtnwwTBCnlWO51GoNeGdt3ge8MQpVnHsGhDK/jxhawVxUKLX/2/iZgL1gKKYyMgoTrX2k9d7FDZfsNKgCentns1dwaQU1MYzLPdP6xS4xDK/vwAiUA26Elg8KDk9aID5NuY+crI2Z54fmFxbU9+Sj+jk/xt4vIUgYB5TgYDeB9uWlqM0H7PxYJZ0xgUOG2MlQW9s4k6yurpUrDSlmu9L7/tJ1f7Ig06TZ7RsliJLJzuYWwnBi9I9mLZs/+lz4krkUObVhODLoFEUpR0L/YJqbRXyFgkxsT2X6LQKiVRrOxVUxGC1cxIAY6srCHJSSlBFBxWR8V1mrDNw4qcwl550u93aYoKVKs+pMIxSlSBmBYod1iM2740DFs86br2J23rDOSkobjLsYJtO7tJ03O0nt45ib3UrxcSkyH7+GSpNoIQgkmlQ+Cf7oTGI2AzFEzEG/9VmTvGXWwEt0nVQwP9yk+PZzxnnbx/5csOLAPgf38Xt9qZbG+/xIAfaz0P4C5xnohQX1SVa22cubptvVnLgNXNlTy8wk5npc9yfaeE9m1+2Sio533wfvq6TyuSKmWfWfVx20Iz2bjcDe9NVzkBmZoQj5CPIW4qbWo609e/WPErVjqgKmgi29v6QYQQ2NghRA6vrHZvWK19OAvcHSyIiqqkAMpDioiPrxlL2yQJMs69iv0q82gG/SK36dzdvQQIcZ4DuG+fVa120GpUrWUNtTkX5HtTN2+NhJ02dr405HzsZQZXYHGc9ux+/dYxccTeYqYxn7z/vc6y+wKzXPJGmzurzxl1YftjEdGVeZI9rMO7R1yH5b59h84Nm9hql/J2bXGEs5eI0z6/a08zLtLlrPG5TDqQHmjPlHCvz3Gdtz0IsL6tVN0apU55LLeJZpFNqo+igUl2JmYNZoLh3rDOSnubQLwte27drzNpuXh8s9C6DP7QL7pJeWqk1qFxSddMMIRQplJUiuLbSpjxtnK1Alvlp//S0KbEGkoBmCCb56tL3nbSBb35nMJqK4GsIA7RTXGbhYafV9igqxXleKYVko4lJoptorUAfi2uLCfIwcEHwq4jaduRpYEawZBqrKR2wCyiv7/MBr21XH7ILJ7vnD119qs1xeexmuoioz2UQwUJuYEK5jz7iE7vr0VtL149LmzE47BBsbuS+B7woKbbIcHo37DzcHfmWavObvHvMxIWEG4IdIYWTftT7p/ItljP05YLtjoY675xKJPyia9KsfSHUvLKiP0FcHhVnTmTuMzAFNmEL19/3Ud8mqi5WM1z2LIfWSQWu3pQd/XVX3NHUvS9aHyl51fIcZGZNoW6VIqX/BnN2FaCNPlBnoCq67lbHTDVEHWBGIYqgI8VjpV4E0uC429sGnnRnDUMjbCpZmlMxkRxMXqkRAO8MyYGHMD1KKoGIEVag646LOfJr+uEl9wRzsRfzTKnA1cC7VqtH08oz9VIUDxFUwTSUkQql9oU3niY1deRWNzKz1c23D1IPsSNyH6todoe0pZbe01JWKgZnMNBNNPz67iaP7yCgboxqt21ILWZPQZbzvJPrv3NirnanWDkrWl56jfu6cm4Gbdtf0yj6NA7b+qqtlCbCfLsAyVmbGR5sEjx8Zaf190gsM6nsqlvGFStUpTq/oSSqTp7vD7rF9jxoZ7/MsINx0yv67WNlt6xXfpyM7YlOVqkGK/5n4XA2bWtqYJmaFfDGXdNuols5m82wuQfjgH6VsDO2UuAgcHwf6hRIUjlbKcqGEoJQCXR8IChcXAw8eJYbBUIUuKo8fD5RSWC47QhQePtiQBoMIwzqBBaxUQ3F1HxExpAryai5ZAw7YpaoJ1FURRVw3Libk+oBZDDM3HBeEMoLzzAPIoKhW/blgFEwVLLs0PNc6sCu87kviMEnj49gRcY8YDns4XS0z2uHv4w2q9r1Mni2mFdTEXJUlE5C2Edq8YXZcoERmq4H6lIcedmb0tdm1E9UL5quA0Td9n6rEPklrT0lz7nr1ytVPBwh70rtlKIld28X7A/nrGPXlNn2w7OQFBvUGarJ3REa9drFyQAVxmJq3yFyfvT849plDg/NDfF4Q9oH40m9pHgaAQSCMQGyXV41Iwt9YU2ZncytkYBR54xrCUKqLW9NSVgBRl6pFjBBBFx02DH7vXtwGJcJiqRwdRXIF1FQ8UjfUCZdr9G6Mwsfu9Lxyt2PRCUGF5SKy6JRFF+t8NkoxcllQirHNBRUhp4ToCYsuYBgpF9bb4woyyptvPeY7b55zcZ6xHDCEnHxpnku1dwCixVfpBQiGxuKgJg5uBY8SDhX4spSqgqiAjlTV3CSrjx3OxDhyVQc42y2I5b2Sl7+PyxCz0fsH0RE73Q6QpzEwr2dUhxwCqAls3VvFAVjqQLJ6HwApZSqjs/ZUT7BRx76XhH2S0PefZ+/wuOSZnd8vZDYxMGNSNwBonMq+L3CbBI/LjTxUdv4zwpicq72czKTTf7HohQX1JpHvv8RdlYGMxsKr6oAJvA/5sV91zaFjV52bGIXUmm0EfQPCxggbKKsAvWDNmDivqBhSHMPb44ZNISQjHysW/BkCRgjOajQIGh3EVQUNEPpI1wnHx4HlQjm76AhNQBLjeKncPg2cHi8oJfP4fMtmayz7yMlRQEQ5u9iy3iTunC64exq5fdzTR58UQV1K17H9vizWPX2riDMBB2fDirstVkGbT95d8NOfPGZ9sWW16NgMifUm0wXhrR88xoi88dYGy4mwDKwvEttU1QltLbE1GCIN/DJCQIhVu9BguVTJ0MwhtuBSbQJSoEq7zQWzASI7wD5/4+0pp+AcB2mTMKpvAK9vNjznihmpgDKXHYt2TL6xVqVxHSuYrncj8WS3aIbYKsFfQmUmYXwfzPeAdi7Hjrr9eRmr14hWI+Wu5Dv+EgUN/nmJb10jaV9JM8Fqpz3X1TW/5rLwdzhwqg7SHcfkHy16YUF9ol3pGXaB4+lqeDrwfpprRuOtzI61yZ19jIUklIVPBgVCEQLmNqHKlEbsrqoHC1C0nreClGqkDEowQ5IhQ0GDsDwVFouOEITQBRZd4eQ4EtQFkj4Ki0VAVDk7G4BCH4VbJwuWvbLqA8fLiAiUvPB2qtAHV2sZnrOjD0LfR/oYiMGfXWsbtYKrY06VIqukL1RPGdntRaN5HBkv316SU3H1apBxBW9mbFJmvR54dDGQUyKZ8Oh8y3sP13z7rTPuPxwYUsGOIEogbQtG4fwM0tCA0PXyJq7SKdVPPGMkc/AXit8zCTlACr4CFGkSnE4aiQoK1lQL5lBaNM6CdKwC3QS0IbtiyKqbniGoGxSYTHo+kkromJNUz46RKchk8LQG/lbGEmPbZoLQ6KI4gtVlQL8Ei+1Zx7Len5RqsDRhMm4Ko4pmDrBzA6jsnTs092YG+6ltl1fI0+96/hIG2OyBrpnj1xlorUAZLq3qDtX4TGqYD4heWFA/yENHPbeXeF63wDZYrjOUTm6C8yPt6kmVM6pNioEK3VlFteUUuScKEoUuCGQHdy2uanDJqX4XKEWgeESiqCC90nXQdYEYHQBjp9w5VZZLWHTKrePIctExpIyZHzteRgTIdzrAiMHBvI9KDEIXgwOv+nOGoESqJ5EIQaAL6tJ2BXSEashkVNVokNFTTcMkVbb5OPflb59WpWYpVt3xHD6K60koyUBWmEFORhoyQ8qAMKTCxXpgvRnIxY2366GwHjLfeeuMb775kMdnW1e/ZGW9gTR4ojbLgLqKZZNATAjF2AgkhKxgIUCZgoTECjm4t0XzJrmaxKXtSloSpnEG/M65inTXVDEDtxFcd8lmYCyiO26ME4hPbZo+W72HnuGABN82oZBSPVZquQaGoXMAlDBde1X3HALpHa+QQwA9b/v1/X7dz6eW5sfrFcJiViTDaHxtDLy0NRfPt/J4fnpxQb3M1RpPKDsqAg57k1z+Pmmi9/XoI1jP6m7a2BH+BaS5TlZgjI8LZemSLCIUXH0UBDQaIRZElaAZEaNfKSFESi4UKxQLWIHtRUKjEjt1w77AatmxXEROVoW+V2IwVovAaqEcLSK3jzu6ANBjpRCD0MdQ7UU9oh7RqUFcfaJCVO8FVVx1o972pstuAO4bhVBdg4Uwk9gbQ9Lg/dWYhOF1Gg7SJi7RB60KNRNXNwWfFIVMU19Zca8aqyBacqGUQMk2SvKWllVIdeaaUyENhZ+4d8LnP3eX9TZTSmaTjAdnAz+4v+G9R1sePR48H0kQNuvMg/tbLtYAxV0Gk5GLuziahhp1WldTZOw617t9SRMoemD6Nan+KVaZE1hfUVbkGeFkt54JzmacWOqIb7pxEZDYlpS7VZhBi4x84vMcAs9DzOcpr73ymgMgK4fOt/f1FIKhhLpsFqwaXVurWl1VLLmyVR8kvbCgrqY7oHsdSB+iqzxLHFYaMM+Wpq1skyxn/mxjuSpJEmSU5JtKf/T5Fp+3USJBDKW4QT4KsTO6qso4OY70nVeZUmE7FIZkLHql65S+7/w5zVj0QtDM6REsl8pqEVl2yskycNRD3wWCtHa4CiVGV7+EqEQROnEpPAaXyq22WWVqu9YVqSAefRh83hVxdUUIVC86abEro456ZBq9XyTiAJ1zpuQJtLWL9b05E1BVsDi+k1TTJI+rIbcSk2tdDvw2pkYeNRBmHA09L2XDUnEJPxs5F87OBx6ebfizd894dJHYZNhsC/cfLXj0aOBsA99/55x1gU0ubLUhuaAZcihYULYqY6qFKUFYHTjXSYPyFABy8Po9yXle7pBe+SnVkXNlgo3Df6ayaQZcjez4mF9aqehT3vMpwXPWrt2WzpZ58ATJ+ynqqyrPQ4z46iqmlRbNyC0BbJ7ByDvzw1bJvLCgPoFu/T0D+Lna5In1tGtmUo/sfMKlSDdkNlZn19flaPNEkCq5qAgSPPe7BEN7RSyhAiEI/UpRddfCLgqLPrBcGKsldEHoOwe1YcgYPYKDVteFep+CFTheRY6XkVtHkaNeiUHpgtb7t631hKjKIvrzNSNpiOogL7Vvq7HLKMR6TjoQNXKugKp1go/ucC7xS5DJFbFKzLnpmU1QCVXNQs0ZLWP/FSsjE7E6SWQmcYbqd5yLA3gD/mCFpIrq7ttrOfYNb0dKuebFx5+jGKdpwcvDEa99/JQHDy5YbxMPzra8+2jD+aZjMOXNt5RvvbXm0XogDj66ctXLkyGJMVSjZUgFEw8GmpJ+yWGgnQ/oOT0NmDwlSL8vqoA+YXvzZx85+AyddBdnn7p58xXHE5jXoXP7/fBEQ+l+fYfeRR28O4zKDjfvUlsCRh6TjPnV+7lHD6ZJ+0DohQX1BuM7R2SayHNd+NzbZJ9ax44S+qz+Q29wlCilxbHOyqtHItYS47gOpujCW+KqFpAgxE7oorFYKF2Q6r8tHK2M1cIl3z5WyTwGgnYOsAZmGRUjhkAuDs4nC2HRBZad57jRBuQ4cxBV+iAEdWaioapOUJr/t4ZqJIwCaphW0G39ZTXi1vUko87bsmsRixVs8DQBoTKUMHfdLEaxTMXkca/HprsXXAUEVVJvaRfMZRzVgFkZ752tVGCPRJ0jitXNTGyco8mqx0j9yyWThsRmyPRFWZ0Ebt3u2Fxk1ucD9x9vOV9vuRiMu6cdy6Xy6Mx4+50N7z1cu0cpleXn6lmz6BlkwHIm1mjFgQIaKr60MPzaHw10nlm6ZFR/7Eh+h4B+79iTYG4a+XawjKvfGqALLVBpmhD7kvTT0H67WysOPU/770nMoLXvSe24ClavuPdV1YlQfY5BOg9ysqtqn618mIP/+6fnBnUR+RTwd4B7eAt/w8z+lojcBf574CeBbwJ/zczeE0fcvwX8W8A58Ktm9vvPfX+ElmC/GUh3kmkxA5IDcC7iiZzQ+eDYH0rNGDodbdFqO2V2WhX2jlZQiVL14EIXQVTpAix6IYZAjMKyz6yWsFwElr2y6AIxuPS56pQ+useJe5a462Coen5VdxEMVW/dDJWhAnIfhKjVzVGFGL0cuH47RPV8LV2btFRVTdhhlmPmRZ2OkQ0LhWIeyRu7tiE3Fax15lc+9YyqEmVS9QgTYxbx54shjsdUBdHAMAzEnIl9h1XQdj17myK1T2rfuGSe6VXdZ94MxXe96mKkW7ihdNgmNGTiUlmdKkcnkfX5grPzgduryCrA423h4tNHfO2bj3jz7Q2bjbEtha5AGQqnK+FRECKB40XPVo0L87/tNmEtAKEyKeT5zfm1miuPHYLW6+71NEL2CD/W2JlMJ3YA/VnpKdRLtv9k7fsTQPspV0FTVs72MIeYSl2Vtkkyv/d++7TzuVGlftk965fMrn9WJdRV9H4k9QT8Z2b2+yJyCnxFRP4h8KvAPzKzvykivw78OvCfA/8m8Ln69yXgv6qfz0WTh8luEq2pwBzgXR0yz6rYpO3mVTL1prCbS2YO3fOXeOgVTOl9rUpkYoIlQ6KCus54ucCTXonSd0pQo+8zy5VwvFSWC3cTXHbK8ULpaxBcVHGdt+ioInHs9kFj5pJtM2iKCr1KVbEIsW9ga6Nk3EDYggfIWKrBRQIhFJfmRaeAwCr2NjVOMaMEQ9W3BYwhTB4rzY4A7jGjQpQp2lfFJfRSiqtQNIz9OrJNt9S6ZG1GMKNfLBArzixUEDNSlVq1fTcP6Z+Serk0WYoxbDeTDjsEl61KZtF1pJQYUmKzTYQu0B9lFmfC6abjzumSi01ik43XPrbin3/zB7z5duLiwthsEisJnC6Fl5cLYvD33a0iZznx9lnm+ymPCclGybaNXJEpJ/hVapXZ+X1YOnTFbjrbJgDtJ8l61uW/QOgv3/WZAP1pWs/lfjjYL9fNxyvoCt37fp6ew/fZr+MJ92puqCVjtptcbB9RJpHk/dFzg7qZfQ/4Xv3+SET+CHgd+BXgX63F/jbwf+Gg/ivA3zEXp/+xiNwRkddqPc9MmqaAFrgsix/yjJngulXC6KFhTIm8puvm3HpS5/jngVBnq9JENRaSQPMsiElAxeiCGypjFGKEvjO6qBwvhWUfWHSB417dnzzCqnP9uMrMv1tqhOesTQVfAfTqUrlIC+vHVUPmboFhNqazeT4Wo+7v2nyNRUkKoU+uisE9W6h9VErBYqjSs98kxmo5FVANI+gq9ZhJzeteIbu6EYqA5YwwjHnfc85Vb9/05FJXI4EYI32MhBD8U5VOnAEoQt/emTCqe8CVbEQIMWKD3yvEMPmR5+z7WG43aAwMQybGTL/qSENhtSmcbAuW4N7dI159acWb75zz8CzxzoNz3n6QiX2goOSkJIyuV0KOpC1sup77lqbc9tiko8bG/Cn7NI6yev4qSBzVIs2YMQ66mc+4bfeutJ1f7F55mKoxsLXpI6F58MfVhernM4J7q/9ygVm9+6uDp6UmtQewUKV8q2kJqlpYItgwCqbvVxnzgejUReQngZ8D/l/g3gyo38LVM+CA/8bssu/UY88F6vtRmntnR+j1svvHG9lYV3up82nj3yZgv7wQ0/GcJjxs34xS086qVQNlgK4XYldYRBBxH/Cuh9PTyDIUOjX3Wukjq0446l0P3gV1n3EVYk1SpQJmYWJq9dhC68ql5cW2yvWrRN82OzCtzyu+hLa6lAyqbuRUl+RLypQBJBckCqlUnEyKRiOHVPXwgRDiCL6injExRF+eG0ZAMStuLqrpcc3K6Ibo3iqM+m7B1TNimZQmj4tm7A3BJfsuRpf4RYgxErvOd1FSJaq7mll2Zp5L9qRjIRDDgqE0BlNXFKrj6mLImS5kct1sfAiJrscNrckYBuMVhaNFx+OLLffvdLz07gXnW19RnG0KD88hbRJiha5kjnu4MCHhKQrygLsH7Unt1ykU9lUpc/h2oK05E3Z0KTM1iXazdLRtVbQ/sD3PzT6UTbr0adxdT3vnR2B+TsC6FtiftIp+Al3rObPP7mb3k9m5QyqZsegdVNoAACAASURBVC1Nuqqfo/oyj5HJOyLk++CV7xvUReQE+B+B/9TMHu6lszURuWp8XlXfrwG/BrBYLK8rSJBw7eub+N5cot+pBC417/BL3fWJ8Umj6t4hkgUpgvZepRZ39wsLB0kROFkUlrF6fZTs/t0i9JJd1dIryz5y1MEyVq+XoKMRUauUH3TaxWgcQzNSqVlNrIzzR4Prol3HraPaZQTgWHspZoc4VWLXkXKBkicVVXvmICDFjaGqhBi9jepeMu7VE2b56IVQwddf3eSrDg3U54zUCBpGI+owbElDcoA1G/Owq7SdpQrbIbFNA7peM+TkUnzXE2IYVT6O24qakWNXfep1ZC4i0HUR1RVddi+ZzXbLdthiFnyHpiCUzghdQawjDRks0oUjTlY9jzeZR+cDjzaF1WLgO99PBBVOFr6KORLloRkbEx6QyCYurY9YMFck7gsYOyN3bxwro48pkdEguz9AxoRW8xoPzCALe1GTs+tpK7ZnpGe95qmNx4fY4HNqqA8aVvf76RBrlUunm2bg8H2mlY6VRJtgH8S6532Buoh0OKD/PTP7n+rhP2tqFRF5DXi7Hn8T+NTs8k/WYztkZr8B/AbA6emtK/tEa+TfdS9vh/MdWNrMYXqe5dF2zrUlUgMg0K1gGfIyuZ5+Y0iv1T8QhFK3EXPDqsul7sUiAotFpguFqO65EdRG5h21+oqrEENzM3TzrEiogXuVWcye3HX0vix2gAoVzL3UqLMehSxnVEUydFINmAFVN0xaAcVVKBaMlg6xRZf6fqLOLJq+VsSDlpZdRwiBoIHS2hPc4Drp8qd31N7nTKYZJWYVAVsyVFBndFEUrHiEbCmZYjCkgfWQSMlVNyGcV++XqgaqeWlCiPR9R9/1xBjQaowNTVetrmcvItD1CJDLGjOP3AWh7woxQuxWnD/YEC8yfRfoe9f1S8iIBi7yBQVlyEJ8nOiGjGYYhkIx5YHhG/WUBuz7Ut7V8DuW1Hi5xBjJedXMeAKNUZMHlD2y14odjPsgYOlQe66pd7bS2aVnVMdcute+9D0foRz4rNfMHAsuVX2plTKlGS6DBy89T5tn9H68XwT4r4E/MrP/cnbqHwD/IfA36+f/Mjv+N0Tk7+MG0gfPq08f27Aniezn2WM8u++quHv+0FmZnxUZjayFDBkkgV5UEA/q+vniPuhxGSnFs+L1oRA9VyDFhL6vhtHOjZ6e9rYAoYLx7KmqdOm+7y3TQNNhS1VReJkoTYde3QHVXRh9Dla/7+qxoLNloIRQ97p0htDAFpNq8HTADlW148CsI0hbXapDU2u0TUiUIp5dsdmn/VEN35SiPptMIDHZCxxgu6B1EgT6rnPpHhjKlEwpZQ86yjnVT1eXTKvpmiUyZ3LObLYbNpstjx8nzGC5WLBcLIhdR79cjXultujWLghYhyJs0sA2Dd7fMdZVz0C3UBbniYvzQj8YnQrLbssiCDl1bDKcZXED9Fo9WVjw2ILcG4+tujvWfmyjmUvfDqwjtW0IYVM4BTBFcu5fMK/saYBjX9J/ikueia5fg/ihp2FCHOic99vYy9L3YdrRdU3H2jwbiz0hekY7RkjOF8/Y1onej6T+S8B/APwzEfkn9dh/gYP5/yAi/zHwLeCv1XO/ibszfh13afyP3se9aRv1Tr3UvsxH9lxDeRV8z8vVGvYGkdagCtt44lVBYCFNpMS6CpAIlo2ignSCiNEF47hTlkt16Tx6mH6IgS6UMdRexEE7FWrOEgcsLdWvXLUGrLpboeIJpqLZKBy4v7a3o5SKl+Zz15S66vBn1dpfBSC75O9uh/WvSvJSVx5ac7yoZxGrAkwFY43E4N4wKq4vbkKn8xipK4ypn8dt6Pbe0Pz1+G54u1JPqTrxUNMYWDefb23VhUvntQEKZDM2w8B6fcH5es0wDFys11xcXHB+cYFqYLl0gM+5sOg7losFEiKo+/yvdEEXAptUVw3iCc1KdPVOtzTStrBcCMvHgS5u0Rh499FAGDLZamqBracABp+7qRQuTKpNZi9J1xytRNnZ4q1J6E31cpCuk3DtCWB1qKr9+tqLvE7ffW2Fl38fVIFcVcVcDKt9NXbZHiiPUZ/PkVL3oM79upXAFczJ5u07eKNnb9sevR/vl9+5pgW/fKC8Af/J895vn7yPdezr/Q0mLi+VGL9PY2YG9lVCu2osWSo1Z7dAAKkuJCUIRSA2gVOEvE3IIGgX2PaBQEZratyUjWUvdCG7m6MIuSFYypzhm0sEhTBk+uDS4qoXfHsywDxFrCUZt27b4CqbPiqdVoMiBRNBtSL7LL1oqYNfo5J9x08wzxZZcwE4aUAku/1NGf3TG4vQqqPPCJivaGLwBFW6NzqaW+H4EvaAff6Wxrk4xiCwM0dLlXqkAo20BcFoiPNAJakeMQH3S7+1OiKVwnq7YT1suVhv2Gw2DMOWYUhcrDfknHl8dk7XRU6Ojlgs+lH3vogdXYishy3bnKqqRVgtlW3KBE1oiN6vsUPChlTAziEZdLGw2sLFBkwCORWGBG93mcGCA46V2ZyfsT2zGUZVEC15ksr36Yn4MOvQS2qU+p9dOnhFVc8DRgfm6FMbYVt7ZiOoCXkHlzY2+3sq8XvvPnsD8FK91wH77D7j8zEN6mfirE+mFzKi1LFTObx93aEljux9erkGBvPzUne7GSvZWs2KiOd0UZkWA1JT5+JJWCWq583O2UPjtxkbEqUP5JJZRAejx1I4Pem4GISjBSwX0IWCVaOqiEtgMbjKBoyYq9+7SHU79ORBzvg9nWyJAbJfE4MQKwhkArGqaXZ02UWwrKPLokmg4Lu1i6qrSiwT6nlRnaW/Vlf1SPv0FUUXFEI3Gnd9nlUVVt1iqVhNElb7MFTpu5h5AFWV+BumCM6EtOrsd3WWU9Zyw7fc83kyedg0w7LUlUgXAt3qiOPlinScuaiG2O0wkHJ2w2xKpGGgFH+XIXo+9LYE6mPEqOkKatDKootjg0UgqyIxYOouqX0cON8WzoKrh0qBPBgvpYE1wrtBMauZDfdykY8ZGUfhsAHa5IG1O+SvkIJ3aA+wD+LS80qOB4D6kMT0TPXL3tf9ed3efbvP3v1GP//Dpw+X3Qfd2WpgjhOHK+GyYDlr27PylqekFxLUD1GT0m38/+rB4u9Dxj07R4+dYr4yK1UibrMzyjT2hBEZZS78ikvmueqiq4OMu+nlTDHPfpiTUQicX/i+m1YK21RY9MpqIagUjARmpKyUKr157FKsmRXd37uNu9B8wquhz1TqVm015k8m3bjU/VyN+hzFB6ZSMBMKAZFq/KzJu6ypdQSQUJlqIHuBmvWxer5Uv/LR9RIPMlJh9PhpaQdCNeLG0EC85ZKZBrzOxH3XtdeGmFUD6WxyyBg2VhlCoZj/VlGK+VbUoe7wpKJ0IRI1UBZGypltGhhSJuXkqYoriAu4BC2ClEIQZREjmwRDzrQEZX0fsa0Hgh2tXJoOYcVyGekfbNCzLbrx3YhydjWAKXzsMWwsc1YUK4K7Jc42VG668/3xPc/0OAL909IHiSoH1lw7wAtXb2P3hHp36jk0t2fi+RNBlkn3NzKbAxceZDZzkN6X3K+78YG62j3n7dip53mZ6YsM6jPV+WW1ix89SFa9WQbDch0Mob6oMvl1TwxWdtX0TW3QdDhWJUYBKwXRgB73qFUYLYVFB0cLJYgDsapvoixByEXIG1fLDNnYRGMRC8tO0L6FtStDNnc9NNeHJ6tg2dpUDaMa1AMdWpa5sRuaGmMmrahQtG3KbUiIyCwXiwdKRQffENCWphE3JEb8Wdz9EhBnXKOxs0qovqpyldCQPXtijIGu6cZFCFo35SjGkBPQ3AwbA3UdfwyRIEoqhWwFqzl25k/ZUiT76ymj6qTx6Wye/1s1jM9OXSUsuo5FjJh1rFNmm9zNE3OpvKRcbRSKlkxvbssoOdfNqYU+dmTLBIGTY6OLQuwDEkJlPAPJhJwGYuwInUfzXjzEo1kL1c/UJmAvicllcQ84d3Du0PifFThoh3oWcJ9WSgfPXUtX1S87H9fWaTjDa+cOAfITySZgH29xaDWx166dftvr+INl9tsml8t/CPTigvr+ymqYJ+qvy+2rrmtLZJ3QWkQ84GvOfXVWy947bIAz6jbFl9JIcck+uC5bYyAhnCXP3ebeK35JGiBVNUSxFiDjqpjY9VNzRclWWG8Gln0khimbooYAzVUvVrfBoCi+rZ0qRHG1UpB6QOomDyEQ+oDGWHdRqi6E1QWwj0LfBTR41KVIy7U+ZXdsvuKerldr7plIF5RlbOkMlHcfPWLILR2AMKRcXRR9wbBawCJ2tCjYYjWH+w6ogyIsYo+kgW1u02QKtvKNRDxCNlsZz2UztsPA9997h9/+v/83Xnn5Ff61L//bLPqlS+C2mydfNXDUKcsYa+6YwmCBIRRSTuRcUCKiCUmJIupRsLkgwVdD21TIpiwWEGJNrdApR8sNb99fO3PbFrrYYyakImSDtyX5BtwIuwZQYdf/3HyQykxS3Rn1te8qhl2iS2qRQxLwrK59yfup6UlAdh1T2T9ml8F1R+J+QnVPbH7r1+tO7XCD3e/TBrQH6hrXkdhVff3c6q6JXlxQbxJHG+fG2CGHg60rjdGUUzlTxh1hRty+7r3NO77pd0XqfDPyYJQkDC1cuwbl+BxV+k5YBqPHUHPfdFTpezhewvEyulSMv3yPfFSW0Uj4RsihqTmq3tazOQZineAiDiAqQqRuzqGRElrwkHvghDD3HXeGANVQG8IYrGTSgpb8sUNdNkoFaZUA2nmkrBrLLtRAKTdiZ2vZEQulSPW68XsYyvlmy3pIdTVqlVHUZGJtnhhky6zTtrZBSXXrN7CRX2crXGy2pJSrGivz6P59vvoHf8Dv/d4/5ttf+23CLeHhe9/n3/mVX6UPAd/4wYORoCaJqx40Wlc0wYRe4EIig7RAKKnDqkaiSkINlr0SNbPNmW0GI3C88j4MQem7yMlqw+OLxDtniVIgJd/ke2vGQ2A7VABrz9jGuOylwm3S+47EPsVG7+Q0OQh0B6ThS6qUg1xh76JDQCWXDx+so5Y1Y9xwY59GQL0CrXeuswNVXFrWXK5LuIIDHqhmpw7ZPXmJARy413Ud8z7A/cUFdajuBELbdQe4LMHPXoBUIBrVsCLT+3vSe5xb5cdrpspblKTovCJh3KVcqN4uuERWA46iGF0fODkW7t4KrKIbHFsirlIfsQ/U0PiasAsqs6gGyRCmHYrEqv66RaRO0WtiuNopgPvOxHEuGNTk/q6DT1Zjjmr/FXwlIQGG4m3yJFTujy44z1x0kaCxRntmHl9ckHOpxtKASmMEEIMStXkxeepeaJGi07aAZp5rfRgMY1uTfzkINq+QoOLugZstm/Wa7WbNkBIPH53xg29/k+9999ucruDTP/EXWB1teeeb3+BPv/YnfPozn2XV1URkNq0K3KOqBYN4tj0JylIUJTEUTx6mXVcTjzmzylXH3nXNO8jzfIQgnPjWV6626pXF44Gg21GckKpiiY8HHlLYZiMVqoF2lidmB1kqqI8S+1xfOA3uSwLstZLsdWAsu+XGz0OgNQfqvSbvkE0rhn2NRcPM/XseAlaNszQI19ClcnOgONhAdhjFTmceYm62iw+13DSd9pmL7L1R5ZoXcC29sKAuCmNmKndorif8Y85sL/FKnUvkdcDP+vjSOx117LXszANjLNxWwS3cXafAoGTTi2wMxQHOWBxFjlfCyZFvjtGLsYjV8GgeGel+7Q4QLWhHxrwuleHU8P2iVZITwVQpzcJZSl2Gt/yRkVI8rYCFKQ2CA0tdfRikXCG7buJRqprAUxZAp5BLcfUOuAeNhbF/1sPAZhjcUBoifexYdlMiLszGrlQRpmRXkErCzNgMiZSzq50q8OaSKcUoZnXXI5ecU0rk7ZY0DO7Nsh1I6zOiwsIUO99w0t/h3suv89qnPs33vvmnrE5ucfdjH6OLkVQSGHQxEIKSi9FXTyCraYLNfCenojLenxhRVXoNbLdbrBpxNShqykI87kAQ+oWnbJgblBEooqgOBBW6XvizB5n7FwMXSWo6gbZ6m49sa7pAHMzHZeslbOSa35ew6UoSJoPnHKH3f++2dEeHvXfqUovm6Db/lPnJxsT27v80gH6w3H6D2j1kTz1lO6cvP9PhTmx4NIUGTIz2EG99P/TCgjpz18J9wQSuWMHNszH4ICu1qibFz4qOZaBJ4LOBOXrAyPRyi887EeGlE+Hl24H1pvB4UzjfWo0E94kOxulx4OW7keVCOOmEZacsO5fEQ1AoiuVU86QDGFEYdxIKpUARiviOPkikdDICTlD3z85VeNNaj9bQo1JA1Nul1VWx5UwvDRi80BispOrSelEhb40+Ovh6vvZMKUouhSAbzAqblBEJdF1HFwNHXecbflTvk8bgWrdmc124NX24uEdQMWPIhRgiUWrKX/LoBZRLcRfEIVFyIqWaBU+VfrGkWx1x9+VXWC16uj5y/NIdFsenxL7j7e99h7PzM+68dBdBiF3HRjxfDSIMQYnB3RlVZMzdDjUorPZbs1csVMnbgZSHKvFb9WpyZrjsQCpAFwuYdZRxpyivOQZDGZCghIvEo00ilybN1ndhNZXBSJcQcOfMZFK+DCNCS5r2NGSzv0aFaQesWTv2wVxmbdhp5l7bDszdD47EnQlK3j22gw21jLuvXb5+njNqH+BHcN9/Dzbb3nBfTt+lp9257RC9uKAOo7615e7ePblfePal9nXRcXvoS9eMYO0/oErIl1aPo8Du25Y1yeuoh1fu1tpzzbNSwTPEwMVF4u6tyOnS9d5dcA+JTpvzoWE1klRlivCkqiHAVSmSiychkDz2gfY1+tT1QYCNOt9x9FX9+RjgVr2CirlUTk00ZaqucqlcssVLWPZQ/7R1Fcl2KHX7vAJkBHPJOigxdvRdZBWFRQxEraCuofack2Hk7NJ5tiaFZ2e8laluU6YLoRpTPQVAqsm35oBXeSCGsQgd6fYdXomB8/unWEp14x4h9AuKwePHD9ls1sTYc+vWbVZHR+MCeL3ZjgnKuhhqNh9GgBpdScWZYBEhdJ7kzEqhR+r+qYksNWUE7pe/mOGjNakfCMHrGxjo1He7epwzQ6rgSWO8xjyobD6ID0qBB4UdP3HpsHFAvbwn/+9HSM6xbB/Qx8uEyQC8B+bWXDn3QfEyQO5VOn2t4wrLO2Ni95r2va5kZ3EuI6i3to7d2yQ3m1Vlh5vVnv9SGyemZXZF9+w/zzPSiwvqo8Q8h4VDBVonyu44qfrnXYm+Fpi/0HlVTaKcdCiV6evoDhmjcNTVqFEpHPVKp54fXQW6yvzTSwtvRssZoxAsjxGjy+jeLFbUpddiY0Ir9/muAJzxwSsg6t4lubi7ZDEmA2g1dhYEqWHSo8QpAAVtYJm9PW2XIjdu+uqhMQCbu3PiK55t8s2xRYQuKl3wPChBGN0WW5pcd3OcVjuNqYDrsrcpkUaAry+aQs4O5DGEyrhaWwxrm02X4l4wTSePeO6Yk1vE1YqyvqCkXPMyJJruM9Vr3nn3XY43a05v3eZotaKLkRC0pnGw0VhsVsa+GH3/x7HW+tyftavqs20aGMRYilFKzY2DYRZYbSNH28JF9iCpYnB/W7jYZE5CICBspHCekocXFGE0GjVQ2sO6HYg3fCMUnh4yrvScYTY3ZsKDCwNMbdkRR2sbZ771e1ldve/GKP6WFuFQhbPJ7F4AU7kxA2INFoOpnuqSi836rNo5LgmGYyMnDyQb81s0cN9LOdCkifnvOQOYt1um+TOn96uOeXFBHSaghnHZujPYZMZxmcAD8fB+HcMj50tB3ammXUc9pSJodHDbWiGirHroMHo1bt8O1VhoxOgbXRxFOO6qoTB41GknSk6Fkgu+SY6rGxTPJ3J8sqqZHiENiWG99WAbhASEYp4XXfwlpuKTIRRzJb74/c1coi4mSFFXAagQKiAhQskV4C3X9hktYrfpfl1Kr3VVHfZ+/0x7LXp+G0PJ1a++jOA8vhwOiY0eqKRjQFUqhZKzg59NdxhaIq8K5JOkPuGKVMNwrtnvrC63tfNhb0OGPDECFa32lsLjRw95dP8hR8fH3Ln7EienpyyiZ8kc71nvJyIjA7EZk6GtrqowEKs3TyiZCwqLvu7rWjx6eLGIrDaJ1cbIfSRl4/bCOLsQZCksNoVNTpxo4HHJrDFSca+dnWlxQLq9nAB7R6TePznV1ATofbAa62Caa/vLWJnNK9FJgoaDACrViWEnoKoKOQfvS5WwZ7tp2eydeF0VkKsH2ei4UMp0bo/mdRxqozdLJ2ncyqyNe4DePm3/wPzrZdXX88vpLzKot2WRUSMjGSWuUVJqIY2tw6S+bK17ecps27T9fm73mF2H+J6inRpHPSRT3ziiFI47486dyMfuKEsFU6UX4yQaffBoyhCD50gBWjBO7AJBjD7WaMsQWK16Vt2UxdBi5FxBttn3uUSqUbHQtrnGPBmY1r9SpOaQaVvRKW1/TDOhiCDVZOpRl+bb7rWVhwhoRIPXUarE08AsJZd8Qgy7Y9fcM6MUGHIhaMFD3x2AihnN3NcCh+YDWkXpQ3RVTMlj+gcHzYiR6yu2URefc4YKtNgUaRtVsRhdJVIULUZOgxuNVZDOE5PZZvBo4iFRQkJDh2gk5y0PHzxis3EXSjk9pe8ihpDzrv9JIzMg5/F7c+VsneQpiRUjE7QABTHFitL1yvEyst66f/vQB1Z94Shm4lLIIqQUKEU4KYF1gfeGLeepYDaNfWk7cDE3gNfdvaxZlYR9+Lcdw2M9fghdjF0uMYJfjWFuv8dytT2lrookXooLmKraA7h5HqKnoHmdO3XpHtRdAejPeh9rSZEw19EflMrZfYZDPHTv/A91k4wfKs2Zo8po8dxRxwjuGSIgjl47krfs996BtakH9AidwlEsBDEivkG0mTFcZGKMaD1+0k9cvE2hBr4NQEt1GVwEYRlhebSg7yOK0Qch4N4qquI5ZbQndMZy5cC4HTLnFwPFoO2MilE9QgSykOtepEEFKTLqxcs493QESKs+9rR71k01MBiS68g9R3nwPCnbwfPDmBHaZh51OSniagpJvmLxcP0aXGUFNX+2oLIzeB2TM2JGbIaqUog6qSNUhFwyba9NTzugY0iOb8KtaPXfNmNUK0XrKTmR89aZbNc2HOmw5Fv52WaDLQUNC/rFihwzKQ384J13XH0SI6vVEqjeSKONo46d4h5LOZeqtrKaLsFTH4v5GO2Ce/6UzlczxYSUjdRHbh0bxoBIZDgxzreG0bHdJtaPB4ZtQZPr9umEJYmL5EnefAxAqbsfzdNnKDIC99wbYxzwI/7sxWhXTDaZ9tBsmzS3aFuavabpw0c99SxYqqV4tjQC+z7N73ulOuQ56FBd10nkz1rv7grDZuqZAwg+56S7X/zkVX76T0kvLqiL7Hqg6O7ANKwlIAeBZMUjK8ctfKQC2iERfVotSQFRoYvCScyeAbGe324yi1X03XBKQTT69nXiwL3NRlIHFSsgpUVjBhToo0v93aIjLnqW0VgCEgLFZNxzFIRVb0QppDr5u+hAerFJFGbZEk3YFuhUoKjvyiTu/TltCafjYJNRYnfSMHNpLJm6F1JVZRTfrCLlqk60mkLWdqVtVd/AIkR3NQy+IUQphVyEIJksApbdE6e1C5fIfYEyAbOGwFCKe3+Ag+FcBeI6IkipAvvMZuBcb5QM+8WSBKT6bFjBilFytUuU7MCnoNqzXPakHBHg4cMH3jfvCqe3b7FYLEfbRjPuYp46eUiZUhItfqH1cMFcJSXuAd88YmKAvlOGRWCRjZMCyRIvrQLyMdgOhSEpD6Py4MHGx+8gSO4IRTlW4zwnBk/37+q4Ok6LWGUmVgUNqsaxyex+Tqq+eF/QUXMPq7kcb0DEM5ROviEyczCQ6Z22llRG4BXlmYSvzDdIG9eyV0jzz0LPc/2TrtlRr+2Vbc4I8yefXchl9YxcAe7PTy8uqCtYlGkAuhO199GYuK7tal/4xJ3A7ZPI48eJZMJ755CbkrcOxFEXWxN6SVXxaAVfwQNBYtU55yGTN6kuFKrEWApDEt/lSI2CsDXfUq0TZbX0bdpKcX261AGSU0KCUoKrh6xuGzYmrBLfXLkrkINLAUE9L8tF8kfP4pkEQ5NqDVJuk6zujIRilkHmaYZbCH6ZDPstWRaT/3guRslNEvNqSzZ3CNBZoFAwRCKlGOvBENkSBJIIg7hvPBooJeM+HHXnpwoEDoI2gk6x4npspHq6+GYYzY3R6urCSiGXTK4eMUN274e6M6qvmkQI/RLbrrGSxmjuZvRM2wFNA70ILIWchL7rx3eccma93nCxviDGyO07L7FYLqs20IOR1oNL6s2Q1rJobqsBtFNft2WT0QjuKwolRt8yzzcdV7ZBOV4IMboNYdH7Hqz3HyS3i+REUiVl6NU34Ci0De2kehFJ7UebJPU67EeZsJbRxgxmynSt76blGcp1tanmhmCkTGodEbRAaktHacKT1Tcw86W3KsyP4CetNd560Q8E2K+ip6nXRiDeA/CDYL77u/mxXeKGU+17x2VW8PnphQR1A0qAEms4eXYJoOmgfU8LB3kp8Bdfj/wrX/g4KoWz84GHF4U33t3yh99a83BdajZxGceWV1PlheolM2QjIhxFf1UhKpTiwF5cor5YF26tlBIc4FTgYpshGX2n3Do54vh4QTYlG1xcbMh5IMC4RZxVNZJgY4ZAa14oIs7IPMyHRXb3ubIpXNTMgG5aUETds8JKISXwjarx3OpQw9ubtF5VMCLkVKrR1Go0ag2estbzrsYZr6/qH8+PUusrbhT2fDBUz52EFt/9Z5sj2epepjLtUlThz99xlX5LTZ2breZ0MTeOppzJw0BJyX28tRpwS2FIwyg9l5SnQC1VyBkZgdYnngQl9D2WMtkG0mbjKggNsmDYUgAAIABJREFUlBBpuycNkqqaTRmGzPpiw/13t7z0ygknx0ccHx8RtKBiFIyhCOfrGlxV32nJmUE8J5CZkbKRU03Dm6vqpFBjC9THWaruqqIUy3SdCwdkY5uUTRLEjN7cPpPVSNkzVKa6DmvZKm38N82lNub9s457Y1zVqlRgr4WDtLq8AjW3B6UqV/Um4/i3tgqoEmwaxYd9AbWNR5th2ocH6M9G1wP49ZdWm4CVXdXuvlpmv8r38dgvJKgL1GyArnIo6qoW3/DZQadUGbBQePXuks986oScjfPzLfcfbtmmgfWrke99f+Cl08D33xnoOrh72vPOo8x7F5lsLvn4HpKG4RtG9GLY4DvTNz9uTYVcAmcbowtCiPDy3WOGVHj4aM3HXz7hzq2erlOGQVyHC4QYWS0jRwut/suC5uxL2sakqJOjum9anSxBAkcxEEIByZwnlyYK4ps0S02IVaD58ndSiBJBfIs6Pz71bMml2vl8hdOW6S2lLtjo3+6lXEJtgG7mfZU1U2IgFwedoAVhcGArhVANsFY3qp5r0HIpo1G1+W67AdZl+lAjZUsI7pKIu1zmuvrJVkbDbuXtlJzZbjd1QmZK9hWWeKSXA/fGt8TbnJ2TNhu6xYLl7Tt0MVBUscFdRls++LhcYCXx7vfe473ujNc+eZdXX7lLCFvee1g4u1iTqmeRiK+CmgophMa4ps/NJvH4vHC2LpxtjKHAYMK2eAbPXIzN1ths3PtIg9B3Sl880rfkZoR2AB117Li+PdASx1Uf91G6nkmTFdYF9brEV606LfiaJsX7rwKy20j8uIrntZ/0+dWeAgQKaPX6qcbcMlVLmY35UWXzIUrrT6IPRt9elyS+tGW+gtlD+nbl+9LEvJCgDvDKiRJOhIuNsU1VGsE4WRY+84meHzxIvPGeG4xuHSmrZef5znPGcmK92fIvf2rFl//ibe7cWrAdfLl8envJ2+9s+J2v3ucPvrGmBfyIuP7wLAeKwiIVQjUKLjolLAIpw3orPIrw6sdW3Hv5GMP4+MeOOTnu6LrAdihstxsu1lvUjOUiejQmNYd7zmSDoW5UoeZRpEV9qRtgzM/iMo/f3wBbwzpZTUvrCbGiOQi7sGiVGU6rmmnrvrIjPLjmoKlGqqdNqctKowbWVInPJukafNu7lDJsBkoudH3HxbZN8YSFSCGRLTDkRKyBPS01cSo2TnrfpMIngjMOqy6VGct5Z+KknNlmv+coqWcHwO12wx/+f7/HS3dOePXTn3RmMQzErkdj8OjRxYIuZywvuTh7RNpsKVYIMTogRneDPT1ZkXImpcTiyPXt683Au+885PbJEYiyXHTo4w1pGEipjIxgSJOB16qqpBQhF1ivEw8uCt9/NPD2wy2Y56q/WGeGwcipkJKxPs/koYwmo0UwShA2/z95bxZrW5alZ32zWd1uTnu7iBtNNpFFlF3ltNJU0brkRrKRsYAHkC0Q4gHJr0gIgfzGAzzwBEhIIAs/gIVkCRCdQZYswFSp3FTjkqsqK6vJzGhuNLc/3W7WWrMZPIy51j6RlZnOisgqR8KSIu65d++zm7XmGnOMf/zj/5W8fmgST5VYCboTACKAmyAZo/+brvMsoGE0OMyOs3LIpSdNvAyHxFo0kBcWuLqB2SKyZpUFpMWwrt1ckglBSFbfP4nRHo4oVPcZ4trv6/F7bbB+ktEzZUPf5dt9j1mD3+vxoxnUjeLaXQVeBKmERWtYr2u8zbz1Wkt8w3H9S5dc7oQ3HywxhTaYU2bZOL72lTMePjzBOkceRlShD1xX0zSenxiEX3+3V8r3PHQDWEMyVrMOq9lSu6iwFkJURb+zdcXRqsF7h7FC21qa2jOMmc02sNsNGEnKGjGHEX3VEplKXs16UhKcNzMeTAlsOk2aSqar8gIgyF7Ftoq/M1FyeR8dCHJOClXXzOsqi9zCsw+b2JxFiBTtEwNkksnz+ZiblbcW+iQBLBJKU1WQuiILNEmz1q5KRctcpWdt6Q9M6zlLVqZKYbrM/G+UwphjLFTFXKZKIzkmcsrE8mfKGvjIiQ/ff8Kv/8qv8vrD+6zXK22+xkhTBbJkmuUC19RUiw5jLSkFYgyM/UBTNzi0uSwiNHWNT4lgLZXXk53JjPueDz56zOLoFG+ERWO4uUmEqDCLc3rOw5DYD5ntkBiycqdzFoYS/B9fjbz/ZCCH0r9xQBL1XM2ZnKQMQun5cha8g1FF9pXppHUlhkOmnaUwYJC5YWnnADJl6CVQiaqHTsxyw/Q/za0Neg9MvgLT6wkTng/FBbFg+ZDsITmZoE4x4MtGE80EwZWeikxM5c8DBPPdj+8V4H8Xs+e7smFu/2w++eNn+M6fOagbYxzwS8CHIvLnjTFfBP46cA78MvBvishojGmA/xb4Y8AL4C+IyLuf6j2BO6eG9V1HyB7J8ObdmgdnrWZzhcL2lfue9x8PuHqySoPz8wV3Tiqct/huoXivg3GIuMrji5DTk8tRJW5FpW5tuSGdERojOCNkY3EWFp1yjK+uI+vO8UfeOqcuHgfeGrquZrdPXFwNbDZ7zZgL0yCLMGRDMKVJRlYX+5L+ZIsG2ZiU4metYp1TI1N0rN9ZO0MxuwF2YyYWrRIveuN4pze/MQV/L1DJnHVR4B0BYyZuRmHyl6y8/ErJ0nQTuO1WNEkNiAhV7XFOx+xjSlRVRYjK2gkpl+wcmkphjbqavEB1EEox9AM/foZiSpY+BfWQImNUYDoXxksq1E6RxIePvs2v//LfYOSK6yvh5uJNlkdHGIRhGAv1MNGlJa5tcFVN0y0Yd1tSDAQRXKV4fD/2JKmU5mkMlfccHVW0XSCGAEYY95sCPWWVD4l600+N+Zjgcpe4HjO7MTFGYRR4eh0hCUImRXi6iXgxMxOwthnvlNlkhNK8Vvz9NmaubKdSwpd0eiIJCYe4MtMav8s9NkEojonfrlm+QYpekMzMHozRDWfWfknz+gbBCSRjcFnfNBe9omymz2JmDSZESGUHGdFBu0mH6PNy/MCbTC4Mn9Iw/2QH4zuC+/yan/17/jAy9X8H+AZwVP7+nwD/qYj8dWPMfwX828B/Wf68EJG3jDF/sTzvL3y6tzSsGsfZQkfojTF4K6xXLTEqjWy5bviZr3nefeRJMZGSEELCeQ3ww5gJMswYbw4ZMYr79n1gc71j7RIhZ1UTNBZ7K2MexNNIYsyW/ZAV2snw2v0Fd84ahjFxs4nsB7jZ7tXCLiimak1WfLpAA8OQqCqwzhdDi1sNqwJzIGBTnvPpySvTStZa1yoHuq30ZpIMNyETRTOqutJhLAEkT7K2qrMxcagPWYc+ZlAcXZhG8JmD+MGPRNkwE/RijJSBm7J0vcNlLUVSyjR1pcYeon6jyWiG6V0mJp1EneAeyTJrvSuUohk6ZcpUsXdluaSUSDHP2bQtA2nf+Pqv8Bt/779jO+44OzbYPvHko4846QNNU1HXtfquuo406hCScY5muaRq2kLP1AzaW0tyDkmJyUO1rSp83bB2jhgTfb8nTvRIa1l1jnGMimunjGQdEhNgP2Y+vE7cjEKIwuYqMo4ZrCGmgr+PB0N1Y4SYCrPEgEhRrExa0c3tz1t4rUEDfJ4eFUqDeAofnwyYpYjThMaA95azY8vDBx1jP1JVlrpxvPtox8urSMyTKBsTwM40NyG2qOSIYLFFprmoeYomFgb9PsmYImGgn6VBqZhScP/PIxRzOxv/rrh/oSMrlj5l6d8ZtKcSpwT2H0JV8pmCujHmNeBfBP5j4N81+q3+FPCvl6f8N8B/iAb1f7n8DPA/AP+FMcbIDy4N94mj9pa2nnQc9Jxt9qMaNDQVXW1Z3F2w3QW8s/T7wBgyRjJpVOVD35SGjwhWMjYGsIbawle/tIaQ+PDxoDioOWiTJOtx6DQoGMYIrcD5ief1+x0xgrWOCOxCRMJAEEsMESt6e+WSmkhQpojkonMx69EUClXOmOKmY+VQyqr1kAacMWsmbkngVGekbRz7qNl2XZgHiJShtyn4aYZ6e+T9cAjGxFnCWyv/Q/moG8vtdVpqb6MBNSKIRHzOeK9yvN5bxjFQVRkjjmS0kjG2UDJTLrLkutCdqCyCascUqCdGRHQDUPpiKhuA/n3yjIgJXr644df+9t/Ai2VhzlnmlvWy5eriOdia1WqJ5EhVeaqmLr6kI6D01KpuCOOA3e8AcHWt2jqSqW5Zy4VxoKrqMnikeaUOHamcclNn0pA0kO8TmwAZS1spUHHTJ4ZtYr9N3KRIQGix+Ol0l3M+AiZDRLPmCdtOZY+fL2E5f7ZcmwNMQokxU6o+wTHz8lCWizkMzRkDf+yrZ7z12pq2sjhnCCHy41/q+ZWvv+Trv73T2tLcytzFIWQWDXSdZ79XE+39IAXb189Wugu4XIy4p83GQjRSaJSfryz9dx/f+/OZ2SxcymBSea5kPqkQOb2UoDpOny24f9ZM/T8D/n1gXf5+DlyKyCRW/AHwsPz8EHgEICLRGHNVnv/89gsaY/4S8JcAmqb93h/cQuN0sAdjGWLmg8fXvHZvxXKphhHOQVsZ+l3P9bXCKm3jCEEz3gWq8y1Wm6CIToSu144vv3HE3eOGX/j6Bd/8YE/MhiEwQybeG1ZLh3VqJu0tnB97rreBqqqw1tFHFbkag2DSQIpJLe28Zr9ewGZBymCOJEtGdFAoT9FJXYO8yexxMESsV11xTCZmhY6SN7jaQcraIPWG1itDaKJkztOsOZfJZtEMr2Dm8zVgglLyoSEqcpC4KBnXlEVNAUAowbfI0WZb6IxJqMvvTa+VvcIE2RqsSVReI3dIVpUqS3Zpp+apKOwyJtVRjyI64CRqITdJ8AoQAmx2e37+//wfMeaSxdoShpZgW7zPSP+Uly86cs5YlgptFGEvEUHSlC1HqhRUcM15+sltSmAalkkxENEmbbwlD6CZm8U6w2pZEROEIPRj5GKn0J0pvZBl59jv9Fx748kh4gr7x05Tz+lwjlO5SrY0WmdNqTlWH7T2BYMricAk0ytSAvcMm5lDUDeH4SREvXCTsay6muO1p6p0wzg/bakrx4vLj3h+EWhqQ4iGPgBG8DbzxTeWeGcI0eMtfOudDWNQ+AXAWIWaLILNmmDNMhoW6sJtj5Sv/7mM7VMV9ckP951yBbefK9gicSLMrJipjJqC/mf4sp86qBtj/jzwVER+2RjzJz71J/iOQ0T+CvBXAI5Wi++ZxQ9R2EdtlHpfOvrGMkaFE7x3tJ3n5KTj8kInMLva0VqwR57dqBQ4nKWqK4wFR6RqGqxzLK1OTf7ht07AwZOLxMtN5qY0IleNDgq1iwpr4P7acdZZtn0gXw3KYIkRm5UXrSRkAasCTlhDzAWbj5kRg/RRh4+8meGVjCk4uo7rjwFsVDqi827WFolBg6dxjliCeVsrJCSSSdESb2N6U/MxF4Lb1FQ8FPFlWZWs/nB9SkZ4CKJmKjHnrDqV62IRVyqDMZCT6t/4bJU/XuQF1IzClGZeRMqGlHImGc3WUlZt9iQyf66cQoEflOUSQ2aIho+fvsevv/vzbDf/AJuFXRzZy1N2F4JbdRyvvsj7VwPWXDPsd6zXS4ZhoGlbVaIsNMeqUuzeYolti3ceKYqNt2l3+tnGAi/VdHXNdr+nrjxDSDgrdK0jxEzXOtoh8OgyMGZlOYWY5ya8w+Cjnk6by5hOUQCdlDGn4zZK+wndm3lTKdx4c2BOTVd2YlBN8rgCBbLSdF3EaKNTMs+ebbl80NI2HXXl8NXksiV84UtLvpwyb3/plLEf+fv/8AXvPNrz9ltH/MxPP4Ac+fj5lsZbzo9rNvvEi5cD7z0O2CIbfZvdZ4oWjqFAQGiQEvO75jP/QI4fRNzr07zeFMw/KYZXXm+uAj/d8Vky9X8O+JeMMX8OaFFM/T8HTowxvmTrrwEflud/CLwOfGCM8cAx2jD93sf3+WJDhl1Q6VmXMiZnWm/Z9on6Zs/xcYMZMkPInJx0nK48rvCjbetp157tPjHsIz4FrNPsOiXV9CYLlRWWneONex1H68yTTeK9x4EnzyNJSkZq4KSB04XV8X4D/RgVEijYt0cm0opmqpNmCMoltiXD05F1q0YTwuSQhiQhoCW9MGW/GRO1wTixVSSWrtk09Ukpd41DiuXcPGmfdc4y5YyZuLMCiMIEWq4f8HKlL5a26RRA5tK9TBuWAKK2cJrxusoBuqFkAZ9VctZ7ixdBMYZMKjMH0/cLqQQliZqtl5vfyFQ1JGKUuTE6RshR+PY33+W9X/jfuLp5zLo64nzV8ng3cm+9Ytc+JZGxNiBx4Goj+F61kA1wc7NltV4iGKq6IlhL27VY66h2e9q2QxJk4wllHSZjiCHOt6QAVVVz7BwxJaxJhDEqXNhUtG1i1SdePTFc7zNPB6iNbkxjyERvwBWjES2YJpQHM017ThDY7ZTnEzvxIfM2ZQBsysznrSiXz2vmp8+wjZTeixFYrJXZdbUZOF3XLBpdG/2QiTHz2lnNT3zlnLOzBdZa7p61fOvdS157eMyrdzuVX8iq/XN61JAzXG9Hmq9f8u0Pe4bAQcIATRBshgqjhjNWG8PeGEahNMC/b9T4x3r8IHTH+ZFPUB1vPW6+U33n93Z86qAuIn8Z+MvlQ/wJ4N8TkX/DGPPfA/8qyoD5t4D/pfzK/1r+/nfL4//XPwpPnzCp3/XewOMLYeMF5zTALFvDvWNDnYXNLvDRh5dUdUVOmaPzFhEYs8IZEiOm0sx2GNX3sk0G8RAlqYdnzjjvWHaek3XLmHuOE9w7Nzy7jNw9qXjzQcswRs5XnmgNdnLGQcfT9SYqgc5oZlMAV6QYUScMJit+LAmCd0XW1hSz54Nrn2LvirkJWsEdbtRJlVK02VcyaW3SaMM3CqTJw6icevW/VAjFlM88p3tMVfgBnrkdUGbGjJkabLoUnbM6DOQMlQiSHeIt1me13BPRzctZKgHj9Z0y+lnFeSRJyQYp/HWFXQx5niLNKTNGiDGTYuIb3/4G3/z7v8gXj44wWfV0xDkun77gi6++Qbw+pt89Y3V+zjhcsbnac36yYBgs262l70c9l85BH9R826hc8rDfkThDYsCmhPV+rlQ0xTwIfO36fg6Sq+WC5QL2/UiUDFc6PLWoMptRoZz1oiKeGd57HLgeAk0yNGXaZ77BS+dZpGi0CJ8MCFP0n6utySbvk9xx5Z3L7KV7qPzLuimmLDllhaGwLBeeZeOonYq3pZi4utzx+PkN5ycLzs+XHB8vsdbw9tsVb7x+Sr8f8ZXDYDk7bnh+Oeg0rjW0jedn/smKB/e2/NwvX5KKuOG85RgVo6Nk6tZqP2Fiav1BHj9sOuUfBD3z94On/h8Af90Y8x8BvwL81fLvfxX4a8aYbwIvgb/4j3yl73MFr0dL6EuGmIXLHdSNsFqoZvj1LlDtBrra0veVLhhjSMkw7AIh9Io9F0GmTch0nZ6OjJafMh7odLVTkarOC3/8J9e8fndB7Q07tYon5EQcE2EMxVxCqK1BXGlFTdjZzMTVr5fK55fCALCxMFyKwp0rWjA6KKRReoLjVCdd5ixZo6tjGiURg24gKPVtyJONcsm08wSnHIL5HM9vBW+5pRd9CCRm/mNSuZgyPimOSVkcKQuVRHyyuGzJlU6DShn/z1mI0WBtLpOfGVBdd2chxJ73Hv0yR97zhbd+ClAmTkpCHIUxCkMf+YVv/E0++KWf5bz9Aqa+w/1Xznjy4pqurjg7P+feq6/Qp0xInl3SSdDdbqAurKXlaqVDUn1PVTfsttdQRMXWKWGdJww9xleEPNJIxvhKz09WvfdEhqhDSdY5jpZLFoul8uqz0IwjxhquB1W7bGtDvU9sYqbtHA/PWoaPIyYprc95i5MpqBcYRm4NFdmJTgoTdc4Y5mb7ZHBhpuuSy2SoMVOfnZwUN9f+nO7OMk0uB70eVWVpa6tB2hiq2vHg/prT4xZXObpFgy8eA6ul/lw3nhgiTVuzPl4i7z1nu9GBqto7qlXFK3caVp1wtTNQDFwQEF/gJ1QeIiUhyD8e+OWzHP8oDsj3w+E/y/FDCeoi8reBv11+/jbw09/lOT3wr/0w3g+BccxIL3MmgmR2g6OqXGm4ZRpnGJOw2QyEKKqjgbDrIzmpMUH2FmcMw5jY9ZHlqp5PbhxzsZFTsSXrVRTsaFGxaDxN5fAu0I8Jk52uOuuQMSI5EgUqM2me6w1n9X9zipRLs0SLAwNJpwid00zLivKtDcVVvhxZADNZyJnDePhUfhemSsx6Q6hyYIFF9ILM2PgMp9zK0qVg8VPT77DByox96ltOGZ9g0UwvC4jLyr5wuslmm3VQLGuTNGeLy0avQT7QFgXNvDEqGfx3/+//nctv/h1+6se/wvjwq0TjS3/BMIxwtb3mF3/lb3H9O7/G177wVbap4tGzDU0nPHu54/LG8P7HV9y/e0rTdbjNjt0QqZuKIWx5//E1r71yyuXVhrapGINy3Xf9yNVmJMSo07HWstpsWJ7fJaVEyIJLSRv1zpHGyanJYp2lrisV60oJY7Wxba3RRmMJxLU1HLfwbJ+5usmcrj1/8v5dNjeB33rvhhBkjte6ZxvElsBeaK6TJ8AMn8wbK6Whq5fJepUUaKyw6CzrzlDXulGEIOx2iTEbckhkYwjJsC8Q3BgmVyxbBtD09Zu2om4rbdqLzJRZU3R4pioP4OS0I4ZEzLZo9BvaxnLn1GEsvNgyy/l6Y7FOGHM8bEITM0ZkRhf/oLP2H+SY1/F3xcbmZ+m/yu+P/MGP5kQpMIo2LA1CpbUnF73CyXfWLeMwcrSqMUa4vhmJohl01zjatiJHlXK92UXWy5rlsqbvY9E40dM+ihCTIYphTNqc7WqnWY4rHFTrsN7QSKbyykkeJBNH/WyaAQlWtW8VM9b0HCuCsZBKY0REpzalyKc6q5mTjfkwdYrqrsRp+EMyla/K3Ife6LkwJ3IWQtbNQEr9nctI+ByoJc9TqiKT1ovezBPjhfnfJxR9oq5N+KH+nIzBuEmqVRerjn3bIrilN7uLhuwd2VvEGWXuFNGyXDYgNa2ObJ9fcufoIRc3iW/9xs/y7ofv84ff/DHqBz/B48uP+LVf+p8JHw689coX2Y2GMUQur/a891vPQUb+yD/xCvfPlxwdLaly4mnJFPfDDZICd89Oscbw/HKPNVvCOHLndMXlJuC84+NnN3RtjXWW9skT1nfvqf5LUmqlwxyavUlNuAUVAQvjSG5anNUstqkMx+uGV+9kLjaJR896rkahc3DvlZaH5y1HXYVk4c6R5+vf3nC5iaQ0qVCWa55kDuZ6/ktgmOC26ZqUbL+uLbWD1iZqJ1RVpmscJ6cV3qnmkCkV4CSOZnKm7xPGGY5WnhgTNzc91jQ0lVPrwpCJl3su6i3HJwu6rtam8T5wc73HGMM1PTFEFouapqkwYRpgMixaz9lxxfWQkF6wxfd2GkJy2SImg1X2jituZbtCA57mIW73j2+1FKCsp3+ch5k+EEz5EPNf+CSmbm498lmOH82gbiiz0crdnnwIt7vEZh957Y7hZL2gbRzrdcNHH98wjGpuMQlTiVHMOsQRQWg7P2eJTesZ+kjK6vcZxfJkm9kHIUqirjR4SF3jnCeNI5IyxqmTTprESkvTUel2h7F8Yw87up09D2U2kgBB0iSZqowSV4JtLGOAQeen8UURUlB9jSlwhqTB/BMLJQsSU0ni5fYjhwB/60c9tWlmvOSSxU86IBO7wphJNwRMkcidvFVF1Hs1izJcYtZBMZ8EFwzRW1x10LlPE2YMbG82XF/1XI2JujbYr/8dVnnNy/ibjN/6Ob59/ZyH1rB448fopePJ8ytevXfKl9+8x+sPhYuLa0JQ9tHzx0+5vLoBBCMNnY20jcWZzMP7x+z2I7U3jINlc33NrhfOTlbUzvDiYoOzhu3lpdoIes84jKSC7RvrqJzFe0+WMG+aKWf6fk9rit4+Ge+E43XNMI70QbjcZ1458nzhvOF43dLWFZWFxltOjyp+9dsb3nl/pxXjFNiLF8Ang/gBI89ZkwhbKj7vYFWr+Yp3ltXKUde6kdYWKmeorBp3WKRkxw6O63md9LueOFjGkGnbWnX1U1azFGN4cdEXjX9DVXkkqSyyKeYpOY90nSfnqBTX2nO0rHj13orffO9CpXutJVsdAsxkpBigW1EKsxiFHBtvCVmoSvaep/NgytyDgDea+MRctIT+AIP7tMdqPJ/gUWYhPt2Ifv+w9R/NoA5I7WjcpA6nGiqLWi96VRmO1jVVrYH6/M6SYYj0fVCsUDSIu5gZgickDfYnxy2CYbsbyVm5pDFlxiQsKsP5ssWVxZ9iRoxm9uTIdkwgkTQeBKiiKdQsDgFdJUxLejHbYOnGMdMXCzfbCIxRszRnDd7pzWyNFA664IwpuuFTVqJvNEm4TqJPWXRwJ8XCV54RFeHQdDNYVOM9Z1HZ1jwF+BJFbpW/pkBKxpoyVq7wihVLlIR1Qha9G52k0ugtok3WkKzBJoMdCzx1q7lnreXy2TNev7PmN9/d8+QaHrx+nyEmbraZOtfckbdIAb759Ipt/xLnLO/2e5brFYLn4QOFVR7vBp5f3LBeLZA4MIw9fXCMY2AIG37i7RZnhH0/8mNfeJV3Pn5Bf9kjxtE2avQRQuDD9z/gwRvvc/fLb4HRoaOck3qoZqU5GmPIRXPde6X+td6TUiTlTOWh8oZlC186rzhbqvGJMpF0I3DWYZ3jbN3S+o2iaeg6sKZcj/y7S3fvDVVt52ubss48dFWRt6gtTa2yFsYatUasVJjC22KoPXPx8+H6ijZNx2gY+1HhJO/KOtOKzgDWO7yzOOeoa49DCQCmaNv0fdTkIKvBjDGGN19Z8se/Bu9+vOd3PurBWt68W3N+4glB+OhFz7tXYYZ9AkJVTEVi1iCe0fXY1L70EAw+Zsakyc1oIJSonuUAT00Q6A8r3hdQRSukcj94pglQwi92AAAgAElEQVRavYYBIZQNSIXUymY8N7kPm8KnPT7XQf37newMjOXbNwaOF3B+7Fh3jlgc51NM+MqzWDYslg0vn92wue5pFzV16znpapbLkZgy66OOEDQrDUHoowbCkFSL5cFxg7WGrnIkHLuQZrVAay3eCeMQyGkan7BM3NNU1Cum7zTt0qYscLFKNdRJu0yiGOlm/R7WanZrUGzWl6lN/fpCStNr5RnXzGJUHiHn0hNwE8Fh1iCZP1OeCvk8W0+mop+ij+nKt4edgAmCmRgzUvDcBDineh+SE8YJqUBVevPppmERvFWpgIlWB1MV4zBhy1ouodM+yXaIXA9LrK+53N+wqJZcbQJ1U9N0a7ouse9HXnlwB6zlyfMb3v/wMYuu5e7pEpGEJXO0avnyfc+4C7z/eCSK4+nTF9w7P8LlyGa75fR4ycurPeMYDoqQIoRx4NE77/Pqj70NtaGyVvHnEAmhn/sQynQyhDHhfaYPms1WziIVDLUKwa1aR1V5drnAcFkTCEwuLBRh0ThWrVMKoZQGqkXv/DxBYmZuo6QCzTgrNJWhLmXVdI7bZUXVasCdXKcqC3XRS9JlkEv/RwpXSjfhWVsnZkKMM4NGf0fdnkbAGNWBd670uIjUlceXf4tJMDHqdHcW3nhlyav3l7z9hZ53Hu85P6l59U6HqzyvX/b4b17z+GrkJk5iZJYgQkJorOELZw37PrEZVGbCimEAWmvxkmmNYXS6xhVSZdaamZQmp43pE4Sigtub6efpfpHDY9N9dBv28QgVUJdzZ5iydE3qnDEE0aRGX/R2as/v/vn3eHzOg/p3pzRC2fmSskbunFi+9nrFaeeprAblYUwFUxQVfwKOTxdKbRwiCPR9oOsqmq4GgTAG5X9bSx+1vIzZUDlYNCqx6pylsraMi8MuKUbYyoCkMgCkwLZCLhN2Vkxpcwl+89opN+ecuWv9XB6zh+ETUehHKl+sHw/4ti6wMl1YbupUDCPUIQhM4XRPhtT6usUSrkx5YiZRJd0gku5Ac1DPaNamq1cD/LT2lE2hIExCG8zO6vMnhsvU8LNGN8pYhNEmdkYeLojDE66v9hz1T1gulkgOvPHgmI+eXnFxs2PZBhpr+PZHVzy8syIIvLzecfdkiWfHZjcwjIHdZsemj3hfc3a8ojKRy5sdJIvrvszbX9wC3+aX301cb3qO1wvuHi/ZDIntfsvJSg2gr7Y9XdsQklA3DdcXF+RxYL1aY+jYhYDzkaquisaQZqDWFIOQlNiPgxqOMFnXGerKsagTechUWfHkFBNgyKlAGCK8ct5A43j5cmBzE7m4SURKtTdNm946UoLGay8k6U6sFofJ4PqMuYpsNirde3LsWS8VOpougr9lKzfNNdiSsU+mKYiOQ9h5vQhidI1mMeScGIYEJuIH7TcMo0osN02lw3dGiqG5boSVtdw/71h1FusrFrXFWsGeNPwzf+iEm23iV9/b8u7LoFm5Mdha+MkvHPHF85pnVz2/+UHPMCh0g4M0m+cYKmOIkqkxalKiUqV4awk5s086F6BoaCEpGMOuNKR0o2ZOjEo+pYF6QlBRO0ovMtuMHiB1fXGPms7YkrFHM8ExP1BI/IGOz3VQ/36HKRmGr+De2lJ5R13ZsiiFGDJ1rSuwqiwY5X+vjzq2m57VqsU6Q1V7ENhu+qLXXfw+rRCH4tBp0AnVqkwbIhCEfVK8LyUVZMIYdZvPmQiFgTLt9pZcJj4mE2pg3qlz0YPQQaEiT1pw6pw1QzOgjvfmoM8xZYUYM1cnlIBqDYxJGGLhhiPEnMhpMinWDxdFz6crmdfUvT9w0kt5TYGFKIB72ZqmfSiX0n2yOUu53AhJDtmOCM5kNUtASOOe4ebrpO0VbRg57gx3jOVqTNzsLjg6eoXKCYvWEbLj8eXIvbM14/iU3Q7ee7ZnsVhwdXWNI/L+t5/QB22q3WxH3vvwJW+9eY8//VNv8eaDRNu0bPYjf/fXNnz1K/f56cUHvLwILLuai51m1Iu2whth3+/Z7UeiVFRBuHNUM44jm4sLjs/OkZxpRPCTPWGlipHaYD4MgMUQdd0UjXwD1LWlay3DmFh4xcuzEchFNjiO1DlzvnBYI6yqluftoAqPmyJpwGFT1WpMYbpFpYyrbTCMvUIVzlgcCTemWQJ4u41stoGqMiw6z6LzHDeG1hfP0MnPtBiUz6LszuhglNX1HpNKNRgoVoqCz8X7Nev3JxqiVccqc2vleG+wtsh6WMtqUQMqJIZA60Fa9QH+8Tc6Vp3nyWVAgLO15w+90rKoHced52RR8/jFHucN+yHz9GpkN2pcqKwwJIdxuvHtxzRProqt6OwsUEAm0zhPP+v46+JVdpc+K0kxtCn3kTMqx+CmzLsEcsNUUU+iaipF4gUCEIxuMjGbHxru/yMb1E9aOD5TLHAfhUcXgRAS99ees4VnfdTQLSqausJ5rzZqowp5LtetygKUMXVrLd2iRnbCfpfZ7CNjSAV3E8bs6IPqYXuV9wdKo0ngZj8Wpx0djc+pTGq6ArVIYcHYqb81TfeZeYoSo9OpqeCrUzpgRGYmA6LsHjtvC4cMYl44WbVdYtlNQrKMMdFPGtwic6PUUDLvErzt5HhEsaz7juAeYf5Zf/eTtWrKqt0O+Zb5xvRwOQ8FejFkjBHe/8avUo8fsWwMi5M1F7tASM8heE7Wx/jKcXJU8eTZBZshsN31YCJt13IzloxqvGHZNFwPht1uT7fscBKxC4c9OqVrHM+vdrS15+i44+Wmpw/CZn+H+61l133MiyuPyBHOqQmGsyNj0Opqv++RtmK7y1RO+J1f/Dnq8IT7P/bTVN5TA0hmKFWeQjaxbLRF8z0mBH08iZqC1LVj2RX4zECSrNonovBa5Q2NEzrvOe3gtHOsF4FvvrdjGIVdUImJafrQWg3WEUvnM2NWsbkQhUG08rWlSW2dYSxaRiFkxjFys8tslhUnS5Vp6CpNWkQUI7bIgWU1URtRuEXK8ITKEShGVFdez0WcBNiKZC+FVWVNmVEo68wrRDjdk86IauBUBhHL6cKzO8pc7QJDEu7fabizajRxyMKqddw/qQhR2A+R+8eej69GYhLuH9WcHTecLiqSwDsfb/n197eE8t3q7LSxKpBmk2PdKFtvaAzsorpReTtJYxezD0whD5SGv1EBwMKPYyIg2Blm1aSnKveCLUlYkFtijp/h+JEN6sedoas1KxhCYhwTZMdpp5TFxaKmburZ7R3JWGcxqVjgZZXitaWxo7Q0z34c2I9qbCzAkBRb3A6BUUxhJpShpSzEELBAXbmZmRCBGPXmxhQVwgI4TxiomMlPdLo5DjRBU2ARjNGJ04n5UC62ThRqUDTWYjJUZKxJJPTGGLLTxmhODEk3PskywzNTHZnJM4sl31Kunpurs76BzJhrRmVSZy6ZYV7AJjIH9GnzmTZBg3qOKiqQubq+5qMPP+bNO46LTcaajVYU0bKqhac3gRcfPOLH3/4SbeNp1zdcyO9wbQypPkJCR86W7thyftTxSl3zxoMzNrstz652HK2W7Hsd0f/V337Eg3unfPTsgrapyTnx8cWOtO44bWsG85TtPnJ5vWA/JO6eLIANzlvSmKhcy34UuqjCVb/68/8Pb188pX34Y1QnD1itTlVDvEBszlrN2gu0lQt4q2PzCWeUOlvVBjvmQ+C0Gett4bYL41DkEqxgcCxry1Ft+eB5z+Pngcu9wgi2MI28gz5CzDovYMw0wSv0QWGYxhnaCnwUFVJLwr7XRv9umwjHjrunLa1T4wqHskmMdWWt6GHLPTBp3k8w2tzANZZFV+Gswnn7QZOlnLPa3lltFEoWkiT9fWNKIxhCWftTC8E4Q1tb1gvPuBlpvQ6x9UOmrSzewFmrq25sLaetZdUq/PPK2YKjrma18GAsp50lpcQ3HwdCUphK5120H5VRwb27xzV/4g+dsfKG955u+ehy4ONN4mofGbPeC15UvE2bpMremrJ+EKyxBcY0WIx6yJb72ACVKcqscgjss7fjpzg+10H9+21YMeui8GIJoiBxjBnn7dxhF8kHZcECjeSUGYeoMIHXBbXf9Ww2I2PQQD+NZYcMoXDKh63g+8SicaSmBucYhoEcE+vCY7ZWjZW3QyCJ0PdFPTAXCEUoN7PeiDlrgLttdzVlPkEyJqP4IAZEqY0U+CRTxuiNBuVoDcZ43fUdIEYztSyMSeGorAmEshnkkC0XAGXWu55h/vlCCNM8n+DKAi3PKBVFKq9iAGPVXR5h2qqmi4AgRR0Rnr14wcurLa8eN/TDwMZ3GGPpmgXGZWpfc73d8OTJBctFx7pd8vjZY4YhsVzs8Cc3uHzMfuz47d077LeR43aJtYnmTubuoubmJlLVS3Y72G221HVFGHtSCjy/3PLo456H58cslpa765qcDPsQuNmNHK2XXNxcEmJmvWrmdXSzjzx5HNjvvoH5pX+I6Ua+8s/+Ob7wlX9KaY1ZA5cxOnFqslrMKTym5z1Nqpnm1vkxumad09H8XJr23mjDWTyQDK+cNqw7x9Fy4Dfe2XMzaIasujjaMwklmZ4a3lOwTALbDH3StVi5gk8bNWgZ+sQlwvGRzmi4ebc287qdDMUnaFDEFJ0iNydRKSbGcSRGS9NUVM7Q1p6Ycnn+9HoKXeYs5JDwTqOr6rSXDTEpXOcNbEdhjOodcNR5vMlUlfoF3Dlt56lwax2bzZ7j51uy9bx6p1PD7q7COcfZiefeeccv/MYLfvHbG0I02Fq1n1yCbUw4a3j9/oI/+sUTjhaWr751QojC1Wbg7/3mC/7mb16TLdikjC5jFH4SKVPdAojOcGdj9TkcgruYMlRVqmZfYNXxUAh9quPzHdS/Tx1iMHzhxLNuLFe7SD9mjhaeTZ8YxkSMiSr7QhUoVDtLwdcrxaRNySB2A1fXgSGqh6Sa/MKQNLALerMNUd1rXFVhRFUXu7amrX2xijNs+1Sej476i2ansezExhpqb+lDImYpHBkzm31gDOGWTVuBMElSOMTl3zMgMWsGVxaGswZjLW3t1ffTqbVbjJqhS8H/VbbggOkrjTGXLEMXWDZysDoztyAh4ozFz50iQEhagppiclE2gWykyAtDLubLRhTaubm85GbXg1my2Vyz2w8YNjw4XlGd3OWkNZysa44WFWPMxFTh00PyGCEb1ibTrF7w0ccjq8ZwtRGeXO/oanjttKLNz3hw6gkIzZ2am+Toh5H9uOf+WeB6Gzg97Xh6ObIKLQ7PWRv5YDfw7fevaWoPeeDOUU0YBm564e7ZAiOZrlvyrRd7Usx0PrH+e/8Hw5Nv8drX/gXWqztohM7U3pOK/jtTA69c10l90VoNtnpaFa6wha6rTWWdBVhUEMXQB81M7xzVrBcD212EMrF6vLQMo7pfTXLEltu+tJR1AMYxu1gJha/utAey3wdS21CZSVqg9EPUOqtsINPyMDO1Ve9Nmas/yZn9fmAoG0KMeV7TU5ZvS4ow3Tg5ZyTEGU6aaJNWhNBHxhHOjyuOO1VeXbZ27tVoZgzHxy1VpY1pYyznd1e0TaWbWOXZ9pG69vzRfiRL4vFV5Nl1YleowEEyQYQPn27BwZ3zRUnaMme7mm99uKHOQmcNP/Hmintrx9cfbfjgOlKIwboXZluM02Ea6GM+n3pvaS9C40A7302f/vhcB/Xvd7x67Dip9AQtvdAawZGJEZ693HG0rmkKzj3BLTHmA9dXhHGI7PaBfsgMQdgOkTEmxqgGzqkEqZneJ1lZDaKde1v54i6vdK4Xm1AkCPJhMRZNCzFKKzTeKd2rZCySdRJzLF6eSQxSMllVKpy667kscmUYxELOnaY/p79JTtQ+cbKslPZV3NhzhhQ1486lCZaLTqSFScMRKCbBcsggkikVxMSSkTibHYApRJg844szXIP6Uk7Wa2IUk7WF3XN6uma/jJwtrti0N+z7ipwt65N7DDGRgdP1gkePX7JeLXj55JJh0AyqH+H5tePsdM3ZK8/I/YJ69GAWHHdHPHnc863dwGt31yxqcFVNGHpiMmz2iXun93F2jzU18eUlm11gtci4Rc3N7oZdn4gx0NTQdTWbQb/zsvU8eXFN5YXHz64Zw0jMhs14zFv7x3z86L/m4Vf/ab784/+8Yq3WFljOYozDOo8jUov2XQaSNplDMQsvomCbzTA3NKdT6g2sK0049mNiMyRspdh7XRvuHTu+9LDl0cc97zwOynoCJhKZlP+Z8k8qWAa1Fdpa15IxhqMjR904TR4MVJVKORtr56bmlCilLDMjavK1PTQHgYn1VfRxyicipkNVOEEeBggxU1euVDv6WMKUJnPmzrFnNMJPvn7E6cLrZOxJo/BpGX4SEXa7HmstxycL6trTtRXeO446T1NVrDphv6iovMV7y6OnO37t0ZaPXiaCCAssuMyf/okzHt7tWHUVtRVSNpAy+13PF88db79+xE995ZTjheetOzV/7Rde8HzQkO4EZo6wM8gUuks+NDHIppM1nZ3OmJkY8WmOz3VQ/166CFOT8DqAj4nKWshZKXTese0Tl5e9crorW6ARLRlDUHGlMCbGMZYMXafOhihsBxWJEijNmkl0K7NuvOrH5Ex2SjeMITJGzVw2u4Ft0AslORcGi2YOzpiDBogxLLtaN4uYCHmivqnkbE6axU0LvRAnSjZtCm0MpMjmTsNKk1nCiND3CV8xJYzapJpOHiASNHMooTlSqGso/xc0o55obXOgLpn2lK0ftGQ0yIuZJk41gEvB7UVUmxsp+t4pUId3+OK9yOXlntPjgfXJnrHv6MMeb2ocmddOPCl5Kgen64Z3rncsWk+MuoG2lcO5jspYmqqjW55wfrLiZpvwXodX3nztHpebvU5DVo7VsuNyn4mpZtEqrHKzG6luAsvGsuxqnl7tqbwlJU2pPIkxZrbbHWcnKzqfuXseeXk5sulhHLZ8+Nxx3Hfc/PzPc3N5zU/+9J/loDQ6BTpLVddgM0myBisKpBb0YotAGDPjXKnK3KfwVmgdSO1xJjFEOD5xvPGg5eFxBcDrD1qGDB8/C1oBzMNi058FLimzDlEMKSser+8t9AGGSvFgW8TMa6fm5dY5JCeyNZD0s0NJAkpJYGyBPgtLx5YNQoOYJcm8EEmiUIuVKQHTdT4pdTogS8aTWTWWN85qjlpL7WHRObx3LNeq9Y5k9VS49Z2t0/7WGAS3rJUpZ9C10NWcHzXcf7Lh4b0NP//157x/GThadCwbw1v3l7S1xxpl5Dgs6y7zr/zJN/gzg1KGV6sGRPhCXPOnvjLwGx/veHyTuUii6xLYD6VKNQcWnC6LgiSUanjSvHf+00f1z3dQ/36PlXKutaqU6rsOjFENa4SLqz1t4+g6X0T9FUeJqcAXSbi+CexGIYphO6q7e0yadSs2mhHsbOzrnWHR6MpPZTwaiidnmsyfM0MCMQ5jcoF5zNzl9oXPba2l8UqF6/tASJ4+aHaVM0jUklug8HpL1qYgLeWBElQLuU20mlDxL0NKZYlIRsjFaFjIkjBlbB00yGr5K3NZqDAJhyaYTFn61NHXaFFkmw4bhEw8fa0KXDHI1sZQxjIi40fI/hHp2TWbbebV+3eRXjhZDoS1JfYDVdezY8/TzXPE3efyxZ6mqbm63pFjxXrhyTGy6ztqs8C6CkG4uLzh6YtrPdfOUtVKZd33gaZW0wrFfdVi7flFz37MDCHy+OkVx+2a00543ma2fYS2Y7MdyTlijYec2G22XI7X3Dmrefaip3INztccrzoubgbeeRxw9RO65lf4yle/hjXK0orT/IFVy8GmLsJclcXaCjcmsvZRyWUz1VNumca3purRWcPDs5Zl47jaRVztWFSGUAThzs4qUkg8vcxzpTVXqbd+xlKmmRWebJsiH3wz4vCwrDEBjBec00zaTVAChW2TDlzuQ6GmG9K8/xeWl5TKd+qxi4iyjIySDQyGHKU01VVryRjtSzgLq9pQR11Lta/wvgioVZ7WQz9CU2mVYQxURooUtEoTTAF6sx+xVp2nam+5d9riK8tPp8TinWvOVxUny5qzlSOEiHTKonPWUlcVy65miJkxFrgyqfjYn/qa4w8/2/Hrj254/yJwuqyQlHn0bOBbLwMZwVlX/BZKlCsb9kSCnewsP+3xuQ7q3+sQ1AVoouhVrtKMOiWICbGQs+pRnOSGrlU64mQukZJGpphhzMo33Q+JzV474QZt3DhrSlaixhnOVDReWQXDGJVNUxYx6HVw1tAVxoE1nkk3ZdKccc7gK69Ypgj9PhKSlP9KVjWV3MbM5hSgIktzWgylYQkzUCq3ptemcVWN/tPLzdhkKX71V2+p6tky6MT8nENAnwJ2Kp6gFMwUiZSururdiNrsOQKJAWSgNVuy3ZDHb3KaI74R3N2Wd6Lh6mYPOdL3BldnqF/Q+57rPNAPPavuJZvdKxhZ8uCsZbsficlifAZ6huQZhsyybTha12z3I95Znr644fhowZPnF1TWEJNl30dW6yU32w1VJayXR2x3I8MY2PcDV5uaVAuvnDZ88/GOLCMX14nKW47XHmcNMQa86zDmiKoKDCGwXJ9QL4/owmNCslxcbnjxc3+Hrlvy2ts/PvO4xSiUgdXMuKorrE14TU4ZwzQwJkX7XjM7S8aj6yoblYyoa2XDnC49m31kSLpWomhVuFo4xiETknoJZNHfd2V9pmxm1s2QlP9kpr4HYEyiriOTW0UalBXmirbLND1LmVqmNGYnxc4pETFoNTBhyFkOAzwpK5XTYImzsToFKoW2dlTeEaNuHt4aqtbi/axLqnLNImz3kZSFs6OWyhntKyElUxewlmEMPLu4YVcy54f3jjBGA/uiq3nt/poKCGNisaxoGoVMrBG8tXjn1DGtqnBecGPQ3oCvuFtXNE1F23rGkFm0I2MU+pB4cOzZxcwH14nBZVw5H7f8QbQnNul6/H+1Ufr9jqtBOEtTSZfJBQPHWsQIbVuB9Tx6uqOrHSfrmjEIVdFPycaSxHJ1s6OqKvqY2I55nuZMZQF5nyeHLypvWDcV1qkgfJwbXjqen2MJsQVusQVyyUkXf9VWNN4RU2a3GxhCog+JlIUh5sKGACgXVg7Be/7jVlA3BnytkI4U/ZdYaJOSS6PKFPpPzp+kSZWFcwjW5eGJR1yqi0lCQCZI5Tu11U0u8+lCzgkkkdKAr3+Hmmc09Q11HnngDN1SeDTesL12hFAjJM7vOtLouL5xvNgFfBTIPYsmUdlIfZS42gxw9JJN2NAbT/aWmEeQzN5ucAvwueLt195kvT7m/Q8/5my95Mnza262A84aRhFOvAYiCXvaasdXHga2+5GnJFbLhpePt+yGxH6Ar7xxxv1uw/PrZyxdw3jl6XvYeI+va9ra8cHjC642AuJ5eXmDtbCoWhb1NeOgIlW//Q9+lvpswd27b+CZlAXVKck5NJiXnofMl0YYsjCKcrhN6XxI4U/kCaMvgTNl3WhDstyMmeteB2mGoLMStTNI1CyeEkxUxEvvmdoIbY3K7Y4TXKgzEzFBz8FG0FtDWwv+Vo/HT0gKt8SryvqcaJW3EDtNxrJWrtNE8xhDud8cvmg5TZIC1hz0ZaRMag9DYGMNzgVutpF+VCnt87Mlbe1ofBFlL8Fch+AiN7ueyhpOFo7tkHh5veN42XAzJMag7LnVsmKs1F9W33fqA6Ri+ac9L6zFW8OLm4Grm4Guq2i7Gu8cbeM4WXiutoGYVOnyy8bQmJH3NokokEtAN6KNUVuGnLh1Hj/N8SMb1CkLY8gGO2gwySWod23FzSCE2LPvA/1esW/nJ8qfQ5yhHyJ9ELbDwFCMpetC4UpZcTwQnSb1Sne6GQJdbWmcYoWx8L+tm0SOdCBk2mknHXYD1N4Tswb03ZjYDYEQ9UbtxzwLNd2CUgs/V+UDcrRFl0Mn/qyFdWvovCFQMcQyeBQV55QiEVAGWyErzs08rERp/ObDe5b6fBosKojf/HmkqCnqC2hfYSKpWxIhJwi/RZe/QZstcZtpq5a7yxq7G3k9dQxLx/Mxs/UD/WCp60TVCu0qs+sjjRVcrsj7GtcKJ6eZfXtJGCHuGx2gcRV9EAa3p2kN667iBR/xrd96zt2zc27ilrv3Wq6vRoag1M9hzLQ2sPLCcg3GCavTDQ+Pdly+t+bNewaRgf1g8E1Hg6NbZ7p2w/rMQRjJYQfmiM0uQu6U5eEjY9pzfePo7hxzuatoa4e3iQ8ePSb/rf+Jn/yZP8u9194mJ4WsJm9YizKj5qIK5k00loCv+jiWIAZJyspIY6Kqnc5YOEfKgX3Mmq3nrPpHBoaoGH0pTrGGQq0VWqutcu+VEmgQxqjXt65UHGwIwn6XdGTfKfOlcoFVV+GtNvhXjcOjjd+2KhK+KF3PmVvSzxjVr0kKRVlj8cZQOUc/JK26vVWI0mgmHkKaCQ4TJO+M8v13u0HF+Aw8u9jT1p6urblpPC/HPUfLhkU7KU2qjpMxhq5Tz4TKR652Ay+uM8OosiCSdeDIemVxxZgYx8DNTv2Pax/V78AaUso8v9xzdd3z4tkWW6nWTRgTV9uAQWi8YTdqb2C1dLxhHBH41rWKm3mE144rVrXl3ZcDg0wuaf8/g19AlRmTGJ2UzKpJHbLRCTsZ/1/q3uzX0vQ67/u90zft4Qw1dFeRbM4iadmxJkcJAikGDGW68U3g29hJ4JvEyGWM/AW+1VUAw0AGIEASBHBsRLYzCEYCOZIV26FIiuLQIrtZPVTVGff0Te+Ui/XufUqCbYTNG/EDGnX6zGfvb693rWc9A95HrHsIX56iIs4iFLKVw9rENAXmcsdZpXjUKXwoqs2CZxsjGBqIxHnXjwyTpq2c+G+UhaBSCu0sYZpOBV1phTJHabgipEgsBV/gosxhOnqjvAGjncQbnKhoolg+duj5VNSP+taVMxid8UlgnnkKpKxRKReRUmnzy5xsygb2hNeTMEg3Ts6nkda8MRU8nDVyw66raJsAACAASURBVJ+KvdGkrNBppD38IRfmFY4Lojd8cB1xneV3P5q4WDaszwzZRWyOzN4TdGCOkcFANTmCFQFVqz2dqTCzZYyJZuFpF4q7rRzgZ08jIUY+/CEslgq9Nryov0933vH+/Uu6VY99FPjcZceHr2aq80ilDGnOHGLNcNC8jHucgaYNrJ9tSbHjcFDE6Li53TLFSFSSGGUqhVIjejGR0lbgNGrMtqWvtsRgcXlms7dMc8A5Bzhu7j19mFk++QbLi2e4dl3k82IHkBOEINBbTOKGmI5xhhSeeZbHOKdcLJUz3idMyjROntKuNhxCZGlhYS2HOTHOhqTiSfikSmdoyqrFp2L+5iGGVNgwmarSdAtHVZVbsbLEKTDPMk02rcFaMYubp4DShtaIj8oUshjOHZkwRyw95wL5ZOYo+aZeQWtKWMjCid9Nyqdp+ehnpCmeRSiODPnKFs2DF01IKE6rV9d7xslTVYbNfma9qlm1Dh8TVlPCSqRJMtawrA2DB1WLZ/w0JZyzzHNi33uBiKJoTUKX8M7K46Q1/TDz4sU98xwYxsD2tucwSaD65IUoUSmxrIhIjamdZlFFKg3Pzy0/+6zj599ZonPiex/v+c7HB4aouL7OjJ+wNv7UFvWYM2MWGXQsAhyNLFB8ko7cGYNPiUOEfZBwaqMUVZQnPXMM+E1kbbDFSe64xFE5Y5094c8xJ5LP5KQpxIUyEhZTrRiAAmkkYQ6kdKRBxoJDlgzPHIkpYlUiKPXgeHe03S0HRS6H1nGJKffjA2SSUsZYh3OaTmcOIeMDHPlRSh8XL/I9hbMsg/LJHbFg/upoop6P6royBhbIR7QiD7DQ0Rfe0rNMHzDevo/G8Op2yb6fuNt5Nn3iC5/qyMEybANjalh2AW1HFlGjgmc2nmWGqDQr39BPCdMFgSu8YyJRUxGd50tfntjcw901nD1NfOHzCqKmyo5pn3HrwKw3XH1Ycb6w+CawrBRJTySdGLLBNUFgjSoxxEBDTdco2ueJ4S5wP8B2t2e9WHC9u8dWLfMA6mxiuDE8XRqmNKOaifpcQ1SYbVP8VjbkoFivH/G973/Ifgy8vJ14dPkxh93f4pd+7T/GuKaYf4nKc/Ii5fdzIvjInGAubBIJ3ohkKx34HHJhTWXmOaOHiaYyTFF8xvde1MMpCbaelKh/xZqC0/Jdo5hLohYFXqzL2J9ipt97YtRUlcFZsRUYx8A0C7Nqno0QEJKkRM1G0zhDpSEcnSoLvMLxXk5CQvBZkbMqxT2ztJm2sqf79Lgk9jGd4hplqWtP6uyj02hKqXTO8vY8R0JxW93cD2w2lidP15K05DSLWp/+fqU1zgqLKGTNJkHKET9H9ruJYU7UlbBrpikwDDO2sjS1BeT7b/czMWb6wbPvPfs50QfxvUEpmtoRj1BTOVhrl3i+gp//zIJf+MySrrV4H3h23uBDYj/OnCXDd9RR8vfjXT9RUVdKnQN/C/jT5aX/HwLfBf4H4HPAe8BfyjnfKaGK/Drw7wE98Jdzzv/sk/7scYol/SdjssInOfW1NWStT3J9n2Wbn4Ms8KLW+FEwQmPtydA/50wMAW0sSksnK57lZUFjpEuw5YFOufhS5KMznTm11cI3z1CsBmKIJcxXKmbKMPpAipHaalQ8QuiCrYXyPXPBTkTM8cDyVcXZUBce83YMROXQSvi/MR2phglt0snJTyEdxlE6Hgq8dOzOj3P/0eVZl5EZ9YZx1Mn2V06MPNzS7n6PxgZwC5k64khWltHPMu4n6GfF1U4x5pq79w88v6w5Xxse1Uv2Y0bXI8pGQlZY76inCZJim6KMy95xc3/Dpe94vLY8rzW7uGffTPSDRxmPve+4vm5wTcaamcNWY3Rk0pHkDdYpHBXbKdA6TfKaxcKx9ZGJxGXr8NPAstWEHbT1ks+vLR/eBLKvqK5X1EnT+wpNJO1qlm1E9QdM01FXDcuuZj8mVBDNw74P1LXh5cueZ23N/P3fwX35V0gYYorEZEg5FhVmwkfFIagiVhM4bQ5RFMEZ+rkUTGPYhUg/JdIkTJZKCTwWgSFm5gxRy4KUnKlMsago3bRAZlkmXETFrN9gn/gYaepM0xSaZRCOfEyZ3S5gbURrSQSzJrHFs15ajMo4LRYXk5d7zBhDCIEHJUM+LQrHqHD5wU8FDSrJ4wGypz2KeXLxRvIhF1qmHELaCA4vP0/gVgUMvWe/H2lbR8pCSWy1JmtNTokpZLS2+JTY70aurg6kKHuuEARDf/X6gPeBcZwx1vLosqOujn7y8noDcJVFB3/aG5Ay+8MoUI+zYrWgxLzv8+eWs0Zs7fwsmow5JNAGa4TJ9EkJMD9pp/7rwD/IOf/7SqkK6ID/AvjNnPPfUEr9deCvI2HU/y7w5fLfLwP/Zfn3E125FDCtMl4pKfBWYawt6WxKjIx8ZppD2bZnjGj28X0CJQHB2tpCmRI/CIWmbQw+iIFTY4SfbbXBGZhL+oTnuCS1pODJ2hBDkhdrlheATlo6dSWdvnQnkEJkWTvxaC8Ml1TYA9uDF+57qeL62L1DGRs1lRUGREpiMzwX3FHCMGRRpo+dlxLhw/H7cfwnJ44RdjofuwktWK/itAgTDP+4AJaXl1aRfvMKc/dtdKPZDhGY6UehZb59ueS9j3asVw0xyPuGKYrQKxrm7Ih5wZwaXry8RivHqqt5/EQzxJnb1zW1tVxtBprGcX4WuFiveUu19DeJ2+3M8/MVTQcvR5iGzKr1bIYKHxO+62kuFEMGUykglnxYmMdIrTVL5/C7QDYGPxlepUDTeOaUqRaG223Fp96p0c833F4Hdi/PSTgWjUGjWDSKNHdMoxSVbtnRdTXaRq7uD8JNToEcAh9dJ1brtxi/8R7PpwWPvvpL+FhMpFImkKSjzpKrux0izkrV84mTHmBMijsPXSXFeJcVh4MXpbMSbyKdpSAHpbCtZh5E+xC0wpHJBuYSNH1kQgGn5C1FfgjjyJCCaDeMeCmLMC6IDYZSimmKZbEp90jTaLxGWFBlz4POp/AVXRojZ1VZij64eAqHXhb1ldX48AbOTUIpQwpJGEAg06SzMknHzOEws3UGY8pE4yPbzQA507QVg9bUKbPrZ+42PS9f7QFoG8t205+YceMYSSExFS99UXhDTIGXr/coozlb1pzCuo0hh4CyBuszU/AnaNQCBI+ylkrDk4WlrSsIntdbTW0028PMIcjrX2uN0ebhxfpjXp+4qCulzoBfBf6yPLZ5Bmal1F8E/nz5tP8GCaT+z4G/CPy3WbYWv6OUOldKPcs5f/xJfr42ZQTTYr6TSsqOUMbEiCv6xDAHei/4odOK1go1yUeJp6tMYNEKHmi1dDuSLGRONEmRUiuij9RVTWdE9r2fYtGIRULkYdxEFp5oGX3FxKqIMJRIl+uyVHFGFfxRqmY/HR0iE1krgXZORz8ltBecNRij8SGi9XHSiCfuvLNGHo8jhTHnwk0vN0qWt63SJwc+wWPKIpaEse7EsFBEQrgmxVum3Qfo8JLd7YDqF5h1heeAawJ+HTm3FZtdT9fKoVNZuLrbs9tHhilysXJcrNciUCHTNA2vbvY4o/nwY6En3mwnQkpUC0WlZvLsqEbHctVwtxn54Y8CTVrSzIblzjB6y9jXaHfLogNCzdWLxLQaqZtM02ZGPdOuIi2GeYj4sSY4eY57ZkKERTBUZ55d3HL2ds/90NAYx+efGF5MnutbgUtSefEpNbE7BOoq029vICxAaTabAynMAiVpQ9e1oB3vXY9858Vv8W9357i3vogPiZCj0EYL1m6Vpa2kk/S5PDcFlphT5sNtEFWygmVjcVbsda82njlBo47caSmSvhzIOWYi6sSyMOmoCX4oH0fYTxeIbw5Jin2SjlhZhTIK4zi5LhatkOyugkIFod+qgq0rLXoMVcROMR8nVrHlQEN0x0Vu8SNSmrqqmGdhiOkyYaryOMRCF0ooahWF1SYAB7vDLB7xyIE53E8EH1mfJZxp8V5xd3/g9XXP/XYixkRdgrkla1aolZUWJWzIIpwTB84IKRGD4vUU0EoxxMx+lj1BiJIwJk1TmUi0PMIpRlojHjPWSPO12w7cleclKJk2MBrrPnm//ZN06p8HroD/Sin1Z4F/CvxnwFtvFOqXwFvl7U8BL974+g/K+/5IUVdK/VXgrwLUdfMv/QWOJ6E2mpgTh5DJMWK11MApJHxSTPHIlIF9gFqLmVHM4oGRhsiyBqU0ndMnCfzgBV9TujBQEkzbkbaW0av3cjM4pcg5YUpUGzmfqFf5KPIooQmiTFNYUxYuSji3uUA5zkh/PZeMUbKkuxxzQE/LshDoOvtGtJjQGNGKVssCaOeF7ys6dDkkyLkIQTStPsbQgdPCoTYpCkapoCqFI+TED//w/yD1X2edoFUaPycuz2FnPffDyKKLbP2B296zXlasVpavnFnuXgVy8DxaKpwFlAQybw8Hnj854247cBgjU1BsJ0NlMmPIVKtIJmJQLNyS200gxQmDZtA9zQL62ZIP55AdUyj7tfkttofEo0uPVQM7P8ljlx1Kae49TH3k049bru9msEn85ZPsRogB65xECaaMXt2hKoPql7x1WTEcEnZ1h4sNtVb0s2PZGuaomJPDBqEsitjFSAZuVsx+5oNXHxODhjDx/a//Ll/5lccEtxR2UuTUEFRGcbaoqZzhMHiutj1JaXSCpc50StaH/RzZxExdG4ZBwiO8Euw8xUyMwns+wmiGI2RISdGV+7E2ElbCEXPPxX1RKZKH4AX+AwWzhDscsfiEOsF2KcF+50nRSRyekp2AjyVtKx+PENGNtE0S+2oHj9e1QJpGaII+RIiiD3Dl+UiITXDO+bTPUhR1dWnycs7oOTKroz96sftViroJTHNkpzVVU9N2Ae4nCaBJAgFpfaRjyr5BG4OOGW0Q2+QgBTgpIBQmUswkL4pVydg91bLyG8hrP2WB0CoN1skPmkcvdr9oBME9upl+cveXn6SoW+AXgL+Wc/7HSqlfR6CW05VzzupkQ/f/78o5/03gbwKsVut/4dcKvCCBzDFlDlGx8yAKGOEDT/kY1JxJ6LLfy7iU6VShd8Us1LgA521CY1EKxsNEP4mYwWqFNZGYNdtxxijxAIkJTNZYk04FuzKWIUnUV0wU9sgbrnb54S/I5fAIQRR1OQmFKiMFJQRRhxLBZGHSgNxEWmVcyDS1pq3NSbGKEpUtWfIplfi5ylhbcEylZWppjHQ+R29vZxRdpamcPoVw3N98xHvf+l2u3v0mP/fOOSYHdgeFVY7OadwCxmFGTZqzpsHpA24w1A4q50mdYZ4yb60a/uCloq4qsotopVk4OFiNzp4/+4ULorL84MVr7gePURWu9ewGQ2oym53namvJ2vLorONyPbM5eC7OzrC5IujExaplGHqutzObbcTWBjvWLOpAjgqyoVGJd54suOkHqlpxGDTJG2oDXQ1nS0vtZNyOvSMFx7CMqK6nSpn1ecNmZ2hXkXGaeLxe8aVn52z7wNd/8JpFc872MDJOM9rNtF1gPyvU3ZYn55Lo89HdxOvrDY+//3usf+ZfRWHhSPsrB+7g00nI09QVy7Ymp8SqS1wsHU3jeHE38+3XI94nlNHUWbpqFcXzR3QbcmAYSlBzKkyq0qVbq6hsFjiv3EMhw6HX0lTISuWBN13YLALXnfbqUKCcEGC3lQPGOkUMf5Sie+RQhSCHQtvA2XlFVwkr5YhRS6Mj3/MYxmGNYhxnJi88fW2KoCpGYpD8A31MWbKarrF4LxAKU2BzP6C14vp6L+6sQzjpMFJMzHPh3p9oxUX9qkou75EpljlRfiVdrOyjFMVao+zUjq/vOAuWbjQqKRoyOaTC2xfYjBTRQRovWYSH02P1414/SVH/APgg5/yPy///T0hRf3WEVZRSz4DX5eMfAp954+s/Xd73ia4jAyRmCZWNCP82KtmcD1ExxuOoJ8VOa6gAB0SbceST3WwKwKgIyZNTwijBEa0pjW5U+Jzoo8bkyOxnsoLLTsQw2iqiSuRjB6FAxYDSlqM3i/wuJ+t8edEVtSdHy9SUi6+2+HMQ5dAiCTc3aXlRWYQpEa3IoitTOgsAMgERWmWgMrIPsEZcI22hZImXvAAy1mpap+V7WcUwDlx/+F1uv/ePqHYHHB1Xu4baZnbTzOOLFTfDxDh5xnHmLlgucwup5sVtT2WEGrftE03lSCmwbCw3u5l3nrQ8f7Lig9uZq7sD5+sFn3n2iKv7A1MUfHkcM12yjHNg3cnhNc6Z6/uJvgezDKxXLdo2rJzBdTWNhdZ1fHDdM40SP8dk2Aye2ljmaNA5EZqITxXYEaMSU68lEWdjmG4sT840bjmRVUT5ijgGbszEajVhnniWq5rDq0bM3+Y997s9OQWqVc+OgVgHgg3YGp4sYcp7okv4eElIKwnhMJa7Vx9z8L/J2Zf+HHXzFiYqQgoYBT5nxlBgtRgY+8iTixXLOvG1zy7JSnO5Crzcez7aeknxsppKQYyaUIzapqQKAypT6Sxxj0i5sBqcSWhV4D2tTkvO4DJpPnatck+VWfHUof+RknMS4gncoIEwFygyv/mZ6gTpiSVHWd4bKzTFLJL7jFAOnRFYp7IK5wxG1/j9dBI0Vc6AVcJnL516ykKekCZK9l/z7NmkxBz21E5MyYaphIZnMSULSXAqVb6HdNfFhiPJjiCXyeBonSyBHMLoKShZUcwWC49ykKmC+XsKpXkWppxPoJTAswqxG4lZ0sM+6fWJi3rO+aVS6oVS6is55+8CfwH4dvnvPwD+Rvn375Qv+bvAf6qU+u+RBenmk+LpIM5tQZTpp5y/kCT1ZU7iFx3yG3mcss8gaVkYeS/8WJsTOmdGA7sIt1NiaRWdzswR2tIpjEqyTeckgbLZSGcTipOiSomgNTrFkxhUO01EIuUk+UaKxzFqThDs47gmY52xhqrOtAEGpfBInqo/Ou0l+frKmEJvlDzM4yh99F+BRKUyykFlXOHnFgaPEcdIo8UVEKWkCBd8/8WH7/Obv/F3GDc7FrWm1jPnqyX3+5nse9qm4m53IEfP3XYgIMlS77/cgtIYDdbVzCEx+55xnjh7Z0cTap6qlsM4szsMNM7wxWdLPri553//f3+fL39mzflZzbSJqBzofWL2ibu9wanI5bJh3RlCnNnda85sxfYwc38Y2cYdz97uWOclX/vsIw7jJMvb3RbXaGq34tXtDUZpXg4Dy67CT4oaR79P7HKmaxP9feR6J54/j88U3cKjksV1Cw5TZKcmnqwUTz6TeLn1DIcd/WTIQ4tTVmyGdcZGA9WE0RbjFeO9YmN3LC4DKzpiHHl1l0nXH/H08A3Ov/KrXFz8EkpXTAEpRBQmFGJLcXcYeXbZMk+B84uWhZ35wkWFJfPxPqCNLM9zitKpqoTx6SQkNgo6m0EleqSAa45OnEKrtUqKWFcLNJJTpm1Fp3HoU6FYyn2ocsZacYnUSvzB5yGcCv5xRlWl0RJarhweR/66j7CfIrvBozvxXa+cJaZEZTVVsSrWRhfGFuLLlDnx2SsnLLZ+mBmmKCZmJHKaWXW24O0ilOoHTz94rBVPoBTTySJDDrDCz8kPPHnhRTwkhlGKfkiZfpYQmmOOa0afVNfH5bYpEYa5TNmRYrecOHGB4hufr5VmTpE/chb+GNdPyn75a8B/V5gvPwD+ClI7/0el1H8EvA/8pfK5fw+hM76LUBr/yk/yg8eoSFETCoyREH8LiaMSxsBxYorlSTKI34VSiBBAZ5qiatNBRNji+5xQzjBFz5xFUh3L6dxYcYIbEzRGvM9nH9DWyEmdRUIclfweu2kuAc4Kq8REX6dENsIhlqZFnTZVWos3zNlCgcukQ8bnKCNwOsZfIWpCK6e8DyNp9zEmHKgff4lgakBwcaNOZriC85elzdHCICOCk6NdwOQDv/G3/y5tGiFlxjli6ozPjv0wUbuWIWgCme0hM05iXFY5aGsZHZWGIc5McaR6OhPjxGQmFmvP9nVFzoYXL+9BZXLtiasDejHz7maHW4OqIxetJQya3TUsnwfGe831leHJZcN+l2hthzE1i8ZwP/fs4x3f+NHHfOmy43K9Zm5nmCzbaaR6e2DMt/g4YRYZFyL9BLmDpq25vNTsrh2JgO0CNJmx13znheZyZTg7h8emwSTHYnnD7l46sC9etLxqe15ue6puYrpdE4aaYdZUbYJNjer2nHWGytf4oYFdR4yJV6/f5/FFw5QGXv6g4fXHv0H9/H/jnS//GsvVL5NGRV04f0nLrmZ7GHBG8/hiwd0uorTl594546tvB37n/R0v9h6jYSwdqyuMlJCkaPuk6LOmtoqGVPzajyKygrNkThRW5wQDNlpoic4VPxYNwUuhWy0d65WhqWRavN1YbjZBnE6Lh7/49JdvrR9YXZTu9eZuRinNFGFdyeFzvqzoGif2F1osA3KhZeZGEpiqshzVSjFHMA5ynPFTYJqCLPy1oqlMyRWQZWbMGRWOHueCuQsiVbxnMidtSHnpnqCSnGUaSSHhsyi2yeK/LswxCUiJZUemEOqwVgKBJiURGSEWMdaxXpRDIhdkYS6al09y/URFPef8deCX/jkf+gv/nM/NwH/yk/y8N68xKULSp4IesoyaR8w6vIFdH4tapETIFdgmZUXWsrgwuQh7cmZMCuUjKgbCHAlWhDo2ZyyKujIMPuDJTMngY6KqrHBr1ZFXrnFaURnD6JMERCBKzYjAOeKxzZHLJSNp+b2tUawqMEFzHzM6JoySG6xOW54cvs8T9QFpvuYwDRw2B+5D4O2bS86f/Cz9+c9z0JcYJVCNKs4FTgMYssq4sn8QSCbThy0ffOsf8rw5sJnEzGicAjfbxKvNhhDh8ZlGzxNaeaaQcVWE5IgkaD1mETH1xKQimw8j0yt4+/OB9nHAT4nP/MzEZhcYx0Awka2ZiHNAV4roMuYs0Rw0tk74FKgvoF4nujPNuN4zmMRn39E8VY/5xa/+aYbDnrtv3+J1T8iBd68Dy0PP8zMHTeLtT2teMbAbenxQLFcRvzU8farY7DXjkLAqQReYD563P63YM9EZw6rvuH8J6bZhVRus8qyfzGyvNJt7TX5lePTkjLS8ZlIeow9MW3CDpg8TjbP4g6VWmWQ9Z2eGGA+EFPHMcA+PFw26Ahcq9h+95hs3/zWf++yPWL/9b2KqS5ZVRY8+3Wc+JO42I1NJ5nn+uGXVWX4xLflTMdFUlq+/t+WHNyNjkHBj8eiErMTHX6lMpSUomXK/QiKHKH4zJmGVBpXoKktbi+HVxcrgY2lyCvXPFXptWxkxxaotl2eWm63n9a0nBnV8GaK13NeumMXEmMVbZs68vh5RuiFEQ2czl9bQdA6wzFPkMIisvqk0rVEMcyKWbANrxIY3N7YkQMFuCMwZGCILn8S5EYE7QinMlGYvRvGyF7G3FPsYH/jn6riLIhdYRWpJpOQUxCSZxCphtTlBVkdYlZxPoTECwUq6WiqteCjPD8iCO6t8Eld9kuunWFEqY9GcFP6054ajiOaUAcrRv4Ry68plEJOnGBV9lK+3OtMZCebFKGzSKB/wk8fYTLaaKTtMSiwaV7wiEkpLxESUIx6rjsMW1FYL/90HgswOZTw0mFg44IhpUTL25F5Hlng5ZzVndcLP8ldMhzv0D/5nFot72pXjovbMNpHOHVdTwszXvHX3j6jUC77b/hpb9xbaZEwYQCuC7UDmG8y8o1YwzQn8jpsX3+J7336XjOKwnwQeSoqudkx+RmWNsy06J8ZpRDnwwaBsYEgDdQSlBkYPwQUuvwD9PaioaaaartKoZiSqQK8yu1EomM1ahFnWlq1ATlRA0GI/oFIGl1hfQOd2zFXmw/QN2teeFBRT3HF2Li9CnzL328xFK+K0wy5xexBvnapN7G4zyiaubyVnlpiZvQUXMBeR+5zxg6GuIs3ZjpXWLGNgng2rdcf1oKmWCd0M3O9HYt/RLByH3cyUA769hS6wzo7aNWz7GVNrFtsKtKI6G0l6ZJ4Mle3ZTpHad3TdyDvdJR8PPdv3/h+6mx/wUfUZHr/zy6wvv0ilK0YfGX3g2eMWjZYdjPdcLFqenyV8cqzXFToEagL3kyzbN31kO2eckqV/miUajqyoa0NjFDpHctTS4ZbuunGa1bJi1VicFtqv6BaK3J432CI8YM4Lp0hrxzBn7vbxpEquK8V6oaCY6aWQ2PeBqjasFxZFsc524gXjY2bROawzTD5yGGLxlBH2z+wjwxwIIbHsxEjLaaF5xhCJHkafGeaEteLDQlYP2QJZIJCQZCmsy+QM4LPkLhzFfyhO02wuu7CHtKoCeyYJvDlCL+W9PBQnOHrOpxJv+MaHOH6iLLM/iZZUrp/aoq6yYOahdOoFln6AGuAU9iBZEcJnP+6UPRmHKtmaMm76KE52jQaVI01O6KQKbq3AVkQ0QxTctLGapROv7BST+N2HTFAKbWTpYhAGijOOY15pjIk5aaFFAUobucmTLoueRFCJqJKwVDrLVInl6otv/hOmH75meLrieexg2vPkvGUMicNs2PQz7x8q6juPM/+ATz9dsbQzX393y5/7csttfsaL63tsmmDe8riDjzea/RAZY+Run+gneeFaLUZPZ0vD3b7GuoraWXKcqSrNYpFI7cikPA2K8c7AdkkMGb0cgchaW6qoaGdNDnAbJvY24OsoIpW9Am8gQdtKcvu8nhn2GX/QuFwRbg22Eere24uKmCd0E3jNN9lPEfUELmyk6zQfv0xMKXFzSNRNzbvf87jKoCuDdoH5LrN8lgmToZ+zJBB5GCeoO4uaNfMY2d8oVudiIzEuZ1SzZzAKOyomO6NsQF3CzSFQT5Z6odncZWwtEv4pyYFz0Voe25pBOf7Zix2mS3TnM5+6NPgYCKtANVb0PvP770WatmKcJ1za0sXvc3X9PvNXfpW3Pv2vizK4BLis1zU5Z+7uR4Z+oq4N1bEA6AAAIABJREFUaYj4cSaGQMcs04+FlRE7DStaetANimPYtCz0KmvAQmUlaEPrTNdWWCPioEJiRBv9kAmQRZCD4sTtPuLcjYGLlSaExJzE3bFuNG2jOMxCCbw4t5ytDXOQ7t+Y41JfWCXDwYsnfskWRSn2fWBGUzux26idxfuJ+17sloUlo6lry857rBIm2eQT/RhPsKPKWbrrIrBLx8KcpaDGklVwLLlH6498fDs/sFcyD7BVLElP+fR1nL7++O+x20/5jYJfDo0HXOGTXz+1RR0liUTpDV7V6UlRUsCPnfkRwjtBLwVnPqJguRT8qMAhy6EmZ0IS/xGrheaYtXjJ+CxqPqMVE5ImLpyWYjiU0skGWBWGiVGaGYGHTIjYUMQcSsa4TFHc5cRcQqdNkhvXWkvTwu6jb2Ov/oCvfekxP7qe+K1v3/PFZx2jtegwcr2fOYyJ1UKMg/zcU5uJbY6892rkxdXAqrlhURnu+shh9PzMM0esExs107iGGAP9pGgrjXEaozRjgBhFtfv6dse6SyTniaFBHQzLpSK5yGQz/a2GVFGHBhN7LlaKIcyEAZIxDJPC1xqDEh+CRjF7jxocwWeGOmGSY1mBrwJ5zoyzorprSauaOTSMwdE6Rz7fcvnWnq2fud8rllbxubcNH0XFHOSFfPFZCGNmvrfEvQUdOdx4lku5f6aYSDpgdEYHy6IrHP23DR9fjcwHLfjw+YQfZupRcbGuyaZmM854n+jTROcUfYA2G9qzSN8bohqIVcM+WKxb8vwiM6up5K1maqvx1w2pdvgYqWpHCDPDxjIPmYXR9HPg9evfIn31nrd/9s8zZ8erqwNWtTgLy85KSERlqSq4vhkYpoAl4chUSu4FW0thTVnLRJMVS6sJSXOYZFHYVQ5F2bEAKA2FLUPOxc9fJmCr9KmoHZkvMclOSBaP0ulfnln2Y2Iu3u1Ka2p7DKxQLGrLHCJnjcHPAWM0q0b8VsaQ0PuxvAY0i0VF21hu7kZ8McAzRtN2tUzuMTHOkc4JRLqqIptRWDH1EVdPWQ6jUqRVUg8xkQXTjiEScyxF5WFpeizeRzKC/JVHFlAu+7FcNCkFk1cimpGuPD9w10/d/EMTWr7q4Wd9wuuntqif0oSyeLxIfyAdQHjjIREoozwB6pj1I12vzkcGeTkgZBonoDgoR6W9eG9E2agbCj8XSJUV/rGWScC6cjhkER6ddkGFe6udmBgplcEZTE7YLJFmQe72cl8IlziQqY3BWINRmW7zLptv/wad8mBbnj3uuD/cgHFs+kSMlqp23O+3nK+XnK9aXt1s+d5HG1aNZtko7ieDi9BvR9667LhcWXqvuWwSZxcHmhbeumz57vsZHyw5eboaos4oZVi1ipxFeBWGmmsvIqqlr6D1VAYGC3NveHUP+nXN8p2KpAfMwmJGS6slVHl3kLDkpkm0laazlqk31MiUsqoSeW059JnpFvxsmEfNR/NETIq2UjxJF1hWpO41lRvISVMbw5c+V7GbB77/fc/6icKPkFeJeG/Yx0ibNHPklI5jTKJtlcTVJRHixFnxqbM1m+VAf4hs+0y7zuzuK9TcoJoRX8OkIkYp7nZiLHdQkXgw2GiZY+Y+RHI70w87km9YVkv8VDEdBqplQGPZ7ibqynKIAwpDP4JJHR/cB7pGMfmeu+3X+eIh8c4v/juQAsPgybWhquRGSzEVEZpQaVvnUCGeCLTmaN+cFL7g58f7/mjsJtkdR4+V0o2monRVkEqTkhLyPTKIFbRMvJlcGGmlWKkk3bcV3BzEC6Zxikcry6KpaA1k7ClzV2lNtoYxSbiHj7LzWHYOR8I4w3op2QiUg8UYJa6PScgO1krAdGUMxkxsB0/OidYZxpIFXNAnYozEeKwpYgqWcnyotEUwVMrtaZGZcir2Gw/wUyw8doGkynY1xVOXD+UxVgpj1UnpHclvEDoymVRsvz/Z9VNb1LNKRcabH/IOKc9DkesfBROxnI7HQutQkESMYZUYCaVCU2qVjIAqJ1Qq6rwcSUGh4vFAEIvUKSka5fAakvfCrilPikadEoTEGyZitZUli5JDQDmHmgIxQNYFjsnS7zvAGgNGcXj/m7z+1v/K69s9U7Ls93v2+wNffn7G2bLl6m7HvvfywkXx7vuveevxOa+ubnh25vjD60Fokhd7TKW4UB0qaFJ9IOfMLjWk7ZrXhwO627L4rGHaQ2sabK+52crM01QCQ/Vj4GylGbOnwuCnGtvXDIPHD5G2rujmwPUmcbt3OGvZhkROEVO3rK3C+oYQM2vgbp4xncMYTxgUk5ZlclCJplboS8Uwz9wfFMumoh8HdmMCu8azwE4B8+Qj6i6TQ8CNmqe5hUvFPk+wUmxsYrlUMCrOWkNtDK5WxEnxg/dnFp+TIPJV7Rj6RFVrpjxy+URz2Vm5c5TiOkT2MRJeG6rW0S0MbhkZW/AVOKfZX4Mj8fjC0A+Z7T5iHw+YIVPNC5JPqLHC2prKWGabiNEzMVK7BYdes+tnYoLtIRaKX6TfbnE6EbHE+NAjKiWinHFKXN8OlL6BXEQTSj10oj4kgSC1NEQ1GSpFVmIVm5Om6IKOZUzya5OiipEqZzG3exNWOHKsMw8TslRCbFGMnilhbWmV8T5zsxnYHiZWXY0lgZbdTWvFPTJn2a2EmDFWF4FPYppFjdp1mnkuCtPCVJFxOrE9jHSVxRjFxVJ2OdMcGIMYTE9zOGHqD523/OaxYNlHyWRO6dQIPuAk6Q24N58Ki2y9hFV0RAaOj9HJIz0LdEVhwkmBEvVrUqBSgYRPaq8f//qpLerHMm5OglV1nID+WMBDUcMVvEqKbVFRKhHiaMCWtxVCfdQZsqqIKWCjCCJiEYagElOIsmgyYnnaukTQqUTJCbJgcpZCNma0g+BKcADih4FS0GqaOeCjQEBKgUHs57IWCtQP//A7/OB7O0Dx+MzRNZbdUHG1jby6uaKuK85WC65u7nh2bum9JYWBlBLdWvPW5USfImutWVQaawO2V1jXsEuesemZ2sCPPhxgilycWc6eTtxetazOGt6qVkwHmQiaSvHkrOZ619M0CqNnbGsYJ8uyMYzjjI+apq6oXGAzZCoNr+8CzoDSmeqmZt0Z5lFxtVEku2caHXN0DNPM6txgEEMrFRU6wjtfMNxeGYZdYtVVJxvV89rj8opxfsJ+2lClikVt2V0veMd1UA/8MF/j60joMzffScxNxWoFz96yzGri/C1ojGM7wnYKLC81+5tEu4Qma/S0QLcjOWaqty3DAH1SxGQZDpppjlyuMywCN/vMo5VlGgM39x5XJSKGj18lTJxpqx2fulhiRsNhDlSLmdpWuGxhyBAyy84R4rEoZEKUe63f3REOtzRnT2kbQ904nBOjtsMUCD5gVZJFYrF33t3foeKEa5ck7ZDMXU3EgkoSOEJGYQi6NCwJVElIikEzpdL4OJhzwkYRx2RSsZXVookQfFM8XUq0Hll8xJV7gDGMkXI2zYGUYF1LnqxyGh8NcxLvlFpnCRsxQgGcfSzGeJL1e8TCY8oEH/AhErNQHedplinXWpw1xCBUQ6ehbiy7KRIKPz0VY7sjB13ed+zmS8ddCs7JSpgH19QjiJL16ZM4WoGjFek4URyhYo42DTLZO1VEgEqV0BDArvlhQRZ+3Ountqh3GpLJVEANHDyMCEQiTigPhf/4b+bE4IMs2JpRmgJ7EZLQG7V5OEVTNKRUfNIRXroYd0lAh55mKqewTVnHGjHxUqrQJLN07PXsqVEkZwsfuOBmZSOpcy6hGwplFWjFHGe++Q//Ho+mW5TSHIaZaybuhjXatFwuKz54NbEfR+62kvzyaquwVrNedTx7FEihopvOaJXibp8YtMIa2PUTTWWJxlPXNdXasno8sblLTPvE1aEiJ3h527M8azhbih/17T4yTJl1o6kbmHxNPxr6MaA1tLXmZjcRssMYxe7gOV81rLqGXT+jk8MZw26QEOhx9iwXFUPSjCMcJs1wMHTtzPLC471i2TpuPlacLypC7ulUjbMd770e2PUVj5YZ9h2cRQ6blklrbjeBV/kghm31Y+rLiY3Z8M5nKu5fJyrlOMyzwAUm0c8B22haZwnMqAbaVjPMiexnGjKLBtrUUplIe+a52xlMhlob9AyN1dzFyG6Gtsn4BCRx/nxyobl7HdnuM9XiwJ95Z83tS9iPHmVGLpqWRa6obcXH28Q0JqwVmElrDRjuNge+9dt/m0df+Dne/tRn+drPfoVFV/Phx1sO+5kQhd3SVoZhinz47nf59m//JhfrCmMt20Pg2Rd+hudf/UVG1bALmsZorBX30pRlKeqMQJVzkFu1NscAj+J9UqqZMCI1xhbPI/UGj1sYCCfPFihF+MjqUA9BK7MYqbA9pPK3IhmkpVvVKkrRp4RsJMUMD5qQnAlKnBmt1iVzNUkWQRZuXIgy2VstkE5tjl2+FPQY/xjkoY6HEqTSfZ/+6GNV0Q+Y+7GwqDf+tmP3ro9IgRJhkVbCkDOAVuL46SpD5aQxahqHP6g/kj7541x/oov6v2hVoIBndSJWscjpMzej5t6LgGFOgreL3Boo4ovj9zMKHLmY9YOJhTmaZVkZBe5FWzH3MhyDBt74vZSMZIc5k/czoZhfaWuolCr4XkJZjcmK2sL57LEloSXl+BAqrTTawDHgTMazxOZ7v031+l3aR2u6xjB7y9PHZzw6W+K9p6os7npD7SpZ7tWWGBO7w8xH1z1aWXYzXN1nGpepnWW9qGi6mpy3XG9Glm3iol1wv5+oWsXjtsGh8UazbAOHxjDEgB8M0Sfa2hFTYjMmzrvA+iIRDpGqbohe0tofnSk2/cztNnG98dzuJi6XVgQiCoZd4mJ1NDeruN3AqmuZ/SzS+5C53zuq+4YUZx6fVTij2PeRpCLLsyXbuSc3PR9eB6yuWbYVemzI0TCN8ORRoqrFdmHag7mqebp8zP36mk+/VbMvatV1l2i84zAmlrXBJM1ioblYOJyOLOaKj+9bZq149FThZ4vJM1WGxxVcbwIpGQ6T4jDPKBvJ3rHbVrSLTOUc3Spw2cI7n2+5meCuV1Sm4vmnI5urCHHJ/TawrCNT8AJnKNj3npAMi0YxjBOPLOThwHf+77/PN7Lje1/+WX7hX/s36C4/TbesCEGWfOOU+NG3vsX/+ff/F3KMdPWKMAz0+56P/uB3uXvxHT7z5T9FXjznvr6g1olWJep2wdnZksaKQ+ToI1kZzlc1McHtwXO3n0hIwUQZUk5obUR8R6HjJSnwR8qeUfqUJDYN6fQaEuYJTFHC3xsjk7Qu3kVzVsSpGMyFhDMa6wy1Flgklii7ZWuxTpwwlVJcXQ9MUyiAicZZcT/0QSiXOWem2ZdA6lT8ZuKpERRoJZ/sPeDIVMlvtubi18NRgfrGarM0bErxQFFWCqXlFW6UIANOGwwKow1V7Witpqk0poE08tCN/pjXn+ii/iZW/sev1oqUGQRfbzrFo6ToveZ+NiI8IDNlGMXcuUAziqjyyVpAF/2NykJvC0rCgI9PoNIajENVQvVKfsQWfnoqGHqYM3k7Y50VAYITMU6OCZUTbePIKHZomsIvHimGS0H42VUW7NNahYmB+N7v0H30dVLKbPYDbVNzu5341KOaLzxbkYYd3/lwy6JRkAIXy5qvfu4pfT/y++9fMYXMs4uK50/OeHF1y2EaebxsaBoY0j3B7Xj7XLPfaLbzDEphrQMN1rds/ch29Fx/pHn6qT2Pn4zU2XK4adBBcf4o0w+aj65n8sUtT561mKtzcrQMY+S8s5wvLJVTzD7iQxQWg8q0VWbRRHSJ5NsPVmAuDeOU6LqKfpoIUyRGhb+LLGrp69aLNYPPtDXkVSDtK37+z3yNfr/l1etX8mJPI/2+hjyTQ4dL4JyiVor12ZI7e895bdjfOe6mAEEWiRpPqhMxalyTUFHRLg1vPw9cvVZc3VQ8uVSo2rP1E43JuDSxm8FkQ41imqW7b6LhQjte3sD9C81bn1/z8VXAtom2mthsNkQTUZWiQlw0FyuHTQofNfsRzpcOH4RJVVeGcZ6xOrNeat7/MPD6h+/xe/cfcv7lf4Wf/5V/i0Xn+OiDO25ve/7gn/wWKUw4a5l95Pq+52JVkwCTZ/YffIvJf5NI5sPDFhvBVis+9bmf4XNf+Rqryye8/eyCmIrtQ1XRjzOtU4xRc4zBRkk49JH266zGmEx2hQKYFZU2PF5WzClxayax4VXgYxHjRYhOWDltlei0RVlz6nADQhzwMeNyoCofE3/yTNdZ6tqgtTieVk7TtRWzFz2Gs6LS9kkKe0qJdaXZ+YzPuUzWby6I38TPj5h7+dgbY786ladT5S8WAGUKeeNzjp+qs4TMaKUw6GLCVyyFc+YwBDrUyfDsk1x/oov6v+xyJBZKLE5Tlg7QakPrIg2e+2AYk/izNE7CCFKGkDUDInNPZZoyiG1AJJev4TQe2ZTJ1gDFb10r/OyxMWCyWP7GlBjGRDUHtNJ4PWNrK1auKKaUyLMS+l519K2RZaDKCpNhNJpKZ2o/oH74f2Fefp3LFr74tOblvedxF3n62ZrnTc/m5Q+ojKFmZlVl2soBgT/80UsJfs6R2ml2h553hw2tsxJ11/fc7QNnK8fSNMw+454k7u4HVN+wrGsm44lqJoVErhTP3lGcnye8mqjcxOUj8aa/6yPNE41yM0EbXg09q7OATpp4FrgdHc+6irdth4qGeq24vp65vvW8/elM3tcEL3FidnXA2pl033G+sCQUXVuxP0z8f+S924+sWZre9Vun7xSHjIjM3LkPdeiq7prp7lE3tjw9wlhjxIwlmyskhGwLCXEB8iUS/wG3SEjcIIF8B1cjQEggEBYWeJCMpmfosadneg7dVdVdVfuQufMQ5++0jlys2Lsai27JPRJ4xHeTsTMiI3Zkxvd+a73v8/werTVfeTpj0UjutgP9MCLbPX1fMpusmNeeqjA0yznPX28QWjIMgr6z6GMJZNSvkIqUBF8X5xzKI7NyxMwcM1lS7Kb0zuciO+ZhofaaVWmw+4B1nuXjxHhMHFqBHRRlndG780pRcgpdbhKEQOcCQ9QkamLfc7/z/N4Xd8xEhU2R81qhS8PuoJlNBY0u+OGngS8KSYgW6wXt4FlMCwSeKCecNRofHIOVDNZTLyNRedoh8fAH3+Xh1Sv2mx2vb9f4aPDOc7GcMI4WKbLT1Pm8UkRNeTiMKCnYbHeE4BGlpjQdn//wD7j+9PtIY3jnw4/4K7/+16kmEwoz5fGqykTRMRDJQoMRwXgSJaiUZbpK5nmS4I3DO7NbVrXGDpYQxantAV7Ik8KGTJRMOatAKZkNTiduzJth6Hhqv9Q6s+WjlnBwmD5QFAopLJPGnLJcFV1vAZhUuX1DyhF1Rlek40g7nsagp9X1T0O43nx9U2OA/5sMUcBbieKbtu5P69HFqf0i3ihioiDKjEwQ8m2yQVbAhKyy0VIg4xvd/C92/MUt6hJq82WEnA+RykdsgtLkCfUBhU8yT+Rl3oonkWhSVmJkOZH4sucFgKSPkiN5hVKc/khCQi0gqQKtBBNVZt2u9/SjI/qEDzn0OUQwMnPWxUnelETmutvcDEScpGJCqzwgPSUqjX/8D1jtfsiikTzfWs5KyaMZ/NMfD3z16YK9B+GyoeN+F6h1Jti5AA9Hh4+5ZWS0J8pEXZS82AQKkw1R24PkbhuYlJrZRFAbeLK0bPTAcl4w+oQrFaOCzQbm84LUBUqTGO4qXt9J3ntcMpE9h3BEX/QUJpK8ZEHFzReW5VcH+mpkraAwB7bXJctYMHlssSphraQuIFbhZJi2LCeJoqgYRs36EIhJ4ZxEEmmPB8Y+UZjIonEUM/CDRMSKX/7gKV88f0FhNKRIpR2TlcukTmGRKuBbjbUQPbx46GnOZ6xvHI8uE0YWtP0EYS1VipRFjUPiNpG+VpRKMxw7YhfQQuR2WywRLjKbwaqCvRP0cqAdPIPPxEst4OhHrAg8+TBwtozcfOLoW0GZauapxg+Wl3vPs/OCmBz3+4jRie3R4bwnJXFitQ84p5k3iv0gGZVlPQ6Eeku/nxCUpr/9hH4YOJ8vWe8sykj60VGX2b7/7NGUvh8JSRPcyMO2IwVLOwSmTcm+SwwuQvSoScFgLT/8ox/g7j9D6cBiOWfjGiaPPuLs6TdBFSAko/P0LuvCHy8qHo4jpIT3EpcyoqIdA1/cHuCkwCkkVAYqKXBI7KmASk4CA5GHt1LK3GpJiSFmKB5KEkdL52S+HQNC5fM/JGgyd5pCC9rWZ9dwSjgXqEuNBI6dxxSaiVZUWmUfhohvCzLpS8DWG91LPOF4c6k4zdvSl27Tn+7KpDcW/1PlF1K89cMk8aV2PYkA5B0Gp4taWQjkSX76ix5/YYt6QqCUQGv9lv09+JhZLQkqDTsHd2PmM8Q3W6KTi0ydpC5vr67iBO1KiUJGRpHxolKC1RKhMyUunv6oSYScrpISkzrHbgWXyY5vn1fnSU+UGd4lY8qYzdMDcr8+N/11hPWLT+k+/pg4SWxHdzrRHPs+sesC3/2zDd/+6gKN5fHFlEPfEaLCo7nduxzCnSDGzNZm7un7gsHDbhBMikhVqFPxEfRupOjgYl4QBvBSIUyilobxIWBbyaGfsus6fBKIoJnUhus7+OqzBXabuI+W6eM8vzBaMZcl495jGoeRkmkB5pGl2wlkX6BCxA6KfQ9RJ+oqomVNioKH0TJ2CTtmZEOl8yf92FuW82xWVALarWHWKCa1ou06Hl9M+dHL5xgF1dQSlWfXBo7smNQSNYvMpKEsYUwBIROTMrtl284xuTqSgkB3Bb5P6GrAWsG2LejHgdU0/w5bO1JPAmkIHI4FziqaUqAnYOh5GALDACkpEpGbreW4S7y/mlGqjvjVxE/+VGNdyZFAXQiOXeLmweW2QIqkJBEiMJlGkhzZtYppXdCPlrZPqNpSXe1QBRz7xGw6kKLgzm1ppiU+HSgKwzBKYsyf3+1hQLYD54spMSWGwWeDUIwnpQqMPq+SC60QusLbnra3fHE7sN53lPpASJJu/JhvfOsLfu1v/ps0dcn9picFi4y5cOp0AlPFgPV5QBlTXnY2WlDWmuBOO2w4nSi5htmY0CcHt5AKozKdU6SEKSRWJFziLV8phQBRMPgEpYZTW64oFV2foV75bJXUpXmr1Z9Os56/lzAvFSLkxQXi5DN5s5DjlO50GqLFNxLlN72X9KXC558RyZxmp9nxLmM6+Vvk257+m5SSN9nDb9ykPkQQDj+4X7g2/oUt6jpnhXzZq1KSgiwjEjEiQ85pbITHi8xlUVLnD5PPodNR6wzqktkdmoFfAmKkftNXS5C0wG8+5en+h9Srx+xuX1HHHj781wjNihgCJkSoYbCRIXBK8Mgr9jcxd29gQ6dccaTOcicpwA8t6z/8bSpZ4CVs9lucSxgp+WBlcDbyYhO43TmendfcbhyHFpJI9NajTGI50VjfI0lcXCX2ascHlNxvE0enGYbEvBFczhX3R8/mKGiE4HBnCTay2Uoer+Z01nPzeiBEmK8iLkjudpJ5GVktLPUkoNUZTyYz7o8d9gCzOQxHmJYNr3cepRImGMJY0kw8ui5xHYhKY31NMpH7rSf0KifmFIJmdaCZK2zrWcw16SZH6/kgCVLQt46zSUFTamL0SDOioud6d039zp6+h4OEUHuGU5G56TzzCgYT6e4SFytBWYKRkjpVtF6hHHRyZNVM2HUgwox2VEglcN5zd7CYxoFWHHYGLQU+wKYV3G4Vk1XL+Uojosd7j0waUyjsxCIOih9/7liMmulVz4dfF2w+GxitxMpceCsd8mfHRZL2LItANYexVZjKMXae1UxDgtVUo+tsmhmT5H7rWFwFxBh59WAZZ5bLiwmPdM1xK3h5Z2kHRf02fi7yetNhZEAIg1aBFB1aldzvB+bTEtlFtCpomsygnzcFu9YCgrb3/OTjH3H55HdZffVXUUowbwpiTGz3fWb0k4tWlSxeZXmmkIlJZZjPKsbBst0PmeduJGHMGvlAJCLfGv2AkxpGIkLEGJETok6tCu9z7oEAgsphGduo8jk4+reD2By6IZEnKqmRuU1ktKQuFDEVuM4ynDDabyp03nXnCpMSJ2ZTVqW8yWF4I258E44h3+S8npbub0LdfS4HiFNhjyd1TX6pnBA1yqzjFyHgrP1z1MZ/gQ/xc7YgQmqSkCcuc0bqppROuluZi7hKTJWkS5lxAYkg8+AFZ+kpqOIDj7lGiYBAEW2i748wPaerH5HKM/zmHv/57/CTzz7hYjnlfAr7o6MszjFf/w2SkugY8wdae7Ahk/CURPMmFTyc0sTzG5NvY+7AiEjcfk4dj7R9ZDGbs+sHQhiZVYnP146y1MxqybwxFGVJe9gxryWdg9XME1XLWWnoQ8AHgYqRWhY4HKkYaSpFaSqObURrOJ/VKGm5PwxcXMBsBv4IEFGl5/H7klcvA89vA6PPpiajE1VjebTSFBr8qFhSI0ioHi6mhuRq3OjodwaVCqyE0BrUpOeimHB3XzBEgdJwNotMSkmMNZujp98WxLOBYjpy8VTQzCSbO0l3FCwuJV2lkCFSFVlvbFLPV69q/uRg2fqOoCRWB7bbXBBDFEzniWMPdRQUdaLvc5tM14qxKzgThrsDGDFBNgqpPTJ6GiPpk2S2DLx+HZhWiUYrhBGoKhBUT1E74qahayM+jcxrySEIbNEzjoJyEfnwLxWc+5rta427ERgEhfCkUtEfPUoJijJjFoSwRJklo32rkXgKIzGTSN955Mxz7DXT+4bpvEUFoPIMBzhfmgyNi46Db0lypDmDj2aCm9dTgs+2/NuHHmc9Y8oSzcxQKbg4n5NSYjFVeJ+NOrNJTT9YggtM6oph9DxelZSl4vbT7zN7/CFfvHqN27/iG7/2G2gpMDJx/dnH/PH3vsu7S/jKr3wHVh/hIsgUaI89nY14BBOETytxAAAgAElEQVQtqOoKmXp6nxBJ4mMerGvpiEqddtg50yD5iH+rn8/tU0yBIOERFDJfdF49dHnXYTRK5hmZ93muYEqNtS73z0/ZB7PaZHaTFQzek1TGByRyYReJtylmJ2HP217/qWZnpG4eqZBOzixxkjYnkWWROcEMgpa4U+C7ixEjc4yfdzLLpE0kBf9T8sl/vuNf6KL+s99TYhFfsYgT9p3Bbj/hcXFgoh199xKbFvRhgvaKK+E5LzZsbMKIhqNVbMYDzm7wLrK+6SmnkW+/q9gPjotpwSvh+WS/o26hTQVqA+s7CFLz+auB8p0lvYXhiz/j0Ud/jVg0SKFIPvM7lJII22eEne8Yd58iHv4xq/klwsxALPHqDB8idv+KaO/geMv7SwkXiXV/w9VTsLqniCWVEEgvKaXmfJ5YTEY6I7Fp5L73XC4Kkj/DBcFcJm7aI20nKeSEBy3ZpBFTec4mkcobHIn96DF1ZK417SERBpnjw3DIOjA2R3SjCL3Chdyn3HbQ3FUsTYM3jmndMO0tyRcMxzy0mtdTdp0D0aILT+cckypRjhVBgj7bUVcN/h7W24hv4OpCc7ezrO89bAKrWcnrQTGbKMoQeTgmUoDVs5Ez3zA1glpKCtnwP/1gx93Ys/ggMRUSVwXGVlCa7NqVIjGZKjbrnOw0u4RJqph3M9o+8PS8ovSGl5uRTkA/5nhCVGLXvmZxFXmXKQ97wbHoUSbx6t6xHVpEEVg9OTCb1Rx3AkpLfRVwToIMGK0wMsHkyPS84TB6hkHD5ZHlQmA/qZGjwpZ9bgt6TWg8zUUg7gMiahyJpCO2PLUaqpbalDytKu4HC6Xk2Ca6vUJ4z6Mzyd3o8CmxD4InjWDxZMtuVOy6jtQkGqtxNq8oQkxMJ5rCaCqdcoZnF0gxoqVg9ND3gTqpHA3nBTE5oh347Pf+R77/oxt+6f3H3L56yYsffh/GNdcvX9L3A6++SKzXG77+VwX1xVfxPhKjJ8Ys3VVCYK1lCKfgGDJf6E0rw4dAewpPr05BHCJ+KQWWUr4NpIk+Mp7C3+vSAKfQ7JByHqjIu5vkTxLEmNBao4KnqbOnQneObSfoHXgRIGVNeXqTD4wixJjBeye/ihC5h57duHlOlhWZuUWTBESZLw4+5S5A8JyyiOPbHYkgIpIkJIEVuY37/7NBaUK9+F+Zhv8De3Q0YUAowfki0kzgZqu5awN+cGx6jZwL6lrzydYyKwxCSqxskRrCOfyT54aboWa9syyqgV++Mnz9ouaFHBn9gbNHBY/1GXebxPPrgPWekGDYb/lO+z225kOO8ooYHSEFZL9j/PgfczWvGMdbuL8l+JFhWHNVzyiV4mArpFTcbTbsjx2rWUVQiT2e+VLzYtMzLXIKe1NoQmV5VAlWhWS0FpJAUWNSYHPIaALw1EohpEElWDUNnR8ptCQEQ1EF/NmRALCb0KmBoixZ6jldHDirNXZU3OoOpQJni5Kb9ZtdTt48Oi+4OyTK+shZPWM5y4wTXXn6Q4LC4YLGDxWDDtigcQfFpFCIqaU894TZLRcXmtX5GYcHiSoj04ueWEbGXjB6hSwVw+iQq8jVImK0hBgYqiM+KNpouPkcPnk1Uq8SCcnhmHcPQkSciIRRcLXSaGmYNZFCKdymYrsvEUVBWQl8p2mdwzzaMxpImzOCMPhqBz3cvYrU8y3LDyRpUNwfxswpGQqksmjh0XVAxojlxOUeILYFh05iJ4puGZhOWi7ODEL3bMbA7ihy+Mc44lNWi/QbSSpy+IKQilD3pChwvcAYgdKJuo7UesR2JcYWXNaecIS+CxRGQhSYIjGMnu0NuKXCmECzTFhh8Srih5LFuabda3yXC9U4jjw6n1IYzf3myIu7jn6wp8i2SCMytsAGydWqJMTE9uEFRbnHOs0/+Ye/xc3dnvmkICHZduCCYn0Y+ckPfo+//Dc+RBpD9IHgI0fr2HeQTrC8KL8MZldkflK0DlkUSCLDGFGnwvmlWiWv2IU4ZYkCRkNh5CmE2meZpcrJQ9YFrIuYUwavNhKsoHOBqjI0pcY7T4qKkTwPkCJfaELKjlBj9IkPI3mD85KndlwMgEwonS+YQr75/+bXl6f5p1Q5RyEKQSkkRqms9lHqhBUOv/AqHf7CFnXoxiPPdz11iHztXNCFCi8Sbe+odKBSBcW0oIvwsQWfWtLEo52nE/Da9QwqMRSB8Ylkg+VKlqzqEqcTd0f45uIRT1Tg9mhpuwJjRkQBt5uBqop45xEP/4jV8bc5ixf045ytPRL6O2o800PNeZm4nwRcV/DBokHLItu1hWNWRq6aEikN1sFiUvCDVwO31x7hpgydpZlqSmk4qp5OOhpf8PrguT54JitPjAVuJ6iN4rLRTI1kUhr6IJnqxDSW0M95vu4Ie82kUswrzXWw6DTB7xX76LlcNlQycRAdB3NgPvWoGDBnlloW6GCIIfDOpWSwe1IUPN/fM5sHXJK0o2BRTqjrkibYDPp3NYWUBAKtPjKrWnwv6dAcRMtkCkWoecUNaQ4GzWpZUE0D23FPlBIfPPNloDk2HB4M3khWZYmzmlS1mFIghoL5g+T8qebj9QHZSPxo8McEU0MbEhemZhhhxGGM4tB79oOn0nNQkTo0HOoNcX7ECJDTwDTWDA8Lit4zuEjvRnQJi3NARQqlWSwk29ZRGE3fKWJKjJ1g+5khBoFfRZy0UEFIjvnEcz7ThNcQgkNOIklGji0cpeVMGvb3AiEcTSkJymNHxQyYnUU2PWxJzEvPO2bOh8uGb60EL/rI/cEigceNYlNahPKEEJClwiUodMRJ6AvLg3VMrqDwmjQEHsaWlMCkQDUteWIkUo10Y6RpEiEF5heasS3ofc+265DViGgi9/0dopDMlgJhcwvU+4hWgn0XiTc7vmXHjL+I2ZswMTlc2weHlAIbZQ6WOcVJZFUUBJcdoTEEkjqF4pwGsYjMQVfipCpJEKyg0FlrUmidU80Ep5CNPNC3Lkt+o3UQIqNPTErNfFYyWg97S+lD5uTEhI85vDqEiJKSUhuKU3LZ6AIuBIzKEuCMMc7O5EJLZALvw1tXbW5knkLiT2IPKSVCKZCC3e1zjoc1vlvn9/gLHH8hi7oA3rlQXC4kXVfQUnO0HovGjRJTGGxwzBuNKiSVDVgF9QLWvUUnxXRfMzAy05JZk3gma2aTElU6ajfj0Cf+aJuYF+BTyabr0YuBi6+PbK8bZrWnXjq+O+75WjXh8Vjj2hHVOd49l9xuJPdjQA2ZItk6zfd+7LicelJRM4w7KqOIPjEEOA4JIXpKExlT4pMXJ3BRkVByZD6tuJwnNuLI2PQcqoGtTbz3rORynNHdc0IXBKKwuKDYjPBkMWMRNdVFza7z7I+eJCS7dTZ31YVmHD1l4RBNXr1VsaFtRyoNem45v0yoteb+Fm43HfMJLM8EY9Vx03lMKZnNKmZlyabf0/oBkCgRqUpPJNE6gV3PEcbSViOruUEdSwIFE0qYW4zW3G8s7egoamj3jsUqoaJEUKCLzFS5dZb5k44nZcA3iVJq3juXLGea5rHirg2kTUG3NTT7ii9uNrgLxzxd0bYj0eZA42kl+OzaUhug0CyKOT8IGw5DQF5rFo9bzFVDe1RMTUXoYWg1skqUS8fuWqAfBA4QtUPrElFmh+LVLwWEVczmgjCPpCoS3mTCqsDiHF7cespK0B4kzkbKWhJDJBUJ1yeUTZAkvhXsNhIpFU2TkEogy0C7i9zrgERgo2aua5qyIBYe2w6ossUUjrlqUKXkfugovOLRM8Fmn7DOMzWKh31HCtBuFbNnI/NHR7qbgsk8ICYBEwWsJ/QMNE961htwYkQfDcWZx0wCxpfIIlvwVYT3pjCeaJMKz/b2mtnlezlDlaxk0iJD9IigiIQUiCInEBFT9oGcivdbU1A6FfgYQea1cnjDcDlJCaNWX5ISlSSN6cSoeZMXmgg+Z//60zBzUmvc6EFIqkJhtCQJgXcB5zydz3M6AadVdJYOSykwSCZV8TYHOLhAqSVFkY1Q1qWcaHRyn8YTc16dVuwpRtzY8urTP+H73/1t9oc9UkKpws+dK/6s489V1IUQ/yHw75PbP39Ezh19AvwWcA78PvDvpJSsEKIE/ivgrwAPwN9JKX32c5//Z3w/JfjiIXLfadog+dHzkVIJPriqIdUkKXi1c0xMJCTFe6vI49kEOzjaKDiOivtguapqSmtZVhO6QYFSDN3AH74YKUxiVgXeuzxje9/xdD5l0JJVE5h+pceeeHRXukAcK7rBcLvv8cry/Ycd1dzy+n6KDiXnc4FPgW5M7JWkoSOEwCF4JlrRes/1OJBmIwWa6TLwtaZkc1PjrWAytaQqscUylo4ujMg6oCvJw9BjFpH9bsr1bYEsAqupwg6eJ4sJu85RakFpMthIycTRdkzOEtbBvIKxkGz7llk9YboMHDrNfutoZwNRJVwMTD9sWSnB8pIsbZwWQCKoCCERVOBoD0RbUqSMUlVK0rkCaz0hRkwB0daMO88weuo6EbSnmiRsTAxYjIJFVdEFx+pMUmjHsipwY2KmBXEZOdKy3gWaieJhDbOl4+N9YkrAH3N0WGuPvP/RhP614aOnSwyJSR0ZvMFO9sRWYa2iLiVSKQ5tQNxUNE3FoejYj5HuOTx+p6MrBaPuied5QLx+5ZkvEsUkm458EKRRUS5CVjtIiNqTQqJqNIdB4kvPrM4u4tEm6kowXURsTNRThTbQbsAJgTIBtylwClQdaM4zflh6zdlYoZuAMJb5e5o4FPS+Q0p46BP7Flo50McRrQXSVlRNTTxqZkjmqqTShrppOThHHAzGe64u4KXw2DHSHRNmEnEjyEISnYSJQ2tB1J7mMuEdJJtQBShXMF/CVo8MG4kNglltWE4Cbjuyb2Fo9yweS0Z/YpGfCnRI6a3sMeZA1OzaTPkCp5VEyZyNGn3Whr+RGaYTiuBtglDKPe1xdCgpMVphRV7JR3L7Q5FbeTFliaIPERdhd3Scn5UsctVm9BGlNLGMHHtJ6B0+5sQorfLKOjqHkRotT4gDJSmNZHQR5wLd4AkxIwxEjBkrnLKiJ6XI9Wc/5P75n7DbPHDcPXD70OLcCCogvKCs5c+pgj/7+IWLuhDiGfAfAN9MKfVCiP8a+LvkcOn/NKX0W0KI/wL494D//PR1k1L6mhDi7wL/MfB3fv6L/D9/OwF/tFHMfaI2gSfLkv0RXu3A6Ew7E0pw2wqu7zo+eaX4ta9pLuYV14dEiopDq7l+Gbnbw+ZwYDnVGBVZznJIQvSSTWv40xv46JEkGM+m1VyEd7HbA8V0pNGCYxvxQrCtbpAiy5VubwOrxcDsiWJ/IxiTJJqEi4pN7wlJcPVU8twfuVkHeuugSliX8CnxcCcoZgPTK8d5WaL6il1n2auIjxZRBsyo+XA6RejI0VnM4wcm/hGurWg7CcnzkwfPvEzMysRiUhLpicWIKEYuveY3f/1X+LOXO/7p5z+muPB81vZIE3l+I4k7mHrJ/EPDkCL7dQICgURXdfzRMRslikVgXkeEjYjdAlVYpJ3QiTFbyXNaCIkSKQJKJ/p1wfHoef+x4fmNRT8aKOaeslH4teL5FxaXEsFKVosGPxFMp4JWjmy6gcEHCgOv/0QgUDCFaBwmJYY+8ZfeXXCzPKKjR58F9nEg2YiWgUPdU6wOTGWJcQXh9Yx9r5Eyh2E81jPU+Uh35hh6g5gIVBdRBoIdaQcBBgYPYp6QM0E8QFKRIgoWc8O0jqzXORl0G1tEmTJG2eUt+rRU9D77KUIQDIPHGEl5Bt4mtJC4QTAcBfVlYPkkEsYcu3c9OgonKELBw53la6spVg60YmDQUAuf0RTJMIbA7mioQkEEXh+gPYzM64TTibouqUzkna9WTEvFLz2L/MnrlptNpHeC2Upm00wMJO0wTWaP99bTTDRBBGTK4K/NQ94NP3uv5Prasu0GDkKwbAzKSvpui485ji4iMjkxRESMpBDw4Usue0yREPJ5rJR66yzNBs/cU1dS5fi4kGPn3tjtpcwkVKlyrqrzOZGs1JIUEvb0e2/qHGqdRCY+3m8HEJJprZnWhoaMZlBCsGsVr2OktYKmVDRGIpUkJM0wOBQi70BEvmibUqELjRotKSZ2969JqqCom5zhIOD73/3f+fQHf8AwtEzqxLG1xIwOQ08tUkWwk1+oNv952y8aqIUQDmiAa+A3gH/7dP9/CfxH5KL+b5xuA/y3wH8mhBAp/byJwM+6KyEvepZnJfshogtBVIK7cUCLnJGogqEwmo+eVTSm4IuN5dONQ6wsgwuoqcAqxVkpsEljY+DJRUUXB3Qw+KAoioqbzch8BgsULiWuDyMVBaavGHRH1JZ16pmetZhYYA412mh+/Knm6Ts98ytJf1eTULRDHtqopufTu4F+eWScKKLViCCYziOtG/DWkI4KQSCqltk8EBcDJoD0kug0pZ3wtF4yrRK/u79lmHScf/SKYVMx7CsKZzChyLS9JLgZjuhmZDeOfGQafvVf+gbLR+/z7nslgpr/+Ue/T3vwPF4pHl16ivckkyajE4QNlJWidQF5FiiTp6kV02iYioJHoYRGcK+23H4hMdJzW2xpFp5mv8Td19gQeTh6wvSBxbs1/XrC611HWQjcuuY4tvgzx/l7iZ/8KKIpCad0m4dh5DYFDIrj2pMciDOo5gJhAu0eqmSIs6yJr/2UJg5YkbgpN/TecnammCFZjYKoC3QJTAfWG89cTmlkw74Fd6doyor5eeChDcSgMDXYMSNSZU1eiUeBioFxSMyWueiUUaCMY3CepCXRS9pOIjpNc1biJg6fBuRUUWCYlANWC8ZR0HcJrbM9Xg+ayhtanwmCNniqC4XtBtoQkW1BEWBxIbiXlsMY8qoyJfrkcMeIjJokBQnHp9cH3r2aM59Ijm7guu2ZGkMRC7oEj6aGbe9ZNRN+ZTmlUGtuDg4rLGMnca1gehZxLtMXC515/01VUinN/mjZbAPVGRxtj54GgotEZzjKDcV5wcub3+Vm/TGz5VM++uZvIkWBNIKyLAkhtwALrU56cpELbkqnDNFcyCWZQGpMXsFqJfBe8s/GecqTPl2QKCcm/8xpSLk7WEY7Ml8uMtLDC0SK3K4P3N8euI8BYsTUDe88XuKFYnVWIaXgfptTmAqjUPIkbSRnt2YzVcKHBLYnpsSrH36P+9uXrF9/TlQJoQ0iNIwDuKHDecdoPUlEbIxIPZBESRg1svr/wHyUUnophPhPgC+AHvhfyO2WbUrJnx72Anh2uv0MeH76WS+E2JFbNPc//bxCiL8H/D0AU1Q/8/XHFp5PWgpV8Pn9HrP07J2kriWjEDw9m7HvLQMFbe84yshRDBQ+DztWjaCoLbNZZJxHBp9o2yXrbWAxVQxWMLqehCTFGc8fjhiRoV5FVXC97wiLA9Pacj7OaA9T9mJAFi1X7zfEVwV9NzK73HM2tRxegCoEfS9oqoG+GZhMJYOPhArEUWC7gE+Ryw8D0mq293BIiUp7orKEJJnPZHbI7RJfbDxiJ/n4ZkAtBOapoj7r0bMtg5OEQ82iXzF0Jeu14slixt/+znc4tpFQXPL6/sikDnzrq1+hqUr+we//AXe7LV0ree9dgfOB+dwjAhRVoEmSD+WS6+FIs2iRLmHihHCYYA+B5uxIs/DsbY9dR+TcUT++Y3o2IaaAahMzNeflsMacCxoMKzVlazo2rWJ9Kxjualw/ot7xTK8iIiqqlNPdt7eexbNIkWqoHSpGqqGGhaScCqROWDnyo/6B1VwxiZqIZzIxhFHycTpSzgsmY82lmNCbHnvV8bB+4KIqkY3gWI7sTY8eMlqi3Qd0AcpAvxcnnXRmhJtK0Y8epSXD0RPKRH8IdHuBNhFTS7qXhuGQsDvL5MJjWkFZRlZLzXyeDUvzSeSoBce14Gpeow4VPB04O3dIDdEZvEynLE/FB+8XGFOwSXs2csQqQfQjwQuqUjOqhB8hOE1dSY6d5fnrlmkjUV5SJMVyWuDCwFTUBCRGShAjbTzwlaXmfKb5cTfSCU/dCEJIBAv1JLcmooTBebo2Ik1idi5ou8Ru59nfB+aPBEURiQ7a+0DLlsn5hv76BSKumU4fcVY/Ybp4xOLqHXxtICWMUaQYqQtD8AEfoR3CTyUH5cJeGEkhMwK7G/JQM4OxvqSxIiTRDkRREkNgc/ucdr/hxRd/xt3qMYftA31/h0yK1u1xQ5ZGIgUYzcXjJzx959usFg2LxRRl4f5+gzIFk/kKJaHvDlRlw/r1c7puDUnykx99wrE7sL7dkpJHC5DKoUxCxnuCAaEUzlu0UoTokTqiqoQoOlKUJKtPcJl//tr852m/LMmr7w+ALfDfAH/rF32+N0dK6e8Dfx+gmsx/5iq+moL2GghcvhfoQ+TDmWQzRI4HyRdthzCCwli8CfSDYGI0BZqVllzJMwqhUKajfufAnbfcr7cUC4VZ9qQ7jfclx03iD7dHZlctz+QFh5ua+36NrSy+73i/NCzGOUYF5u6Cdp63mdNK8OIeCirqM0eYtzCBoU3cp4TsBUUTQIFuPKEznBcTxr7mzBiCCNx2FjEajtpzeVnzxYuBp78UuO1G9srzaCkYDzWqLpERdCyxIzw5T6x7CzEgw4FgB37to2d8+xvfhCS5fLzk9mHLaB2TqkJIxdc/eJ9nV4/4h9/7ff7PP3nJy88cT95LXKwMH64qOueYLgxdCtRKUfYlvbK8DFv28z3DoCgPBbErWZ475NSzbgVDjOzjgf0xMZ8Y7uyBYBJlAYfecbNdo84kSUTKs9xXLyfZoddt08nUIRhaRTU3lCohA7R7xdgm6kUPUVM4WGrFZVGiB8WjzvC911u6JHj6bqJNge0BUur4yirQdZrSFnzjUnNzvmbbvSY4g9c9MvcAiB50ldUWSkmSMAjnqWcC20UwCRMV69tAs1AkH+lbsH0GT9VnMH/Xs1A5gOV8lbiqC/YbOIqBo9cnZrli3GfDyyAsowz0KpF2mlJKoo/ExiFjwgiDihWlkYiQ6NYGM0+IIhBSDqiICGIS6FlgGFNmnhQjO++4vy6IVhCHkWYK5blnbyOtOhKEZClLaqPpNpqv13M+Ge/RNQx9oO2zftrMBQGPrCJtC9EnCqMIVuJ6QXOe0TB95ymahLpM9OsMx5MSrl//KYv+h7RySvPiEtv+KrNHzyiqJQlFWShsJCtiAKXSSROTi7qSGehVGYlEEkLEpxwWMrQ7vB2ppgu6/YbxuCYpw/7uJXc3f8bgBgZ/5PbhE5RU+BDxQ+6JeJuTm4JNWAvt5sjnf/pJ1rRXEaTBdRGpFGVZIoWgHbcoUdAfLT55pKrYHyMpWUYbT6iBPAxtKpg2iTENeOlQjSK0FUSNMhHhQeqI9yBRv3B1/vO0X/4G8JOU0h2AEOK/A/4asBBC6NNq/R3g5enxL4F3gRdCCA2ckQemv9DRD4HLmaINUCqNlp7dAEqDKgKDlUwLxbSQ9G3WD390VmK948JdctgFFrMZYtfwWC6RYUdzseb5deCiMhTnmh+tt+gzyf0mIYRku9hwOZO0yiIHgUwT9jeGCNxv4OpMUI9znlxEyvkepzSvXzjeWXl2tqOeJTwFhzEwbQxq0DxLJT9Ze3avNeZMI4TAHhUuBJ5+LbFde1CJFw8Bmyo+f5XQK4HfG45XI2tvGSw0UuIIPGVC81Aw1nesixFtDH/rr/5lHk3eJ4oS2x/YH1psgLKs8Am8G4lBczab8bd/41/lo6s/5vlmzcWFoItQqZHzQvLgW+7cnkYYtl1AnI30B8lwEIjGclSOq6tATJ7zSeR2B7evBPGoMXPL0I94YUEpnBjwQpEm6pQWlZhWhrYLHF4KqjONEA49EcjR4EsoGksxkaxvM5o0No7jMaJMoD9GHq3OKIKgKBO/8+rA9XXk6Yclfh9hU/F4GtmrI22ydM0a2deEXc9yCVUV0FM4dAJ7zBrroKHbRZCZza61RRWZ3rS8Sngn2NwnwqZi9xCYXkIzVSh5Iu4pBT4xmwZcdKwazcIInjQ1z+WR9RY+u05UE0m/zcTOWAl8Lwh7RX+EuBS4JAn3JdUq4A6Sg5IEG5F1QYVAjBHTFBRlVpKUUjHMAo6I3ynmlSBqEKLISAFtqVRW0wzBk5LEjoa9SggtETrRTANtL/jWkzmvugNnU8FaRI59ot3A2GqkhvnjgEbiIsRJwLWRRgsKLbAi+w6UzzuXw52kmQdESFzfeR5fHHDeUv74wMPLSCyXnD/5DpdPvklZ1RQaxtGf+Ow5zCbFQH/cMyuXeVhpe2y7pZyuOOx2/OQHvwf2wOzyHa6/+BhnO1wYOe4GtE5EEVBGUOkSLxPK9KhJhKQpoyD4HO3nOolGEUIiutyr73uHNoJ+cEQ5oChopg0pKLQRWKvxInJeCroxUQlBZQTjHqyXqMLjZMKYgiQTokkkm2dHziVSLFA6EFwe7DaT+P+6+uUL4F8WQjTk9stvAt8D/hHwb5EVMP8u8N+fHv8/nP79O6f7/7ef30//+ce+SxgcXmm6tcaTeHJWMiTPdCJh5Vn4AnWsSTKxnNUYlyj1lH0L2hRsWs9xjOz6iCrmtGnH5cpxNQmoHmZPpnQDvJi0OBU4+oAotvhqpAw186pgmAYm1jPRDSFGHg4JHyXfef+cpthw6HeoZHj0DnQugrXMjESkRGMKwv2UujqSVoLBDygtWO8lTD1lB8IkXFKMwVOeB0Kl2b0oKIeCW9vz6L2EWeRB2sb2yOrILGnmR8V3Lt7jV7/91wlhRtcObHd3KK1JY8v5xSNSSvTtkSgUwzgyhgx0+tbXvsaHbUsMjrKsCcFR1w3j2PKvmAKjNcehpx2PuAVsN3u89hBapO8JMqBcxVEe+MPNa9rXMHsmUOeRw+tsDjFLw/kMtiPs7rMquUueZqJoo8TtJNVcMJ1KXJPYvUykh4SfBpoV3N94GqM4K8/417/9a+w2A9/79DCpov8AACAASURBVE+xQ0TOPPUycak0N3uH6AX9Xceq8JgqMleKD1aa9TDweh+5XgsWM+icw6jE5bnEhcjDPuEHye5ecvGVXPzcEHLbrANlMvZ4PyjKWSAOkj4EkkwZ1eAEhZBUU8HVmWD7AEoZPiymfEPM+cO446IymUo49ew2kf2DpDaK+bPE5KAxZ4GHa4VPJ0dlCf3kiK0sySrKqqCk4vWLgdVZRUyRQglcVzA4h+0SnQHlMml0vkzYEDFRsW8dxx6UgiAcYykYixE/FtRGwpnn1mc9+SRInk0lbpbYR8vYaUYX6UZBsBrtFVpFDvcKJ0eEj9SiwIZIkRRnF5F9Ae4gKeaSUueAGVVY2uLI6BLrzZrNw0uuP/8BH/zyr7O8eBetwIc3UHLxf5H3Jk/WpNd93vOOOd6hpm8eekB3Y2I3RgIiCREUKZI2LduhnWyGF3bYa/8JWEjiyktvHOZGtkKWp1DQVoSDpiRSkEhBJAACZGNsoIdvrK+mO+XNzHf0Iotc2KAWsCWTdq6q6kYt6satk2+e8zvPw+bqnHf+8J9z9+FNbt54iWfvf4/16opiOWNYbxh3pwQ8L955hxATo5s4Nj6BrhKpzxQYkoIsE0JYht5TVgJtppZSVlAuAjklxl3E1hIrFaoVjGMg7COl1UgzsBkTOmuyzER1zWXXwACJgJOga4PJAlUbTCEY955hE7HHDluN9BtPumqIMZCu/1b1/4ajNOf8FSHE/wh8jQmn8nWmtsk/BP47IcTfvP7Zr1//yq8D/40Q4h3gkikp8+NdAmatRERJXSRi5Rk7ydxPxvEcJLUpOU5H7KMhE3F7Q8/IVXXGYXNIP9Y8786ISTIUgWElWFYKdGLXJzbR019m7DhpoE9aGHNm3Y1UQlFYz828wJiCrtxTzDJPtx3zg0AjKi52BiMLjlqNIEwno2xQs4g0kbPnjqt6ZCgGxk3FUQEbBaLOeDwhTDyJXGX8kGjnIMvJ1rOoE74N4CENBqUdY4wEn1nLSCtK/sobb3B865M4McMNex49+oCQM7du350cjs5xenbOvKmQ2rBoGrwbGfueffS8/PLL7HfbyQoTPCEE6qq9XpZQHFcNNzmg73tevnELUzUEH4h+nPjcQvPRh5k3bj/j7/xPX2HzGOI4cnCjZLdTdKtMvwqIuURmSWHyJBnwicUtRb0YKU3mYqfARcKQKeaKKhl88Nw7KXhtfoef++hnUHrG7KWWk+MT/v4//Ud41hQehh7GMGWLlzcthbfklHgaejabxPFCUkoBFXRDZrcDhsydhaJYRF66I/Ehsnoq2VxlZocT5vX0h1AUiqMHguMjwZnxBJdAJWaNJGjIK4gus7itiWNCiMyNWcHjteNxfsZM1shkaDFE6WgPJUF1SDL9OrMoFGKWcDlSLRRJ+klk0gqkjdgK+l7ghkwxS1RzQVPC6WokFIJkJanTCAnjkAiDnKKUDZRL0G2auEQ6kAIcVhIrYfDwInrETuNFnLauBwVJ0A+Zs03k9q2SyiREC4MS5ChQCZ4/k/hOcfmo5PBWxPtIfQxmFvBRIoJgdidNjt4kOJwVKGCb9rSLAjVonl/0NO67bP7wMR/9+K+wvdgStWB9dcHNW/dZX1zx9Pn3eXr6LUpZknLE1plwFqlLTTc6rLIYK8jXA920zyxmBux0aFFFQrjMcibYjXlKGq0TqkroOuJ7ya6DrCPoSLeGUOYpVYOaMu37gNcTLKyqJDl7IJEdZAvtUhCzou8CZu7Io0ZpQXCZulCsvSFcZmSR0FISZcSW+jpmma+3uH/M8vh/47D8r/0qm3m+dePo//qCyNz9iMSNmqMHI0JB8jDPFY1hOjVkzU17wH6cTuRNWfDb332Efe2ch82MhazZZsf5NjGWA5WSFFEx15Y2tlxuBcJJXr2jSB6u9pFG13S5J6tAHeoJvFNGvtutGIs9Ugpuy4pDvyCHydZ74Uau9BVFGYlRkcXE8xhzQClYrTLDUFNdWMaZQwWJryFqQWEjOUFRJmYiM+TIplM0WtOt4MhoVr2jOUx4HCIlXiuO+NW//G/R7yXt4gDnHZcXV+w2G4q6wRhDO1+wODjg/MUL9rstddNgiooXTx9TliUuRLQ2zNuaHD3OR5RWpBive4lTvriua5xzSBKmqHAu8CeEI6kU4+goypIfPH7Bb779L/igP8VYg23BeUd0ge5KkjvDwd2MsYkcDC8eZ2w5MDuInJ81FNXEGQ8p0Iwl944tv/SxN3lw/zUePdtQVBWFtUiRcSLxd3/nf+O8e4ZQkdEntvtEUxtizAQXQUBxEGkasAaMgbaWmKQZY6Iu4GCmCC7Te3h0Ce/+UUAWknIWsaUgOYW1kmKW6TpN/3RqtTRz/rRFI1JGC+jWgQcfC1SlYOfgcgVaaiqjUWVgHBMXp9PCijBTmkLoTFMYlNScryPdLlG3gtwpho2gqDNloSjbTNYTkXSmzSS+GEd2uwS7euKOCHAbgakE+IzUCV2laU2eiXA31wWy8GzHAM3E+x+3EoJAGkE9gxA9Olj6TWYxEwiVqIuMVqCs5sXO4QdD9hNmd58CdhYpGiilZusjWUpMFvgx06ia2UEAkSil4MmLCQWcgyKbiFQKGTSFjlhXEHXgfBdxXqCloC0kKQqUdeQo8R7KGkiasNO4lOj7iaGTRaKeZQiacYzMDifh9WaYBt1Kak5XA9m4SckXJFFFtJPgJVZrSiuRdhpChxjpd5mUBEWVUXpivoRB4qNHqIxpoLsUqGLKrcsqo1BYlRmcwKXpIJadRCaB1YZ+D8omhn3CSvcj2y937r/C7335H3815/yZH1U3/4JulAruV5Zbt1u+sr7EtgklM+8NO44LxW19yF4Y3g8dwuyRpuFpv2Pdw2KrKKuCqki8VNT8oe95MkpSfc1G3hveX+2ws8hibrn0mnmaUdpEV664MpcsZYlxguQqTsOKSkkIlr3wnKlA2+4ILxpir5jVFlnOeG+3QxWZhKPvJIeLAsfAMIhpBnAQp4GZiSijprVjpVA2ksNEhJsbjZNgyTSV5eo8IyvBfhdZVoq3Frf5yx//WYr6Nv1widSaedPywfsfMDs4ZD86ClNwsdrQzObT42lIzI2Zliq0nuzpSuNC4OrqCmMt1hi895RlRc6ZbddhbMFqtaaua4SyXF1e4d3Uw2+aln7fobUlxcjdw4Zf/Zmf4yvvf5svf++PSaHHGAE60WrJap948QNNuxRInRg2kZihuqmxs0CKMG4yTSF4aVnzxY98hqas+d4PnvLB6Yqf/MRH8WNPUdXUyvI3PvcLfHD+nNXqkpB6BgFj3PP8YsfysCRrz3o/gum5OQchA5FEXQmu9p6rzrPqEh/8MKFt5vCW5pWXFR+8A078SVTOUTWWnCPLg4RVhrSRjNljpSFGSDaiKslwqvj+H8HiOGHbTBNLPjP7EOXM8OXH36Ve7onHgvFK0Z1LhInMWsU9U/JoF4Gpb92dZapmKiTGW0Iv2GeHSYp2rug6T9VONMm60Tw+jYhZQhuBqfWk3Cszphb40WA87LaRGDPF0tNtA+UCLAppJoiYz5L9zhMrhR8SNYJ2IRm8JI8JY6eM+ZJJsq5EQlSZMSqMTpRGYwTMdUIFSE6zHicOT1iLafi8HBHViC40EQhjQgeJtQmfPS+uMtkNzBuF0TD6QEiC013gsLaMO4EpM0FkNluYLz2uCLgekkhkGdCFQIQKWU2Hg00IdAm0kCjhaepAHTLbfjrMLRpFt5GEvcRagRaaFKdTvzYTc6aYS66eJUypyPtpgcpWkrRT7HeJRoGxIJWgtBq3l/gY6K3AKtBKsNsLNJYkEyEGqloSPFglfmyi15/rov5nDgkyxN0BLyTMlwFRJoRIrEfBJgfW6YIQMusPLKrMPLgxspaB8pVI1Zac0+GDZO8DT8cJd3rx2DJrpryuNp5KKTarCt841sHz5HLPrt1StZHt4YZVsYXcUgfDug/4rAk2sfKOzUKwKyI7H9m4RA6aJDSNdOwHjR8Ea+uRVuOjYfe+4UArTB3opQAbGXsIl4G5AZ80g2KCPfnAuJPMyql3p53mfjXjI0f3eHD7LgnLbtchtaKsG9arNdoUNE2DD5Fx6Ce5dkpUTYsxhs3VFT54iqrBD3uWiwOENgzdDm0szg0slwcIIdh3OxYHR4xDj1SabrdDW0szmzH208ep6zrmyyXjfgdkhmGgrht+4aOf5aXFHf6X7/xzNvE5QiSMDWRKovFI2zB2keNXA7mMbDaStMkMZ4bDueCvvfU6s+KAk+NbnJ+94GrTTUaqqqIfBuaFxTnPvG34S3c/zfnZGSmDtYacEsE7bFEiSWz3e6rK4oaeYehx3qGsYjyQfO30q2zDe5y0sN4lHr3j+dAbhgcfEyihkDqx6SVd59k9V8xOMtXc4ZLADJrVWWJ5rMjecrUeqG9Bv1V0K8FdecJbt+9xa3nAnVsnvHz8Mr/xzX/GIM7565+7wW9885KnzwJ2ASfzjidBcfFtS2GmtFToE+VJIJeB0MspDy4FSieM0Kz7gPSS+hCq25EYJcJPw+gUwA0aa6+phimynBt228TxoWR/lohOM29KbOmxduTFWaBZaHTQKKdwW8XhA0O/GxAicf5CUVeGcRXZjYIxJ/bZkVSkqhQnSRJ6SWsErVGIIrM8zGy38OLSw5Xldq3pth5VCrY7D0ETdoq6TAwpYuYCv1E4M04axdpgEBSjIQ6gssCNk5xDJsVmHZBSEmJmdBmhQTkDbWDjBkbl8ePEgSlLgYmSXTdiC0m+MnQXkryH2dJyehFJThLLQFUo9l2gbAyBhC0lZhYZidStQmQYR0/QET2XDC5jAEaIRUbVAYsgdgIvIoVWGJNJAww+UypJNBm9ELjLOKWwfozrz3VR/1d1hrwd6codm/PM8Z1ElzNlJSiMZB8yiUjWGWEkp+MKU0d0LtkGmIWKqxR5kSLri4xAsjySGAcrM3JrKRnJnPottsvMK8c4ixijUCITfeS8g8yODy8XvCQb+hx5dx8YjeLF3uEMXG4F2SgKEYhrgRAl2kPnPGoEjUIpSCvFOBf0WbI8mZIW51kybhSbXWRuJXqR6LzgxsyyB5Rx3JxLPjx7hV/5whfYbjrOXpwhruW7o8ucn74AObmV6qahLCuePXnM1bbDp/c5PjzAaM1isWDX99iimk7e11acwhpCzhTG0O/3NLM5McFqs4UUqWuNtgVaG6QyKJux1qLdyG63I3qPlAGtNZv1ijkLXr//gP/s5Aa//cd/yNeef526TejDzPPOEUtP1Upk0Aw9iBBZVAUPXy34wisf5Y2XH3K17tns9iShOF93vPLSPZrZDGs02+2Wq/WW2sipZaQ0fT/gvWfWNsSoGIYBYy1t3VKUJSJrUtYcHM0AQQiBn7v385yN7/C2/X08E4smC1AiUWFQTUYWsOtAzhW700TdJpqZJDUBaQRGKbwPzJdpit1tBF985SY/+/IxF+uBhw9u4LxgrhP/4ad/hu89/QE/+/ob2OFr/CNzzixGkuz52MywW2gWpeBXPvMxjhYLvvn0nK+ePuJSXJI2iuIoYQeDKCXjMEmv3SXcmhmuRkfnMilo3M5Mf4MTRDkBquTW4lxmN07y7/4qMitgvU4oq3ll3rLtPVs5oheQreLicqQuBaMXiFQxjp7YePp1JkaJrCS6DZTWMu4VfgvbJ5psA2bhETagtWJ2R9EIz2YIhChRUSGi53BpKQ413RBIekJI1AcZU0aKFFHOYK2agGlOkE1CpExpM24IBD/hMMpSIW3C7SdwLmSm0Y0ixkCzFIQxUyiJT5pxk2mPE6YQ7M4hrydDWGEAL/E2oKqMGxPRRjSR+TLhvWTsEkJDVUnYJZLIqELifWSSGUnaaurB74tJpjE4kIVAFpliJ4hR0m+g9H8CXv/x6uaf66L+Z10Z2NsLTo4SuzERg2BeZy4dGBVwTiBDgS0SKWRuVyUXcYfKidWLgudJMz/WSOkQMnPUKpYW+ugoRcYNIOvM4hB2ybETEo0mbg1JB0I2Ez9i9Fx0njCALSXFXLE9H2mv31VVCHLI9L0hnBvYSMTcMzsQGBNxm8SNmaa6l+jXgvVzTWUkgxgQJmPaiFaSMU4f2tApnj6DeuG4MbN89ug+n37r88Q09YurdoFSk+SgLCwAtiy5WjcTQjRnsrYcHlUUZUUSitE52vmcG/Ml+25H33VIpcjJYWxBay19v8cWBcGN5BRpqwJtC5Ca6B273ZbddkM9m3F1eUlhDUoI9kOPFIJ+GCehcAhUXUczm/PLb36av/Lmp+ndwDh4ts7x3//ub3LpzlBJYI0iDIljc8gvv/VpKi3ptj3LWUNICYxmMWtwPnB6ekpbVfh+T1tXLBdzIoJxGDmct2QxycLLoqDbbvAOyrYleE9V15MPNKUp/1wYRPTcKV/j+PZDTh4+5Mn+u/zm1/9nFrNAbSbHZFsKnovIzUWiFIrLPhOIuChYzBMXl8OUjpGCeSj5pTdf58MHIzIHSj2ihh9yNLvFk11P348sxgtsOecLb32OI/02l5crjg6POT4o+Px9wZ0bDXdfepXNxrGcHfNgdsTvvP99Hrtzdk8jpgahI8NjTVlrnJhuPClHlFKILNAzjyoTXciUheCGnfGLn36Ly9UV/+Rb350e+YvI6eV20vSR2EWJcpZ5AZ1MjM6jtCDmyGr0aL1FR0nlM8c3oeszq0vDjUNLThPnxg0T9NwahXcJomA3KHZJ8tpxyS5tUYOkIPOR+QyJYBMSUXjKJMkRIgnrBceNZkwCHSdmEoUki4y2CaMFUmWGPqFUpt9PrJboBE4K2AfKSuJ6gY0a24EWibjPpCxRSeFcpqggHid0Vrx0KBl2iRyAIkAS7IeB1EmawmINVDPPjohIgpQ81IlCaJIHkSTaTNvIfpywGcYK3AhCCYyeeDZmnkkyovcC7zJ+byhE/De7fPRv4vqzM5qTJHcYEvceZISBYRQEn+iVpCw0zkvGfSYPkguXSLcs2kLRBvb7QLww3LljUMIzjhqPxBaaVniqrNlET7KZvlfkjWI+V1AktC4Iu0Bde2xtiSjO6Cl0Yu9gGDNPnwkO7kiaOuOjxoRM9dBTHUb6IHCrjOunDUVVwPxmoL4vMVtPv8soodAxIqKiJDPWkW2fUKOkqAVv3XjIT77xOq+8+iHWm46xX1E1LUINNLM5xhguzs8py5L9MGK05uriguXxMcZalIDCarrtlroqWK9WlGVJDBM7XeliGuBM9CHGkNCFJEWPMZaybqjbGePoWPd7hFQUtiSnjFKKfhi4decOex/54Mlz7t08xijJft+x6we6fkAaSwgeqS0HyyXHyyW/+sW/xn/72/+QXVpxYmZ84iOv8tKNO9x/8IB9PzB2WwYfrh2cHR//8Id4/PyMg+UCoxQptOyHkdVmy+HhIXZRsVldXbOqp7OaLivGYcCnRFNVjKMjx8CwG5HGYJSisAaDpMwF7nzFZ974IlYc8Xd/++/wYtxw+5ZkOZMcNhItwfWJmwvJ5T5h3ISDrZrEsMu8efQKnzy4xcGsJcaeIWeGsOHp8w0fX84ptWMzbnnpzpKCnhfrKzbrx5Ra08wPCTlz/3BAiMDZ+2/z5PSCor7NGw/v88qdG/ze2+/wL977IZvQkx0YLZktBKPxXA6JlPU1QCtRlBkhEzcXFS81hzw/3VErwf2X73Ayn/NbX/8Wz4YVFij1ROhf7QdKlUljwCeuPxeSOESsEGxeSJomcVwZ3G46LeeYuHou0XbKhWerCDi6S4new42DacMzjZn3nybGMnN/VtIWhtH3NNlwoD1tpbnKiY1zEBRhu+DJk4GTG5BkxBbgtpI9jjh4FguN1Il6LiCo6550piklOQrSXnBxNs1JlJgY6FWhST4QxHTzk2ZKCUkviDkhS03dTsCv4DJDlxl7hckK108HlgJJ8oqUI1EHKDz9mNBlQmbD0Em0hT5lpJ6gYsFlsk2M/QRNG3dgbKasJxSvaTz+nB+rr/7nOv1StYt88+TwR7ySOf5EoD3yzEqJ1hLX16yGQCCRhCU7hzKC7Jn0Y0FRWElMCXU5Y9wI+j7S3EgMIdBmg2ojVxdw90CTl4HHm4gqLKmLLLRGi4SQiRAELkbmxqDKQFQj9Syy89NNQKFRURKUY3QW9hkRM7ceeuZFg0sju73i0WOFUFAdwxgVUnm8tyQ36bd0nE4efR+wNvMhe8gvf/wzvHzzBtu9px8dQkiapsHaAuc9zWxG8J7ttmO+mHN1eTnR4YKnKCuen50RERweHNDWzRRBzLDZbNAkmrbFjQ5xHZTVShNCIAJSKqzRCDnl2gtrKYqCs4sLDhYLmrqm223Z7nYsl0vIid/6l3/Eo8fP+dmf/kluHi0nxOrYY4sSj8A5j7WWQk3kui4m/uk3f5+f+tBrtNWMpmmom5rdrmO7ugJtCd6xWCzZ7XvGmPnoG68xjo6zZ08Q2hC8Q2szDVvLgnEYMEajlaKoSq6uVtf2+oyxFq0UOUaePflg+jolFofH1E3Dfr9ndI6TmzfZi8T/8E/+V77z4pvYJqOrTF0I2lKQYuZ730ncOaiYnSRcpznY3uNnP/wKN2cRd/6MD56d48olbVPx0r2WGzfv4PsV3/9gR6t7Fgcz1tsRv36EnT/Ezu5i3HOKpuKDx6c0as/X3z/lfL3gE5/4LMs2U/sf8qKb81s/OOU7V0/pLiw4iVmOzG9GjIJxVLAuKK3hQGt+4uZtLlZ7sjK89cbLNMVkt3IxMsZMYTRSQtf17HY7hBWgwA+RGDJjSmx2e87XPX/8zjllFajKhM9TnHMcA+VMMY6JfqMoZwFdCjZnYKTi+G5iHCKdy2gtONEzfvr1N3jp1jF//ORbXI1PUS4RJbSlZe08WzJVrHjv/YFdiJSmojaCSiien0e0FWTrmR95pJCIpNFFIifoQ0IY8HvN2EmKUuD7TI6ZupncsEpOPHdhpq3cPEo2K2gLUFoSZUDojA+JTCSPBlNkxjFeD1IlXZeRZUKXkeglyQlmMyAKfC+JMk0D6JSudZdimp0BUgdM1kg1eWsFnu2zH60/+oudfvlX3HBGB6IzuI1B2EiFxCRF1Jm2GjEzSdcHrraJSiXKaNhvBD7B/YPAvGlphSHojJZ7ZkVBpUt+8/GWJ33guA00teDyEvonkn2GwwNF2wqQE9N62yXCVaRaSnzOBJXZPdcs2wJhE0JJGpGojiPZabad4PFTR9hYmkM4uC24OIP9RhO1QChFfx6ZlZGqEhQmU2o4C4nXZzf465/8aY6P7jL0PbbQpCwIKTI6R9ePFFbT73uG/dTiKArLYjEnZRj3HYMb2btEjIm7twr6oaetSna73dT/HHuS0GQZCeOIKkpiStiiJAaPLSvcOJBDQKQ4/cOTuXVyjAuRzXZLXVUIKSdmdM78/E++xX/9w/f5L/7LX+djr7/KL/38z/DaKy+hSLh+jxTTjSGMA2VRkJzjix95C01CGctsPme72dDvtkipMGVJFIreR56cr9DaMIyToUcIiTEGKQTeuQm6xNQqysFhymLybTYto/OsV1fMrou4NZa6mRGCZ7PbEVZrdtsttpl6yuOjx9RVyX/6b/8H/O733uTv/7N/gNtuKL2ieVlg28T8SLDeJR6GBR87eAizAiEkZV5R2fe5+7HM0Z1AdhLlDxjcCSkkbhxAt4bnT57RNBW2OiDrkm67ZVkmHj1dsdv1lEc1H3/1Vf7333/C1fqS/S7RumfcObzkP/lLr/GV50d8+TuP+MGTDWYWWT9T2AKaSiGSYJYtn7r/kJQyz69e8JHXXqZuGjSR0Y8UxpBDz6xqqZuGZevZVsXEujEGpTSt9fQus93tUUrxi29ITPeI716O/P5lxSYn5idwbMF5yXM7FUxbwSYIksmMHvQCDr1kMZac1IdUStPv9nz05od5fNFyJTcgI0plGhWpZKLSJR/7zCHPL59xliJhSBQYRIh868mIQNK2lhQSbszka369riSlSBgFchkwSUGAVEp8SkQB0cNsNu1JCCHIcloucwnGvaeaZeT4Jwo+RTVLSJnYbwXJG0YT0U1GZknup5lFTpL9lcIqweAmrXazFKQw8WuyAxU0LkRkJUg6kRyonBBRQ/7/kSQDAR86Llmqliddz0TVz6ATWQTcleLk3nTSvXWzotGa9ZnGHY5snaATPXI28OxpyYHVfOL4AEgc2ZY3X8n88eklZ6dQHyfcDm6fWPo4EF3LLm548a7i5GGkPY5sN4LzjeRkJtisJih/ipocPSpaYm+JwqOyQmmBQSGspPOOJYYbh4KxEwzjZEM3WrLfZmzM1KWmTSW/8MZH+MzH35zQvDGhtIY4mVyqqkYISVHVU8FNkaqq0FqhpMIYS7/v8DFRFCXNbIY2lrKq6YdLUBpbFLhhmE63MaKNYbZYsF2vsFWD834q7Dljy2p6TFWKoevQxmCLcgJYLRZcnJ9jrCWMIylnZvOGv/Hv/VWePj/lD77xNu8+esznP/spvvC5T/PS/TuYfk/OGSck59s95ISIEV0UzNqW7Xo9sbeFoF0u+eDpKTeODtht1pAi2+3A5eUlSkC7mNP1I/FadZaRBOfQRQHC0O0HjC0Yhp5Z29DeucN+GOh3O7Q23Lx7D9fveXa15avf+S6f+thrzLWjtXISi2y27L73fT5yfJf//N/9j/l7v/sbXLx4zn6fUTFwMhN87OAmb954SE6aYXQId0k3fABHCX0s8Grgxs2K56unlGrLODykOzsnby959eUDVFNxtoUgG6rS8d57L5BK88abP8V+84yn52s+9cYrnJ49pmg1UTWMUqHOvsdPFDe49/mf4u/946/zfHWGGKbBW7E03LQ1d5aHaFuyXm+4c+OAISQKWxBdT84wOo8xhu36Cuc9RmusnrZjY5gkzTkOzM2a4+oJKUtSc0F1fMQPxi1hHcg7xeoyUxxrqrLAbUcKJfnwgxNqcUqnZmfiqQAAIABJREFUOzYj1NuSe3rGeh8YdeThnROGrsN7z4Oje5wMA/PFElLEWksm451DkHn5+B67bk+IEaUsTw42RPUu3bCnTJrZosBQcv5iz34/8XlkiGxdT1ASWUIzn7LmPiRmCsY+4nymLCQuJpJImFqQgyBPzmic9oio6DuBbQRoAU1C2IBKkhDkxCpKEhEgeUGuJligsgqFIo6BSircTqDnQA4smswQJml1U2aIkyTlx73Ul770pf9H6uy/jutv/e1f+1Lb1D/iFcHSNBzeyRzMDbXMDKOe7oSHHmsyc11SdDP8qqTIhsMDTaEyy2RgMDx5mhl7QXEcSfsCqQ2P1zuaUlKViu9eTY+Tt28p2BqiCdxqaqojT3tDcXQr0zaC2yeCiz7RR0PfKbozSbIJd2FIm4bYa7YOykIgUokfDapWDDHTbwQGQ58ycyMp6syuixTLxI1KsgiH/PInPssbL7+GLWfX8ULHerUmxYTShrKZTctDZkqiKKWo2xlN21xD+ScYVVk3zBdzrBLcvnWTft9xcXlF1bSM/Z6qrjFG0/d7UBoJ9H2PDwHnHNqWU/GWghA84ziSc562UL0nhcBuu0EpPS0kKYWxlqZtqauSV+7d5AfvP+Hpi0u+/c67fOPtb+ND4t7d25RFgRR5cjWKzORCDbjp+I3ICa00m+2OujBIIRmGHqsEu/3Ah19/jUIrcorTMDfGSTpMJqU4meKVZLPdAuDGETJ0+w5jDFVVXWNQPUII7t29yx98421+5ytfQ5sprtnU03A5+pGsDGIMvPngoxgVuNxfUYWCh/sFn7z/Kllo5vP5dGM3hoNmS3EjooqCMUf6MfHdS8fK9XThjLk+JMmCoqrYvXif802gKTMXp4+4uthy+8GrnNy5z+gEp8+fEcdzrOq5WF0hRMCHjnJmGL2iVR2ffe0eB/Mb+NBxOC/54oc/ysms5njR8PT0nNW242y1oyoKbi6nPQMhJIU1pOuBMUKQUmaxnHPr9jFjd4V0jzDxFMZzLM8o04pKegq955XDiiBe5dmmp/eJlBWh9sxUzedf+xB/+ZOfZGYMZ92GhVvy+uFt2qrhq2//gOVizusPbhO8JwMiZ5QUXFxe4FzAaMnQd8QQSCkRY7wGGAqMMcwrzcOjBW+98pC78wM+fPchr5yc8PKdE24fVAgh+eKnPoHrep5e7Lh8AW0riSLgekkRDEorZLIMnSAVCVUnDJqykkgFqhLIZhqGKgXWCJIX+K0BIaYt7X1CaYFQUwuraRR+K/BR0HeT7LooFMFnpJlMSsMgMEYSI5AFRmVkNbFn/PijT+qzxQGPP3j32Ze+9KX/6ke9/hezqAtY3BcEDYPdM1tCO89UYuJX52JSZc1ljSo0l3uPLwZUE2hmGWUii9Yw4JmfDHzoyCLrLXUd2MTIVow8/2ACMh034GLkzg2Nu7bJaAnBC0wsuFGUHDWKBwtN0JGygmELh5Xi5AgOj4ACdrtI10n2++lRPSIZe013JZEyYXWkagTRwbGr+fff/BSf/chbWFNTljXjMDD0E6c5xoRUhqOTG5PfkOkEH4KfFqgEkwFmGMgx0O12lGWBNZbNdkc/Tj3psrAE56ibmnh9aklM1vXddktVWoxSaJGRSjIMI2VZoo2h6zqykCAkznuymGS+PmbKqsSHgFRmKvw+sFzMuX18yA/ff8Ku61htdvzRt7/HO+++j1SW2zdvUJUFEhgGh5SCsjAoKZFaMzrP0A8cHR6w7zqatqHve8p2xnK+QCnBbrtldI7CaMiZEAJSa0zVIBBYrZFCTE8m44iSkt1uB4C2Jf76dCrI3L1xzJd/76v8wTe/zYurNSc3Trh95w6LxQIRAykEwug5am/xoL3HK7Nb3G0NPmSOjg5IKSNMxWY7okxLt+l5Po7MmkgMgifbwGqfqEpBLCIvHd/i3ffXfPWbT4lXPQd1xu0dbWmY20COjs3zc87eewej1jy/6jhsJ5fpi3NHlJ6LVZxacEPi7skN3nrpPveXh4TR4UPkeLmk0IrVektZFtw6OebezcNrd2dm7NZAmpR0ShFDpC4lJ0cbxPpd9P4H9OMVwfW0MbCykKtpv2N0DeXiDT710TfZdz1Pn/YcNSWfuHubttRoKdnvBsrRUmtL27S8uNpwerHi8OCAn3zrI+xW55RVQ0rTRrNREpEjg/NUZnIR7PsRazXj6KbPXU5E77AS6tIwnzW4EEkx8uz0lOfnF5y+uOTerRPefOkWt5YNuezZxUAQCVRGWYmUlpNFQycGfMyYnKlqgesyYSo5qCxQWZO9QIQJneB6Re8zhc1gMloJup1k2+XJ9GU9wkwu0pwE0lzL1V1G60wkQ5IElykbgZDXPf58TQL9Edf/N4s6cHxnksrGUXKxd9w8SjS1YNXLKVuKYSTixASbH31k6CWydNy+IRhj5L2zSNYQi8ROOt65jPzwxcBmiMwPFcOQaFtJv0+ctBapDaMTlEpBENggUKPgpm4J/bRFWM0UORguHxnuVQsIICrHZrCkrPCjgEKRIiinsRGOjyDuFHaw/PyHXuU/+qVf5M6d11DKkNNEiMw5AQLnA3XbUpaWGCND35OB4N30iKwmdZaxdoJ3xUi36xBC4OOk1KrrBh8Cgim/G0JASMl2u6ZuZ0yr/omisIQQUVKgtWZxcMCum4rgrG0BprzxbEZRT98Lpt52WRQEPxVnmCb6d24cY7Tke++8T2UtPgSenp7ztW++zQ8/eEo7n7OctxyfHGONwcVMFJJtPxDSNNQMMbFcLjBaI5ViNltMA83dhm3XI3RBTvFP++spZ3yIWGuuNWKTGV4ridIK5xzkjBtHrNFYa4kpY5TAGsO7Hzzhg8dP+cO3v0e3H2iahvlyOW1KaoUpCmSWzOZHzJY3GPY9WiZ2uy1Xl1doXbJYNvjhijFusXN4eVHz7MKx83B/oTFW8HRzxaO3L/n+DztunrQ4r9mmGU3bMqxWyLKgZsP23ac8fTrSUbI5KGGRsSowbj2rjeNblyvi9gqdemx1BCmijeXw5CZHh4f0zrM8OmbfD7z60gOO5jXeRcZhx9m732G4uODo9m3QBSmM2HiKSe9xNO8Z9QbZJmoFy6VB14rcR2KvwBxyMc7JWfDa7UM+dLPi5ZMTvPf0g6PrOtwwIATsXaKxmh88esbFuuNzn/oJ7h/VjN0aIQ0xTaYopRVSCoSYnhq1ra5pjQprC4w29M6x7weEkDgfpj2FdoYks+327EeHMpbBB45mLQd1w8PlAVYFLtYbtIkkmaiMptsm+mFazbdqkm+YRqIU1Mpyvz1GBkUXeuZzSdNoXEiMaUJFWw1SJlAgikR0kWGjESqik0TqiDSSfj8lXWICoZl2NbQgjkCUpKwQSeL34f9c9qb/vb/IRf3Xfu1vf6n5M4p6MpIhShpb8mg1ctUp/Gh5dplRSI5oeXQ1ghd0K8G6g/UQOO8hOs0warad5N6Rgq5kOybMumB24uguSrxTHJ4otkSSlwxjZjQDy0JTCBA2YZqRSknuNi0CwUFpUEoyUzXrPtDWM4pCc1xGxk2GJQSV6AMcHhtKoajryLCR3G1m/DuffIsvfO6nEapmGEZMUcA19F/rqf1QlpOFpazq6y1JDzkzXy6v2yGO+WKGkJJxGIgxUjUtfT8ym8/Z73sG5xApIoRgPp8TU8baAkVCCkHbtsxmLeTE4vAQKQVaG4L3WGvo9x22KCisndyjRcHq4gKrJVpJYvBsVityzhg1OUCbpqGua44OFqw3G84uVpRGspi3+BA5O33BV7/xNi/OLmnbmuWsxlqLH8eJJSMmTniWmgzInElCUdXl1I7i2ngD17o0gzIGkdK180CTU0IqjcvgRsfoPFXToLXCak0KYXq/2hbvPfdu32Cz3XG17vDO8+3vfp+vfuNt1l3PfDGnritkDEiYlryExrQHyKLl+LBmObe8/Op9Zu0MowxNc8HJrEZ+APXW8/42sNAtJ+IYV6/oziLvP07ofuD0RcfHP7IkjI73nq/pjaWuK1JdsXp+BkqijzXjLHMeAxceREjs157KwN3jhnp+RFMZmqaG6KmtoOv3nD59zpOzFW+88TpaCmLwDPs9fn8Fj97j0O5gfhMpM6UaWFQrtuPI06eCzXqkzBFnSq4uRxZS4O2SL3+jR1THiJzoeocSIEWmNJJnF2v6vufB3du89/QFd46XZOD9Z+ecbzr+6s98mkWluTg/B6moqgquBc3BO3LO2KKEHEkxYIzFeQdA3w/8gy9/gzFrTo6P0Maw3fcTl91oZm2LiIEPTq945cFdFImU4MDUHDUzzjcdtZUIM5LkdBgYBshCIKRAOkVKU+pnUZTEsmfvHeSJbmmrTFVPLSulFGWRyVn8aea/bibue0yTm3S3g36Ywha6yigyxGs2vBF4L+gHKIqM6350+uUvdFH/m3/rz26/PHi1wgtB3RjyKJk3hug1gw8srebEGObGUho4HwMuJRCK46qi3ws6B2MMHCnN52f3mI0tt1pLc3NHtAVnW8P+SjMMGWU8G6e5emYIIbNfKYpCE6sRX+0xRSZ2Fh0iD6uKRdnQHEVehA3RS5RVbLPg/EpgG0O3ztRk/A4OCsVnX77Pz7/1SW7euENIgvVqjXMBISQhRoIP8H9w92YxsmXXmd6395lPzFPO053vrbp1a7hkFYujKIqk2KKsAYYaggG3DAP9Yht+dBswYMM2bPnFcAMGBAvuhqjulloi3JZa1kSKFFVUkVUs1njnOW/OGREZc5z57O2Hk5JpN9kSyy+yNxDIiB07Ik5mxlln7X/96/+lQRjFVKoVEBLb9bDsIlvPsxTbcUizjChO8Dyfo+MujmUynYeYloNhmWgNg8GAja0zTGcBySn+LKTEsQxs1wWtkJaFbTvYto0hBNV6HaQsCqyuR7VW/+smpzQpfBgNKTANiXmqWWFYJq5tYVoWrmMX/pMaHNthsd2gO5iQ5oqFTouK7yJUhpSC46Mut+89ZBZndOplTCmwDYmBxrEMRJ6QzKbEcYhl26gsxTRNLKMwGvbtgv0iANt2iOMIyzTJNCRJiiU0JdfFtG2kUcAxnuviOPZpFlhg+IaU1Op1rlw6z87BAablUit7kGfs7e2zs7vPLEooVWq0W00cQ4JhYjkeStqkeJjSxlAJpuOT4ZMHOU9fe8jwIEEFKTVMDgdVjnoxHVfTaGjev5lRVSnXX1yivOij4jlTyyYWJosdyeHRnEkyoVGRZAFUO1V6oxjlK5ZWDOITxZNByvbjEa6IWVioMx4ek07HHN26zXT7Hub4kEY6pmwJwnCOEgLDtAmDgHgakR/vUnI1qtLB8puoaEqSzhlOpriGpiozemNFrHM6FZOq57DTE/zlrT3QgrKjqXkhyayP7/usLTbo1EoYhoFj27iOiSmK3fMkSHj56gUcWXQAIySmaeH6Pq7jYFo2juuBNDGkQa7BMAtYTwhBq9ngyd4xf/bddznoTwpYqd3AdWwMKXFdh5LrMJxM8cs1miWrIBpo8C2HrXoHlcLheEJqKEAxmwpKdZ8Ff5HReEqoUpIYVA6TWVRk8KZEZ5DECi0KxoxvmyiRIERRqK/4Nm3fhxS8Eth+8R22yimOK7AMsJHo2EDL4mKQSsgzjUSTzv//iKn/9//Df1Uuef/GvBDw/EaLahsCIyHLFZHIULFJkOZUKyZl02KSZyyaJTolC7OqkaYkSxSZkPjSIRYp1bJEYKGEJM00YWLxeFey88CGOuRphmuACk4FkeoKC4P51GAuIsKpQBkpi2aVmmcyQOFIA8svsxsMcUqCSZxR9i0CnZK7GSY5SSioGYqf3FijpC2CGCq1OqPxlJPBmNlsynQ6RSlF93CfR48fMxkNCIOA7vERaZIRBgE7T59iuR7T0YhgNifVEMcx27v7NFotkjTBdD08v8Q3X3+LIIy5+vzzZHlONA+KzlOdnzYQWQxHI8rVOoYoYAtDAtIgDkMMQyIQKK0KNcc4xnadAqqxLUzTxHYKj1bX8wrWwunJp7Ic1/ORsgi2nUaZw5MJyCID9XwX3ymKTkkUs394xGgWUquWKZUrrKwsYzse1WqV+sIyjucipcS2LBzXw3Us8iwjVzm2ZTGdz5lOxjTqNQwpSeMY1zKKjkghyJKYSqWMzlNcu9gRea5NmiTYpxej2WyGY1tcOHeGO492sCyHeqMJOiOOYw4ODni6e/jXWb0tFOQZ9WoV23YK7rd2EWTcuLfLg92ceSBZ3FgmMWqkmFTaGyw2ylgsMuonzKchayXJxpU1wjhj5ZlXIJ2x3PJoNV26xxEiT1guabQ0WF9fYxgNcSsa7QlqLoz7AiUl/f0Tpv0x9mxMR/Q404m4eNblmYtl1lpQ0iekx7sMJ1MsR+J6DpqQOAhIxwM218H3NJ1OmVa7Qx6HIOdUTQOrLGmWbBZXqxztQHfucmG9TL02pFre4fpzM84sBVSSE8JUkAYx1UaV5U6FRq1KqVyhVS2zubLAtWcuMRqOENJAnYKChiFJkoT8VLICROEpeAoNakALiW3ZnN9c5cH2HjuHPe4/PWAaxiwvdHAdi0wV6zrN+un3xURofcqcMVBZymK9TafcIE8TpmFKNDNw3BQpIiaTFKkl1ZLDfJJhmSaWIwBNloPIDZSmsMITGgOIQkmiQBuCTCmSOMO0wbds2mWXVMdIuyAGSAeElaO1QFPUpCQay9Eks5wf1lL6NwX1v9uUxh+hKaw13Eu6+KlNGOZYtkl0audWsiAJU96NptjCol/p07ILp54kUdieQTIXSCUpGzbHg5TjeYBbj1kqu2BkOK2Y5rrC7yjWFgW9PYONqmA6LZyQ5yrHLafEqSaIJE5FEfk5h1PN3cmQil2m7ZWIE9AyBg964xhlGjDPsWxFZmkulc/QWb3Mw50DKlrSmwTs7O5jGpKVTgu/WmN3f5/D7ph2o0q5XMIulbC1ZhomyFSzsLrJcf8EDdQrZaIkI86hXKszSxSzGOLJnJrhsL13zNUr59nZP8DQCqNUpbbQJgpDyNKi3bpUKwqg0sByiy2sEAalah2lFaZpkqcpaZpRaTQRFEE7S7OCZx+GReOSkDiOha00Os+K1n7DRCtJqmOuXLnMztEJN+4+Iklzms02k2EflWdo30UICWjuPdnB81yWlpdxSz5ZEiFNiygHw3SKi4o0KbkO4+kOtmXjlsu0LJv5bIZfqZKnCX61hs4znCRFCPANA6dUxrIdDKOoM0g0jl8ijhIcx8YwC3XK8+fO8rHr1/juW+/j2EbB/VcKgcJzbVqtJlmWI22L/qBLdzBibWOLUr2F6/tkacx37r4NacCZpWX2ZJPWWpnLZ5ZBeOh0hmFKDiZlcmPIcy+vo0sN0nlKdyhorb1CrVpC6JilzX1ct46bdrlSyzEtl4slh1FNcRIo2suS9FCxPYRrNYnsd2l4FVbPn6HeaTIdz4s4oTSNZYfWVsK8u0ucB0zECmdfOM+gqkn6uwyfPkIuTyjZi4wmDhVPYAK5slBJhWpNkIwk9Vad82aMZfWR1ZD+xOb2/ZStxQynqlkRD9FITCMgnid468/yuGfyYO8YLYrmNsMs6hlGHBfQniUQp41waZogC/II2vRIk6RonMszTMNgpbPA3/+Zn+R/+d0/JVeauw+26fVO+OiLV3n56nmcU/XROIowTQPn1IBCU7h/5XnGhtdhuVbncf+YW6Un5JkmTzMc1ywMNEyN2xSUKh6WyJnHMbPYRlgZuWGg3Yw01BiOQbWZoqQA30FNYhITdKKZxiF5VYFZMFs8W1OxSkRGSobGVjZmGiJNQcuu8uCoW9B5f8zx/8mgjgBTOhipyZJT+HmqFEqlEJUqxqowAQjTmCDOsDEpSYlrCUxDY7hAlCANmEkDsxVzFMfMwoiWdskCuHBGME9SPG1zbqvG8DjArWeMhUm/B1WlseuSMIXxwOFRlDFmjlPXTGYZ81HOcitnv5/gVgxc18EzDKyqwTTIKDs2Qlnsnox58+Z9rj97me74KUqDUorh/BDD6hHMA+492ublF69hC5sH955Q8n2qlTL7hwecPbvJYXdIt9vn4y+/xFF/RJJnLHdaPH6yQ3c4YXmhybu37jKeTME06fd6LLRbHBwesdhqYkpBfx5SKfnYjlvIM1g2Ukh6wwGu6+HYFr3xGFXIhhNEEabvEUQBB492ceI5rHcID4d0FGhpIm2HkmNSLnkEUcTSYhtBysb6CsPRmJVOhXuPBJ5bQgrN5toS87lPFkXkaUajUmI2HhFHIYOTPpZhME8y0iyj7NqUWgusLC9x5/YtRK1KhkG5XCPJUgzbIzdiokwT54KKa7M97rMz7DIJZ5imQcMuwThiVrbw93pks5iJ5UMSs7WxgunaxEnKRaXotKqUSh55ntFZahPNY3yZoQyXyXjM0kuXiKM5Hxzss3085hUh2T0+4ajb49yZM6RK0ayWuXLlPG//5XfZVTGLa79Mq9kkz2uoLCKJElyvzW7YoFFfZxw95sH33iFTmpnRxL20Sng8xOoH7DwZ8mIdqs+V2dp6hY64wWzWo+xKLp41cB9nLBiCwFtmurbFQaSIe1McI0eZNrM4xKx4+KZEtDu4SYoXDQiOe1ieCc0G42CKGZ6QyXVsu4y2WtjzOaYDIgGjmiONDhWrxqIz5+aRSTnI8ONdSqait1tIETddWVAD5T61ho0I36WVN/nu9++wtrHJcX9AtVzGPS2eJ2lClgksGyqVCnFsYZmFn6jWmtSyC6gQ8DyX0WjE+soCVy5ssX88Istj8izirXdv4lmCM0tNNteXqHoOoDFtD6/sM50G6DzDMB2SNMO2XV66dBXbMfjOrdsYpsY1RSHHK6BUgiydUnJqDCcJXinFdBTBXDM5kVhCEsoUWxpkSqNOpkijKMqbEqQQRHHEfCIoNTK8ck5ohqTTggmXuTlplkMEA518WOXdv9tBXfwI8RcB2JZm1rUIyyl+biKFgaxmaB9UrPBCi82Gx9E8pJFXSNKcXndGuy3xtEA0E9LEIp1FrFQ8fO3im/BifYntPONWd4xjWlxcfJl6e4Vxp8ud3bsQD2hfauOXNJYZk1Tr9Ad9GnaHWqfETEgCjnh+Y51O+VP05gPu7L/FbJqw3nYYpy6xe5n5IER4Kd9/9xbdbp/u0pCDbpd5EKEULLYbBHFMnmsGwxE37z7k6pVz7B0cYhkWzz57BSkF4/EY27axbZsgipgFIbmG/miG57rY9hyEJE0Uq2srlEs+eZbR7fXRqmj/tx2XcimlUm8Q9U+I0xzfhulsRhJO6TR9Dp8+4H/9F1/lQDtUyi7aNIjnAZOTMeHJiJ95sUW29lP0dm7x7Pt3uD3JuDHXVB0bAfiexcJSm49e2WDxy5/me+9t88/+t69zdDKiVvIwLYtmrUo+7PPFhmIWZ8w6i7TFmIV6mY3NLfZ2nnLrzn2mQcj66jKH79xB6oxGrYJpCMbzBNeycFyHza1NVBIS6ISJYfHm17/F7MoiT4MBnmMjLMk7e3eo3XmCfvFZlm69Sbpzwh8f5GzZmpuuTf2ZK1y7tE7QKbO7+4jSqsfJcRdjpcQ7v/MG/96G5Li6wt6tHidbDgiDsL9NpbzOpHfE47ffQVomJ/EMff8Ok9UV/uDrA6Yf3OD6WZM/+/PXmEUW/ZMBwrZYd0PCTBNmHt//1ttkSch8Muf5yxvI/i5PnwLBgIWDHQJV4mT7iP30Jq8/6nB5YxOiGZkbUq9LdKoInAoHcZndm8c0PEWDKZlSjHMH3zU45x/SvvwsSaTBXsZXB1hqTD6ZEOQlpmrCpbZLJjXJ/ACiPt0nAxaXymiRc/9+wOWLNdAGD7uaN9/Z4csvS5JYMUwFu4cJpbIi8DSdmiA4iajZCa3FjKoKeHVd8Die8bVvvc6Vy2e5ePYc00TRrFXIk5hJqrh7+zFPj4a4jkOj7OD6BqHQmIdddkJNyTLYXF1gdWWFRq3KLMwwhEueOkRphnQtGq0Gg9GU7Z0DtOPjCUV7cRmhFOPJFIUg0TmdRgMLiWH4ZMJEIlhcknhJxmiWctIT1DuKhGMmM4tYC/KRIkchSgKnBslQcDxM8RwTQ5okSU7VNnF8QZgXDXlmLcau5sy0JporDCTCSsl1SqUm6R/nTOYThLb4MIpef6eDuhbGD5/XEE4vU251SJRgqBWOYXE8E9imjWU4jNMMOXNIopChlWCaEY2VnDiD0cxEJXOW6jU8I2AeeHiWgEjRzdd5NBpwNO6xWfd557BKsjvm3GobkpfI4ymG06BWqTEJJ3i+RdjrszsrQV4lxcMmwDAW+Nr3buEaVRzvc1DOaNWXePz4gF68hlevsyOmTEs+1QtbHOQuYmEJmcS4po3ZqqIPHzO59y512yIf9OjezxC9PmbZZ7r7CDMMmB5uk+YK13F4+EafPI0LKmC5xPF8hghD9sKU9yYhSilu37xNIxixVrN4/qVFfuPGDWZBRqVUZnN9je7JCa5rcaZt0prss7d6jgcnMXf/1e8S97oc9gVTz8UwC0nfLA6wEGzWfMLFZfLaNmfPuZz0EnbuhpzNYjAKTPX1WzP2xyF/8aDL8ckEIYvmoUrJQxgmlu0ST6cYjsBpuOyMZzSDMW//7le5+9p3mM3mJI0WGAZfu/uAnd1DVo2An/7ipxh2n/AX37iHJTRCSuTqKj/78SauZ/L+uVcY3nuPrZd+HjupFvh9qUQyn9H0DlG1BrVqCWN5yspxwJk8x0hSDmcR/+T3v0P41T/nIy8/w8r1F3DnEaWlFSqWwcqCQea5HJ7k/Ktf+12iKEH4LhufO8fdv/wO1vAQv1GnahqsnBxzM0rpKsHmPOLMSptvPnnKm7f2iYKAjfObbF5qs1h3Wd9c4dHhiF5qYpcdbn3wmM9+9iM4hz2s5TNoOyO/PWX149cZWnV2ujNee/+AixvnOR92KVcG5DmMzQUO+4qDSco0UKhajVGYMlQWz9d9dpTk/gPBd7/5FuudAJUMAAAgAElEQVR1Sc2z2KoJ/LaFOtph2Kkxnyak7gEqlzScMq45oOqVGEUpSgmmxyMejlymSrBRj4kiwSBSxEEh6LV9nLPQUozDDNuQ7A1TNsIU22+wWlMMDvo83pnjpSf81h+8hikFly6s8PFNi+32Fd752p9zb3+AYViUHMFzL23grq2z+vD7fPPunAsi57jdQJy9SH8ekeQxjuOhNGThhKx3zINRl1u9kNF0xguXzvL4nbewVraI9/YI5wGpZVL64it88dpVXn7uOl//H99EGwItJTJVWFrjuwZiKSOWCmGAXc+IE4WyMwwtMR1B1SnRuLhEbwSjcJc4jfC1RZSnzNOYVlvSKvvYdsJkLvBSk0kClq/QKqdiK0xDU/IUeSrY7hfF2R93/I1BXQjxT4EvA12t9dXTuSbwO8AWsA38ktZ6KIrU+h8Dfw8IgF/RWr9z+pp/APwXp2/732qtv/LjH24xNIKbyYtk0SYg0KcYoRYCcgEKhC3QOQihIVGQ6NPMX6Cdwmrs/oyi6ipAR4WjDTsCbWwgFgQ3tIZYowW8sVvoQYBEpxoeitNj0QjvYsH4TsRfH8+3b2jQryIyYFpotn/toUaLNQxHoCLBfcroxnIBcUoNxmmfnCnANmgaGZf7f8qiqSHVWAeSJQqlvPDOLSq+RKUKnWiEFKSJQueFJ2csRFGFVzBH0E0lphQEx8eUbajYFhfqkt/8XpcPbu0iRCG2FOc56ysdfvnji6yYuwRLi+zHPpoM37cwTbBsF8/zTuUFZogsouYbKKuEY3vUWialRFB3Yp6vgl8xGCP4zqOM7jjkwX4fz7FYXSysCl3bwjBtmo0G1bbL+mWPY1HDCiVqFJEM+mSPd0gA8yMfob68QhgESDQVram5Eq/h4wuF0ECeYaiMmmthOi6fWj/P9POfZ+RVqIQxJdelXKoQWjYOHs8uX6DxKYfe9j0uTe6xKTKMap1zn/ws5wYxWZZxZn2Z8sY6E7tMGoa4nkf52idYSgQL56q8+KVLPOnCg6OAZqvBymc+Sz4doaSBGwbMbr5HHIYkpsfqhQqLF8+ycVDBq3awbYtmu86zpS6PjxWz/gGVRoPH3QOWKz67wzknwxNe+sg5orxEtNikee9PePL0mMVXr/LRtRr97hGGZXMQljnXqdBpH/Bg3mChobGWGswnYyLbpNbxqJgGVrPFfDommQWYKqc/UeROnQslhd1YxrBiJnu7bCvBWXvCdi/j6koJxzBIw2IH2ak1mdsbHJ30CPJ9Lm+5uCWo+hHBPCOLoZqYJEGK7QhyH+aWoGcbnKlIHHLOVhV5ZrPQLGM8HFN1C0/fSrvM6sIiwcUthrM50wB0rnAcn876Gr76KKujm5xfreKX6wyzhMuf/iRBEHJ82GUynXDl2Weou3CmJhj5c5ppxtrlDa4slMjdEt7KgHCkUMJi+e/9PGW/inBL4D/DdLiOEDbzOeRSEakMyy6aGqe5RriC3C7OxVwIYq1h5vNkkKEdB1deIjVStKkxyUEpRgNBEFSoOyEqj7CURc1USKUxbIWVByS5g05CjGwO+gEfRqbxb5Op/wbwPwO/+QNz/wj4htb6V4UQ/+j08X8GfAm4cHp7Bfg14JXTi8B/CXzk9CjfFkL8a6318Mc+YgpYZuljC7jra4g8B52TC5NUFpxSQwt8w8DMY+bSLgrmQoNh4uYxgTZwspjIsslP2RnkGUu+jXJK+HnMBJNcaDKpMITE0GBISZuIwLBJ0CgFSqekSiOlpKIzpBIEtoktCh9FoTVaaNw8QZUr5FJgCYErKUSrUkVTSgIhcclQ0sCwLBzHYfz6U7Jva3wJjisol2RhBG0Vf4eSL4hjCXlOmigsCSI/1UFTxZdBALYj8bXElQW2d0antKSgXHKxzAxTChwpC+9RJfAsk07ZxMSk4/h0mk0Gz14lCDSD9w4JogzPcbAtE0NqwmmINF3Wpc/S+SssJg4L5gHP5V2cNEEJSanW5Gcvr1Gp1pgkmnrJwbNNXhxNadTKvPfeTdxyjcTxiRZeJk0UL5+vsXD9HCf7x+RaEmMjlteI85zPff5zhFGCR8bS1Qukox2ufcZFAVpl1JeX2NoyiLVmW0oMEj555SWWxxOa5SrSlLzRP6G19YjDSRejt43h1Di/VmY1OmbKjPryKo+Od8jDCXEYMr2/C3lCFCRYjsetWZ3NtsNgNKez6DPEwKfBPAgwHReLlGA6xpYmTtlAJB5+uQXthMWXfoLPNR4x749QKFx3zublLZ78yW2UsNis2xw4glsPnuDVmrjlCtVGncnTI1ZWWnzi+gZvPRix5Zc4ngTkGnQS8+BEs7x6nfDMVdSDA4yaS9tfBJXhWialcoVpHJOlKUJlXD67yHOLnyUIIurVCtc/ssHeWPH0je9RUYrdxxEbWx7PXK4y3TZo+BaWYyAnCfk04N7TO8T5lKW2QSolQZLjOC7KS5iaGWtVSXqiaZhwFGkiSxBEil4wB6HZH+esb53ns69e4ZmzZ3HMnGqrzgs/8QneHvq0D2/wqU6bb3y/x9uHmpdfuUZoN6ivRFj2A7a1y1aljj3uU/ZKzOYJK2urmD2bcrWGdgz24jmtjsdsMiXKJWfOnkMYgpULn0fEI4bjiI2Nc+z2TwjTjIPKJg86JkJZoCWaQpxO6RxDFf0RRSFfIBHITJOSFf0UJROlMzQK4RRyC1qAkYPWhVm8TvMil8yLhFEgUWHh7ytEcR4a0ZgGT5CkP3Z8/BuDutb6NSHE1v9j+ueAnzi9/xXgWxRB/eeA39SFnu8bQoi6EGL5dO3XtdaD06D8deCngd/+sY/4r4YUrJgJngfmbEZo+xwbHkuuycFc0cpCzvgxb+QOqRCoXCGl5tWK4t255JIYc8ddIhNFBmCkkhe9mFuR5kUr4M3IY0ZByVMUV+NSHvJqbcK3Rj4WBh4ZJSunapl4UnImGzFPMiaijkoTwlSgdEY+D1kUAVPDJkoT6kZKGqekqUYYFmueZubU8KMxWXWBKnPa7SYPgiH3lUaGGi0hy4oLSZ5rtIaTUc5ECBxdtDJHQlDSp4FcQMEfAdd18XXxRMkUmGmGbQkMy8V1MurlErVGkzSYUgdWWnVWFzrU8zHzcougVMW2BSM8knqT/OgIc3EN1zMJHt3EzFPKnkabCmVJwlnOLHfZWKnSnByT5ooz1+tcu/pzfPX3/pTBXLOysMDxwQ4PHu/w6ssv8fkv/BRvv/UOlXKFo85Fwv1tzraqNJc6vHZ7l8Es4eoLz+OXqoyPj7CV5PDwCGPSp1lzefmSz6fOmSRRilM1MbIhy0uXWHj+U1zwn+fG0TYvXrjG8jTCtiwapTL2cEi7E7NfexERPSRILDrXL3B17QzvvnVAqhUim+K7LlkSEUVTEqVJo4CPf+wlypZiZ79Hc3mTTPWZziOgDEIWzTe2hWvUsDxF9WObmO9nuIaJWFxG1De59oqDZZtI00WaNuGkj+Ht0+40uf3ufRpiBqbLyvoapuWz8swnePLBP0G1y8y9FUZE7PXHXDy7yWzq4XkuvZMxM1Xi/DMX2NufEWgDO1e0Gw2QEt910IZBrV4lsQTXntvk/MazEJ6g5id4q5cQfcls9zF7b95lNlVMMqhlGjMOwEwxMZE6Y3uQEhBzZsshnOdkIsWyJWBQclsF5NlJyYTC6AVcXfG4N0xBQfckY71t8nQAOB5XP/5JPlGvYNkmWmfI0hLP1crEzTW+eafPxpkyuqVZX93AMOvsDkc41SrKK7N29ixGsMxKu4wtNfV2g0bDZzaNsByHrdU2syhDmQ7lziK62SSNY+6FFQSrzJ2U4P4TnGqVk+mM1csrcKRQmAgJxe7bROQKpABRsLjQGmVI8lxDrtBCFm3/Qha0SymAgvueI09fK0EpNBqERooMpQtrSgQImaM16MkJPJHFy3/M8WEx9UWt9eHp/SNg8fT+KrD7A+v2Tud+1Py/MYQQ/xD4h1Bs83/oGjSvTB5xZhJS8XxWV9pk0332gxyhyxyaLouexk0D1o0Z8zAiSxLyOKE9l1xbWqVmKD5v9tF5RjAeY1kZwqyzZJswOuELWYZqrZJqQZBGeFpSl1OWjBIvlzVyMsBxfSzXZCA9qqMDlOORS8EjBOVRH69WQWlJu64RsaBc8TBElQ034+FgzIrjkFUaNE3FQe5RHWY8bSxi5wMGfomRNDAsQc2S2CZYliDPNFkGaaoJY4UrIAWSU82X4LSrsnWaqecaMgS27xRSvCrBmMX4ZZ9Ko8Pf/+Im6Rc+xVJNFnzgPGF5dYWW6FOvn6Fee4ZZeZUbzh/hXXyBL1+s8cYf/j7zJCIwJEkYUfNcnntlmf7qFju7T+i4Xaquz0ajQltkHJxoIreNpRRJnNA/PCJcrpBTNKNEwZyDoxMsx+XyC9d5cNjDQzIVDSaHISsbG3QQeJ5DGoXkSYzllxDSRhkWmdJcuXaJS2dK6CwB24cswzAtvM5ZHLvDI6dCnp9mXHlOnueULY9ydZlWpcWxsAkTxd5RzO7RlHvbER9/QXJ5c4E4VZRckwUvYG8YcuGlq9z8w9/CaH0ax1fkGp7Gi2TeHFubBXXOK2GXfLJ5wFzEHMszTOUB0+GMg26Z3f0Brc02rgIjyzHTOYm1TCJcarUKX/zFL2FaNv/uPClkgy2bfq9HEEUcPHpA1d9g+eJZvIUqn/70JyjaCQz6/QHvf/Aez22eY/98l6XFVebzgDMbKxz3Tzi/tcaDx0+49uwzRf2ld4/9h4/ReYJnZXTnT5joNt7CBT73n1wiHG7juPdwrA6R1WN8MkSamsNJSmjCcsOk4Rs4ns18opGZS7XRpF6toAHPhcpKTngomQ4jXtoMyMubHB3uoHtHnNks80ZaIhKLuLhI28dyTGYzwfHDG7z6C7/Cl36liSEFuVLMxgN+45/9Jm/efkhluYWz1OZnf/5nqagcy69x//EO79/e5vK589x9tEd9ocaVZy8zns553rMJ85xLa+tMxmO+fuv7HM6mSNfknSe3GNXOMnVtDnMHShqhTRAarQ1QBRVR5bII6Ke0XS1O4RGZF0E7+wG4RFMEcQQIo5DSTeLiCaMI4EKlRdPbX+2u8xyURqQBH9Z5+v91oVRrrYUQH+7Tf/j7/Trw61CYZPyodasNuLLhMwkTIjlgVR+T5R7R8hLfGDlcaLs0ju5QffZFfv9Bl2fSAWXDJp1PeSIt6kcPob5CV5ps6gzXr6LLdeapotR/zFJnkeOaQ0PlmBpQBtkYPN9iWbpUHI+e9BG2jSlMFuwmURTiOA7nPIOa6eGXyoRRhC19vEQQ1mtEqUBYOUQ5zy9WuJGamDrGNkycik+9bOInNq7nUndMzLKk0zCxXUmWKVRelAGyRJNlmiTRxJFCa8hyzSxQf/29khJMBZZpIAwX6ZbJVIgOprjVGp0rH+VcdsTh3Xu0KmV6OwF5mtE/fkzr2jJ26wUurF1BV9bY7bQ42H6Pg+2IVsng2KrjYZBoi+rCMrXGBa5e+wTffnoHv++w2i7h+T73jiSv3T7kJTvl+XOaFy6foVJfpNmqkuUZ6+vreF6J7izhxntv0/joC6xubBA9uUFv7ymNjQvMxhOUX8OKUmyrIBkrIcjyFJnGaCSTwx2MyQNsz0e4NcxqB2E6JKlkEg0gyXj67jfZ3tmlVnIIFhcpB30sW0EYkqgy37u3hylgTI1ZvYHtenzkhWskpx2zFprkvRu06nWuv/oxRlaDsmxj2A6USkiZs75oEcxm1JoNFheXyJKYt2/d4O6jA8rXPoZLwigaM5RlgoWXUCgsNK5fIgtCHOdbLK5tUlp7gThNIYyJZlMm/S5Jf4zXWeTtdx7yzJUJTnOBcT4DKXFcl3A2YRzOuLG9zfZJgMwVd+6+TqWxwNJCg/FowmAaEGc5sywhIMNaucJwtITj2NQrFUwVYAwP8d0L5PMunruCHoyIxSr9kz2e3g1YHOUsnLOwSlD1DaYzn9TNCEJNMEoZ7B2zsRJQrZi0rrxERAtWFb0owJURjTzAW/0Mrz34P2hVE7YHA37zzW9iSAPh2FiWjSdNHCF4p3dAogWZ0iQqJ4pi3p30uRGOSFKBmab86ld+i5VOg3rV5WB4wq3bD1i7vcFCzWcShDx+sk2WJ8yiOYtXrvDOfpdhbhAlOU9PBrz4wmf555ZkbDZQOOACjkbnVhFW1SmxnVOy/A8yUrQu5grRox+YE/zfTEa1Lm5CgCgcqHSmyCniPTI9jf+qgIutH3i/H3N82KB+LIRY1lofnsIr3dP5fWD9B9atnc7t83/BNX81/60P+dkIoG4IDu495lOvPM9kOGCiPGrlEsv5mF/MA/L7MyKdcvLOGzyXpKxVHDxpELsm/vgJaZJijQ9w45ROvYGan1AxM/wgxPQcSqQsJBOkyojmE+rVKmMdYI9yzppjtFIs2gmO8DBdm1zlHMzHVHXIBSMlN1KMfECcx7jCZBpMWKrZYAscy6Kdj1lx6qzWHPJZyktWQCg065sm3WOTkq95z4fvJJqTXkqeaTzfIApzNAIpC60TpTRppklO/Q8FhfehbwuyTIOEFIECkizBMc1CN8R3cSo1rr+Qoa61kaaBeFUi/Q5J9x5pMMewHYQoOvxE7jLLRuztHbNeDjgqFeYEOpwzn7sYdrlwnAGwbI5mig+2R+z2ZuzMcqI7B5x/OaZipCxXNbbIaZUslksm2IJ57vOZj79KNTlB6RxvYY1WVTAYz/DWn0WSkCURWS44CVPKTUmjvYRo1FBWiZl3Bb9yAadax3DKKCExLI/RcM7td/6Y5sYlls9corN+BZVGGKaFaVwgTXOM7XtU1y5iHc9IZhmWqakvtZlnIZa3hIwiHAOiMGIwnsDTfV786E+z994HuEpiSBOj3OHauRZv33rM8uoqtu/RWFokTxOWkjG7T19HOPunJ7fgm4cfcPuNQ5KoMAcxhMBIc8LxlChT/Pbrf8A4TUm1RgUhHA4ZHx2RnfQ4ubnLdDglX0/5xs33ef3173Dp2gXwbPrJHKts4wQ5zahgac2nM/6nX/sKUR6gfIEq+zTvvUMqYzY7TYRnoVDYp7ILFcvFCAIq0yEL6ZjWaIfDUZ/pgy5JrOl0TEpVgekKTkKH49mULFPkLYPFuc00sLizb7K0vMnD17Z5tP82J9pBWBqnss6G2uO2E3E3rSAmBtNyC6vRYfvpA2ZOmVF/iF5awDt8SqdVJ3NLxCcDer0TYstkig+dDnlS1Ku+FxxilxYwpSSqdshfrjG4ucOLeYNpt8vBYAgtj4vnz/Lttx6jxT5ZtcFWp0ZplHP/3Rll38dfMSlbBsNc08UCbZwGZ1Fk4UoVW18MCnYGxZw0Tv+vp/CMosA+VV6sFwLMUzBUnxa9DI3QCqFzMABtoslPHxsQe3wog1I+fFD/18A/AH719Ofv/8D8fyyE+JcUhdLxaeD/U+C/E0I0Ttd9AfjP/6YP+VEbAA2EccbOcY+rF88w3Nsh1SZO0yedztiwFXm7TDSZs9GukiQpaRxRLvmoSci5xTpDS+JaJgtIdK6YBClWGlBOAzJpkoUB0WTK2bObDJLCjFmgmE6nSMD3PUQWIcjJI8iVQTqfkGqPcDLBNAzcao00DJjGMRpI04w0jphkGWYUcLy7U2iQ+zXScIotNIcHR+RKUyuXSKZ9Wi+cx1Exrm0ghFOIVuUhKpzjVFwsxyCP5iRRxqQbEQUpSFCxJpirQvog14ThvMB2yxbLF8q4DQeBZrz9DqZpY1U7aNNAnewjTAfpNzDcGlpq0jTCkZq6kXK+HrHecvliHmIZGfKFGssVjWNJ4qAoCk4jg+lkTp4JFlttys1FesM5Cklt7RxemhVmFUmCbRokYcD+7V0sqTEqNYRbpVb1Cg57q8rZhRrHwxl5lrG23CRMc66+8Fzhc5qkWIbgxiih7joYwwGSE3SW4fgS14XycpVhPmb44AaDMCQKAkyVMQ7n2JaFYUOvP+SDvfuMjyKEsnD3jvAu5IyCmHrdJzU0s/mMPWPGw50+33rzfS5fOstkOsf3GySZ5s233yHIBHfvTTh34Tyv37mP7fjcGT2m1HmWQ9vEHfcxdcq59bNcXTnLN26+iRKCHBM3jlFKkmqfoLJAMB2STGfoROLUGsyHEwxZp9IaM9MaUZZU1poEjSr3TEHHsogpY5gWoQUPhwdcqV6j4oR01rfIZML7jUV6NPFufpsvfP46r25e5H9/+4De9rfJt55BHO3g6BkWFk0JremM56MZu2mCjaDRNFnZdEmSjGEAXnOLLD+ikoV05zl7Jy7DkeBk9SJv3Ydza0vsyA7d0SEPz29wcZKwv3iFlc0tpmcu0fMqOIMTSqHByaMuV179JF/5o6/S/vd/kcFX/oSf/vJnsLY+ysPf+8dsHwyofv4T6AycjS1C08TRFfTsLt3nfwmtJVaW42hNfv+fM1vfRD7KuPzqeXqPd+nUWhjhDpPde1Qtzb3xlK1XnsXrfp1oHtL45f+0OJ+yQjYDLUEXjUdaC1BGEaCVWQRuoYrAj/yB6KROM3IoUn4opFpPs/bTTmmEgDwvCqUSEBkCCdjFa+fiw8b0vxWl8bcpsuy2EGKPgsXyq8DvCiH+Q+Ap8Euny/+Igs74kILS+B8AaK0HQoj/BnjrdN1//VdF03/b0PqH/1YCCKOIzYbJ5c06auki3XHGo4MAyxe8dP0i3b1DtqcjWtaMg94hJb9JFEfMpmPOr3mkwykmJo5fIkgtwkBQckzq5Tq93gSVZ1RNTbVaon94QBKGxPMQ2zAKDRPbYzYeMByNQUNneQ3HtpnNQ7QQeLbmaDBG60Kf2spTgign1zbadDB8AVpTbzaJlcHCwlnyYIJTqiClgZKC739wgweUqVVa+OUKAo1OQkwZQ60KVhWVzHH9MnlZY1QNgnlOnuUYWqMSiVs2SLsad6Jo1nxqFZdDc8KFeocwlkziCiWnRJoaCHMRo7WM6VRR4RGYPh98+2tow8T3NF94aYWf+cgiVqkG8RTDMlHiOTJlMJrkvP4vfh0RD1lsLHNx8T6HusPJzMRrV6i5NsoyOHv2MobKcU9bt/M0JU1ibj484vNf+gUuXdziK1/9Blvnz9Cf3OLu3oQv/sKXOO4N+eM/fI1P/9RVRtOQl175GM1mE7RmFs75jW99lcMnB4UEgOuTpgnj8QDH8UhzhZYSoTRpnmFZhTjU8XDALEmZxzHxfEJessmXIrI0JTcmHB6/h5g+4oW1DUbRnHkUog2TxY06/bTPcDbj3LmzPN3e5c/+4jHvPvk+n/2pn+B79z5gtdTioH2ea72nHO0/oHX9l+m1L5D80e8we/wa9Zc/wdt/8j2+/fAWtXMr7Ow7GO/+AZ+7cJFgOufunZDvfnATvdeH4Q7lf+dLqNAgOxnybKvJs+fO8KascPhBj+znn4HnrnPguGTbezALMFdWyN7/S9oLM+ajnHKlQZJq1taepWc1yb//PexpTMmqcPukxsnrj8jbv4h4uIOlexiXX+bLwQ793WN+rxdR2+jwnDfn/AUXkUv6h4qJFmxeep4Pqh9FqwgjGLEjXeJHN2g9dxE3GzITZTaun2X18JBaWdIuC5wzi8yjlKVWjbYQOHHCYq3JRmeJ49mQJB4wDffJsozpdEqiAw7LLfLPXGT+yZ9E/t6f4FsjZH0JJ0lZ8mrcnoUoDIwPvo/odTGe7nG0vc2Xv/ApqpUSz3x8FYOcFzeXaDx3ifPPX+Xxo10cA46Ui3fnPo9Fs9BOtwujakSx80UXu98ikJuQGadYusEPRt6CMa3Qf8U8k6Czwg1NmKdFT50XzBgpwJE/AJubQA5SFxcK54fXE/8242/DfvnlH/HU537IWg38Rz/iff4p8E9/rKP7t4ya73JueYm7D/ZJ4ogo+T/Je69gy847u+/3hR1OvDl0uN2NRjcaaOQGCJIgQDCHEWc4I02QNKyy4ljlkssqlzWlUtl6UZX8Yr1YVulJlsuaGXM0mUNySA855BAEiUTk1N3oePvmc+89cacv+WGfBqgHPwwfbKO8q7pu3b7n7LNPWt//W//1XytgVIvBMOelV65iigovIy7vTJjkMTIf02oFZmZmee3KIeXEYZxB+DHp7CKTwYjhcIRWku7sHEbHXLzyLst3P0xlA0oootlFbFVxkBW0dQqtWURiwBqIYt68NeTZ516h1Uw4urKAjpscDDOMqRj1e/j0KsYYstEhEs+XnriH+8+vkeWBphhg8gKfbVAWFp2m7O/fwkWOobUMx2NMVWKcQ2LwIcVEAaWorXpVk2ZrCXn+HFbmpI1FdHuR0SQnGU04rxSRAnAc6orXopIPiyXm7vsicRqj44h8cIi3JVFHkC49QNQ+zpGjY2zV5+x9f5OZ+Xl8sYPJhthiAqKOtdNJioxnOfnAhGL/CqYouPjGy9wYeN653Ke9ukQkE851T7A0P09eVu/Z9soQEFKxMxjy23/8PU6cOsHNm9d45+KLLC6dxcqUa5evsr6+S6Q1Lz//Mtevr3MwHjEuDcOshKrk8XMf4juvvoyci+kKhy0NIm6RxBEHIiYTCclkSPCCanEJtbdDc2WZanYZby3y4vOEYBCRojr1KNZC/Bffoj1JGA/A3vUEDonxcMMLyjm48saLdPoVeRVYPL7CPfETNNUMg3yRctNje1t0V1rcf+5Rnr5xC1Gk5NvbZDd73Lm0yg82f0Sku/zKhz7Dv9p+hrhyDPLae3zp7i7m5EfRX/8BdthgcP4Usx+5j86VS7hvPsvIaw6WZ/DBI1eOwtJJqsISzi4TOcHM9gGxaHJ6eZaDTsLBpmM52uXE5Yt0j97P3vwCS7JDI4pZ6yqax1apViOqhZR8XSHLnPvWJH9wRdBzKUtC8pGlReJ2zrXXhlzeq021ug9b3og+wq1M0RwMkD/5IWGrYP+HbyCyHl/5pS8SSoOZneOvrS7w9He/x8NLi1QeHuqe5pX+hMiDN5YX336XfjyPv0JP8vEAACAASURBVPAQ2ZWrVKOcK40WfmOb/t1nkGkEm1uE43O4rT6MC0ZK88iJOd648gpOCPK5hGLhDsbNCRu9G1z7nX+PHk1ozXY4cvQoSSw4/ZGP89Zkh++NN3F7e+g776F4+F682UHKlECMqMI0BEYRgpxW6LIuyt/TDU+HI6WfSh9rgBeSupkVBEL9VOUuIViFUKGmad6r6MX7/Pk04GYqu/mZjv9PT5T+3x0BQEX0SkXvwOKdJFGSNI4obMDmkmAVDQITm5L5OsKsEAEdOaxu4BsKVxmK/iGxNchWm9I4+uMJyAGFqAONjRDkUiDKCUHHTEyOdw412ieOYK7dRZQlOoZv/Pk32LzZQ2nNsbU7MWVFXlqSOKKyFqEmCCRZNmB+Zpa/fOESm5sbvPHONT7+2L18/NG7GfeHRJGm3Zzlrrvv4SCP2N87hDjCWEF8vEEaB5yDvgUlAt4HgtJM1Bjte4jqkH7vNegsYEs4HHsSDfF4D10UJL5iZ3aFGyc7tJvQbNZe6d5VCCXp7e+iiopq/QZVOcGJiPWNS4TrGdW4z3A0xlQFTnmkjEApJnnFQX9IZXP2Dva5vLPPzjpMeoZEl6TdmGdvvsobW+8CltWjR3lrdwdHwATJ8FhBGAfe+skbHGk0uOvsadJkjmxnwL/8H/81ReJYO3qC3/vBS8zOH4PvLvFH/+F36Tx4gX/yK79I2kjY2mjz9tWC/+p8l699/U94ZX2Pv/uFj7O5ej8/6DcI3/8q0jnUF5+k+Mb3USsnaD71eRwGUaxzJFxGNe4grH6ShpJsbnybwdY6x56aQ59/gkbaRAtJKhUqKAoVw/YOg/GEUw9dQM33yPcHnPvN36TXTOgXh0wuXmb+wofJL97iYC7Dz1mCtXjjkH/95yif+SFSTLDtglBJtnSb/WHFHZ2ERr9PNRzD6ipyH8ZX9jk+Ccx5h9EzDHY7WN1G/PgW0c03cBkEEyH3LuPGu4SQ8/3ed+nMLvPrf/uXidUZJtmElSML7B97kmFvm+uXL/OV87NUF/4xe5llcOFeXnT7vPnum/zOJOa6VLijM4jCEC8e5ZXNHvLyNuvJPOs6Ya9v6O++gS0KhlSwNotYvA/ZWEa8s8Gff+s/8dKtfXSZ86kvPMF+/xZL42PkxvPD//M61yYTdDZhY95x7ehJqkpAMo+vDOHsCa5PEmACMsF7jxkMCO0uoTFkuVmwo9t8t7dBaClEHBOimGDBr3SQRy6AVajlFQ5efp2ym9B67HHypZNsBkvx4AVwKRUJQaTUkpQUgsZPE4neo0puAzpiSsuE94t0T93tdDXFEjRgRM3Hh+l9qD3U8aHOk1a+HjJ0oX4MJWoP9ynABTe9z89wfCBBXQClqTgYjJiZ63DQH2DHE+aXFygnE4QIlOMxy3Nz5DaHaoxOZxns7jMbH6cx0ySRJbkdc9C7yrGVFnMtSJImpUnJs5LeWy9yeHObxeavkumCmECn0+HN61c4cuYCvhrTEBWHBxusLs3TKyr6gxGrywvcec+97PQKxpM+/dEYYwakjZjuTIPd7Q3A0WqkvHl5g1den9CdneViuoyLlnnl2RfZu3KNfDSmNIHhYMxhf4DQio9++nGqpS6TYLB2zDAf470HIRAUIARmbxchA1JIfH8ABIIMFCiKVu1RsdhoM4nG/Nbbz9CMNNYUxFGdJFM5A97QbLTIyzqQODMG7w1SxrQaTfpZRiNtY50nEp4qCA4nGZXzmGrMYLCL6XQZdA8Z7o+ZOzqL6Xb5UbaB7A+YX17lfNHgZrlHlDaphKDVTplfbhC6hovPHNKYW+W+Y55Yjlk+eT+7+oBzd53kkV/4GH+SrPDn1w7Y2hpQrvXRUcqfDfe5HjtuJRnBJZSTklHleD0N5J0+edjBPbFGCAKVXkZm+/giZXfyl0QmEOdbZAiizX3efearECR29wYNW3KlGzN65g+RSiMqz3wpmVFN2r1N0qVF7nvsHEVvwpljp9ivLnHXXo+dpA4CZ6PPQXSJs9slp8fzVCunGT3sObg1wtgRB802395YRx4OyMcFOzKi1x9zfCYnvr5LPrtSZ3Ze3SHsF2zlEz732c9y/foOxfoN1MqdKKMQO9soqfBaY9qKfa9wNuNo6CN8wf/wr/45Lpvg85Jf/a//Pi/88Z/x4JmTPPDIh5g9dpJ/+dUfcmtYEXbexhU95Pwq75YQ1pYRbUV2fYM0DlzWXWa9JJKOi8urXJ1ZZDwrIF7ENRYgmkMmCd4HkqMRM6ueqLGM+70/4eWr64QvfwG5skY+nnDjIwsIVV/zKzrCSYEUsh72QyL8Z6fT4tSSv/e4aIsrCrZCPcjjhQZr69tYoCwRQkNQmC+exYgG4cKnGUrNOG6yI2MCEuc0oAhWIvQUSIMkeFWfB4WI6scP72FsPawYHFPAvq1Lr2+PYkqz+P9c0oiYgn54r8ka3lPShKkUMhDek7f52w/wVz4+kKAOsJgo1uY9a6dabCc5V27scM/yGu1YUeQ5zi2wceB46MwiZpyzcGSJxuwy6zuOlfmY4Ds0msfYWe3gZZOVlS5SR2SZ5dZmn89++gKvvfAcSXGT1WOrDHf3GE/G9PsjuLVNHAm2szG93W1285KdfJeszGh3OhTdNjOPfIz8J89TPHeTfLzHZBA42L6KMXVcVsSYxTN3MHf/55h//OOI03dxU2s6v3E/6f4Ol77xn7j6O79HGsXMra3y2D/97xEnznLjxT+gPbxFUUHpJEqmBFHbFUhAaoGbxrkhBGr6s7bNTQjBEbcWSVsJCwvLJEnK/nAfoSUlgihKiJWkpTTKFGgVkdqKSWlrM6I0YX5BopUmKyviJMZkOXGckRKo8gky6hLFTaS6xtyp06jlVTIRM37jIq3Fk4zWTvJDoUjn17h3MGCvn7F67jTZqVNw+DKN5RH75YRJ0WCulXAwGHBEHWchPsodx+/m317exPf28LbAoAhIlINsUpCYAbu+IjscYcY5b9g5Gtc2iPd3iIoAeNKNbQ63b+GG+yifYYcRLt/G3n8Osz9GPPc8GIHfm1AkbapvX0TodxDtBnJc0neaQTlBuIy3fYb0MXfc+xCfaLaYPXKGanefR07G7O5v8+LFVzk9/yRrfsT504/w9OYuobNAPwuoSYsQ7uCNvElbH5AjcZ1T3NjaZ/7kKdTZzxLWHF5EuEgRlMJlY27e+jrXbt0g//zfgxOn8anCa4WICkQ8IlBBnhEJz/xXf5fHPv9J/qNMEOvr8Ptf45V33qL7i59j1G1TPvRR/pfNq6z/2iMIHTPrP0khLKUI+Nucsvcs/dG3OP3oKV587SaTw0Oyxx6luPsCwzRFhFqHLbUm+ALICCGieOgenha1s6L+W3+TUliyxSVekw1Ca5kQtwlBEZxghKobkkIRpMdKTzBTBUhQ/xm+hRAILq9/EfX1EUV1FSwDSFuzIyhQ06keJPhQY6WjBu8gpgqViGCoKRE3HQ7yAJ5gHdOxzxpsg5sW31PKJFDz46H2Pg/ltPK2vkZXMa3QLdPBo+nCFG5TLNPpIhGmz1HWT9ndXgz+6scHEtQDIJ1nJo1Ig2dxrksvX6CRpvhigBQBoWQtGSLgTcW1d17hrg99itFogrQQxwInZzAiJc8NZnuf0sAoK+kPDfsHA4wXZEXJ6/3Aj9+6zqVLr3Lt1VuM+99FScV4nOFFYOnBOUhaLDx6Pyc+/ClWH/koemaR059+ksfz32Djjdf5xj/9TWxRAvDQQ2f4N//iH/DGkQu8IuewHnwQKAw2jZDHj3P2i19m69nnUXsHPPLlX+D4Aw/gZWBTpoyLEmcM3ipW7vsESWeGze9+nZYr+OzHH+KW6LJuFMbWEinvHYkIHGxuMBjsIWYUP3f+YT720GfJneV/evoPWfeeECU0pMa88ia4kiwvad9zDxdOnkaUFc9+/c9JWinZoxcYGUthA3npKEuPo4kqK9KNPqu64J7l4xgjebd1DNNoUPQH5It3ULXauK2iBqnDjNGtCfvP/oDWgwMan59l9IPLGNlj/nyJEYHXr41ZOn2Og5tv8qOXJ2wEQZMWVWapbEEYDunv9wmJwYaCKIXrUUleVkS6wdraDEtasjLnkEASLEIInj3+ZZyStZJqXBBfLzjRnmW/P8E9dAwQpOUyUeWxziBihU4b6MIhlce1GlRbG9ztM67f2Ob1F7/Fmy9+k2ACotPkH/53/y0vfO+bzPoxix3D6j0PMF6M+YNbr1LcusnaXW3mT9zLw1bTSGOuuGUO9MdZOLbCztu7zMUxD5ox3y8NLjiCTQhlhTUlby922X/kHFU1Rl69ipYCLwIUB3i1Q/CTOnAiK7gVpXB9l2BLfJzA6XP0rlzj8NHznHEFM/0eo2JM0kk5GgR3NGYZqpgtKjZtvZCnmeG4FWy2F7jcrji9vMozZy+Qx10IXSCqgbUKICNwBuI2JBFe10M6ri2oZEB4gZNpzT9XnlAaRGmIMJBEKC2IhSKSCQEovWOCn4J0AGRd4VrxU5Wuhop6KMjXvDXBIbwjCFM3N28rVW5Xz2E6bBdUDbTytmzR1YDspv+v64Ypckq5+Bp0UdTUSRAENQ3xgJpyuQ3cJkypGQk4CD+VORqmOnYhf4rGeZ9jDzk/a6H+wQR1CBhb4kXCoVUM84LnXr7C7mqfZrvJYX9I/2BISAS3DhyPrsb0KkXvxgHf+MFzbGxcpT/KCBpmuw223hrR7w8wpUUqyekTR3nwwgmWlpqcW/8+k7WnGH/qK8w98lnyM8/wwr/5d2gl8d5x8vxDPPSP/jHJwhJRew4VSaQH6SqEFMTtDiceusCZz3+GS1/7JkvH13jwC09wLN3j3fIAldZhvbUMtk49Cd6zvHaCxZOn+LXPPEz685/krbKPCHDi/kd57dKLhP4Odz36eY5feBLnAzf+w/+Bmgz4O//oJE+37ue5cYwNDuF8HaQcJWy/9L/Se/oNHvhbyygJvb2bLDVjLg0Dz+7soJttdFlR/m9/Stw1lHuOlZ+XfGp2lcQarj3zGr6TMDgoCEiEkswKS4dAZANFVqC0Z5RmFCc8t65us3nxbUSrTagMIijCbJPQSQmtFCaC/jCg4zZrSZPDN6+wICLS9iLHFhY5cupOxj5BxSlzDz5CtrNNtzHH3+h20Uvz6H/+L+jOLlEWlo/OLhMl+3SP3sFSa5aFX1jizs0NuqaNrhR7l64gg6eUglGSIOP52vtGafJFTTpQ/PID5/lGljN66nHaScRCqkmVIncVqZBEAjoqrgeUnOHWj57nk/kuz/36r/HjwyFh8xbylVcJo5xXRzs8+OUvsz7s8fzKEvnOBi8VPcafexTMfWR3Psy+ELw56RNpSb+9jDv+UTZVh8aLhn4mOLmW4k2dBYTwCC8JVvOWvr8eLbcQpMdEMfiEUGmCaxLKijCdnj08c5ZBo4OfBiqzdAQ79wt4G3CxImvNcGfSwOYTksoRKFnQEcrCoEgZEEi++xPMO++ifuWLuOWUW9LTU0cILkFEdbxiQNWUgxc1eJWA9AQX1Y8rAVcvrFoUlF4QKktwARUcrVjSqizBmNoOWkfkKFxQ9SIRBN7X5wQIxteAqQGv6so61GgbbAA0QU3nJoKcvh6834D0t9UsU/15mILxe7sCXwOs06B+in8RgJqi7W3axbp60ZByCvQKsLUE0rv6XGp6fdZPte1yujBMaZY6Yuw9pgb5/7dGaQj8z7/1dfLJhCo4TGWREpIFTblnKUpDnEZ87pNnOX7PR/iLZJGttbuRsyfwX7iXdOtd1LuX2P7JnxIHy+5hj2Dh+KNPsPD4R1m58xzZkeO888M/Zn/jVTabgt5sSmvmFHMPSBYf+Uvm7IDgG6x97Odor5ylcoFiXFc2MjiE9wiliLQiloqjjz7Jje88zZE77sHNnmJ/eMhhHujZjMwHhHDoKmC9hel7HuWGLzyyyDe3xoxygZQOY0AcBORYUOxp9t8akpUZG9d3UIkjLw297X0Or9cp6cK7OsBXWAa31hluHXDxxxeZ/8znaCB47g//NdWVEpVHuG4HZQ1UhkTE2PuOcSzOmZ3s0zRj5EKTgfXo/et4F7HSabCcxChZqwBKWdMx20VFbwz9nHpOIx9CJsGAi0KtHuiPkLslYujpLhyhGldEVQ9lApE8zq1LfbYvPod0BXOra/zSxz5FUTrG44yFhRkmk5yo2+bm9Rtcf/PHXLh7DXdlnZWFT7C7v8HANwido6ypeVQw9LIJw9xRWBirktgO6XYaKCFoJjG7Fy/z3YNr7FpF8Z0XkTNtFlY6zM3M0nAW1ZB0mg26WpBEnmbuuJGNWJewv3GAdQKxuIp4YhH+96+y92c/5LW//WViJ7lzv4cxgUFmoCgRSmKilFNJk1cmfXCeyDhmZMpip8PYVmxsbnJqdpYkBApvEFKwknRRsWYz28MXOaLy0JghNGK0lHgivG8QvK4BNlJAhM9BREtIPEEFJClpcCQ+EFcBaQML1hLhaVQGVXpO50NuhBaZl4R3r3Hv2hLDcaBI5rk2I/AHBWhLaARQdXMS58HcBqwYIl2rQGQEcYScehTZKRceqhqgnfP0lWICaAyp9SAN3ldYDw1vKacNxyAlwQukrfBBIlB1da5U3aEM8n1glvXt6+EgplQIvD/xOQX2oKcUS03PcdunRYf3aBUkU5fX6e7AT11bVb17eH9alGm1XeegCuT7rIqfcunOvSdvrAFfg3Hvn0OF95quP8vxgQR1ENh2QM22cIWl2tqnJSKaUcrsMc3ah54gOfMw3TtO80JrDp+0KawlKRSyucrSmWMsnHqUyfpPUPGY2dNzNFyHc1/6Vfy5+5kYQTVxTILi8jhidx8Kn+EjT6M5z+qFpzjx5vdpn7kXPvQkB6N6rxShCPh6Oi8ElK4blk4EyrLAFBllZZikTdYHfcroAGUb6CAwWKyDqnJEQlJ6iy1yDq+9Qj57NxQWFQIuWIINCKGIKofJMhAF4tMPU156m7e//022Tn6B3uIxpA60QkQuLV4rTFqv/rqynFxcIOp0KcUc+lwTIxuEZhtRVPg/+R6jXgV//QLi+AocOYkLBepvfIHCBUQU1+50zRZHE4kWgkPrGGQ5hTGUf/EX5Jmnml8mnFwjDoKoqIOFfaLRjRinFXY0ocorhjqlaMeMS0PYyNHbF5kxsxy89AJ2NGZm/hi29ya9nUPGoxFCBi48+SSLWvLbv/XbPHDuBDKJWV2e4TMfOcfT3vEfv/s1RBqIFk8jRWD3qfsYWEtbJQhdh4TPxAlGOMYBxH0zuPkF/PaYvSwnFRqTQk5JGjxuUoKxBN1AC4vxBcx0eHt+hVBG6Js7hIYnSBBPPUpx5AhydgYTC0KzydCHqQCuBDSZC9gqZ1lrlnWDXETMVIKkMc+7yytcubnDY2tnOY7kspVEcaAVPL3JkFAW6LFB5RafjnBzDZJWGzyMqwhhQq3GUFH9U4D0HlEFtHRMqhwbwLZSEq1xecG8EzRlwplmk/HFq6x0Sp7XJ4hzi+z1OHLhPl6qGtz0FWMvEKaosc0a0I0poBuEddMiNQYpkM0GkU6JRMB4h5KKeR1hnOeg9GAqiCMiMfUlCnV2aEdBKTSxd3hniZ2nCgEZAhPj6p2KqKtrIWOEUdQeKgqJwHuBEwqhVQ3qStbzP6EGZykE5jZNIm7vMqZNzNs+G8WUPlHU1b6WNfD7UP/U0ftOAMpP5Y4CzNRZMdKEEKbVuKwppNuLi6pxDF1fN1GtZ6/DVwNkPzs0fzBBXQjO/vwnSI4vcf36Bptf+zPaXnHkeJfmfJdTX/oU1dwxrIBYegIDEhRS6pqBEzFIxb1f+nvs/u6/43OPnSO68GXcqTuJYosJDuMc1+4/xY1cUbQdq/Njgo6RAZbb8M9+/TG+s9vhrVZGrBS+dJTeE1egTCA3FbjAyDqcFxze2MI5y3Aw4t3LW/wBO2yrDNQEqTReS6SCWGs8DtGWGJPz/KtDNu++xnDmKImQuAREaYltgpSGmG16xR7pfBuOLjFqHGfiCjYPruCFIA4CE0qCipiMBgAoJFrHCJkwc8dDRO9cQq7fQiUx0hhcZQne09w5QEaam+kGW+UEs9sjdhLRaNbVppFcFIFWnLIjBH3RQOiUBm3mW8vI3pj4wbtZSFt0ohgTIEjJfLMDziBExJX+PgNTUcYKbyXyoftRP3iGT508z8bpBZ57+w3yvQHfe/UZ3MZuTW3qiJkvPY4ZjGjOxBw/usxTf+1zDMYTfvfqDb7ViRjfcZpIKH6AROIZqw45FlFJ8AqZpOz42kjJC0dozfEDEVN1m7hUM1ERRhp2paOhFVa22U1SOjqmgSa3mg29wMRW6EaMDfOEOCCShHBkFn/0DloiYhRJZueP0RGCwxIO7HVEcPSqMSdlh3hqCpVogQmBhtJw51ku/uWz3PvAhHu6Xa7GEhN7JmkDLTwfy3pcimboewWNNjpOMdbijYGigKqsG4aVBp2C14RGRIg1znmMBKETtlFcLCWnGnN8ZvEoHz62zCB3fOMnr7J34n6yLMXLnLlOh7P3nOf5qEWVNpAhBS9wMkDUJEybnBhbF5/OQtQAak46+NplVEtFHbuuMBhEVeAqQ+RyFqImMYF2cKjgmAmSPAT63tY2F8GjQsAKhVI1cDpbz2BK4ZFS4oVH3WY3lEKgiCQo5YmkpETWi5kQmCmlVVft1VRVE2qQtkA0/ZsU9Yi/vM2L+5pnR9QmXrcrd+fr+3lX/xPU74UP9eshqGkaP6329dRqQIjp+XifXxcgyvJnhscPJqgDFkkjSjh5/l6YlLg3n2d58QjdT36Kqt0iMyNKHBJZJ9oHiZJQv9UKKRUTW3HnzCL/7B/8l/zWsMEb+7vgHLZy9GxGb/8GbztDsbdLe1sRfIzIHHa9B2dbXHn7KocHx/FSYhxMLDR9hTWKRLp6lUbjowbjnT4AZTahUaRsFjPoNKajRyBrqk0AzUghgiHbroiMYiRniTZ7zOx4pLDISGAnhkh53Pp13OAQVW4zu3PAeGfC9ulzHO5dZOPVq/WHREuEVAipKG9tABBVA+TkBpkVbG9uYN65Svdmn06nSZnn7FUW7z2tH7/G+OgC7+6XbE72aV5aJ5KCuDtHRUxRCVR3lqLRpMrHtCpQxrFoBV84usT2y28yemED32kgZ2YRPqc120GlFU2lKZyAjS3iUUHZaCPbEnRMs59x4V5POH2B+MknCKbE9fvorVtEP/4xfn/I7rXrPHrPQ9z1T34D9kc82+3w2s4Go5HjMh1CmdFIZsi9xSmIOzMcNVBoh4wdVkYUTtCMBJMqpzSeibV18HUFQgmq9gz4QOlAJoIrTiB9Ta3ZvAKfIqI5TFHSmkkpXYQQEbIVONZY5tCM8SJh5B1VCAyNQ5QaHQlSqSldRSwEZfD0g2Ol1WFPeJLzZxh/54fs9SecTTWNlSVKmdOIJEE1OdXb5b7VmMNzH+XZcc66aOJ9gMRBHIEBISwUlqAikJqgQLsKrKQbae5Mmjy1tMi5+TmOdVMaQnDrcMgrb7/L4soif1IkDFSEiD3dbod2d7amAL0gWEG4DVSUCJnUweWGGlGtAycQuh7csULggq+lh0Iz9JJAwOsEfJ0hMPSOWMYYIehMza98sFjn0EAa3FTf5XBC1s1jJEJrQhThgsA5jTQeqgwfKbSboBoRbaXRXuGFIhYCKSMCilJ4Ci/wUtfAKkGkajrVOa2wg4dY18oa6+qKPxZIlaCVqCn0aQkejEeiCUHgjeW2tiXkZb2jwNWszG2WR00XC+9rALDufQ5+OJne8K9+fCBBXQDLiWYpUQQN+3GLu9bO8N/8/f+Cb4tZ3jmcEGyBdILC1Ta1wQZ8DhJXN1acY7zT58vn72Ch06D/Yo+dKyPS4PDWMi72aRYZIUkJlaFIDkFGCBHYu3XACz+6TH+/RRkXCClxwaJtqGcUpEAGSPBYUVGaEjuqs0J9USB2h6hGTEsosBkSj6xyvINBMDhj2e5tcXgw5qXNOWy8TnumYq6lKZ3j4OoVyjwjuVdxmB8yGpccbo+ZbaT0M4vNC47Elkgl5GLMXLyEk44r3mGAYnOXvZf+GLvyIOs7I7qiyUNHZ+k0OoxdydOvvIM3lrtPnKU726Gt25xqJbCiqIRECoVTCUVliHSTAyOopMBWOdYEotGAZOdNnM8Zbh/ASBEGGZUI+HFAz8MkgqqwyP0x9A9I6eOTGBoxeSvmJZOx1Qs4meOjiFAowvxJ/GeXsP/235N991l+X7fILpznYzLiIRGhhaTlK9oSMlcR2TFzIaJwitKMiWWMixKSAE1gJCqaot6dl9Jgqor6Q+LAKYQTiEaKchFCSqw39TyK8yA1otlFiJSgLTp2zHhJP2iMd/RLj3ApSgi2bYTxjjIY9EIT6QI38j4uaeCcoRlg3gdatqCRtsjm53hZBfb3D7iw2uGuMvC6aDIhxknP88cf5JfXn+Ev5x/hF2cW8O0Wr2aGV/sZwyghRLX3d/AeFRzNBE40PR+fizkjBH5Y4J1F9vuUpuSNdctokjMRirB+ke0zZ9nJBEEE1HBEmIzpTRyD0mGdrKmVKK2blsLXYKtiwCCcqLn0qTwRXUsxhfe14kUESgDvCKmsh4oQFEITtKRyjglQ2EAmI8o0QkS1vbILHmcN1jqkbKKcxQXQQhFFko5TGK1wSbMOQBMSqSQWjwmBKFhwkhRPEjTWOnYrQxlFBBcTXCAENwVzps/DI6yun6MAIT2iDIDD3mZLqDNhBR7vBd44VBKhfcDcNvmSAuIIoSXKO7yQ+MLUAhhXCxq8uD3odHuh+NmODySoA5SmS69cxVUaMXiHr3zySU4eWeTg5RH9Gxn9UmCNRAdJVQkKF/AWUlWPejeUZHwA75Zv88LXhhwWj0N7BRULpPKsiKMgHd1E0kWi8BQ24JynLJd53RYczM0i146QKoci1E3/4BiZCbM4xkVOYUrG2ZisadFrJ8k6bW7ZHl01vsqoqwAAIABJREFUT+wKiqKA4FDjHOsr+ragNBVlVRKSJq8VDluMiQLMuQiMJ/cO6z3bZUDPzmHnJc25kywnMTeLFB+tMXd6FhnFtCW0RRshPTd2cpSO2InhxR9d4tTHFhmfPMns8jxCKpJUMx6NSPhw3We66xTNThM7O08+yRFHYsrgME4RdEyGoJs28Ai0d/iyYmI927sN3l49Tv+JNhPZIU41LiTEo3r3kgeJKUrGO/tMLt/EDUaIWNfVW7OO4fvmbkEUAmxcRYiAxhJ0baik04jHHljjHZ0x2r3FjoGdzasMR3ssSMEFNU8yO88pnaDai7zrHZOoohQphYWmkvQDNIVkQQTayjGqNEU1RpkMV5aIuINMYoKM6+93kDgv8IWbyvcqIt9BRTHlOKObNKkCuBChZIGNJK5SxCImlIKsLCkqj7YJTmc0WiktoUmdIfUGLSAyBWlkGIQCubbMrY0tLtxziid9yatlgg0GE0re1V2ez9p89NrX+P2Fp1iOmnx4foZfWGlQChBxQAVJohIW05TFTpPZJMI5yPIK4zzdVKGExxjDrUHGm7uCYv0mqyeO8dV8nkwpjBSoyRapgn5h2Y47OAkiZARfIKfJPZjwPqdeFLXSJElqeiHRtbxYaqSMa214EASf103VOnMSUZWkiSRSEAlNi4BwlrjKMSR1YpgPRB6crbDBo71A2/K9eR+btFAOcCVGxyjv8UpBkpCEgFYaEUuECxih8JGAYFByKl33Dryt6RYLVBaqgmCmTopCgtYEX8dHBu/x3hOMrUMybK1iEUJijcV6D7GsG6HWIGwgSIVXtb492NuEfF26BxcQzhGqCpFtMRXL/5WPDySoB2B0aULoH1CqhGS/ZGvzJq//BLbfbDHO5hg4hUDQ1JIqRFRSQgKFVlSRRjShDJtcfnqdk+mQ9PHHObp8DKUEhVd4PEGVyMgRCQHBI5WnZ3PypXt5qzzFnlB05gwqaWKD53qVkztPYSNuZhnWWLwLhNAknL0L8blz2ODZbbToNTscUTGVMzRVHbnXcNDWMV4ptNbcKAqGNdThRWADhywy/CfuRWY5g1YH3ergnCPRETuNFsNEkwVP6QIzwYE19EUgM5ai+xhqMMTt7zA+FZElc1xpzGIXUzIhcVKy0RxSnSug1WB47ASWwDBOqDqO4dwi1juclGRSM7aGLHgmCIbeYUztRjlZSPm97iI9JNYHcgHDkIO0KCGJEolFwuoq/lQbsnxaFdVWqkSSqtOtJyTvaYPShKmFqVSacOEY3+t2CTLFC0m/2WVrcQ3R7tKJNS6KODQZhZCsiJhWrMmEJlQah2dgQWlFbjO2RY61gogOVRThqxloBAIp2AVwEV7XtKgigCgI1iJjiHSHIGK6Lc1iLEAmYCCSs7SaCVFD0XKOStRpP542pS/xOgXRonQJE9elEoJElqRakxUNDlyL6O5HufFHX+PijS0eXWyzKrsM0g5FUeF0ztOnP8+vv/NVTjd6PD17L6/0LDP7Q+5qNXhitsGH5zVLsWRhdQ7rHZPRiP7Y4nwgD4IXdgwvDiqujgxbwZNMxnzF9/mOfJBD1yb3iiAFc4OKO+84RdJokZk2TkhEo42UjiBqLiEYEEJRR3HWsWyhopY2Co+fEhFi2rhVQAiOoOvPJzLgdKDwHi8tBMVQSDQBKRwCQWzrhV3KgI0Uh4Wh8hIpUoSICL5EBo0MgJSICkLw4DzKVXilqZA0gIR6hqW0jmakKIQmK2rqT7qAtw6sne7I2pDWjU0lPc4EhJ4ODklqWkWEmo9XUx+oKYNCEJAZcNV0cLSOvAs6BSSURb1ITPsqYlqdiyQmFP/PW+/+v34kSqJURNzUHDrD1us/Qk/W0UufpXNqjrk0RooEGRmCmLqkAXGisBasLHlntcO1I7/EG8eOsNfqUug9nIqYeFd7tPiCxASMNZRIxs5gbMEon+C8I48itquco1JiCOxW9RsYpIK0Q4iBEBAyqiVLHoRUNb+ZNqmkohOlOKmICGiV1PbLPjByjiKeYMshoLGuBC8QzSaoJRAC02hjbUUg1M2kOKYVxQycpXKWQkZEooHxnokzGD8P3QR1Yokjd5whml9hsrfHvpSMQqAKMJQSM9uFELhsKiIdMeM8Ex+ogicDnPcEV9bXqvR0CGTawXcBGjGDqIlPDKLIIWnXr4unphz0VPZmCog70JgFoqlW2BF0iVB1ihQqJQSJiF1Nh3hDaMwxd+QM0gp2xn2quM3EawY+odns8nZRslsoUl03oZRXeJ8QIkVlFZGaNqu8QPiYSHhipSijHJNapNAIlaJlPe7ufMBICb5ChwY2THBGUsoUJxTWC4ZGorQgqJSBcVTjQCoNe84T2ZLceqSTCJpEzNAwDUqn0UBpHU4kGJlSElNaCMfPMjKW4WCINIJHGoJvZwWJEOAUhW7zp8d+nr+79S1GrVVeSu5kv7I8O7A8u1/SulpxVCtOdW6x2FAICQeTgo1xwboTDIMnUpoZIei6jM9nbzJeO8eNsWJWORpYytIyd+NtVs8fg6pkrpwwNBEeQRC1ZFIoBU4REIiIaXYnU8pBggwIaq19mEoJ6ylN6pB44wnKImRAKY1wCicksQ/IWFLZgkQoRKhwXiKdoSo9unRQjUFoQhwhgsSbCc5Qq08EJK02yngiZD0d6ywSVdtoeI+qDEpYhC1QISJ4iQwen5dQVARTgvf1gqUULky90/H421Oh79nuTnk8ndQ7FhXX57g9+OQD6PT95w6IqV97UCCkBuvqhUjF9Xl+xuMDC+r9O+ZonVgmFgn93izXwgqhtYhbXUI02miZoLRAyZgxnn3hSAm4yIBz9OyErVRQzi1R6Q69qiTIDIXGirpz6W1J7B25D7XHiq/qtVNG7CctiGIEiptB1h8K0SCoUG/hggArECoheBDGIWQ03X5qFE2EVBgR0ULQCB6HruVYUiBlwFWT6XBHBWRQ2Xpr3ZmpvZi9q6uLJCZUnlxCFqYjyzphpBTBFPXYMwLR7kLaxOuY9dVzCO/ohV2uFxMyawiy5j5lnCKEZBI1kEoz0RrvPF46rA2IqAFCIQjINCHkDuUlzlcIHfBAaRJCMR2KsRoh2ohIIURaf2AFoAQkHoytv4g61FtPqcFrhJSEUCKERFA3p5AKoS0z1SLtBkyGAuXgsLAYp6lszGE2Yb+QxMHTDBokdCNHDhA8kwoiHNpbbAgEa7BFBcYjjUdKhRZQmoI4btGMFRUSbyVEkijUWajeOBpKE+smXWUoArQ1tHSMFmpq5Geo52ccQsfIvKQpIVQeHQecqWhIgRaCxJQ0tCDzgv3QJF5a5dbmDnuHY55aPs6LI8PEVlS5IQqS/eY8fzr5EL98+Q+ITv4iP7EnsM6DFUyC5xKSS70CnEXGMcJViCAh0nitsCoQfMZT5m3i+ZP89tYM1llkFKiQqO0rtHfXEfefoMoL7sz36R06qnyAlxofx0jVBC3wlSQEj68cQWlEJEFqVBwjhKAlBOXUffZ20WqMrweXhECkCTYKeASRVvSRyEIAKZUJdd9JeioJVniSyJB4S6oVSgq08+Q+EFAkCnQUU/qAtnaqHKzpJm8NykuUlBgpaTlPFAI+eCrnkdTWGp5QFyxKIrhNq+hpZS7xdhoUrVRNx4iaSgq5qb9/gbrhOp1GFWEad5c262EyBMQxIBBqahwWi/qxQt2z+VmPDyyoRx1DulxhQsX4viV6s6eYmV+mkA2KcMDQQ45kUnr2faCwFikcZag/Vt6M8fkIvKMwFSEIHAmRllgZCM7TQDAfx0yCoG/qUW28JqhGbdHpQagG0seE0CDYUT34IATYHCpDiOoVXMuIYEydtVgVFMGTpi18VTKxlqgyFFrhqTM0vSko7QQfJoCbyqICIXK19jYEgrU1Hxk3QCco4dBJg6ryCO3rv4daaxuKDJWVkGUk83N0Cax25mnGm+TFBI+uKy6TI8sKoWL8MMM3k+mUXM354TWYOhhAGA+lr69nUn95IqMolSAUHnEAIkhCbAmRqGO7QlVzkDKGUCEm+VQf/H+R9y6xtq3ZfddvfK8551prP84599x7blXdssuuKpuyHZewRYHAARkRUBQEjTQILQiSBQLRQQJFNOgQCYSERJMIghSJJKSJIFIIiYSRwSJOArbLjvwqux731n2cc/be6zHn/F6Dxpjn3LIpynYFQyxmZ+8913Ov9c3xjfEf//9/WENJOjAEGBNcMpIOWNo10dcK3TGMezTumELi5mDNyGunhLGxZMfb4RHTsHCVRva7g1FGuzKFPUmCXcC94nqFmgl1YVXPMHrWUmndWC5xDLaJ5UZ0iuRKrSb3HhX8fCH4wk0aKXWmq7IPI0tTmynrdwTXuFwu7DWzlk49XnBOCAfPtWt452i50PxIGkeSHqE61ucnlqef4Ju/9vO8vD/yo+uZnzy+4O++f+ZFLeTqkVp5sXvEfzf/CH/8F/4Crv0Qv5g+Z1Wc9wZxZeEQHMk1rmWlo7gAY1d+cLjjh9N7PH3zU/z3X36fHwsvGb2jOWXpjRe//HPs5IE3953PPdvx7xyu+Ys/85v8nY+ecxHH6IXZDfQwkHNGcVyISBC8dJIEbg4jPY6kXiliYpxd8rzIyul44jp4nHRuhsAggBOCOB5Ngbd2UFvjmCtVHL121AXwMC+Z7hKtKKVmLrUyVsilcl4KNYz4GNkfoln7hsQYzMsmOoGYOMTAZS6UpuydEKKnifB+Xplbo7PBLl5oajTF1kyM5McBJ1Z99Gb20eo8ffB4bfRS6DlbsNpYM6BIngFntr6vgn9pxu/fcHp6Q/LD/7/YLwr8wv1z+nsBYiKL8NeXzpePC2ffOLkIfkCrULFyT0vZKiVnWUQYYBKcKscwsGpC/MQlCyJ7nCg7Z6VbWFcL4G0yhdggeAIaBhQhVLUp4thgJ1WP+GvkyvAyWqf3go+FUswgX11k1sQuBVxQpqFRXMD7iOsV7QulXViXr9EvL5DYIcRNrBagghsn+tKBDm2mS0TXeStxxeTVgmW3cYceRjjcsA4DP7esfD522rhn8o5aTRzj88Tjww1DiPQ4sI87Xkqg986xVh7yAjUYXBorKuZtPwZHFqH3hd5nclP0EIEIQ0Jk2Di5ZvyECFoC+NHUc7nZ4o9+4wQHGBJEUybKxkZwIeDwnLpjPhYu88rbu8BusYG9V/sB1zq3DDgS+1opubF2NTUrArVxo41cC3clo60SmjLPJ3zr9rGJI8bEWJVH3nFeFmpfaSHRlszewyTQ24JrR8YhcRMD/fLAqIr0Tlg+wCeP5sbOZ06XzO54x9UAj5YDY9pBEoIMcMqMS0fVces6358Xjm+/w2/96v/Ob/zm1/jCD3yGf/GH3ubhq3+Hq1NhZaTURmwgu+/lp5cD/9C7f4PP79/j4c0f4VdOBz46BgrCEAOjGly5d5XPvqX8sU+95Mdvv4aMj/ifvn7gS599gzce7Xj7yZ6byfPmm0+Q/EVevvsVbp8+4+r6Bucd/+H3/hgf3Z85FuHJo1uez511KXRVdknIFaYxcLUfqF2JDhxC9MK6ZnwIDGRKF5bmuDpMiHOMppFiPp8I047ohZgS0hq1NXyM9NapveNCoOWMC5FSlQ/e/5Dp6kBuSi6NX//GHT/9i+/zt379jvjREXAEtzWGiYTgaAhNhNQhn62y1ugJUbg5ZdK6skonRG8xRBwxelYRnBfag2MYIovzeO/opbMqBO+QblTIoFA364BUM9kpvhunvoRg61yMZK0Jox8r9FLwdcf/2zNK/z8/WqsUgFbNfqF3vrFc6CHaNPnNOU5iQoIgfm+BpA+Is3mAbnNaywS8G0ylG6NNHlJBnaJ+x27XSbVSNNDV6Em1F6R3osLqA643UvTkvEBTVAJ9bgjN7EXHG6Ss9MGClpNO9gGnndjhKIlFFM2V0gq4Tlnv0ZItq/Wbui2k1yIF7SBx2AKhR0tHfUSi+U/IkDavjLIxDhRBkDTwoRt55hOPpxveiROXVkkqHA7CYz8gTnk2XnNsA6yVD/LCWTsyFFQakkB1xUtAJs/jmxtOa+e0nkj9gXoW+uDQbIZKEtNWUgZUotEGxZsSzztwBa0m35Mh2W3DCGtB4oB0j6LQFnBCk8DOQxgP3KRAKCv73jmtniHYqL7rXnDnSvAR3zrhbLTStYOoIOXM07JQ1sJwXtiXM7pmxjBRizJLJ/TIfkgMWmhblusUlJF964QO+zTgfCeWQqsV6Y7aGl0VXSsH16m1M9WVRTyUhpOAU09bPEE6ec2swaCLpVZa7viwY//oMb/55b9F/tLn+f7PP+NP/tEf4D//Kz9DX+45jI760Ol+5KyFn314h0e/+jP8w2//HH/8iz/Ei0//MPfj93C4ekySxtOD4wc+NXLtXjI/ZH7pb3zA/O7f5Z3P/xif+rF/nE994TPcPnsHREwpqo1PfeoT5PkCYSDESCsrN2+8iQ9G8/wMWB9ElVYLYbAGn7aChATa6a2aktM5Ws34OPBKtFPmC2m3p5WMc57d4G28X8kMMaDaCGkkhAiwOTQ2GBKtrBxS4NH3fZLWK06EvK587u1r/tkvfZZ3X15otfFbH5x597d+i+95PPDLzx0v72beuy989aMLqwqyD8yniq4VXZSpKRQYBLQqLljlrudM6ooEKOoQB1dDIE4JbUIJ7mOTseTwXamtsjpBxJFwaO0stbI7+C0RrGjruFYoGJzeW8CX/F22Sf8QB3WjlS2WhS4L+EATMdlx7xAPNsD1VQnTuzms+Y7WAGxOcQBhwmk3QZnrNDURycsQOXaBFshdUN1sPEtDdbBem9tkxW6wRoe7tffkG3jdbJVN5tZRa4R0oftArd04u6+moDSDH8RjjVUSEh9BXKBaKafZZMoyeCQKSDJYpgsSoi367hEdTZyBAx0ME/QFnVfERe6y4yvnB46r8GHueCLH2njQzodUnk6OF/MF5+BSVypWFmoutmkVBefpAnMRvuFOxDiyVs988mjvyKWZ8RIVpRqFrVUY1eChzGvlnRdoJb8uRxkSLCsJAc247mh5hVII3vG0rVxHx91l5noJDHWB3hg3+th6OTPEAR8Cno62RvcBcZ5WK13hsF6QlvHds9TGpVakWPOu+8onpj3LuXJQQWRHLhe0FaJ42vmEazDuIm5emcJA9Z5aCioRJyZMyUumdduw3FLol0LVwFfXe3o/0mslRkddFwgwZ4fLJ4LOpNCR3lk/+Arvv/ubtPUH+SOfuOan/sQf4X6B253jOin/x8/+LGvc8fDeS4YvfImddu6rY/3Kl3n67AU7fcyP/2P/BJd55Xa/43DzSa4/EXj2gz/Jh7/1yxz2t7z/la/w7q/8PIfbW/AREYcPCRdHXNrhvEdVyec7QjRFtmrHhUR3oLWgrdGWC4RoVtDN4D9B8CnZ2gS8j/Ra6L2SdgfEOcIwIaq4YK/dUrVe0EZFRBXnAkpnyRfWZeHq9hHz8Y4UjXa6lMKw22OMwc73Ph6otfF9Tyf0C084v/iAL/5ABO008bz37gd89UXjl95befebzznNwkcvF04Fzh7qYtdsDx7ZXBqrdIIL5NOZdEisyxFdhGl/IIjj+V3Bqc3IkKL4XIkCdVOWdq04lJISEp3ROKfRPrM04Emwi0gf/+CCuoj8eeBPAB+o6g9v5/4T4J8HMvDrwL+qqnfbbX8G+NcwYs+/rap/bTv/zwH/Gcb4/C9U9T/6Lt+zva+rW+TRJy2LbViTz+/t71eGPOKBideOazFtgd1ZwNO6ZY+OomDpL+aJ7M2Tee3eDJKw5qH4YbPz3NziumzSYDAzIVOn2QiszYnNbdEr7i3Ibo0/1W5p3+ujI2lzfItXwBNrzkqxj7NXpBQry5I3KpWoZUW14Jozq1NVJJpVq2aQEIAEKG7vuLjOuy3RFuGrK2SduEU5CCQvRO9RH4guYDygkdJh5wpHl02C7k2AoQhZPNU5EkJOI32/MVkOIDWCj5tvdrbqSRpIxIWO1o6yoqK4yaTZcZnxuRFEGdeKzzClQL4cQeHgA8PdhWEYebNU5GyBX1rGjROUwqiQmiM5g9tEPUGVvhTimhHx+OqRNrBUx146N2ni/uEFu1FoBerzI0+SRy8bmwJbO6UWbqeJWjuDn2jayHi0NnppnHIzTn2vXE4rwy5yPp54cjCm0+PDHnqnrZVHV54YB7zOzOd7vv7Vr/H2U+GdZ7f86Oc/xd/+X17y8Kkv8XTIjL5zuL3hJ3/ix4hOcc7jvecnfuIfpZbC+e59aqmE8Yrp5jFtnVnmCy8+es7TT75DSgPDkJhPJ1yM7K5v2T9+i/vnH/CFz/6I9R5qppdMHK2yzfOJOO5QcdTlzHT75sfZuNpIO+8CPZifig1tMezcOEavshSDtEJI2wUMWrM1V53He/NJKXkhpNEe2RsyjFahiaO3bAmTdtr8QD/srWnp3OvKoZcVl0bq5WQVgrNqveSV6frxZh8Adbnw6WeP+J5PCj/+/TPabpkvFz56eeSh7fjG8wvffP8557nx/os7Tgvc5wO5O7xU3Ft7SvM03+l1puUTlMQTX1B1XNZAuVSCC8TeLXdpjqaOITjIjbqsuEsgf3CmYJbDZwriHV4fOGyP+33Hxt9NuSQifxQ4AX/hW4L6HwP+pqpWEfmPAVT13xORLwB/CfhHgE8A/yPw+e2pfgX4Z4CvYwOo/5Sq/tJ3eu3pcKNvPX38fzmvznH3b/xpyvf8iJ3ogtaM+AH8Vtr1hqiJR0jbfbo3xzgvm+1DZ+tzY80LECpaXzm7ydbQcB/Tl9ywGbl1mzXYo8E26tBebUTV1t3WrVMu3m0udgJBbYitASEWIOmbA5yYj37fDIH6KyMKbCiAC4hThIK6gMSIlgUJNp5FerNgXlfz0y6rvY9WbXGIBXjtyuMQuA6OnBceuhLE0VXxznPtIPpAxbGK8NAdc220WjdZ8ytalkKYbEjAxtcVbdTzjDCharCP9IquK8F5uotGMV0upCy0+d4y/7ritBFiQEplqCtDscnwPkX2+8ikCjUwjDuC7/iirMczbp7xPhBlpTfFr4Wi5qnvYqIqxF6RNOK8IOoYgpgV7GZNXGuh90bNxUrmZcE5xzSOrLVy2B3IecU5WHJlcELvig+e6D3BO8Yo3O4DT998wn6/53AYefbkhiEIjw4jt7dX7JNjnAYE7PGi9v2JkNfM+XIm58rt1R5P53I8Mu12iLPMn1aJaaC7QBAjECFYo1+7ZZS9oz7gBUoupHGw1ba5aQIbs8jWZ14X0jhtdESbPyDe48Kw3WcLz1uQEdSybjFmiG6rWXtFa8HFYasYG86ZS6F7FczZIBS1a7TMJ8IwmpWFyCu2H9obvRZUIaRh68GsSEj0VgweEts4arX1rb2jzVhcLWfStGO9nPAhkqY9+XwP4onjBD7Qlwug5JwJPjCfT/jgybM1s12wMY9xd8Xdh9/kxcOJL//CL/JLX70nTQdkesrf+0bBBzjnDkSaNpa5WvKHw/tAU+WVz4sKrGtDRblcGudZEW8IaqtK7ReUiPYz/L3/CnkVC77l+MQ738f/+j//zb+tqj/+7eLm72Xw9E+LyPf+jnP/w7f8+bPAn9x+/xeAv6yqK/AVEfk1LMAD/Jqq/gaAiPzl7b7fMah/hzeFni/o5cUWYMXkvZog+82W2EMcoEW4jGhIm1f9agIBAarQSUgUPI1aLfNUMC9kb8HerDW3bL+bn6xuGmHt5nOBNw76phuG6izYOcwrYwHxlqW6YEFeNilcr6DOlIq60V0R2dgmZWOeNMR1GEbrCYh5T78el9UE3G6DpaC7zU9ic6qzx4+b0MHzQoQ7NUy+b2512hrOe44SCd5c8JoqzW2ez918up2foG8Xf2047bgyk3qD5UKTQHXmd6HnM/7lHazZLvBqsJl3nrRmavB4r6hCRLma9qgo+3HgKoxIvrBTkPuZqpH1snC5fEQaRrQsaPVoO5G8Uog46UhdGaeENIjaKZqYlw7hgm4OfYtvtMuF6CC4wFoqzntaWUnjxHh9TXfmrJd8Yu1mDJYo7PeJQ4o8e+OaT3/6Ge+8/YS3nlzxxuMb9lMibewk8caEcl3prRgNv6sNb3GeJq+UiQ0fItNuYpxGZJtV2ctKnPa09YIbRkYfqTlT88IQA1WVLoLXbrQ49Tj/qgHncM7hR5CNsud8oJUVt3HJtdnAkDR+HFRBcMnDK6hwy7cNHqwmBLNr2NgbYpnz6/uoUpcz4gOvjdRVafVjjFi252zrbNfPa68Xo5dq71ZdtkYvK+pebUjGHKM3nJinEb0Z3KKdss54LzZ0HLEG7LRnuZy45NnoxFI5PTwwTAPr+Z58uWd3/QRNO9I0cry7Yzm/pLWO+oHT3Yc0GSll4eHhxP3cuV8c5bIyxHfJy8SbjyLid5QqdPUcpgEXHbhx65fMxJQotTEGuDsXSotcb5t1rt2GI7VO7wMd6KXx/rdsct96zGv9Nmc/Pv6fwNT/NPDfbL9/Egvyr46vb+cAvvY7zn/pu35FEQhvgXzCpLlOkd5AkqnbghqmWdQCOx3Wiva8ZeBuyy8Mpuk60ntFZTBqEt6oiRrssbTtd4e8SsQ72yATZ8G2gRbbjXGCaACt2/uxDUGbQIFay/ZvOPDVnrCB9gJ0+nqxi7R1DHiuH/9/LdPKBQkNhh14j55WwKNtY/hsF5/9THbxubiN+hKcBJ64iVRM8fdhgTHATjupdFwa0AJvl5U7gRfzwnk+Q4fL3ImXe3quJBFiP7Ifd0SEHZ1WMrl0ahdO54L0gveenYvEbmrZdD0h3oY85NPCss6EZeXgE8M5I5K5vXnMIQ7UdWV3fcuw3zHnSgng9va99DySgtDqgcFBGnY0VUapEBPqPLk31Hn0+XMe3ZhB19Vh4MNLJj1+zLTfIap89HChnjP7YcCJeQmGXvEePnGlPLt2NN7gR3/o+3jnnU9xe33FOA4mgbfyilZtA3Yh0ErGb0HJB4/5AAAgAElEQVRXe7XNBNMfGH89QD7jh4HcFS9iMxNa+VjAI85QxGHCeW8ca+/whyuTqK+FsBtxGzvDieC2QOxCtMoLAVGc+cLiXXidBb96Trdh1q/YFvKqrNueq60zrRZcCEjNVu0hv42cob2hrZr+uWSzLe+d3i/k5QTi8DFtVWjAOU+Zz9S8WKXsNlgkL5TWkTQSvIf8QOuwLJlxf2PeTeJI04FeK8fjPSKduxfPUXXsRo+fbnEucnnvfUC4v7tnPh9JKdFk4MUpU2vjw7sHcq44+TqlKWvOHC+VuTSmqwNrD/iQaDLj40Duj3n3g8DiDVZquZE9LHkkxQCDIy8FKZBSwnULzrVNRHF0TeSikOz+wVu1NDS1YSGvrDJQjh+df1vl8q3HafnO4fHvK6iLyL+P4QP/9d/P8/yO5/wp4KcAYhq//Z0UtD+m98dmYelkW38KyfDgLmxZ0JZBeG8Xi8rWO+2vWSRsMIhsmYU0Z5jxq+Ct1bBw/JZNd167+XQxZV3cMHIPdFvcBkl46GZZgIgF45LspxN69a8TGvHW4ZetEUVvaMnmk9GyURq9glxZsHcHM5Z1ZvKv0zViu4sF8fViFEynSCm2aTijVLaW8T2z94l1WemnI6ktvOmE4gIpr3gvvJkCelkYcoP5wrgW0jDAWvAtczVFDq0yLZVhCJSizC/vSdc39MGzLgs+jIzRlHahFuP1xshwuMH5gerfhM3/BAbcMLIPjegSD5fCuBupXbk+JG5GR84NhxKDIwLzvLzOjsu6kpviBNamXAVHb8r+2dsmGRdBS+XNcSI5xWmmrCufSQvVw6Nrz9tPDnz+s5/m6ZNH3N4euB4D3jncsENEzMmxVVQbImFbQkJIo+HM3fjnKoIoSEhEH2y9aac329TTtAfvGdPWB3FWrtNtDKMTMTtd71ERfBqhVUrOxnUPQltmmjaG/e3r9fPqcALa62uygLJBjiJbQ1KQtMFpYsqgjbuxQTqKqmkhfLDA39YZ15MlP8L2uPaa4dJbobfGcrojL/dcHl5yOq88zFiC0Ra0ZmoXphTsbwJzLqw5s+rAnCtNErkUbkelqmOpicv6m0BjzQ2fRuYC56IMzhqqMU2clsoxf0jBWV8oRKgrY/BIcjjfeWiRcdxT/BX+OtpAG2ebYq0KrZNjRELAeSEFj6NRF+Xtx2+aPnarunq3z7a2Ts3V8HDnLEC3jtO+IS+2UZe1sK7WF/POrAZqMdjReUerzeJBXPhuO6XfdVAXkX8Fa6D+0/oxMP8N4J1vuduntnN8h/O/7VDVPwf8OTBM/f/29ZkRPVs2UUHdDnREBodWtaz4VVq9mc/r1ggVL5Z5vxpVBQZfKMbS8H0bpgt4RaqwTXe2tnY3LE+87asg9GoLQ1tHNAIbdq5GU0RMfKMNCJ3e2ya6YaMduu32vpWjbBneFuz9gASPqNC9GupSyza4ZTSBUDEoxKqCbPuWmomQtrYZC61Ib1xC5+A9icZbKC4Gbgi4VlhbZRTj3yYJPBv2FKm0h2yZBUpn5DDdIBR2baQFIVWrQp7cTFwejhAjxd0SVYhVKQS8h/k8048L0iK9rDzcfXOj0weG3Y5piDyUQtje95qM3XAWYTYFE1MKG5c8GtY6jTjptKaMMW52qo6kjSpYJuQqwTue7ZW3nyQev/EGb197nHdMux2H28fs9zvojTyfGXYHXIgm4vIb5qtqeC7gfNzWjCUOIvq6eait23e0JRTaGyrmnFjXBR+TwV3Om4jFmSJzPd0zHm5pfavOWkF0qwbcxuFvFcHjQ6T2TBj224Zh/Zmuuglj2N6Xs02oVaPAat8CebCfG5NFe9sC/7ahvFJNqlLLSimF9fyAqXuD4c/LQs4rrTUu5xNLbpTamU8PlCZUIsfsmDOoFjqBMQSG5LkvK6mDxoHTGig1cVobpR9w3vFw7NzXxLl6ztUzcwDtlKa4KmadPEWG4M3yXKANQlusQeqdZzokFiI1Ri6zQYBd4X7DuHvvTPvI8ZJpTZnGZN7zIjbsozV0bczN2fXa7fPV3knReinrUugiSAjsryZqacTBJj0NQShd0OCIwTO2TioN35vBQSjrWqjAMASm3UBwQusng2+/i+O7Cuobk+XfBf5JVb18y03/LfAXReQ/xRqlnwP+Nyw8fk5EPoMF838J+Jd/19f5tsXHdpQHpJ1tuksX6IsF8WYKSGHzXGiYCrI7y+QFo+N1D5I3qpJAc4gPmzlQQ3zfNoZuDVBngUG8Q6IJZZQAvr3G8B3OOK2vxhw2cMmhQVARVGwGqtbND8bZY19He7dBPSJoXWC9WLbQiwWWtdMlQa/0fEZcMA6+gZy4ko26WBakFlowuCbWaoLNy4kYlN0688bVyLP9FRzP6PFEOa04EW72e3oY2e0ioQdS7Sw5c3l44NROSIN6p9Rl5Xlt7BCKeHbjiB8S5Xzkspw5nWdmIhJHhuiIw44UAmsxi1vvHKfnHyK9kVxgt5vwIeHjQNJMcwYfpRTYH3Y0FXJTgo+kKEZT3HjNuSWaCi4GJi88fXLF1RiYgvBkglBPvPHGIx7fXBGmHVf7HXEYNozfAnRbZ3COcnyJn/Y455FuAU22kWivG3xi/ZKaF2NdbDQ8tqzYISYMa51WM042uE+trxKGHeIcEoWaV5wPr9f6uL9mSz8sUdvw8VfXg/hI3B+2cYmRFIcN+zYWVG+FXjI5L4RpbzTD1rYg3+nzmfVyolSrVJdlBpdwalL33Lphu6WSa6Ooo5YM5cLz48K6ZMpi0MA5d7pCrUoIAUk71CXe/fBISAOlK94r5wI+OFp37HeJfi5MyTOGCaeJUIMhjSLciXmhnArodMV7paIxoilR4mCFsAhVlRQ8TeBUKzEFxuhYc6NPQl4r4xjI3j6/5hxusNewQR7dzLRqZa7QfKRFxxFY5k7csuaysdokRvwmKmtboti1U7pSkqmUvQgNT0Vpa0VLw4swDmljXmWW2lHtDMEAMe89YXAonSyw1E7wUFJ4tQJ+38fvhdL4l4B/CnhDRL4O/AfAnwEG4K8bZMHPquq/rqpfFpG/gjVAK/BvqmrbnuffAv4aBlD8eVX98u/22t+Jl6McUHeDsUzkY1ZGrYh0w89fTQyXDcaRrYHqvN3eGpQt21JBNCFetuy7b6wWQXQL8Arq28dwjg0uNNvNVl/zc7VuVEbrLaK5I9HhoqMtGRc/npmouZsQKjr00s29risiC5Rs2ZofcHVF8wz1gRA9nYxUj+qAijP7Vi3MboC5kKJQOsh6QdZKySuhFIb9hNtd48SjpXGYJk7rynTlGGOgnxv+fMcTvaHVM1mUFBJVI7qYffGQRm6eXDEfzyQfGYaRAQgpMISE291weHtgPp24P87EANNgjAifBvbTgWEIzKv9fykZ3VKxJmej0xocdjvGFBmj53oK7CJMu4HjuXB7vedSlNAu3Owndo+e8sk3r3lz13nrzaeEFKE12takXE9Hpv2eMB7ww4Rs8EItq4lhxCE+EqYdiK0b2Yb/1rLiVHERWqn0suKH0fjutVLySw5Pnhl1c7FEoyumfg3hddUFWCNbdFtTRlPVKrS84jaRirJh1L1vtNdXA4wF16o1u3unno+v2SniTHqezw/01lnXTPvwfc7nmWWewSdElReXTCmWTR8vM6e50dUzRKP5rg2qCs9PhR5GtCtP08o0BJ4/zFwKEA7sdiNz7tQNim+Xhl+E3htn9kg31lFvQokJQbmoEGagBwYXGF1AWsWXbt+v78YmCp6dds4Ndt7jU+LFpVEL5s+yVTaLeC65MqSJKUUWhRJ0s11qzMHTS+UwRpbSUBdYc8XhqKtpKHLZCBLekbFqqXaLAOOm+lRVUjOIqm+aEkeHTYsQg8f5SC+N+6KoeLI5aACwXBo732i1c+xKrRtdV5TgHY/2yRhY6gjVKqg8bwnEd3H8Xtgvf+rbnP4vv8P9/yzwZ7/N+b8K/NXf17v7DjuV9iu6bFmNN5WXqhrEEDZIprJN/olbp1ws48VvNLL28UXmHEgzCuOq0KKVPxtDQVRej53Sirk+ijWDrOHpIDj6qwkpRQx+iduFWTFLz1etkL5941pN9p8L2hXvhO6aZfnDiBKJ2VgbDHsIFfOAfkSv2RzsvKeXTMiN6FdkGIhtZlgr19Mty1453d3z5CZyNUQoC89S5IkXgnRunzxhuSxM+4kaTvRzhGFH2jvGPHMkEpaZN+PERSxItvvMo8OemhfCembajRwfzgTNcDlStLOsws31I5p6Bu+IwwjOkbNZEk8brCIt0xWGmLjaOb74ubd5OJ5583bP45s9ZV34ge99i9ubPS9evAAcV1f7DaaqDLsrhqtHhBhZH14YlgxWalfbvKf9HgkJn4atAWUXTNxdWYNzaxpq78RxJNxM+A2WSPub1xeYc9ZIRoS0u8L7QOobZRQ1MzQAbQalbfTaXrK9oggtZ0JK5I1LPV7dWtXQG62ur+mANc8gxmhRVdbLCcRz7p5jNghl7JnBK3k+471QcmZeldyUh/PCJStraYjL9O44LYUmjqUJS0m8eFh5fAjsnWPugYe1Uxp88LASx0ot8CCZt65A0x6JJuDy00hK4NRMuALQxXFeGyEYXNQQFE8pio/B1NdNOc2m2g0iFA+5NGJ27HeBslYOcWAUcL2wk84A7JOxkbvGzbdeaQ2uh0AG1lK5NLXRecF477kpLY3clUZXx9rFvlNg3Y9GGnDCOmecKJeqBIGsBarwYcnEatl4Kjb8IofA6GH0nuO8cjMkgne4GLgsFUlmRLcbAtE7qyY6VIQoyq145t4MVqwKAb5em/UXupIbnGslif+OSe13Ov7QKkplCBaY1Zqaqisq3uh+2UEX8yeum7fCxs6yZlK3YI/fIBbzXNC+4d7BDHpe18CbKRbCVor3TdK+4eZdEPGb0AeDUewKNpWoC+CrceN7NGFGxBZgdaYijRHRijohOEXSxLAsBO/pfiAvMyFXBpdxXZnLA10L4zwzTTsqArUS1gvTbiSMA2teqWT8urArK716ylK5JjL5kWl3jazKpS7sr6+ZGhSXePT2Iw5tpeRCHgaWxSa7ZxquVZb7O3LvvPjGV9gFSMPIfc1MY0SHgznXMdFap1ZlnCK1VjS/4BALUQKf+cQNV7uBOAwcBod3yhtPHvPWlfLoZqTUa6Se8frAcP0WPkSCL7zx6Jphf71xyjMwknYHw7m9EKcDPiZraNdMGka6kw0i2YYVYwmAbFi4DwkfksETGwzjxDI0VC2Ljsazdt7YU7UUo6b2urE8tgpu43OjndrsnKixgnprCJlWC2VOtNaopbIuK9oLMU20tpJLY11m7l7c8dH9mf1+4rwWjvcXcoWPlshL3XOzD3zPtcP3hcF3lio09SCehmNtI0vecPJmHPRLt83u3JSlWX+m+sT7c0ed49g9GWUd9hy7w0fhw1VYTgvX+7b5fwvFR86Y+VavjcHBGByxKSEFakyM4pibEL1pQda1kJ1Hp5FLh5orK8I4DWQHD838VNbuODbY+cBprlwVmFyw7Lk3cmsMTmi9gToGV9HuGENgLh3XO4tCbWrcb+1cmtJjwokQUZYO0hVXVw6HiSpmf5274lujh4hHSE45r525NXOjVEftlZel8VIdL5tuFrv2/c4PZjM8BiGEwKBmi50l4IKwHwJDjGSfSGmblQrsDglVeHsKvLisrM9n1q1q+/0ef2iDOnWF5YQybu5+cfNmzrgU0OJxg0ed2QPI5tliLX5BypbJA/gty+829o5NlfmKCqCvBoiCNUvEsnDZpBcSLTXspVsQj9tMw24MHFQtmLuPGTVoh6K4aErESKOLp9YOrTNESCLoeoHzkX290GvbWB6ZGxQd9lQ6kxdq3JFPR+LVFTVn/PmOq67czZlbdQzTNUNQ9roylM61nygfnmnzhdIapd0heUXWC/nmljMrrczMNXI+nSjdUdWhtZGmHdqUIZjkOo4jSMAHYd1w7+VyYTeOTLsD4zhSSkarYy6QZOWNQ+D5w5Evvhn51BNPkJWrx0ojks8PqIz4dmJ49BagGP1auJweCMPOmDNyx/nhyHB1zZhG8uVILxf87goImwDLhhvn0wPj4ZYwvKLtbdWXWOBW3QRgIW5kETVIDSiXB9L+CtjWSWuGX2uj92qiLFXquiDoFuA787JyOZ+M7SOQ15WqndocuQUua2Opylw6PgSCAy/CnCvrPLMsK7V19MMLx3mlNIMnchh47+HC1+6Erz2P7J09/2mxAeM3U2Stle4iXRzRO5a1UBTWroxRbAqQB92NfG1VmpqaeOkGR/hhQJswd4Vd4CMJtAC3o6mWVzKX4Ih+oqdIzoVjr1ZBSTdzONRcKLu5H16lyIqwb41j7oQU6LVTeqd0oddGjcLFm/3G2XnyGHlPhJsIL5cGXkgRgoL0Rmw2sq/lSvCdiAmuvMBaO+M44lRJwcYR4j25K2NrNLWeyXvHleQcuk0k6hjrSILnoVQuRbkaPYs6kndc/EiRxi4ORO/IwKMx8TCv5MtKmzPqrDfxcFmoqogrcIEHD1ejCbseekPTSPSOD+ZCR7neJe5zI50qA6+NTH5fxx/eoO53FiibdZHVBVN14mw4rnd2Hrf5wWCMFzXowzJ2y6zMeMhMe8jZcDQn+NCQ6M15dm02KV71dZbuxmD+J6VYVdC2LHDt9lx1k/wHUDGLUYfdZsI/xbXGIJ3UK60X1nXlOkRaEcLyQDufiA56u+DCwHL/wjrpCDqvJIG7eo9rL/DBIS0y+YB3MLnOfLcwXU9c1nukKG1ZmeLIzbxwVRU37vBD4n6e8fXA9fA2vVWqNrqccYdrdteN4/2JuF5Y64L0ilcTfzgJpGHEWzgmaqeXI851Xn7zq8zTNbv9gXR4wmG3R3Y7er7wc79x5nJ6oF5OPH8a6cM1bzxdePuJY/CR6eYx++kTfP1Xf561FK52nmGIxOmGfPoGTu9BEtePb9DygDphONwAt68bi1oLbbkQ4oA4IaRoDBDnN+zazKacM68aRXGqtLpSs+JDNPhldwUIPc+UdTZRVllxPnI5X5jPJ5bTS5bzPdP+ho43XLTCpcElN1oVcnNojByXTlOlqlFAS+uIqFkB+0CbF3wrvDyu5NrRkMgt4GOygceHK652hXntODG1bxTFu8R+NHXqmDoZT0ZIDpo4YgjEUhiGRG1K8EJWx9UoqPOUZWZKHT9FLrnTXKB2CKJECahkWkoUbMoV08QaOnlt1jOSxDE3GspV9PRa2Y0OvLBWcMWcFZeu7KMDH/AbbFp7p7Ru1ra9E5ywduWhC1NwPG+O0TuOa0WC49gxbrh3VgENHt+7VUUuEVH86GilsDRlr41eKqUrzgm5K4TAWhqtZR5CQEKwbN0lPlobhxFrfErjpEIpynHtXB2E5VxpUbkWx2WpxCEyqzIcRq4e73i4X4kpsLvp9F65niIv71ZqrSwBHEpbM309ci4dPwQiwvMTRBHq8Z7hDwpT/wf2WBVpE7Dh4RumLc6ILqoKFWtmvpo4UgsyBOOYb5J3M/PfKIVx83nRV6yVuGXbwDQAstHUNrZB3W6r3ZhhzjBxXKHiDY8fBCeemjNtWQlOITpaaQTvScHmew4+kMaRGiJ9yZRamEVIu5EpROh7s1uJA3unzBpwweTuqo2gzvyi28o+OXzfo7UyjY/Yp8jd5cjjYWJ365gvD7jmmK72RkVbMzuJTFcJXVfiMBK1IsNI9Yk9sBtGlvlC6c9Zzke8NkSLNYiO3ySOAyl6rq+veLgEynLm2dvP8NM13UXWqjz/8JuAst9PjF4JHj7IO977ysx+N5O++XVubq7pEgh8yBs3Bx5OjXnOHPzKo+HCZ995zDuffoaOO/wQ0TLjxye4tDNIxQnOmdBGoxDHvWXlIdo0mg1+6WW1pth6wYkzdWwc8MGbeVW3gK+90+pMWc5oO6OaqN2xXM5cTkc+elh4WD1ewMsNviWqE2qDNTdq7ZxyYynKUjpFnU2M2uiRpVnjLAZnzNueaeuC9IzziaadizsgQWgx0UTRpeBD4HAbECIf3Bce7z1TrzS14XGKwQt7MWH0GIySuU/WDJVeWUsjeevJjINjdQl6YK3Gk+/NM6G05UTShcl7LpcTuRbUCc0V2sMdaRg4L5bRMgycLguTm8xG+iIMcYfTZOIqNSgiOaHoBtkInDLgPGNwuODJ1SwJdqpccsV7T3GeY1Oa9+AdH80ZvBnx+a6MYl4/xIB44dgVP+w45szQOykYC6iWwqU08IlVlMlBy5W788puTJxPR6rC/epNb9AaZbKBOCUXcIGdFy5L41Q9j/aJu+OZ6yHQFVgajw42CKZGz4AlJEUdVYwJVHJn9/jGGvkYSW/ocG6ZgQbugT8w9ss/sMcrzLq21z7EEmzXtlFpG4zSN4Wn3yaCqyBRkCkZ1CJibepNbe+T38Z0uY3O2wxa78ZNNUKsXZR9LsgUkBTZHC5oKF4huk4Lw2YNrgQ30dOOpg3vhaAd3zrJNcI0si4L9ZIpEq3MjhP73SPomeTA1cxSC44J18+MHQZX0BXm+YinED3keOD+dMSVEyOO7gYeTgu75CDPfHR/5Omwx61n+rxNxVlm8nqhDxNeG9FbAJnGRGtCdhO1Vj568ZIuMF7fWF8AZdqZu95hf6CVmVwybrdnGvbEwewZYggsVXn8xi1xGK0U3qzTW2s4bdRlQQPcn6sJfb3n/hsv8aLMa+Xw9Jof/uIP8+zpLfvbW/xw2Kic7nUj0nos0FWNXgjWuHQe7ZVWVsvU1dhKNS+odmIacdGgpJorbV1Yc+Z8PLGuGeqM9561wP1p5W4WLiVTNLA2x2mprCqUqrRqAaGr4INHVIleOC4V8wLpBIEiG88cmzyPd8y5UJfK4I2DryEQdhPXaYDRTNUupXFpnkilr6bY7Kq89xAheHYxcRXa1ijexsi1TnGJVipSCzEFUpJtbOJmedeUhyIMoqgIwQtXg2epoE6YCITcqTTycgag3IEOkXV1LM0xtxURj4s7StwRrwfOa2aaHPfHjGuB0gtCoGF9lNY6QWzalw+BmouJsKJnKR0ReBSF7hwnYDdZI7r2ztUUDVKqShHhrja8d0xO+GjtxnRulcFFHpaCHyNDcJxIxAgxOE5r4dyMmdJ8YOnmF3QbHbkpBE+rjr7pBqYg3J8rrVpDeBTHaW3sBMppZc5Kro3Hj/a0/5O7N+mVZc3StJ71tWbm7nvvc85t8mZmZANZdGKCBKopIwQIiZ8A/wGJERIThkgICYkZgpowhmnNGDEBMUGoEF1VRGXEbc7u3N3Mvp7BsnsrVaq4WYpRRpl0pKvt5+7j27f7sm+t9b7PWxrrltlzwwU1IFY64i2MTjJqjHtaPG/XxFoaPlpWM3gygf6zte+3X7+/Rd26oxDLMS4xPz000sFEGSjzxLvDhHE8XrtKGFF34Y9Aqh8LwmhNYY/HpnSMoW5IryOUPIbKyk1nmqCVQa+dZTJURDXMa2NYTdChQxVhNoO8d0wf+FbJQ6hkTG54J1jTkbITLZjRCGthGhlJG2kIdn9nLYNqGmZ/Z235CAuw3LcfqPOJOhpuwHCe5nShl1tlPZ0IWyVYw6++/56viiWelB2/bRvGWFp5Z1oW7sWw1k6Ok/LZjbDnwjxFmvH4OFG2nVYL88dPzN7jnafVynZfCU4L1n1PqscOnsVYSt7JRaVhLWeu26qvee/0dKeVBL1i4oWH2RFM5U8/Of70X/oj/o1/7V/hfLlgrMWGGYCy338i+o3WEKv2c8YAox9oej2024myrxjnMdZjnMPZs56Ya2W730nbzrqu3K933u87r9cNsQHvA9c988PrSmmda4E0rKqnjKE0LYTWOcRN+r7pnWZEuSTO8TBbPUFbjQysoDe7DtbqezcaQ0sJ3wvGGBpGdcvLBNZy3yq1Neq2qRJrOFKrrDT2PDiFhXexSFDteskdaYPL7Ni2TG+QCpyk0Z3h+VaotTFHj8mdrXSkVUJPrDjOp4h3+h6/SCRMsDchmokQFwgTEgJNHBuOvenB5jYGZhgW23l4POFkcM8NMUIqBmshyeBlHz/JYVOtmhuKLltNq/TamYE6BtEeMXljsNeGG0MRC7WxiMbvDau1QABr1PW5l6pjyeiovVPXghjUL5EGwUfubTCfF7ZUtKMWgzNOZYvWEKfAvmdSqtgpcB6DBHRn2NqgX++YyfD6csPPSiV9//xCKxXnHWdr2NadNixuDkjupD0j0WFEeH++MZ0nmJTomBDSbcf/1vHLz1f139+i/qPLz9kjaV5NO3JoWLHmkCseztIxtNg7jcNSK/SP0K3DCSpA8Ejr9FR1Ti7oY1aXhNVYyGqJdpOllY5pHWN1m7+XH0l3DV7eMNFDiHgp5NqhDZzv7LliGfjFQuuUVNQfte3k/R1nKq0Iu4e2Jb58mMmT4EfH28g0fUTaRgyB9+s7H7/+C/J65xRmStop251r6UQrTEUwtdF6I5XKQ4fl6ZHNOty8YD45XBNc9Jx8oKFZjm6+sK8b5jC5fPz6a4px5LxjeWLyqs91h5b38vGBc75QW6OUhvGOlx8+07PTGyKCM7Be36j7Di2x75kQPN4aTrPjafZ88WD45/7sG/7Fv/gzPjxdWE4nNYYdBXugLklVpAwwBuuPE/no9PqjqaxT0/ZXQFFa/Lf7lZwSpRve3q/85XdX1j1RmmVPmdL0tPV80+9TWz9ImELFUUXdlAMd9RijJhItWhVrHTYGvFMIFQy6tdjgsAiOjhVLbp3ZayyzM0IXwbmZkiw7ym2ppmPF4Kzh6RRYgyN4T6uZUiq9O3x1xEskH5/12gbdwlvV9/FrHUzB0a1hvgSM61gzmNAO92Fy7GMwSaffNj2F+gheT5/dJQSDCxPnoGEuNiy0eKIilDaIMZDKYJ7hEjy1gLODbAd7GeAGO45xpE8NM5hnh4glW4vEyJobToRqVGDQXKcAeyoE5+g//l6Qis0AACAASURBVC6sYJvKPoM9wqJzIThLT5ldzGFWa0RvkV5xqN3/Wgs5a9EfxjE5dc6W1rDWYs6R3jvZWk5i2XMhWkMPXjueOtSMaAPnxfPDe1JvyzQzf3JYL2z3hIgwT47rLbPMgYGh50xrBRscbgzG+0YqleD19el9aCaE94RwWGT/Cddfp1//vS3qMvlDYdKP/D/DuO8odk+TuX9kXqh/WDMGKRnGwa042kUJXltytcep6kEOJ58IlkG3wiiZ9nYH6/C+Ic0zUqWK4GpjG57RhWkWehAU1z4QEqRCkIE1A9MHwQ4mM8i5s7RErpleVoIDYxpMn5B5MPd38I6U7zQfaWRAA26jNzQbWb74Y9beefzwC8zICuoyQsuVRweWhvMncslE4zBj4NxEXM6MkvCtYsUTTMEbPaVY7yjbxuXpQtkLp6iSMj+EeI6UnJGi7a51muBUt13nlfdNtexNmKeojLG8U9Y39q6Gi7N3xGUmPE08XhZ+8fUDf/71mdMkfPz4kccv/+gwlOlstdeCiV4BV2KpaVMtuNW38EBDGmre9CajLYDiU/eN9+fP/PDd9+wp8bY2nq+Z51shN2gYWhdq6zjvKbXRhtDx0DptOGSo7vjHEV4uagYSe2AAvD8meIZcKtZbCuCM8kSsdFIqxGkiGUtqFes91ai5rTrRDrJVsnScsaQxaEEZJO8pgYW1d4ozNOuREGlZePwY2ZLq0VPNDD9Bd0hw+EVodfDeBl0axTq+3wvBQncT3kAyFWsMjkR4nBgtMBtPksw5QBjCOhr3YJTUaYU6O5qtMKxiAXqBkyd3oZbKHAzvqdDqIGeLWM9sDNmAbZY+IDSwYfBcGukwa22taSSeF3o9jFXWsWKotTFZy45grY6VJmfY6uAyB+6lYqdIzpWzE9ahHsCTERqdktWHcJqcGhYHlKH5of4IwRhiCL1jayUby6Z2RRLQhtYaEyJ1K2xZmM6eniylVfD6XKbzQs6ZtlVwgTUEgjcwR6TpeC+eZuI5sg392U+XyPX7G+V2oyyR9vbOU/8t6pd/Vscvfd1hXQ+meFVJmlP+wmhdi4GVg+r5oxPpaM/coVs3MFB54ugDii7G7BKgdJ1BWmhtgHRa62COU5oYWjEMPK22A9VZcMGxbyge1Hkcg5OHtRtqqjSnfHHTGsZ7HiPQAm6eGH3Geq+ztzo01sKemHqhjcYpeCY3eL6tOAksXk9lTgw2DMg7rQfODx+ZfOe6JmYTcGIovbCEB+Lo7HeV/m2vV6L1BGtpXSVcujao1FR1QQSIE0yM3O93TB04Z9WI0Rq1DXzr7NcrWMft7Yo36KzUAHVDRufLc2R++sgUA+fTzGmyfPlh4suHyNOnL7icFvb7HWcFjMX4iLigbHjrlDIo8tM8XBd5VdUrPtD2ndYH+/2K9571/YV9S6xbYs+F/+fXN/7fb2/ctqyM666/y1rbwejWwBSpAzsqbRhcCDpSOQpOE3t0gxoWjVWjyTx5tj0znDJRlsczXcA6SwB2Ms4YfS0Pw8tkA7k1ZAjpkNBFMTRgWENlMJzThWtpB7+l4QdY0+hA7oYQvMbIWctpNCTrPsFJY9srpaM7GutxwXPfMzY4nvfCOViMET7vltNl0sAPNK3JL8ozanYwuTNn22m1sxPJCF4MCcdmHc160po0NCRq95YqVBnkMYiTpfbOJI79nqhjcHcaZuNLI4bIKI1aK7OzPATLvQzMYsipAILJGRmKI5isYMVwH3CrnSpGQ3K8fr7N7Ci1MqJCuu59IH1Qhih/pQ/utbIPkKEHQumdfqC342EEogu26+thrKGFyOQtc7S8j46zhtbB+MPVjnCx2vEXY2izJ0aNTxxOcLuqlPbziSGw9cFwHtMq960ij2fMQ0QhGBs/4qf+8Wv81mG7Xr+3RV2ih0XfDIjOU/E6KqEMXfk31Z6DAwnojlk0vVubeD3lt6p/16nMse1NlzVLBOn0tSiSxQfVsPZ+OD8163SOCr663TLVaV5pS6KxVlZYVSqvW3lvNcjCGIwRtl7Ze8XGmVIqboCTDmGwHQXUMDibxmwh1cyH8EDpnS1XZOyMLqS1Mi+RsEBLK3V4pEaqbZhRqbcXUi2YDgsday0jesxaKVbNVDk6TK+0IYwwUVNi/bxzOU18fl+5rXeiNQQspVYSjcUF3lMmWsuQzmWOhL4zXyJOOuc4YYzh48OMk52vzpYvPz7w9MVXGOewDJanT6T7O6fHJw1nsP6w7guEWefuVVvaXjQtZ7SqyFiBmjPr9Z2X73/Dervy/fMbL3vg7Z553yodwzULxczqzB2N2g4glxFKPSiFWIwYjJ1Y5sjp4cxW1S8Q3SGTFD0A1N7oTRd9AA+XhdaaPsdaVT4oQgh68t9yYplmeq3UMQ4Ur34/2zuTd9ScCcbSiiJdnVhmp/S+bR84G2FUhvH0bliiYa9CzYcmYHRyKjw5w/19w3SICNb7Y9xgGAakdf09OsN88pAGL7eEdwKdY2Q3iGGmDU+2jeGFXTZGEboX8tbIdpCK4jE+Lgv3bSV6R2+V0jvRWrxYhrXUojmmMVr2H3XiDG65YVGm+BIdqTZEBl9Exz6EZ696+mIHswmkovuGMgbBCC+1Ic6ScyXVwqc50sbglisn77geNwIzOh2490YSw+QtoQ6GDOKxpHZedw+MoaMYER4mz9Ya5q6z+I8fT7yvmW4UzrX2QaoVQQjWstVG6QOJE31P5HliMpa8FSRG7Qy85b5lnBOCMZhmaWtmjESOFmmNvuefqX7/jI5fSEX/oO0vvcOwR4hxg6oOORkDStLA5q4EPZwCesY41AEo2EncoaaRI4EoV4wxxMukbOpgdF7ZVTIlYjDWkddCSpXhjvSYaHAuYoLmKu25aOTXpLAiGMQGW1MgVvQGyorJhQfvCUELeemVtBdKXXnzgWvXk+l5DJwfTN4x+zO9oJIzV3ndGtd9x2cwqVPI3HpjCUGNGaUSwsQ8ec5hIvmKiKF28B1ymGnXG7PrtHXHiSFVYU0779cVSkFqxzuLs5ZhE71WnO+cTgsfTxMP5w94Bqcl4K2weHiaKh+fvubDx49Ya7EHL9vGGRtmjI86x4/zT7/i3psGi9f8j7jfRml5tWTWH77ndn3m+S1xve98+3zlN6+FtXTEdnpruBC5p37cgIU0HB1DiBCd7hEahiqBKais0IAuG1vntCzYGCm1acq7CGk0pjnQB7R+7F3QlPn7+x3nnC5Jsax7VsZ7VIZ8bZ3aVXboj2KDt+jEfmBqwTDopWN7peVGnCPBCbVVWs3UlujOa5i1cWw9U/ekO5HQqCnjj/xY4yOTtSyz41YU2mVksDvL2Rle33esCB+mY4x1dLipamzfZCpvQcmCm6tEM1hsxEbh+bYix1kyF0saDVMye9p1Yd09nUHpBmOFlzLAePwcaUln7W99sHSVIbpgkKxKlNdWODnhPNSxulYotjCG0IfQWqeMRmsVM2lR/zgrmCztGlfYB0yjs+4r0anm/sPsWUtBRHicNdP3fS8kMSxiOC/xGMtAr5XewQzhzuA8B9KWaXvW3Z0T3BgaoyNQckKmSLSQGUQRah+0XvGTkFJnBI93lnpEQu7GHchu7f4JAsMw1p8rzT9/VP/9LerRatx3t3rKHgJ7hZ4xMSoKE5UodtHZqBwfxNFhlIZEz1h3LCpnAlSrngsUsA+zigyG0Gm0jFqI90r3qgoZYzCKJq0EMyipEi6OnA+abxn0MrCzMCHcXzPLxbJEg08VWudyCVyviVQaO4KXxvv1zmlyPPjBut4ILfAYLWUCKVk/0G1oG7zvDF8ppbFYy/m8cAnCs2RsW1jOntg6633FzIHzh0fS9YVxTRQZkDeijby8r3jjcDVxvQ7e3lfWkrHGqvGlK7p2fjgTvP0prSVEx598debh4YQdyoCPViBdCdHy53/4BZezY7l8Ii4XbZGdP4q0yveMARv/UYDDGF2TooYiG8Qb0rpyfX/j9eWd1/cbr+8717Xw/fvKwJJy4+F05mFeuK87tSmmNc4B/EQHHog6YhtZQUyADeFYVBrqsMos6Z3S1P6eS6HtO1uqhOgpx4Gh9a7gMNB0oVTwMfx0Ai+lK/NdRGWaThVAInqDacdydMuZah2CIZkKqWKC5XGOvLZK0xeavVRm7yl2KCtmCLV3rDW4eaE5g48zvUPDYVOhNiEsAYYhSGNER/CWtleuuVFFWObI4uFtUwPc+TTRtk40Rj87XtioRDdjpHMbsG47Pka9oY/Blu8MY7ndN5Kb8GIhbVQbadKgOJBG7pZSE7YONXhZQ/CCc6oVFzFsVthyo2K41aImPRFOwVJKpdbGa648XCbicWOUybHmzuwc0zJr/KKBrekY5OQd27qz1gFitCNA5ZAEQ+yd2hukdiCeNPVrFYNxBjGObAyudXYrVGM0E9XqGMwY6NbhGGz3XX+XAosN3FMFGThrkVRwOeveJga86zTABPVQuNmx3nbMz2B3RdrPlsbf26I+UkdRaEeakT2IiTGCUxZ4O0h3fRwfAnvwYFrHOLQlm7xqerumnguDNukpraWm8C07IDUYQmsV8U5Dc4Fp9jhn2fbyE7Gu5oqpDUkd3ysPp8jzLWEmz3KyuF7Zd5i9wVjD2+tGL2r392Pg151Ps8OFibd14+QCkcTUPfWqrd4XTydM26nbC1FAUsa6iDWN/b7xFgxraXwZPeP9Tt93SBC94eX5O26fr0zB4fIdppnnrE686HS5dz4vyqowgfPDBTMErKXWRrRC2neWKfLFxwuh3pl6Qu6VVBuX04QdO19cLP/CX/wxTx8+IGbgpg+AjrH4EafTD9ft0OSglnXMgghlu7G+v3JbM88v7/zquxs/vO/koqOndpyUnVf1jA0T173Q1lf9d0RwISIDXDDgI95rIW8lE6Onpx13jOVqaxirM9DSB9Y5bu83aofgDHY0aIbo1Mdgfgw8PkYz0/lEK5XWO7l24hQYvZO6nuZG7UQbsN4yjMFZy5az8sCP9KFoLFUqwTj2XOheQxfECNPZUQZcd4hzIK3KaBc38LMl3yvBW4aBbc3kqhpw2zre6893EJxhdCZrGRVKuvG+Wu57IkyG2z1BbbyPyofTiR/uGTsqg8YUDLUkzk6ozuND1J93RKJ13NaG5A0OeelshFst7Fl4Onn2nGEEeht443iaZ/YBvRvetsoUlZJqgec1YY1hloGxFm8AZ5W0aC3rXskMHo2hU1kw7D1R7gU/RSyDyRrqqIRhiYc5qFqwwXGrnUzHpMIoDX+KtNnrqMQNTaksFYrWCiNCPnIQnLMKMTOWPulMflSdy0/zosTvNbHnqmwoC9IGBUgimMuClEbZsh5auqFsO3XTLkLysQP8Ha7f26IuInrKi2hRj9rA0tWx2QVdiFYDW0achYLOsgVGF/qhbx6lHkEGA2MOBoxuSGlD5/XeDPwYJOOwrtNyh9mR90TOBTcbbMtsCWxz2INNHSdHbZXZqZSRXFRRURtEwzIFTpdJbwSmH7LLSBqD57c31Tl7aLLwOirdemYDpWTSViFbfPAsPvLDd8+4sTKHyEgCby/8autMxpFfvyPEhb/MA/xEHJ02LKfTEzZMLNPgMk/0nOmj0krjNE88PV5IDTXkpA1TC26yPFwClwDR7ByjaWDw4WEiyM5f/Okf8nT2fPz6G5CAi1GhWV359Bh7ODZ1oUzXkIayr7y9PnN7f+O7l5XffF759fPO+6aSUGst82khhJnTFHF0aqnE4Oi1UIqwl4q3QgesGZyXE+uWKCXT/ISbZiqeWoQhETu6pgn1DjUzjJ6+W84onNMiDJ1b90ZpjVmU8LZvO8ZZfPS0GLVolAID0nrHh8j5srDviXIUoxA1CLqOzilOaluvFQvsQ7DhpKY3a/gQJuoYtHj8XDKwrlO0bSR6p2NHtNNoos7i6j2nSVO1yjDkPnBGZZS9Np3Ni3D2QnCefW/MXhi1YdbK3jbMNJG2N9JtxS2WR2+ptztjZO7GKEhODGFe6L1xqwMfIr43XHBsqdB6ZzYGI5l9G4QhtDaIXpfTe0qcnOe5VC6L10LZB8Ub/BD23jHWKE5471xL5dNJQ2GaDCqD19yQEHjbMxtDMwXWRO8Nu0RsHVhXSTVzOs3YPriuCe8cMjpmDCwGqcJsDcM77qWqcEBgWM13TQLROdp9Zxqd3jJxmRi5knODyTEs1FaROmhjEMRALdQ9U1pnLJOe/MqmyG4ZDJp2Dk3pjSJOM+t+i3RRwzV++/U3vKj/zELAdWVRD9WgS9ZRxjBW8bqH21CNp7ocI1VdFmnihY5oRsd6Qy+NbgzdGkyAnjrGDFq3uKDo0y23nzhf3XXkXgiLutpgMAdhng19CKZpRNXTbLklQDrSOs5byoDgBmIdL7fE3uFjHNiSsWJZS8UMw0lgnmeyEfpeeAwT28iUAS2ryaiXTtlWfvn6yu39hcVYWv2BYEUBWq1gquebjx84fXzi0zzxOM08zYHn53edH5bMbK2eWkPg7Dx5vYGpvP7wmZZWZklc4sTppPPdZYLz7AkOvDV88TTz9RcXPj6eCXHi8atvEBGsn+kHLKtVVTD0rnF0ZqiK4/7ymbSu5O3Gy9s7/8fff+H/+/ULe7PHzPrg+BiDD4HJO83yrIp7hUHOGqNWc9Jlqne0WklYaq0Y74nO8XJfCV3HFufHC6MUho8Y57F5o3fFL1sGRox2DyUrpMpaxEaCd5imIdyTnxkG+p6QWhk+IAjeGsQFwhSx1nA6WbKvtNbotf2kqmm1UGrV4oFgqxb+Iqpfr7VRRqeMwWzUh3GKniZQRGhDtFgU3fmMPshFR48paT7sXlX+Sh9MftCHY8/wuFhK6bTSOTnhNEfet8aYYBlG1U0GkhPKMFzXjU+nRmvC2cN9veHPM+w7Z4S1FKzz2OAow/F0mrDekFtHTEJsYM8dUAnxZAxJVPbnUR9FHao2cz5yjoJNsOVMQ8hZO5GX9QijRqeuTQxVNLXIVNWkz8HwtmVog+4seXRk9ryVhBnQPdTaNPAiWEor+JIIVbiPxnAOQTkzsWh3I6Ox94GZA/ebKmLW2470wUQn7x3xjm6EIR3rhBL1sGiDxc1OR3ylcbJQt0K9XZHzGRMnSu+M9c54u0JOP1MXzc889je8qP+cxl5S0YQiDudoOUiKTc0oMrq2cc7QJ8fIR/CFtRg61lg1EogmE1kGvfUjlWgATaV81kLJmDbADHCRLgYnhih6ejACRiy3UvlqEu7N4MQxLwH2gqOxjc5XMWBEpW23IuSOFpuU2VPnFx8eeF4T9Zp5Wjw9nkgFbFcFzallLqPym9eVviW27Ua53ui7RnFdIkynC/HpiQ8fLvQKbb1x8eqstSYwdpC+UfLGuVfd+rfC2UWadKRsrHvF1J3JwR88LFhxWCM8PU5MznCeLJO3/MFXn/jy44meVz5++pIwLRojNi2qXgHG0Ei2H0OUFYiWWd9uvL98x+e3jds9Ixh+eLvz65edb98LcfmIyzsjFy4PZ82QPEBlYiw9F6oINWec6PyzVZ05p6KjmUHHIHg6OWWMayyj0bfMMi2kl88M53HL+bDlR8r1DZGKiRPT5ULaNoZYQnD0IcxTwE6T3pRE6ANybZgx2FOmlULrA4naldRcVP1Rj3n7sYf5EQNsrcUbHRWmff8xHpreFW7ljCbszAJly6prN4IdBu8dYjv3asmtYoxida9vd5yDUS1bqpyiw0ijMCBngjX4KeDLrnykrFrtkRsmVYbpmElVYtfbSnADkxNjy8qNcfDtyxspC1/KR1qoVJmRYy68tUEV5b1v1xUnwronMJmUO5M/4W1gsoaUGntLnLyl1EYahtK6cozGYDpHbquwTBNvKeGCujtDH8Rg2Las3Xfzmj7U9D23M6hWsK0RnWPxlnVPLCGw5UoPBk560+hVg0fqGNzRXQrWQh1M0WkconTO08R70mBwv3ilL4p+70pH9oK8vDNioI3BsMJ433FDwzeKjdg+oA5KK3TjkdMFRMeIYgzdeczXHwk+/dbhi0j9LY/o9Te6qP/sJYKgBMQgQp2spneLoYvRsUtXvCb1IKwabVPDZOhN1JV6OPq6U2enpicZrPFEL7QOdoF6rdS1sjxatozGwk2Gy+QoeWfvnThb3vfB4tSk0LbMHCxrB2rlei8Uq0qHvXeCCFOrLJPlg1cp29gL8zyRcqbtg5Ib6eWK3N/54eUNZxt7TVx8ZFounE8z85cPnENg7IPLKbJEz36/MUVPcdoCGulMJNro+GKw4hk9Eam0lqj3O+te+XAOOCvYSccZXz96Pj6eyenKY2x8eox884ff8PGrb5iWE4fPn7KvaspaLqoAarrs5AgD6TTKvnN7e+Pl+YUfnm98fr3xy++vbFmhTL0kJGrUnAv6PPy84Lxj8YKfojoKRQMlnDnm/APSoWNeu1Ax9AZzPBHnmVoqzgnL5cwwhlK66uu9JumMtBGmiWEt/fSAHe1wqwpiLCEE+uE47gjb++0wNjk96Y1Bz5k9JeLpxLxEGoNWNCQ6G4MVKClTW6cNTXuq+cg6NZZWDlltbxSBOWpEXyqZ3gf30dQgU3Qss+cdkxwrHYswMbA4hZlNjVQtD7by1jt2VOrWaFvBOgteMcHPrRPDROsdUwU7dj5MgR486+jEpfNpnumjYoKDS6TlFT9H7tHRnSpR+rDs9514WqjG0+3AYHnZMufJUxqYU+DtvrOEAAY+15U+JraGGupWw33fOF8mrreN57er7sHEURbPvu201sn9jW4dCUsxkRicKkxKJRphK53WO2IHJ2tp3uAC5AZ7bXriFmHcMnYJRxbskTiVM6k17OJxGFLZKaXqDmgv7GVw8cIFQzKD1Xsm49momG4xk2X+o8gtq1lOWtNoY+lYO3TRaj1uK1jx5PvKIkJ5vlJrxT49YUqn10r7GUnjz8Z88ntc1Adg5kivqhlmDHo3Oh8fgBFsUPt1LpURnWaXjkGrQhtaHKxU3KzqgFSq2s2dnsqTCG3XmVtcHOfJkXLDAMEO7n2w3QvGwikaahk4hCyCtEbZB70LpRasEcoQznOg5MzsAlOtusSqnW9fEx9GJW6FH/7hZ8XAOgu94Ohczo7p6cLlFAhGRzkflsg86ZvjyQu5ZZbeYB/0tDNLJHbFDqfrGzeEyUPKO3aZcM5znnTGvG8b3/zRI9Go0Yq28efffOCyWL5+6jx++ue5fPwagxCWM8aHgzc+GMYQHz4eGu2skK5jvDB6Z73f+OUvf8Mvf/2Zbz/f+P75lTgt5DZYk2r+9/XOh4fA8A43zSzLhA8nSmrknCl9UNekN105eNdW8KLwL+cvmKEzebzTKEIfaS6CWGraeXtfOT080HqnVTWsWWux0/TT6dkYNZSU0jFNUbGIoaOxcn6o67gAfgxG2skp46eJh6dH/RAf7mU58AliBLFWZ+3GYIzTQ4lz9NHIo+kOyOsNxyFs7ysyTSp9tJZW1awGjV06LVg6ljlo5JyTwXtrXLyHbBhGJYz+YritGqc4hUGpHeOEvu9E7yitIVi2bQVneS+Nx1nn3uflwqiKpvXe0r3gQ8Q5w0PUvdN7TjwsE4XCskRygjwMTRreAcaSa0N6h1bI1iq9EUvwntfS8d1RrMHHEyl3Hs4PbEYQ78m1MPvAWhqTCN4KyRi2lElVqYvt4I7XbmitUN0BRFsTwwmlGjCD6Cw+CGuD0xBMLZS9YidP9YYSAu64uZbe1LlcK0wDTpFmB2UMklXct9REGlp7yuhY79n2SvT+AAcGjSVsQhBd0KfD11BaxSwT+xjIw1ljHM+Blg1mcrT08lvNR3/d9Te6qP/cD2SiUf35LozJY737SXkSgtCsZbROyl0lSVHB+2NtKvNygjkLeXjqW2Ky0PoRRGwDVcBsmlbUmyH3rkEW1mC94V4Hwan6ZeRKS4OnaWj7WAaTgWU2lD64iGAn5V67kog5cV8Lb/cdf7/x+b7TX++s5kBwWsuXj5bo1FmXt8yX3kP0PMyB4ISWd85RqGkjjI36sjNq5zYqZnScGWybcPadW+qYXjifFx7OM7VGNZ5MkVoLbfvMn1/gNHUelsAf/eKP+ZM//VNOlwsl7RqGPH6McbNH9J8wRBUg41AN1X39qejm7cbL97/hux8+86vvb/zquXHPg7Lf6S2zVeHDhyf8ovuKx48f9HtaTy+F7XZnM+ag4VmMV3SpjUobxA7upar0qxagMHqmd92fSB9Ib2zvrzjncN6zbZnb+5W87wyUV2KMpd5feX1+5nw+M1A0rnVGR23Vq2NRRMctdWCDPxyIqnSx0eO80+R5NCOzZTXFIIbXz6+cFu2+7HETuvVGnBbEanF5va2kVpiNoXpBunA2ntEghkD0kHPGeUcMM9SKGY4iArZRsARxJDzGdy4YXrt2QBhdlp5OntEa0XRGVXrmeL/x8OCp04liDcE0/KGjd9sdY4WZQS9FFSvBUe/vzN7xw965iQN2HuJEWSuv24aECMaypcLLPbHWiqgtl7rfmRfP2145WU+bAq10Sm9U47FDEQalFs5dsGtmzMKso2+manBOtAMeA3InBAet04cuIq0Mauq0SW/uswYSaJEU4UMQ1ppp4qnxoKJao+HZGcgZCQYTHXvvSnodWuSj8zgHbk+8pMGQhhU4TUHHRmJ4ue+EZSIa9SWIUXpsyYdyzqpJcuSGsQNznhjjxEgFoWFvielAD/8u1z9N8PR/A/x7wHdjjH/1H3vsPwL+c+DLMcYPollh/yXw7wIr8B+OMf7X4+/+B8B/cvyv/9kY47/7HZ8zoHmfw4CZBZzQqtBzwTwGODnc1kndqEEpV8aG/rcIZjKka1fW+WSYFqNMibfMkEG3HakGiRZfK340qhiiMUzGcEvgvaVkcL0iqBTuPtTgO4/K7YcrEi2XWnh+3xFniQbuzy/ktbC9r3zx6cTDhxnzGOkny2yFkRJ5T3y6LDonPzvCpfHNo+Pz68bSX/QzwAAAIABJREFUCpIrHx4umFG5lY1WCrZXrFFY0hQCs2mqI26VsHi+fIjIsVC0+wtf+MI3jxdCPPMn3/wJn778hocv/lhDdn3QkzaCOQWdk9uAWHsUdasyUe+AATmR1htjNFrJPH/7D/nLX3/H3//NK//gh53ShWZn1nXjfDkzLRd8jGAdvUNVRaMWxaEpQlinygHp7KVR77tGnR2nfx8iQxqtd2WCTJG8F9W/NwVG1ZQZrdLHoFX9e9u20ltnOp0ZxnO7rUzLzOnDl9h5ph+nPz9N1KQjlS5DOTki5MOsXEshxsjp6YF8BKK01rDO4oxhp2i7n3e++vIDfQxODycNgyiFfN9oo1JTRrBMSyAQcK2wzGd21NXc0ZCFvRS6CN0ahaF5x/O+83CKvG+Vj6eZ1g1tGNY94SRgpGi771XbHI1gjSFvFRNAXOXy1cL7rbA8RHppFOPZUscauPbM4+zUYVw2nBsYGbjLzNoKpXQuwTDMoNeda0q02onRs9fOlgunObAbQ8PzEAKbCPNy4uEspCKkrYFTSWppg+FnWncsEXKpzB8DIRry6LjeWRC8Ed4k8MEOiknca6MPOBnDJINbE6bJse5JGT5tUMWA7eQ96wEtzgf+QSh7IlhL2jJ5DD58WNjWndk16lnf9yNBTZVUOn2JXHFgDzfsUAaVS43rnujBst9XirOY3ukxIC3RclYxhLWqcnHuQIlY+veviBHmxwgdel5/fqn4M9c/zUn9vwX+K+Dv/NUvisgvgH8L+Ad/5cv/DvC3jj9/G/ivgb8tIh+B/xT417UK8L+IyP84xnj5nZ41aLandUjUUOl+rQd6Z1DvBd86YfJQhL4Exp6ZIkynSKqduz1wAScFXL1+3pgmSxPDIuhJ4sGT75VtGOJseJyEz3nwEAWRSh2w3e64rhK3622l3HdCr6RW6V14K4XTRWVny2wJT4HxMdLvqp8+OeF1yzyYhM2ND3Pg8rTwVjqMwpMPCtfaN/7404Jxlm//8je8fHvH9cLiYFpOGCyTF4zRYNzZCzln3u+FaCt1LwTT+dKu/K1/+YE/+PojH776E+L5ifl0oewbYVI3pxyjiN4qw0d9U8uPKv7j9W/1J8v9qBljhJIK//f/+ff43/73/4tvV88tgQ6k4DRHjPUsy4xxjo4DLK03xFpar2A8YozCwnLmngYuxoPKqEankjPRO+7vr0xTpBunjs8BsjxoGIYxXN+upLKzLA8M7ykp0X0Ef1JDmREKDn+O7LnSGcw501HLuB+GeZ4wGEJ0nKbA9b6zt4HQ6etKW1cFldXB/XpHQqBLxw4dU/glYmfNNt32RE2JOM8YazlfTgiDNBz2MLcZYzBEcuvkph3KZKOqY2rHBk/ohh++feby6czUhZHhUdSU01NmG/r7awydJZcEBr5/3Yk3ZctsdefjPGOrYxuZKJ37e+M8qX1dgko3zzFwu99xWN7KjXmOTL1R906VyI3O0nZGdaQuXFNmHUGTjIzhdDnTgTl4pA6urWJiZCuN570zB6/M+aq7jZN3tNypUujGMk9OR09Ng6PXOnjrHW8twaox6RwiQaBK423N+FSw08x1TRrXZ2BvBWs8H7zhOVtMcHRp9HtBWoHa2Q88gXOOtBeyCPl5Q7Yde3QCixX29119MDFA7dQ54qVjS6Q5iz3NxNbIrWC8we4w1qTM/IvD5IqVgTnP1FKo20aySpIU4xivK6UNFrWe/07XX1vUxxj/k4j82T/hof8C+I+B/+GvfO3fB/7OUDbk/ywiTyLyDfBvAn93jPEMICJ/F/i3gf/+d33i4kXDLLrQ18zYy4HJdeCOgNy3DL1ABPsQyWvFl4I3jmDBBI/bKqUbptPMettxZ4vzwjTDqJUeBNkb6Vb55bVhasb0TLltRDphQHnbeDNwjp4QDXGZKWXwB+fIzmDbCgF4sp0PwWCCwTycSC3zIXrS5vl0fqJUwduBa5lvpsi+brRW6Vsh7Su3+xUxjkdvaTRO8xl/wMjOHh7Oi0oH+yCnnct54ZsPgV98febxHPFUvvjqa04PT7RSAIOxllYViqWoYcE4d9jFDw597wync+DeNGhBjnShsl51UZp3fvj2W/7er975rn5kfggEdKaccsWFyOU00dvQom06ow1q6/hR6MNoao+xmkjTNa0oxICxQrpbBoNwmanbXc1lY1D3XTXyBwwrLie6WIwPLGGijYGdFqaHD4ioRNA4x75v5JSIAtNpIeUVBKw04mmml8rLyzPzwwMd4XXdDhdn1xtNF/qoZCzxEvHOkDv4ZaLuiVwKvVROlzMlJcIcCUtE0FFO7x3jLDEXugwcjlR2nT/7iDGG2TnWfQeB+9sV7w3jNGsQzJ50N3A3MAVOzbPfNuzs2HNTlU11vG+F2y0RFsdyurDug/XNsSyGIINaodvA5Dw3Ea4982ANnUaWzjCDTOHj4wXpiTwqYs8McTiZmJdBS5ZoBkkCYhcm76kG3WF5g2uN3DvGeC7e44ZQrdETqRXeWuXBO9bacUbTvMro1NL5nDsT4MaAVihN8Lbx1itu9lzXRi4d5wSDYXo8k/aGHxr0QqtcJkdvhres8+1mD3u/dxhnsY+OXhupDYwT2nkm5IpxlvnTA/f7Tl43Rq2IV7yy642SGu5+p0ZLlxVBvTF9DKWDvt0w54UpeOpemJxVrLM1+AwyLMENhrf0h/+fujfZsTRJ0/Mem//hTD7ElJnFruoW2FwIoBaELkFbbXQD2nClG5A2gihAF0GAa2mtBQHttJdIQWqxgVZVdw2ZGZOHu5/pH2zWwjyTDairGl0gmyVbefx+wj0i4GHH7Pve73m2zcwmJVYUYtQvZc2/+/q9aupCiP8c+L7W+n/+YGd/WV8D3/61X3/38uy3Pf+bvvY/Bf4p8CJA+C1/hgw2V3LMiFzbiY3EuLXEKsgKiL7VxJeCEQ0gNB0D1hZECHS2Z7e3nC6ReQ30vaAoxdPzgqqlyWytAiUQITB0iiwVolpGq3i77bjOK+O7A2efOT+c+dPXW+RgMQWO5zM7afjHP72llsLxuqJSohcVKwvSmCYGsAoKiOShVKZlZTkeESkQ5om+roxK0dmWTx47S7cfGjtFNitLZw2GxO1+AAo/efuGN3cjm062xpRSGNsRg0dp19g0Sr5AsRqG9EeJSG518R+ahrUWiJGiXtIsL1nuDCzzhNGaD7/6Of/mrz7x/hGM1C3F4ReqNPhlZZknvB/I5WWkHkEpmVIyXb8hJ0+OK1IpilB4H6i1UjrbGGwvGWiERiqBdRuepgWpHJ3RiBzprEDW1PLLNb8MkWkInrAuxBCoSnP/zVeYviPlRMwJKxVK79C1UmJqxM2SUb3DZ48SXWO2q2aSDykSasT1Dq0VsbRkQ2c1uTSyZba6xRIvZ5TWhBJZzxOdtVit2xuMEFz9zHYYW3O2FoSWJN9Oh9d1RtKGjrpNR64t2bHZdUhj6YE5R67TTFJQ11bjFRiuS0bEjJfQ9Y6YK9Pc6ta6q/ikEKqyeMWmUwSZWKZKIrIVI1P29EKwZslGLjw/XHEb0Ls9VTjCcuYaDJ3qCLXSScGrmw6fmo/U1YxQhcta6bUgxcLeKOIScMoiq2GRsFcWXytFKtaUsE6yxopQqkHIUpPNhFxfWPaZp1haU1YUam1RzWI1eMl8ninzjNltSKUirSLVgniZiHV702LIhTZlrTQqa2SVpNVTjCSkBXxEajBDT7/rCS+sqFJBl4o1mlFL/BJJBVAFThMyJ+i75g4QlmoVQQhirZRU0Uq3w8ClTd3edoLjpyNFtluvkgIrBfgzfytj97esv/OmLoQYgP+GVnr5d75qrf8c+OcA/bj7rX8rayRoQ5rWtlFYELb/UeiaU8FKCKlibMHpzPam4/tvJ5TSfPV2Q6qSL08Tfm6cZWV6VE5o2g/Z/lXP6gO9EuQcMaq2f3gtEFUzGMmqFMvzxNte882bkXedJMtMDJGb2w2n88o6ezotKSEzaMFhY/l0mumMIU+ew7Yjl8zT4xGblhcmWWSwlsN+x97tsGREjuwPO7rOIWvTcRklKPHC2/s9b+9Hbg87APrNnrDO5Lg0XZvSFNGcnVL84PHkBVH8gzWEdjIXDSMqEK0BLRW1ZmoI1CZjJYc2sdd1PR9//XMWn3mcLelF7F2ywIeAdo2Rs+8GpLGcrxOucy2dsQSU7cilkhD4osg+kpZHtNbUHJk5oKRg3O2I3rdav3WcpxVlOoxu4gStHegGUNOyYgbHdYnwMsYuacNGAUEMkZgLxhqWkEi9hFzQfccxJoRRFNkxGsvqA7qzbVOsEdN3qApW24aMlWCdIayWlDNTqfQbw8E5npaALY1OSAUzOFJOlJfhstmvaATXcn25LTXRhpEGv3g8BWsMlYpRhpoDKWW01kxU1nVl23f0B0ecI6UTRCnayVZVliTZ9hKFZImVEiICjxOK9RrxUrLddiwkRFXoQZEB22meg+ESIk+XyP1giUNHB9hrQnQRaxzf7BzHk0dJw5IcyxpRqvVFfE6k3PAcYXmxfK1QteLTutL1grhmrhnuB815jXTaYKUgq0SUEicSJhcWXzFOExaP7CU3h46SFJeQ2GuN0oLsc4PPjR3ddmjinBCQVWOcbbdNpahaIWUiikoxLRFXiCShYHAoKZpZalDUNTPNns2mRy8zerBEKnaNLMeJ1Gn6UvHTithvMEPHcjzjChQKsibKNYAbGERlnaaWNtLtMJZy5PEK1WqkUGibEDESfKI+TWz+HsXTfwL8DPjhlP4N8K+FEP8p8D3wk7/22m9enn1PK8H89ef/6+/xvX9cQhSWyTfzuGrTiaZU0lyowoBUCCt4feuYlkT2mU/rCmj6TnGMmRQi2Sf6QeMGQ5cz18uM1ZIqoC8FGyNdVXw8X0BWvr7doimImpHngJ4Tt51kPV25uRv4fFkoPvDmMHA+Trha6WJGio59r9AxIlPi3a7DZ8HxUjk/fGE5H7FaMHYdzhokPc5oeqe52RhG1dC7t3uHX66UmDhsHbf3d7ze3eLGPdZ15BQopQkYdNKY/o64LDgjKbE1Enmx9LSdvL6YVP7ajavW9rzUdpKnNaahZf3Dcm0R0hzaBKFSPB5PnE7PyOGe+5sNWSi6YSClQtdZhBQUFDf79jltLVJpnk8zWguWtREIawoIpUnCstm2W0cIiWVuQ0AiRnStLSFRC0Xoxl5RkgmBcz1JNpm3Gly7zRiJtR3zsmKNZvWeaVnopUJoTaqghGBePL2zrSGZBOclclxWXnWOWANWGQ67LU9LYG8kj/NM9S3mVnJlToG1VNY1EsKKj5kkJVo3CfnD+Qg5kWlIBqSgaI3UgpALaUm4vrlSXWcJIeLD2pqIIaCEJKWCFRYhCrbrmVJi0IL9rufjeaJ3HdclYgbH3V1PXCJLUlwzlLKwMx07C1MWTKeVFBJKZg47zbRkbnvNx4cv7HY93z8lDpsOoysbJVjXmWoKPkQepsrbnWKtlm1neTxfcc5xTDC8aPq8yOSsEVpxzpnN4Mg+MVrLtK7oUFlipK+OviS+5MTqBRpYaqAMmlEpiBVTIDmHoN28laoMseCXBTt0LPHla20N1wTZv/CInSYokL4SakaUJgSRJRP7JiBJIbWSD4o6hcbxXyPCCuIcucwCVTPz8QkhNAGB3FmS91yFRN06JGvbd0aHP16abrBU9GZEBE82EtkbjG6IZq5XlJ9hGMlSo4IH0ZrtYjAMf/TmpcT5d19/50291vpnwOt/u7mKXwH/5CX98j8D/5UQ4n+iNUpPtdYPQoj/BfgfhBA3L7/tPwP+67/1m/2OgpKSgtG2jHpyBpkUh60mp4JJkpzAisLzw4pUmsMgkbmQBksvYKsqJ1XZ9vA8ByiJmDI6R2KCXa+Rl1ZflCnxx4ceCZRpbcjNENkPbUw+pcLYa0yK3G16jqXZzW+2HbI2ZOqNERgMpyWgErCuTNPCdFzJ88xdLxmdYzd0SGuIKXHYb9l0CpYzYb6wOYwcH0+IsiJUx6eHMzdbx+bmT0nBtw68GxumVkhsNxL9gus6pJA/QqNa7PAluSIk9YfSy7/9gB/UgNSCELqd5n/wP1pHjQGpR/z0TFof6fqBn30Fp2g5bDpmn3B9i3lNoRBCaO7WCshKWD0lBXoVOV0DCImpAbPdIqQmV3CdxalCTBlRC2FdaMP0lpwL1nao0kbtQ5VsDgdMTZSqsJ3DOgfG4kMgAq7v+HR8JMWMFVBiJERBUQKt2+i6zOrlzQKqrry626OAfnfDdQ385nlGCtmUddogjaDXmufzirKuxQWzZF4iKIEyki/HE9txYHt/S14mYsn4VMBZVu9RReKGDq0skQI54UslOEvIjt5prFJclpks4DAOzHMgC8Fu25O14Euq5E1PkZK325H3J9+4OsZgrOVuLzlewNmmH5xiRRwUlxTQoqBj5v3phFssN4PiMi1sx5Yxn3wEFRA1kLNHO7jdCR6PRyojIVh6NzLNEyFGqracUmW3GUg5UqrFGcUprmxK5bQGNncD8QpBGj4DgzJoK1mzhhDwVeKTQleBUC0FFJWghkBA4nOAl2ayqm0a3HQWIVqSjd6iEEy+kKiQKyoUhNRYLVlDQVcQS2qxQyMhrlirG3BLStRgcKMkGE1/0ZTVUEvCDUPDDow9XJcfI6NVathL1FYhvUQtE7rXxJCIsrRBqeuKkBrhA+56ZQkLZn9D5qU3eDkjb7ZE35Ak/15q6kKI/5F2yr4XQnwH/Le11n/xW17+L2lxxl/QIo3/JUCt9UkI8d8D/9vL6/7ZD03T3/29f/vn9lYRNz3vTwmVG698jQKTBTdGcKmFxWeUKLzaKe5Hw88fVrIPTBlWo9G6TX71OdJlzf1GM80gSmmarzmhjaLkzEG1ycEgoYZIJuNPK/e9ZbWSTdcx+cy0evausnnZ2ET1+FD5/nQlpIRJmc3tyFpfHJfxgpYF4yz7my3KOKL3DH2PVm2YZ5SZog0xRLSsdMOONQT6fmBamjwYqV56EKINfKwLWrVxc6lUG6HWraNeSiEGj1StPv3jhv5yci+5xemQkhID4sdbYH3hq8SW3LicCLFQ1Z6tvbL9agd64FcfPvPLP/8F/+g//sd0naXQxvJrKaw+E4LnfLmSc8E4x+1hw7C7RbgeJeDp+cSom5dzniZEga4fqIBVLzny8uIqrZneaVKuxOsFPTrcZod6GVApy4zuBrqxpQ3evXnLkgu6QKJQg0eUwnm5YIzjWhNOG5Rub9LruuCc5Xw8U5VECc12cIQc6aXismbmdSFJhaTl9mcP49hhTeF8mSnWIawml4rsBkyODPueUAWm7znPEzlnNiIQSyYieT7P3B72rb9QBUZUUIZSK08hkJRizR5VDR2SJS7tTVs5fnmaScqAdi1iF1fE2ja3PAe6zuIjLEvk9q7j4hPvfaIMB5bkMaWpC+e5Ms1gneSoNBtl0W5HXCdigGsoxDVw/xPHsy/UYthuLafrihC0iKOyrFURfeH+fsfzccHtDJ+WgrOONTfNX3iJsAoyk9IoLalK0ilN8okSBfud4lFATpUqNX3XBCfXUhkHjY+VOVdUDTgEs89kI7FOEXxu+O3F47smXB+UZEkBQWEtsnmI60v4wTpqVcyTRzo4awVOI4Ul10KZPOLQI7cdMZSG/02FIrv2sUgE3TVRStcjq2yT1n2i5Ip+dUesAp0zNQfEuGv8/3GPsIZk0u8LaUT8bRLT/5Cr3+zrm1e3/5/nVUiu/8U/I7z9R1grkVR0yfzJq55LhkuSLEv7wdqNlmsovOkkz5fAEjK5wtut5fN5Yagtu77GglkDWQt2TvEPbgYero1xblLgbtNBBqUzfWnTYtO8stESZzVOVJaYKCkxz5G7fY/VihAjnSisWeJXj1OFwTQp8re/+p67jePu7pYaPULAZugbm920RpHKnp2OyJrZDo7BVnLOWDOgrUaUzN1YePfuLeN2iza2gc6Eao3FWlmXCW07SmzygvnySAwR149IqXD9+COLRKqGUqi1kGNspDvV8rRCSoRxxOAJ8wXzQtoL68R8ubIuV05PTwileLoEUoGA5d/82f+F6HbI7sB+M+L2N4QM0zTT95YYC8/nhZubLcr2KKXxMbLMa2PLXxeGvkUrZclN0eY9WhScleSqSTlTc2s+22HEdj2lZNaUXyxKtLij1VSj2oi+UmgliamwZo+UinVdqUowuo6LD2jZkhi+Sm42A5d1YdCmcYOloTOSS8qUKiBWPJHeaDrb+B/TurIGj9ASqyRVVLbaEUtgmpopKNVW5gqhjYYPfUfNhVIFVQrWGFlzJUqIqWK0ohTBOBhKEYQU2Wx6Qsqcr5nPPpBTxBrTNioPtpMsa2nqNJ/oXIe1vIg7Kl+eF8I6s906pOtxChZfsdKzlsTNRpNDpOstq1TEteCpSJHJUmOz5hwEykqydCylsCbPfnNgCpn5esGZVq4Zx5FzjBSpkaYDKjULhFXUJVF9JpWGwjWpsPpINZpOG4ST+BgR0qBEi+3+AMrTXWtmpucFaSRVaZRrKOLkM/nlYFZfUMsSgekUYfIUBNIqymmFCnJwUAs1BERVqJzJqWK1JElIUtAykwUmDzQtpr7ZwvFKFq1kaYpAdxqRMtIZqgAfWlLPbB3MkfudwafMRaR2Kz5f4fQ923/x3yH+BrCXGe75xZ//7/+q1vpP/qZ98w97ovS3vFMJAUpVNq4ybAQpSeYV3h/9i2ZO0GkJSiFLxV9X3k+C2hu6DkTKPJ0XasosCIqP9LpiXNOPpVp5vAasUmgE5wLPa+ZucOydYVoiy2XBGEmWkuuaGggoFUZR6HvFl8tKLytGiiabpk3EGWNZcmE+T9RakELSG4nPLaKXvW9DQ6UglGEYR5QBVwO7reXh40euc+Ldm74xwpXk7AvTb74g6meUlmw2W5RuUcWSa0uXC9Vq8S+ESKpg7AvGGOzs6ccRKUWjBwLU+iOPXirdRtwFhHmipkYbnKYJqzVVtMlZoTvu333N97/8C3b9lmW6oPsd+9dfsxbHvi/kvPDlIZOK5HS+8urVDUprehlI65XoV2qpTVxdFco5xrGnvjA7GodjQeQ2RKJV12QTMbSNOybyXAhCUlJkfvxMNj3VWuR+YLBbapJUa6GKVgopnlUkOttRRKDkyoew4lNCCoHOhXHY4REkIzjmxrsRonJeMuelEJXG6crOKD6cJ7bbymbcUVLii1/ZULmmwmjgy7xwTZ67UXEMFacNcwmoEihGE1PgcfYo3dFrSdWGXDLWCi5CMS8TuUg+Xy8MTuFj5f3lyh/fbXg4nVmUwlL5tEhGVZl8YqsM5zCjaHHJED3XpLjpDVUZtveKdZIoo/HK4JyjppnnJLHakKzm4gXzGglpIkbBICUeCJ1j7XsuITAaR8wGREFvNXozsI0JiseOG1K2zFKhxgFXJbk2WYhcmy4Oo1kT6N6SJUTZGsw5V5aUkKH1SmQurfdFY5qnUBi6ikeSxq79HJBRU0KlQtJglWmnbCnZOsVyXcmAiRAkkATCOaTJaCVIHopqmAi57Vrs0SdErcgYKckj9xu0EMSQQBbyZSL/MN6vDRjd/l+rglPgK2AUxQc4XkAqntZKuAaKAtW/4JOl4/c9qv9Bb+q/LdFTK/Sd5ubthrMXpHlhVHCJAh8Su1Hz9W3HYyh897RyMIrr5Ik+c6kF5yRfj5azz3QxsHYaZCXGxM5qegr2bsvT+xPnWDCq1YW3NjKOjo+pEGqhr1CCQL+wthffOv/fvN7SbRTPj6fGS84ZLRvGoLOKJQn6bc9a73i8PjFce3qj6JSk6y1KSVQtWNusNDW1Ov/TceWaDEUpppCpIjCOHUtq9vmYm8j3vFyRoiKqaPo3JFolBKbll4tASYFPlZQzayhcrmvLuwjRfgvNOKSNADWTZRvsKjShSESiXsoPymqKGRBaEGrBHd4x9CPd3T/g+88n7u6/agS802d87nj88sjQ9wgq0XuC96SUuSwXlJRsNhtc11GWFVsDru+JRbKGQK2KzdgTjWaZZyrgVEXtt62kVCPX5OHyREorXl74+fGvuL39KZ0wVKmIKeJz0+MlJcg0sXZwlSzh+ZxwpmN36Pl88lwr7EtiXwxr1lgjSWhChrlUXCe43e74eD6Tw8r385k3Gr6EyK4f+MndHV/OM1UViqz85XxGChjVjs/RU9eV8/TETSeodWRjIabMGi5cpeD2ZmQRME2NAPmcBbJEboeeh3liO/ZQCr+JUHZbVMzY3sIxEJxiv+n4smbc4Y51iY0RbxydyHx3XRDPM/c/e4XrB07nFaMVqIocHF+Nez5dL6wS6DSmt8TVEjAMHXT0hKWwVZJp7LiqDqcr437Lc4bnKlBeElRPmDOLyBjX5BxF60bQXlakqsSsEFoiRCXn0Pj7XcMv3B0cy1oJ5yvqxUtaYsQoxdhr4rpyLgWqwJREKIVaIPlIVZLqM17VF25/wV8gIZBOY51BhcjycELIipgDw84xhUIRAn2/J4bYbnqjpoYFvRYEBXG8oKRCnK/0G0nsNDMdtlRSLZS0Ip2h3xlEhj5W/HVCji0qbaXCzwspeTrrkCZhkoDy+2/Nf9ib+u9YYUnMU6BWTaRBt66x8a6X1fPl6cofv+7w58rj40RRhk0HrneMpsXgrpPn8+R5dXD4othZ2ZIPznG6RiYEyVlqDLw9NJ7F//GlyYxfOY3Rmk5AXAPSWrSDTmsu08zNzZa0HZukOHq0BGk009rQnbVKboaec9rylx+feDcYtmMHQnK37+mUpObAdIk4UZBdR6iFbttKLlXAEivpvLxcKZvZxkjBOHSNdyKbVg1BA5xJQUoVWQRWCWKCKTchb+fa638YkxdCIEWlxkLOkSwEzmiEeqk9lkx4Ycunl6m8IkTrE+xe8/55Zp4vrFHiq+LL85lpaYM3wgwE2VFVYk6SaV7odebh+cKb+1tSqaznM1VoUgp8ep64uT0k3MhDAAAgAElEQVSglGSdLoRVtfowLXlyXhP393s+rrEhVE2hVgX9Ad3f8BP7x5xSJu73fCpwSi3NsJGR22HLd88TZSnoVLHV4MaeaUqIudJ1Q8PQInj0ic4I5ipQ0jLVzJvbDesyc5w9CcFT6di/3lJlG3BZ6konN/x8XrjpDd9eJ/bjwGZ0vF8Lj0LSGQfDDZ8K9MKg+4GzP6MlPBxnHtPEtjP85jhjneJuf8OHy8q5CBQOv0qmJbIpies1UKRkSJJaQAnF91NAp0xYE8lZoJLXhd125CihfLXjwwL324HiDJOszCkTZWFaEptR8XnOLKtkaxyq77gsERklz8cLw/5A0R2leEZZ2FrNl1gJISG0IcvMXCq66zClgsiomKjzilAGZzSzLwgrwVlMqqQ1IbMkXzxCNoBl33fI3YAShSkXkpYIbYghNfS2U0hrSAmqjKje4g4DPmZkyG1wThokAj+3kli5BmYtGJxGjB2DgdkZJqVJJOQaUM9XqjUNHBY8siSYV4SVlFLJL+WyiwcpK8oVKopRQUQTLjPKbfBTxhpQtyM3O8UpQSgJZxSmdKQqkUZiDfgfUOK/x/qD3tR/V7VfS8Hjl5XdRjLuOk6XgCiRcezIyhEp/MVDwDrLsAW/rPz0zcCXBZ5PCzEXNqPl5m5DKZX56lmsZVSFrnM8HBcua0IUj3GK+TiTlGZvBUp55nPi+MuJbugYt4YDiZoKH6fIzmnK8cpxarn0ceOa0qxACZ7TcUHnxNsbi3YGJxyndeaSI8O8Mq8ju7GjVtgOjlgrKq0tkSKbQ3XrJELrFv/LBSsKy+xJWnN5PNJbi7UtSqiVRNOEAghBWSrWahQQy0teOydCKhjZgEkZoDamTY4/WNcjayooBTkmCs2ko1VDFE8ho4ylSoVfIBWDsQrZb3h395ZU4dPHJ8T1SioVg0BKQSc1KXj+6Ke39H0PtqeuC51TLCEi5ki0Bq8tPmXW60S/22Jvd/S655oDf/b993x+/sTdYcTdbTifVnRV1G5kvhT63Q6rRz48HbnZb7kdD5ymM9/OZ9Sm49PRs/jKm27EiMx42DBT+XhZsEJx1w3YjcYnSERqChxrw/B2WhHJ9OOWp8vEhoyXmqfzFZs81xrZDI4PF8+7+wPHuvBwnolVsEqBUoakLZckSMVynBPSOq6TR+722N7y4fnIep3A7vnLT8+oYeS0ZGyFrutY18JpqSANa4qIJXJ345A1w9BxyZ7yHFhzZWegpMp3/pGsNZ3aIAs8fvqCdobNzYjIkXkJfE6RpyIYjOF+lFxSYF4LnZKcEAQnWaeV3nWMriOWynceFpnJPuMM9Ebhbm+YaiJKTQoC4ReE0cyxIIunolG50C+RGBLWagZbUZsN03nGrx5RBD5W7ChwVVJsBzk365AyyCmiQjuIoBVKVFyMpDVhO8e6tInVmBq+WNTYBPQpMQdBCYHZDohDR4m1MaOMpWw7xOwRq2+Z8lAwmx5BbgTUdcXtHfV5JjyeQCQQhrl3KGsR0RNkRUtBHwpzzBxXR7GKUira9tRcSCWRc8JrRQ3131/65T/k+l1N3EsqsHNEp1BF4YNCDJY5Juo1ojqB6DuWXKhDD1Xw/7xfGe8H3JsRe/LUWpGXiVgKewO6Jr5cEh+fLuwM7JRnugYImmgMalS8Pz2zGS2hWLLzyI3lMWc+fZywzvD6laNqzbdrxCuJSZmfkfkwXdgpi9KWpYsQwNjK56cVJzO73YFaDL/8/MBwnuiUYGN6Xt9v6Z1h4xyD05Bh2N1yrGBqptSCdh1RCiSGqhQqR2JNhFIbqChmUilYJVuNWLY+wg+H+GX1P3ow08vDXAvQTiIohZSKUy6EAhEJQmFEJaEwKKpUiK4Sq2gMi6FjO2imKSBfMLRKanaHHdJo/Orxq2c47DHGoGQl5sQ1BE7PJ4bNwCVBNZaLXPF1wVJZuhFzd8Ovr2feSMH78zM+LXwbMykNGHlPZc95KPzs1S3aOvS+ctc7vj0v6P09vzotnFNlij292zGIF07+deE5r6TFwzpxrwzLdSJby6dl5n7b8X4OCAHL1TNsD4jBsCZBjoL3xxOhRh5WyVeHAbHZMS0L5xJ4s9UsufDtmpE4tBZUIwgRkhEUOuYwMYuKkYqUBavKdLlQ10C2HWz3CAkTcOgspBZ7O88LWUMnKrgR5QMheU6NfoZxmaotq5JIH8i2JztLKR60Ji8VloTQleV6xS+BGFf6/YBUluUyscqFvDUIMsZXcp7Ql4RUFrm1hOcnktPkbkAKjdYSUqZMC1fXI8euDY4tBVcLXV6RZBa1JaCbWq/TLEuiaMnGCOZY0aJQqJS+I6+FPAWM65mlaKd+Hym9hFQRGcLioaxU2RHnxjzPobCGhd3GIJBkLUlK4H1tpiErUEU0rv0S2HQKIQonrZEGjCrEminzisianDPLJYFWaA2kREqFYg2FAS4X7N6wlkKpufGPzgtxnYkx4e5v8J+eKPsRfGQWNDGJM8QAWWjsGn/vffMPelP/XcvISvWRojRJwp+8NXw4F/KSyZ3mj+4sT0Xx+ewhePoXB8byNOEvCyUE+pR4ejwiS+bwD7+ibBzXmMjnZ+y2xw096MBxntnd7JCTxy8wXSaWyfPutkc7QVg1S45YlTmeL7ixcjkJkq8cDj3/98OZrbbI/UgpL1jcOfLhKbK7v+f48QnVCZ6nE+NmwC+ey6p4TJnv3j/ydqOxZkBIgauCm13HWgtlWXm936CVYjSCJAydaUhcomgcjSKoQqFVR5KC5NeGspWgdFNt1VJxAkCSi2gRRm0JheZajWCcbuP6olnea5HMJVERrSba98hSCbkgqyelwnmydM7weJ4xWnHY9kQEOIhU1lI5Xb7ldnOD6W6ZpeKYE7WbKBSyu+XiBfb+DUUXvj0e2Q+Wn3/8JaW2WOEkNHOcMft7/L7woWasStix5733nM6Jw7ADCl/ttnx79dSuMhlDUIbJV5QU9Maih5EYZj5NM/cYvvOR3XbPh+sFFxd8DTAMRGNIVfLh+kw4p2aDcj2L03gvCVLxS98kLipXVHZ8CAppBLLCnAvvNiPvr57TZeVJZb5+weKueaZ4gxs7dkPPp8cr/dgRtGL7puccK1UtXE1PFgmTM1OJKGcww0Apkvh0pP7Vr/EhYG8Hrq+/oYw9WJBC4msmpSt6GLDR458neJqoxyeq1dT7A8Iolk8T+s09vZJM88qTEthxRPeScgWfTiDB+pk4tfhgubEoYxFOoYeBsiTCvFCURLuekhaUNay3bTCq+khTqMBljZAFsuu4lIpUknWNbDpLMQarE5ORrKpAUayXGaUVtiiyhpQiVStsfyClhrRQWpKcocbElGpDLfiI6gxSCSqyne4PliIrIhQul6XdiAEjBP2S25T5pmuau01P9RGpFSKsjfYqBRaPsB3qahCxII4ry+dPyP0AdsTstxhtSEJQLyfErx7ASHQ/UKwmPpzRVtHbjPjy3FhMv8f6/+2mvq6VeEnI2MTHnyfBTa9Ytj3H68qvnhZcbxlqRRvB+Wlms5zx0pCFYhw0RkrU/U/YD651/dcASpD7W04V5FKbd7AK1px5+vYZnRJq32OcQe0l03Xl8uszJSY+HhU4sKOlSM3PvrqhrondzvJ4zcTnFdsbgtd8/Xpk8onLdGYeFc+fPG+/uSHLhdt3A6eHlYc5MGjJLx4n7raZ/ei4BsnjYySoQmcUm8GwxkCeIyFF1mvgZ+9etyv7w4ldL7msntvNnpoTvaxYC/MaMbWyGxxLEYia0DITU5MEiO2Wsga2VrIKyfL8hX63RaBZSyLXwpojo+4ppXA5Pjc6YWe4nE5owNieqTTQ2Sgcj9OF4+mMNh3XpU1fyqgYhx2P85WPnx65Rk/vEnKszHPhHAT/ye1rpuz5kiq//sUHxs3A/rDjWC8YJH1/w7luuDkcXpIyEWrmu8vMpXqW8xdC1Fxyx7NfkTXw5flINh0yRPIlEYeuKQOtRauO8zQRaiWOPaq/4XON3PYD73rBRUmMtAzbDn+cyblypW1iUUSM61lKxQCTltzZzDlKamx44NIpeD4TTYeqgZ0ZOEXJqgxj11NjxQEPSdEPHcVYSoVTUDglobcsqbAdB3aicqqCVAWXKoCC2G3gT/8hhoYkiEtuPP3bHXU0THNAWtNSS9ZR3oxsfqqJ58DiZ4QokBL5OuN+80D2Z4wFFxzWz/SHgac0I+cJnp6pvcHtDuxvXzPFQLiuxGWgHxzRGsa4ImJg+fSx1bO7AXP/BmV6MFDWtrkrq+kNuF5yDs2xilIspVLW0Eoqmw5VKrGUlpaxCqEEeYlg2iBSSKl9DoGPmaram5nSknJpvPYcYxuEO+za5i5aqs52hTW2JmyNkSAF5/OVHE+o/Q2l7xGnM2pdkVKwHQxPc4NybfYHzqeILJGsBckpGAolFswAIKnnmfh8oewG5PgKnTxWaZbVQwmkIPC1o0qN+/sEev0hLC0FX//Rhudq8HNgfrowTQqtPW8HwWYwjIPi213H08MVISMXO5CR7G8l/c7hlOLxwxNxirhNT+4lThZE8Gw3Heu8UhG43YAyiu27PTW3GODiIw/vF6ypmF3PZjAcr5lsNKIv7HaGL3NELxWdJbs3A3FZOH86U6JA1JHNQaBdYfSw+8kNdjvSu0OLR94nDjEjwom3bzacLgvPCC5L4NWrDa/fHghBs5JRXY8aOq7XCaUFD8vCSOEUFxgGSqeZbaSu8Bgjdb5QhOTVbk/tGvDo8TwxXxe2wwZjLcfjmVoiT4+JTW/x0WOjxxV4e3fHNax8//kBLRU3G8fTMiNSYb/dkA14LxjWhdXBX378QE9ld9iRhWZZjqwxcZoXdp3ll3/+53z19huOGGadqNuRy3QhMVOL5S++BC7LRKYyvPsJ3y+FtHnFq1uHNZIvs+fp4cRxmrkvmaFTTKXga0DMV9ZY+RwET2mLkRrjtogNrGsk+hbVHDQMtufqIyGDefWWIgK135CKppMzD8HjheXrw4a1RpYlMd5u0Cny+ZrRS0YZw65T+DWwVIl0iudY0EQQha43uM2ITJnBFMo48v3jmSILve14PE3c323xXY/OiWmVUAQprsiu/xF2JQTMITOFQhVNpSasRc6e2g0kUfGyIEtA9JIqEvMyszUbyJl6rZTBoExFJTh/vIBy1EVQzxPyzQjbDWknCb9YGhF1kcT1xCU8Q+2gVIiRmjxCSr5UTZnX5qQ97JnCiKHg14TzH6nzlbpm2O7xuYLaoIxBdgbhDFLLNoPw8IyXBtm1SGTNBVkSefYkH4hZUEUblqvLSiBT/QzbHZnWyJfaoJUinhaqT6QUyFoj+tZcFeeFoiUiRYoUlAJCa1YhqMsMfm1RYGspdzsQe1JIL7ylzBoiSUielgwveOg5FHKpxFSRL2ajSgUJeewQMcLQoUyPMBk7B/zjE6kU1P4W2R0gT8i4ksfhdw5f/s698d/pTvv3ubTgeg2sTXnI/c7y8LyyTJEnMRDizDVAzFC/TMQ1ooTisOvZSInJhc/HwJIM83nGx4p+t2NdE0pXtJb8R2+3fO8KJVYChX4vucyBy1rZGc2br2/48PnK5fMTF1Oo1nAzOG7evuL0cSJWAME2Zm7GjrPUHEdwtiL2jpASK3vUodB1HVZWVqN5elrQZIqMLFlzWhO3NzvEGqlbwxnHmBS+ZJ6fn7jEmdebLXbcsj/sm6VeF1A7rkqCtHy8nMkefvL1LZ2Ez6eJ43Xh3eCIwMV2PNVISIWvRsWw6dAoDlrwq0+/5jJ5dnbP4WbDr8KEMZL7b17z7eORXb9h7AeO6cpV9ZyXKzEWviwRcmvKWiH47grLOuHDxNtXt/Tv3hFrYiqVT+FKHbfU7g3fZejvX/H6RjEtEV0sd7dvMJ3hmAr3fqVoxcer5Lh6OqOJdNztRqwRTYVmLaEW8lpxNwPX84XeVx5LQE+BZDR325582LBmOMkOHyKdG7n2glcUst4wZ4mWgvttTxcUayh8WVZOuWKGnjKtXHykCE0RDcz04RLJVbKt4DYDn05nsqwMqlJlJF5nVMn0w8DTySOrbMINrbD7jpATeZqIpSN7hTKCzWZPpwXHNFMR7HrHkiHWiKwWYyx5WUgx4YaecauYl0A6CyoRxj25KI41QrdthiYSWWl0ihQLKU4gE+LVFqqmhJWgPPpnd4ihhxRZT8/omEhuQIwabl5TVLODye1IciNCgdaW6iE7TdYrmQNluEWcn6jdy9d/EZ70QhBLZT3PLR5rLWjbaIbXGaUEUquWxPIeYSxCt61LjQPZVzDDj1KJWgVpjhRa30z0BlUUDB1CVOLsoe+afyFX8ppg9dQa0H1LxqEqwvZN5KIMuhSKlRRliG5LvbOUtVKvoSEIMKQkqD5ArcjeUmL8f9t7s1jbtvS+6ze62a9u77PPvufce25T5bLjclwJFdKYhASJ4DhWhOEtvGABEi8gkQcejCKkvIIESEgICUSkBCHyAoG8IHBCpESWcOxE5Spf2+WqOnWb0+x29bMbLQ9zF75Vdlmpoux769z9k5bWXGOthzE+zfmtOcf4xv9PCCNZU1PYlr4dsHp6OsycYgwecTLD1CVOTJK9TigwNbk//IGaZHziEMAbJ5oLJGnXEgJcDwNSaERe0NmAlQkOgrNScsgqijiQr2YYBXUW2foRkSQGUKdzlBb4bY8Ijtcf5RyC5KafHgfFvGIdPK4MLE9qKh958XzDZRB0iyXxcwUiOgoZCHni1o44kxHs5NMo6pwPrvfEJKhOZugYcZlnSJHBQ6ETl5s1D8qaNx6VGJP4zad79hdHzEphkPhd5MffXJFGUEXFs+5InWXE7AHHvUNHwVkURKnYOOjbQLCaxsDN4cBpbXjy9oJGafZD4NImFouG25jotwfqUvHg0QwhBK5quD20HEbLboyMfsZbrz+mzjXvH3qMyGhtoB0Do864dR1XNy2LR0+ICsZcUi1g0WbsQuCzr61oh8DTnaNeRTIpKVTB+fmcy+OezMx46QLjseWNPKeuazIPJmoK0yGiZ1SRm+2O89Ml6DlSBHrlaYRjO/aYUjHudwzVnNks4/L2gNaRviowWUa5XBLGnsaCqwqGoNhGiYiaYlYhjKRvB3qdoRuFySat93a3Y4wZTkjGGJnNS/rB8ajSCOvZZprzpkQAmzFycIlFEblqR9YiINYWCsOqUFgP3kV626KD4yQLiGSZ1RVD59i4I3VTcFpA6R2u1FzhaV0ihUQfQGs1afKINKlmto5USPw4lQMK54ljz5AkiAxR57CzpO0R9WAOeUU69MRdB4XGOUfQEppqMpceHYv5pHPUbiyjDYhMorKE9RZWS0xyCAdeaPLcMKtz1PHA5tCRigW6zBDJkRcKK+5cfvAEoeDkDEFEZgpzsqDUks4FpFekGAm7gaQioplMVFKKRAcyE4gyR0gNySMzQfIQRofUk+G20IowOGIfQAuikJAs0iWYZ9MfmU8IYSb7qhQmWWkhyGY5LkmkUZjM4m1Jsg7JNDXjwjRmooVsMqLphhG5LIlaIUhklWJezxjzgsFGpLXoq2tit8WdNBjfY997gagrhqJE1IYYJP3B4q2bNpkpiSRij8dXs/rlu5GAlzc9xWngC2/XOFXyla/fIn1AJ0GUiYdzzXq09FGSVTnLSnKzPXLwcHQdp4+W/JGzmg+2ls1mpA+RqlJksxqtKpIwPN/0lFpwvDmg7UCxMhRZZHsIdPuBsUmEdvK7rB/UzOs52/2AChlKO7KTguWi5LxRPH3RYgYHUnMUlpWU2LxhcAmZKh4sSw4h8pX3b3i4KHn0+imrB6csZhkpRnabgevR4yScFJ6hTRgf0ELzaD6VTB5UYt0FTpuCJ8uK9XrPs+s980VNfTLD6JqLcaA7jJyePEApwc72hGZFipaTUuMsfGPdkhclWS353IMCEUaebVs6nXOQBiXgjcdLZkpyuTny/HikyzUzXbM8W8LQsx16OjHglOEbx8TprOLRsmCzD9zebLh0a9Yp0NQlTx6vmB0sN8WAFYncHdi3HmcM1bygFxKi4+AD+5ebad45dYQAcbOjDy3N4jXaKGndLZ2bU2lNmxTWjTSFoRSejcoQoaXfWkSW0cxPcUOP7Ue0laSQULdrZkoyFjlK5zSLh7i2Z4yB2mhMVeJ0zouuJ40DTgv6YPHKYEJE9IFOQpUrUsjxuZsWm2VObHLc8chpVcFoeT4mypRo2yNzBYum5Djs2cSMTitSf+S8yknW88398c74PFHmigdFyfNMcfQRkRTeDyitkZkBGxluWsgdGDNZA2YaP3jwoF0EHZGFnkyaMwMBkhUkJxiioSkyxFwh2wGTOmqV2IyJ2EI4nROEmKrH6hK73VD2W0LXI4sA6pQkDNZHlNSIpkG0EhMSYVGhzAzvHHEIBANSTX6dKSZEpUEokptKhJESWeUIrafFSSNJKUMYBdjpbhk3adYPbtJdKdSd4bcEUUw7jaNGhIAf42Q/KRWxG6GYVCC9lGAMjkRyd3fImSH0I8l6ZCFJEvAOZ0dioZAPKqSQiOOA0IJ+sHQohOz51rZS80c/Q1jvcUmRlitUdUpcFOgkiUNP2Fu8dpSrAqcLZPTEzpNs9WrWqf9+mNFRNQW3VnD94obh5S1CCGa1oXo8p4iOx3nGi+fX9J2ki4nkI2995hRTL+hay69/c02/66CsqU5y8srw1lnJN16OdH2P6zpcjCDB5FNp0/NLB71DLhvC6Dh57YxkJHmZMwao5hnrTUu9KNDGsVgqXm4817c9eS4o0kAzz/EE4jFOinLRcsSTFwp84MZ7TrThdKm56Draw8ju5ZZqrmgWBY2VZEZBnrMLiX3bEVPGCYpZaXAiITLN+6NgZzRDPy2WqSYwXzY8XXe47Q1ZVVIVitvRcVIWvOymGt98vuDlzRaRlVgSSQlCNZsMIkTgs8s5p3nG09bx9YstZXSUTUOcF1wFxz5GsmbBoUsoPf3JtkbTKMkYBnSVYaq3ccBV3+PtnlklKRvFoY8YldElh4odw7qnPRwwZU10PcGBNg8ocoEfj9zqRHP2BvuDJysMizynG0Z21x+SqpJ5rvDbS6qqhN4itaRQc0xdoJMiq3N246Tl8TA3mNUJH1zumDs3yQhgMCT63uMLjbw9slTgY+QoM7IUiEznF1LCbCrffFLWvL8dyLNpJ6zftQh6NLBxYIoCdKRVhs4GnB8o+5ZkoPMwHyyjybgZeoKQJFWw9yCNJJeeDzctQ5zMW6Q0k75+dIyjw+c51BkIgxgnBy+RIiIokhR4lWA+A5OTZZLo7zTex454tIydxoqEkAHVZNM+BucQyRHv6rJpJ4lkYoE5W9EeJGmeUORgDMEGZFmQyzu1xarEukl7xXUjZl6SfCJ0I8lo1Kwh+kBoe1I/ebAip0XQdOyJRURXOag7kxUXQSoII9HHSbirVNhRkAhIJcBPhtlBSbB+miMPHozGtz2qNJPeS5zMUZJPkxF4bki9JWXTHb1IIEZLZLIUjFk1LaR6N6l5qkRM01pHQiKiAKUwMmKDRy4WZIXG+kSSgdhbhBAkU0CVYRY5yQVykzHEiLrdkF4ev1+PjB/epG5nJQsDL3vYjopUNKQsJ5VQzmfcfHhJs9KsnrxG91vXZHWOqSvm56e8vx3wdkStSl47X6C04vq2Z7ftePewxgWDrBWZjvhjIuU5oizYW4cpBPrsdPKTHCbX8GaWs910bG93GC1oKkE5M8ykxm9HdtsOVTjGIVH1juUsR3jFcRi5SSNZDo0WxN0BU5fIPOOmjfShx/pAFIp33jlH5oYsN1zdHuh7jy4jEkuRFQgRef20xAfPehi5sgf2RmJ9Rp0SwXnee7nn9LRGakVP4DgO9CnHIakbw6rUeFXxW9cb9nlNKUuyKsOIDBWgZmRoe9ZDxyEINjbx9qNT5nNDJQVGS959sUXGDETix98+w/nA1c2e7VVHXMCby5yLvWTnLIMN0O7pssihyzmMEW4u6foNcTGjf+0NrIW8OWUVWsY4cpzPuVEB3ToOX3uP1Tunk7HGYctr+Yr+6DDe4pYN6Zi4vb4m15Y0FDifOIwJla5w2TvkSoAo+KMnhvduDnDccxwTeUosz0/QwK0PPFzVfCAkpVYcNiM3KbE8XyA6N91dypwGIDgGr6iWDRfesZhpnNXExlB5w3p3xHmPVgZTLfF9j/MHVLQQoHOO1HmwOzqjyc8e0O06ogyTP6wLmEyyv7nBJ0h5iewCsa7ACKwXEAXoDqkrhO+mDWcSgioRKhA37aQLVE2iZqKf+p0ZhZaGMfZEyTSl8P41zCT9fI6sKijnCJ0hiJB1xDHQbta4Kkc4SbQds1qS1keGmED3DMYgKoHdTesMSRcIkxNcRNztUrajB+MmK0NTEJUhWYdQk0K0ampIEKzD1IKsyPFDIvqpRj058CEQWj8lYSGJnUcJOUkz2wAiQTmZqCcxGaEEnxAiIfRdkNK0NybFSUiNGKcnBB+ISiKLnNQ7cG5yBQuR5KcdoUWmsTGC9QwHj8imJ9pp11+g23hEDIh5RpEpxp2DQwcnDaJ3pCHSx4GUl+jVAnF2+mreqf++6wRC8/6Vo57n/OhnFry8lHRRTPO8VwNm3rBzhqIfKOcVIStodcbXLzeYTOOyjHJWUCxLUm+Zzyv6zY7+YoBujyhPqOcrRh3pB8/QTSVVJq8hJbpdz7KA1x+UvPveluFmi8ohn+WE2LFvMy6GADGg8MhK8PZZw6Jq+NqLGw7blpxEcZKDXLJbD0QKZlaxqjWiTLRRYr3nrM5YLgo+uO5xMVIuaqpZomsTy+WMopC4UU7GBDag64ZdF6jyaa7VOkc1q3ESnm0D1iVmp68RUiLTCas17+8c0igez3LePlnw4cWe/bFj4w4sVjMG67kNGq1r3j8ekeN6cqnRkcO1YCEDLzcbSJH56SnN/BF29KzbwGUfmOUKg+X2ouX5tkPEhBotqr2lOa1Ziy0AABtcSURBVCsYzSOa2CPqDLt8jM0yvFJ440jdwIvbDfrhQ8LBMe63qHGgevSING8oQsLXGd/Ybsi0QVze4toO2h6CxT46xVtL3VR0RqCymuFqxyFvSSJylJM0cffiGaIwDL0lT2+RZjNaZwgqwxcZ297hhKeuMjrXk3JNkAofPPb6CJlCNg12cLSd45AihY7EGCmqjCIvCXLExcRhGJBxkjMQrUO6kfHQoqJFqIi1BT7eUjQ1o5CI6EgxMHTT3TIhge+gqEjKkGJCdz1e1ShTkRSEKGBWIqMgrI+oUqJNNkkrew/ektoevCc+XDJKTTxfksZEvawJ1YxhuyFpQVbnqDwnrneE2w1CObTJiUbiyBAE0vFI2+6RrSX0HRwPJGlIbz4mRYU+PaXIBW07EoeELCRWSNACXU6yxcOduiq5JLUDSWUkCSlAColgBV5HpJEImWGUxg8WRELISSAvHEboR2JVThlO6ukpSk5KiiRFCh5VTK5JaIEUetrc5BzCTdLTkTRJLZQZyUik9pAr4qYj2oiYlaAkNiW8TiSdQ5ZNm59iZAiB1EdkaZB1DhKiGxiyEjUzRCPBJCIFaqEQpQAR8bvpifL7LX/5RCf13w8/RgYbiaMjN9O8+fZ2xOSCk6Vmnme8dyvQWULUOWM3+U5abaApKKRi7BMXL4/Y3iG0xhQ1aqZ49KZmUSu++mE3beOVYdI6thYfPNWqwnZbDheWr1yvccJjCs3ZmzO6KIiHCt9CbaaF01mek1TBpk+82HeYvOD8dZgJT7E44bc/7JCl4XSx5Li3bNvA64sGlUY2RJ7tWrbDgWo1Z2wT1bymxFPogMFixkAhDW5MrA+WhYsMxyN1Ifixk5qDy2jHnkfziqxRyOKEm87T73sOPhHbAZlF8nzJboTjAFe9ZbCOMmsYu0AlAkuTOI5gd3tUNpXtzVYNN1vL87ZDA9V8xstuYH99Q3nygP0YiclwTDnPB4kqBW8+qLFjxF+s2XcZ3UFhlpaHrz9kDJHDYcQZRe886eBIfUtdG6xQ7OOIu9nSFIbszdcxWU5rPeZ0Bt3A8OE3YdxNOtVisoiLG4/YbRj+2I9hqpyYVSzOZig/Mj59j9mTNznOTnAPz0nOobc37G42SKnwdcP2eAClIMuQpmBwgqYsyP3IOCocglDcleaVkt4PpDQJdXXrGxIB8fAhsqhIySPHEQgYPe3KHbqBsduCS6TThsIPuGHEJQ3hCNctjYocnn5IiA65PCGfzRhJqOtrQv+ManFCv20hN6SzB6Qwh2gQvSQXDq8NVhRkmSANA1p6YqVI+YxwdUM87JHnZyQvkVlCtT3Z2JOQIMDbSGKaktBVju8TsSjJmhUxBZxW0CyJIZC0J1Y12eqE4BxBG1IxI2aKIQRQitSPU2lvLkhKYduAkg6pAmSaYAOpNEilSWNEC4l1YTIuDxJkIHbuTgAMEPFuJ6tAnzX4vp6cvoqMOEAapz9FIRXRe6QPGKEQZYYYHP7O21aVOcL3iCLHpwQhYsYRZwWxzCEEqrJmKBOqMrjoIarJyMMz7Wyd1ZRYhuMIJiMJN60VDAExelIaELMcMZ/DYHE2EhzgPFmpSWVJqGe8miqN3w0BTZ2o3pkTfWR3e6TfHklWkNUVGYLdMWBS5Gin4M/PFeEwsttZhotLUgQOHVlT0jxckZuEzuAm91xcH7l5Oi2mzc8aKq1ZXx+xPlItFCEboN9grWL2I28hxchcR+gz1i+2KJN4+EQh8gbnEv3uQH9YU+Q5Dz7zkLLrWF9H9gK2/WRuIJNm9+IIGZyuCkQccB5mJ3Ne7PaU0ZOGRBwidYBj20Oes28l4PGxQzrPzcsDtwlmpxmdd3TDyCGvsBI244Fl1ZDWt4wRrLcURU5WC3700Smx6/lG13Lbe8rKkFeGEykwWG5aB7Oc1x8uSEqx3ToW9UAj4PSx5qsXkvPTc7yS5DaRi4i/uuBECXwUbFtJTBnlyQI9m+PkyHUeiY9zwmFNut7SXb5Encw4fXSO9QP980uWyjB/7YSunDFEyP1AuWxQiyV5GNi8/z7CekolaG+3hHFAKc/incd0O4v0PUPnUI+XSBXwxQybTWsXphcMqmBzeQ0vNkgpINeEvES+sULVJabIGYeEc5EiSoRQeCJDSngv8OOkg48RSHFnliwgZQJhDHBCFuOktS0UsS6pwkB7dUmUBmsSwu7IL29ACNJwZFxUqIeP0Z0jE5J+e8nRSERRovMF1jREocFbKjUyiMB4fUECRFGTMo3IM8SmRexvcGrS8VYPH/CvPDqlVkuCkPzquuWRNmgVeZjD02XFlZP8aZXYjS1uvuTiyvLycMQLDxGMjuh5AcmjqwovBcYnQgqYMidJgUXzpCjZ4YkpYsx0A/AXHzT8Uhf4s4XhK7eKZ/2IVB7XgzGGMCZS75EzzXwxZ3AB0fU0RvBnTwu+vFd88zBwIhz/6qMZN2NGG+CfbnuSyMi0YHG3W7mrMlJSxBSQmWQcMh4r+MIi40vHkR/TkiEm9mXOZx5U/KOrnj+9yviVm4G1yaELLHPJF+aGKHK+dPSMg+evvF7x3Am21vLO+ZxfuW0ZjiNfnCt+7dmRtDRgEj/32op/cN2y94GhnSp18tzgUoNyjrgdyGcBCkk+L+naEbv29IND60iW21dz+uW7kiA3mv3FDtMYzAyqasZh1JhMIHJ47STnpo/0O4dqcrbv36BkpCwgW8xJvePQHZHJ4tY3ZJVGnJ2RFQplDCFAqgvKmcZZy/y8wO9GDvsWu/GYesbjt1bYusB5QTt2RNdSPZlxVpfUs4z2es/tfiT0CRkUhYjsnl9z3HniIsOODjF65uezaYem0MQAh6C5tZZS5JwLTZ0SsaoYUqAPid96tuWdBxXNao4SR57dJIwxNPOMJgkKo0AYrrcdKSmSk9RnNT5FbvqA7B3dAIcgyQbPg9Oad5/esNscUU3NW4+WqKbg6Ve/ydXxQEiOwXsGkaHygoKphKstFN2xI4ZEtXjAOE6LZ2p/IK7XHF1HmDWcv/km9XikkJJxHPnwasTIiFkusIccpTKiGYhYRtGRjgP16SkyG7HbZ7TpyPlbj/EpRzQ5Jpe0BK4uB3ovMEkzuog3zWQMUijso7doHhb0ly8Z0y3d+oL52Ql5maNVQR0dMXd01QI/jqRZgdodmIcB11RELZGypPACfzigcjkZJHQdsndE2WDbAQaHKkpO54p19DT7jr0NhLaD/ohwILMEUSPtiA+J2B6RKTLqRFYvqV57hP3s5wlti9SasOkYNx3Z+pqYKZQfiCGRmjlZYcjsQKobXKvY9gMgMWcN+aogxhJmDZQFYb8nfviM2A/oeUUctzz6/COSzpgRWNqEZyA2C/7uext0vyHVFT/y9gnvbiWLlDh7lPGv/8QJ//DpLd/A8BefTCbofgjoOucgFW8Zzdfans8axSHC/3bd86QxvJPgSZ7z4jjyS33gbSUIKvH5RcFuiLyZG6IBtZyeWKoigxgZQ2IbE2UhyKsKYRR5SvzMWcnftoHVqqDONUpGlkbxpNIceosRApNJhsxQpDtjjNHxfLB8uQ9cpMTbheIRivFgOW00v7UfeVtlyBDox+lpXEkwi4wfX+SUPvDVwfNWofjG5ZpHP7rk3c3A5xY5TfD8a7VGNIpOCP7C24alirw4WFYi8acqTYyGL+UamRJ/osl4egg8MQUOeDSrqZXgOFr+b5m4lJP3QYiCcHXD97tS+sOZ1IHeDeRi4LzUPN0ZdKYgOY5by+EgYW4pQmB8uWH/G0dCMpwsFF/8l3+EX3t3zcXTS5K1+H4gLxVmdcr+codUgmZZ4suCm/dv6fTAcmFQIVK8VpKuFCkL6DzRtZ48jKxWBbZPrJYl65uWi4sN2TYjyyTlrORI5HSl6NqewUtOHhSERnMia3a3R/ajRoeOxbxm20mci8ij5WAHbvdglMRnObvLHqWhWsCzyy2vGcVtZylmikdK4AaPrDUx5Yw+QVVRJc/srEbrSHsUDF1AmZLXloZFVXPY7Lk8OkRQUM6oCsX7mz266xCrBXbWkG57RFWwdgOq22PGHjmbYcyK0MypkkIHz259BdbjP3xJd3ugfDRjUQuOV1fI5RmXxyNadaTGA4khCCSBQECqHpsml6X20DNmLaZK9GFGJw3bywOxHvGyIAuebm/Bl2ReY04qrHWoNBJah4igvGIXJenklGzxAP34HJFLsrpmsxs5HgfmJlFmYtpS3rcMY8uxEBglMfNThJZ0247eDiSR4euK2eoEVE+PRCaFmSmUHxnWPcolem0QTUaRRtz6SP3GEpVnZPMFvU+Y3jHM60klcGzxwXFYW6rljOpsQZASJyWiy2jOKqToGYcTUhAEXeGjoqkSrcopvadyD9lsOxwalyny1ZxKSHYHS1qtKP6lP4lCkrzn8TzHecvff3rFHz+f0TnPTy1KXvYDf+KzZ+RC8o+vej7cdQzHnvm4R+837G4U/fMLshTR5z9FKmpmy5Jnx54TFQiZYZ8UL0NCpckNqdYQleJrIXJaZbhNztMh8c6s4GlnqeucJhO83w00QvG09/xkciSpuOkCPzE3HAJcOU89ep4mQTIajyT0kQ9U5Mu7kZ9cGM5KzUwWk/65d+y6EWNAx8iLIfETpzVfWd/yhXnGiYJfPTj+WC2RUvBFHMde0PaWZmmYKaii50Xv2Wt4UOe8LUa+eRwxs5yr3vLim8/4iUczvNQsVjVf6zyzKkNmmt/sHaezmouoKYyk95FzH6hmOTEECqGxQrPKBN4otlKz9lCUgUYr2j5QC8iK71ck4BNuZ5dX8/To/PR3tSch6f+t/xSxeBsXE6PJaRoDBkyuGLYDuXdsnl4SXcK88YDmrGI11wgHVxct7dPrSeNintFUkpPPnuF3LS2JeaHpfGRz2SJjIp8ZbJI8WGYMg6dXES8l4jgio0QGjRssZi4oiGxuBk5fP6E+XzJ6w/XzAwSPVAUig4fLnIerjPeeXiHzwG4n+LHqirV8jauDollpCj8yFBUmJMq6IInAfrMl5Bk+k4TbkdNlSRQJd3Q8bDy79QDKkJD0MRC0ZrnIyFTOYB2iEHSHnig0TW8JtsOryOxkhXQeqXO2e8d6tIg4omTizYdzYpC0uuCwHUhti1KaeTPJxhqZ4duBOBxpiow+Cdz1GmE0cjHH+8kQ+PS0Ydhv6LY7oh3p8hqla84fP0ZmBpFJDu2Ww3ZHkjmmXrAUCWUS3e7I9jiSE3BVzsw0BOsZDj3LWcm191iZUEqRvEdn2fQY7gLOlBRaYoOi7Y9kSiCCQdaGN88X7D/4kHXfQlEg3Di5HVU1qWgotCIXkYPVjAi0zFDJYZQgjJFxv0E9mCNTRGUF3gqy6OhlQnYWHRxiUaNSQGqNDRm+P4IbicNICpblPGco55MRd29JeY6uckQ7kIqS2XxG0Jrx+hYlFUMs0HiqmUZkgrC27JLCmED0d4bdCrJ5xn5v0dajb9bosxOarGAInr2QLApDkJKm77Cu5/zslGddoo2RuoBoJoPq8b0XPOTIRsNQVSxMjigX/ORpw7N2y9ON47VlTScTJib83rINkVkBMa+wmwMqK2m9oDaaZARGamKMeJE4k5GDyGhtZKUFIcZJyTDPiEIwLzOux4hdj8w1DKuSxFSmOQyRZa0QSRBdpBSBvVQ0IRL8pO4YXEIaxUZJzucFzTjywU3HUoHThrT1FGXk0gUezgoGIUk+0vuA6y0PK0X0kSs/SfU2OexvtiyO18iHZ6T5CfNc0ZkSKQLHbYfygXJZk3aeksjtaGmqjHmu2RUFi1ywcR6FwBKI1tN1kayYRPR8tKjr56z+q7+GHPvflf9+qO3skOb3bBZEXufLPG/+CDIkfuRhQbnIWHeOeZnxbG/ZrTvKhzMWq4bOWeTxyOXGUxWKt95a8Y22JVV6smwzBf2mp/QjP/pWTZ6XvPsblzxZVew7R5ssuAHjCrJZyfq9A3WdI8ykxOfdyMl5zhHL6BVSFyiTIW0/yebOS9rbPVkJeTZgR8v7HwRULpCVpugPfMH9Mv8k/ElOmyd85rzhcgP9+gYFCD3DJ0W0kNuez5yXfPV4ZGgy3GFNPAi6psJlmr6HUQpUXSGV4Bg0ovfMT2Zs1zsGoEIQH5xgxJy+PdK2AzHmxDigo+a1hw/Y749UjBSLFQcH480W5XpioxlTzqASgyqRMhGqyHz1EC819rijW1QoIWnqBukTvmrogqCZP2C9d8i6Zn5yQucTHzpJIRUMHiE1UmVkRiPSgG3mFC4xP1FIdcD+9vvoSjOIW453Fn2hkXihUSmhtCblNXVj6McRmzwJz7gbEJstaX1DnGnEGMmqgufDGwz9gGxmLBeLqQ7ZWRqt6HYHhos9ozFkjx9R1A3OBWwv8N6S2yNVI+mCw2cVSmfUuSKKkqI9QmUYXCQ4iSkzUGLafl6WyH6ENFUn2X4gDAE1W8BsMrwWw0BIAdEdOVxcT3fuBiqfKGYzysfnjCjmuWTXGArnGK46kgmIZU4SBuc8dWgRlaA7P2PAcBSKk0XGA5lIWiFR7IRkfHrkpr9GnDSkoNj2U1mn7SyDrrg6X2FDIHjBtZBwHPnHUZB0QcoNF3aqn8+iIDWGLEr2o0OLnDCDfhSgIr2RVKXBjpbeeUwhecFU2YPSXNx0oCeJ604IbBu4bnuSC8jCsNNi0nIJYRL3ygybPmDKDJFJdjYhhaJFTAYY3hO8R3iPanIudwMXQ8D7ROcTioQ/jiijKc7mXGwtvhsQKaJjIsjAi2Fy1RIpEnaR7XoEOWOzLKEdUX7HeLagdi27EHBKkDDYXYcYAtfBE8k5joJORKL29ELiYyKliBsSstCELEyWeyRkmvYYfLfZlzCpg31XPtFJPeoa8fCnkMPFZB31rVEKydXudUxzxACIA+E6sUgCIwWrwZKbRAqR48UWqQU5DjGMiEqyOxwx65ash4Qg2AFbSB7MS+Z7GNxAMzrszQWZ0ihGxv2e9rmjWNScHBP+vYH88ZKucyipsDkoGYnWsVQVZu04XHpEeoHfjZjRIvKM1CjmeU5Iks3eUlUCc3PNL85/kqbOWMZLnv7Sc8bREduWfTcyf7zC1AZxGNGZ5LhLnAwSce0oXEuyGerWsCgEnYy8fLkGMZBVK+aLAlUW7L/6nDyNkME8V1TR0sYImyOjmaYCFkVGVSr89kg2tGQycXja0/UDtZAcYyTuEoaCqCSmsUiR8aBUzKIgZRlOlBQahO+R2wMkOM0Fw6i43e/J5JxmmSMHS2Y97WFHLiXDdof3O6QNpCahipK4GNnvA3kMnBSeyxcvqWcrgqmpMjdt4BoPFD6gokTg0dlUT6xShtQak2XYzqEvnqJzTTxGPBJ5uwHX0iRDegHCZGSrMxCRcb1Bp6lQT/pImTqS1uQ24AZLGBOZkZTzBp12uKPDJFBZjm0HqjCQnZ1wsMD4kiggOigWDaFzYHtkpSmjJPRH0rFHuW+ik0dmGj+maet7WTNebcmeXyIKkHWBWDSE/ROKYoZwB1YJNruRhffoWYnfeKoip7eKFC1hdFQHi1zNkHWGtxYfE7oQ5FISu4A8DMRLi3ip0WcP8S4Rr/ZIGSkWJbVVjMHRd5OAl04WUVegDLqcEVPAKEUUGX7fgR0pREQqkGVBioEYFUiDMgIGS30nbmbHMJVZJknWOVIA0yjyMqM7elKUSK2nTT0ScgFSSmKatOJFJkkhkuea3GR0d9e0VCCSxx42GANiB370kCLeBoiJOHo49JhbjW4XLJB0V4dpY5E2ECNyZhBbjTISGQS29d/KTsjRkrod8oOILw2lNGQxQG7IXMKvO3QWSdUCHEShmM0MTkfoBEkIyioDLQijJbmEEAWZBjUcKBevId10px5DJAZP0DXH6o3fN29+oqdfhBDXTJ4ANx93Xz5BPOA+Hh/lPh6/w30svp1XOR5vpZTOfq8vPtFJHUAI8avfbe7o08h9PL6d+3j8Dvex+HY+rfGQH3cH7rnnnnvu+cFxn9Tvueeee14hfhiS+n/3cXfgE8Z9PL6d+3j8Dvex+HY+lfH4xM+p33PPPffc88/PD8Od+j333HPPPf+c3Cf1e+65555XiE9sUhdC/IwQ4qtCiK8LIX7h4+7PHxZCiPeEEF8RQnxJCPGrd20nQohfFEJ87e59ddcuhBD/9V2MviyE+OLH2/v//wgh/qYQ4koI8esfafuexy+E+Pm7339NCPHzH8dYfhB8l3j8DSHE87tz5EtCiJ/9yHf/yV08viqE+EsfaX8lrichxBMhxD8UQvyGEOJdIcR/dNf+qT1HfhcppU/cC1DAN4DPABnwa8DnP+5+/SGN/T3gwXe0/efAL9wd/wLwn90d/yzwfzCJdP4Z4Jc/7v7/AMb/54EvAr/+/Y4fOAGe3r2v7o5XH/fYfoDx+BvAf/x7/Pbzd9dKDrxzdw2pV+l6Ah4BX7w7ngG/fTfuT+058p2vT+qd+p8Cvp5SeppSssDfAX7uY+7Tx8nPAX/r7vhvAf/GR9r/dpr4f4ClEOLRx9HBHxQppX8ErL+j+Xsd/18CfjGltE4pbYBfBH7mD773P3i+Szy+Gz8H/J2U0phS+ibwdaZr6ZW5nlJKL1NK/+zu+AD8JvA6n+Jz5Dv5pCb114EPP/L52V3bp4EE/F9CiH8qhPj379rOU0ov744vgPO7409LnL7X8X8a4vIf3k0n/M1vTTXwKYuHEOJt4F8Afpn7c+T/45Oa1D/N/LmU0heBvwz8B0KIP//RL9P07PiprUP9tI//jv8W+Czwx4GXwH/x8XbnDx8hRAP8L8BfSyntP/rdp/0c+aQm9efAk498fuOu7ZUnpfT87v0K+LtMj86X35pWuXu/uvv5pyVO3+v4X+m4pJQuU0ohpRSB/57pHIFPSTyEEIYpof9PKaX/9a75/hy545Oa1H8F+JwQ4h0hRAb8VeDvfcx9+gNHCFELIWbfOgZ+Gvh1prF/a3X+54H//e747wH/9t0K/58Bdh95BH2V+F7H/38CPy2EWN1NTfz0XdsrwXesm/ybTOcITPH4q0KIXAjxDvA54J/wCl1PQggB/A/Ab6aU/suPfHV/jnyLj3ul9ru9mFatf5tp1f6vf9z9+UMa82eYKhN+DXj3W+MGToF/AHwN+PvAyV27AP6buxh9BfgXP+4x/ABi8D8zTSk4pnnOf+/7GT/w7zItFH4d+Hc+7nH9gOPxP96N98tMSevRR37/1+/i8VXgL3+k/ZW4noA/xzS18mXgS3evn/00nyPf+bqXCbjnnnvueYX4pE6/3HPPPffc831wn9Tvueeee14h7pP6Pffcc88rxH1Sv+eee+55hbhP6vfcc889rxD3Sf2ee+655xXiPqnfc88997xC/L+P/9JT/6wZd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46"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4048" y="3084932"/>
            <a:ext cx="3552825" cy="2952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0669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3688" y="476672"/>
            <a:ext cx="5344605" cy="584775"/>
          </a:xfrm>
          <a:prstGeom prst="rect">
            <a:avLst/>
          </a:prstGeom>
        </p:spPr>
        <p:txBody>
          <a:bodyPr wrap="none">
            <a:spAutoFit/>
          </a:bodyPr>
          <a:lstStyle/>
          <a:p>
            <a:pPr algn="ctr" fontAlgn="base"/>
            <a:r>
              <a:rPr lang="en-US" sz="3200" b="1" dirty="0">
                <a:solidFill>
                  <a:srgbClr val="7030A0"/>
                </a:solidFill>
                <a:latin typeface="+mj-lt"/>
              </a:rPr>
              <a:t>Create a Table with </a:t>
            </a:r>
            <a:r>
              <a:rPr lang="en-US" sz="3200" b="1" dirty="0" err="1">
                <a:solidFill>
                  <a:srgbClr val="7030A0"/>
                </a:solidFill>
                <a:latin typeface="+mj-lt"/>
              </a:rPr>
              <a:t>Matplotlib</a:t>
            </a:r>
            <a:endParaRPr lang="en-US" sz="3200" b="1" dirty="0">
              <a:solidFill>
                <a:srgbClr val="7030A0"/>
              </a:solidFill>
              <a:latin typeface="+mj-lt"/>
            </a:endParaRPr>
          </a:p>
        </p:txBody>
      </p:sp>
      <p:sp>
        <p:nvSpPr>
          <p:cNvPr id="4" name="Rectangle 3"/>
          <p:cNvSpPr/>
          <p:nvPr/>
        </p:nvSpPr>
        <p:spPr>
          <a:xfrm>
            <a:off x="395536" y="1275648"/>
            <a:ext cx="7920880" cy="369332"/>
          </a:xfrm>
          <a:prstGeom prst="rect">
            <a:avLst/>
          </a:prstGeom>
        </p:spPr>
        <p:txBody>
          <a:bodyPr wrap="square">
            <a:spAutoFit/>
          </a:bodyPr>
          <a:lstStyle/>
          <a:p>
            <a:r>
              <a:rPr lang="en-US" dirty="0" err="1"/>
              <a:t>Matplotlib</a:t>
            </a:r>
            <a:r>
              <a:rPr lang="en-US" dirty="0"/>
              <a:t> Table in Python is a particular function that allows you to plot a table.</a:t>
            </a:r>
            <a:endParaRPr lang="en-IN" dirty="0"/>
          </a:p>
        </p:txBody>
      </p:sp>
      <p:sp>
        <p:nvSpPr>
          <p:cNvPr id="5" name="Rectangle 4"/>
          <p:cNvSpPr/>
          <p:nvPr/>
        </p:nvSpPr>
        <p:spPr>
          <a:xfrm>
            <a:off x="406984" y="1988840"/>
            <a:ext cx="7909432" cy="646331"/>
          </a:xfrm>
          <a:prstGeom prst="rect">
            <a:avLst/>
          </a:prstGeom>
        </p:spPr>
        <p:txBody>
          <a:bodyPr wrap="square">
            <a:spAutoFit/>
          </a:bodyPr>
          <a:lstStyle/>
          <a:p>
            <a:r>
              <a:rPr lang="en-US" dirty="0"/>
              <a:t>By using </a:t>
            </a:r>
            <a:r>
              <a:rPr lang="en-US" dirty="0" err="1"/>
              <a:t>matplotlib.pyplot.table</a:t>
            </a:r>
            <a:r>
              <a:rPr lang="en-US" dirty="0"/>
              <a:t>(), we can add a table to Axes. This table is then plotted with columns as an x-axis and values as the y-axis. </a:t>
            </a:r>
            <a:endParaRPr lang="en-IN" dirty="0"/>
          </a:p>
        </p:txBody>
      </p:sp>
      <p:sp>
        <p:nvSpPr>
          <p:cNvPr id="6" name="Rectangle 5"/>
          <p:cNvSpPr/>
          <p:nvPr/>
        </p:nvSpPr>
        <p:spPr>
          <a:xfrm>
            <a:off x="386772" y="2924944"/>
            <a:ext cx="2753831" cy="369332"/>
          </a:xfrm>
          <a:prstGeom prst="rect">
            <a:avLst/>
          </a:prstGeom>
        </p:spPr>
        <p:txBody>
          <a:bodyPr wrap="none">
            <a:spAutoFit/>
          </a:bodyPr>
          <a:lstStyle/>
          <a:p>
            <a:r>
              <a:rPr lang="en-IN" b="1" dirty="0">
                <a:solidFill>
                  <a:srgbClr val="FF0000"/>
                </a:solidFill>
              </a:rPr>
              <a:t>Syntax of </a:t>
            </a:r>
            <a:r>
              <a:rPr lang="en-IN" b="1" dirty="0" err="1">
                <a:solidFill>
                  <a:srgbClr val="FF0000"/>
                </a:solidFill>
              </a:rPr>
              <a:t>Matplotlib</a:t>
            </a:r>
            <a:r>
              <a:rPr lang="en-IN" b="1" dirty="0">
                <a:solidFill>
                  <a:srgbClr val="FF0000"/>
                </a:solidFill>
              </a:rPr>
              <a:t> Table:</a:t>
            </a:r>
          </a:p>
        </p:txBody>
      </p:sp>
      <p:sp>
        <p:nvSpPr>
          <p:cNvPr id="7" name="Rectangle 1"/>
          <p:cNvSpPr>
            <a:spLocks noChangeArrowheads="1"/>
          </p:cNvSpPr>
          <p:nvPr/>
        </p:nvSpPr>
        <p:spPr bwMode="auto">
          <a:xfrm>
            <a:off x="755576" y="3409947"/>
            <a:ext cx="8280920" cy="107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23805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222222"/>
                </a:solidFill>
                <a:effectLst/>
                <a:cs typeface="Arial" pitchFamily="34" charset="0"/>
              </a:rPr>
              <a:t>matplotlib.pyplot.table</a:t>
            </a:r>
            <a:r>
              <a:rPr kumimoji="0" lang="en-US" b="0" i="0" u="none" strike="noStrike" cap="none" normalizeH="0" baseline="0" dirty="0" smtClean="0">
                <a:ln>
                  <a:noFill/>
                </a:ln>
                <a:solidFill>
                  <a:srgbClr val="222222"/>
                </a:solidFill>
                <a:effectLst/>
                <a:cs typeface="Arial" pitchFamily="34" charset="0"/>
              </a:rPr>
              <a:t>(</a:t>
            </a:r>
            <a:r>
              <a:rPr kumimoji="0" lang="en-US" b="0" i="0" u="none" strike="noStrike" cap="none" normalizeH="0" baseline="0" dirty="0" err="1" smtClean="0">
                <a:ln>
                  <a:noFill/>
                </a:ln>
                <a:solidFill>
                  <a:srgbClr val="222222"/>
                </a:solidFill>
                <a:effectLst/>
                <a:cs typeface="Arial" pitchFamily="34" charset="0"/>
              </a:rPr>
              <a:t>cellText</a:t>
            </a:r>
            <a:r>
              <a:rPr kumimoji="0" lang="en-US" b="0" i="0" u="none" strike="noStrike" cap="none" normalizeH="0" baseline="0" dirty="0" smtClean="0">
                <a:ln>
                  <a:noFill/>
                </a:ln>
                <a:solidFill>
                  <a:srgbClr val="222222"/>
                </a:solidFill>
                <a:effectLst/>
                <a:cs typeface="Arial" pitchFamily="34" charset="0"/>
              </a:rPr>
              <a:t>=None, </a:t>
            </a:r>
            <a:r>
              <a:rPr kumimoji="0" lang="en-US" b="0" i="0" u="none" strike="noStrike" cap="none" normalizeH="0" baseline="0" dirty="0" err="1" smtClean="0">
                <a:ln>
                  <a:noFill/>
                </a:ln>
                <a:solidFill>
                  <a:srgbClr val="222222"/>
                </a:solidFill>
                <a:effectLst/>
                <a:cs typeface="Arial" pitchFamily="34" charset="0"/>
              </a:rPr>
              <a:t>cellColours</a:t>
            </a:r>
            <a:r>
              <a:rPr kumimoji="0" lang="en-US" b="0" i="0" u="none" strike="noStrike" cap="none" normalizeH="0" baseline="0" dirty="0" smtClean="0">
                <a:ln>
                  <a:noFill/>
                </a:ln>
                <a:solidFill>
                  <a:srgbClr val="222222"/>
                </a:solidFill>
                <a:effectLst/>
                <a:cs typeface="Arial" pitchFamily="34" charset="0"/>
              </a:rPr>
              <a:t>=None, </a:t>
            </a:r>
            <a:r>
              <a:rPr kumimoji="0" lang="en-US" b="0" i="0" u="none" strike="noStrike" cap="none" normalizeH="0" baseline="0" dirty="0" err="1" smtClean="0">
                <a:ln>
                  <a:noFill/>
                </a:ln>
                <a:solidFill>
                  <a:srgbClr val="222222"/>
                </a:solidFill>
                <a:effectLst/>
                <a:cs typeface="Arial" pitchFamily="34" charset="0"/>
              </a:rPr>
              <a:t>cellLoc</a:t>
            </a:r>
            <a:r>
              <a:rPr kumimoji="0" lang="en-US" b="0" i="0" u="none" strike="noStrike" cap="none" normalizeH="0" baseline="0" dirty="0" smtClean="0">
                <a:ln>
                  <a:noFill/>
                </a:ln>
                <a:solidFill>
                  <a:srgbClr val="222222"/>
                </a:solidFill>
                <a:effectLst/>
                <a:cs typeface="Arial" pitchFamily="34" charset="0"/>
              </a:rPr>
              <a:t>='right', </a:t>
            </a:r>
            <a:r>
              <a:rPr kumimoji="0" lang="en-US" b="0" i="0" u="none" strike="noStrike" cap="none" normalizeH="0" baseline="0" dirty="0" err="1" smtClean="0">
                <a:ln>
                  <a:noFill/>
                </a:ln>
                <a:solidFill>
                  <a:srgbClr val="222222"/>
                </a:solidFill>
                <a:effectLst/>
                <a:cs typeface="Arial" pitchFamily="34" charset="0"/>
              </a:rPr>
              <a:t>colWidths</a:t>
            </a:r>
            <a:r>
              <a:rPr kumimoji="0" lang="en-US" b="0" i="0" u="none" strike="noStrike" cap="none" normalizeH="0" baseline="0" dirty="0" smtClean="0">
                <a:ln>
                  <a:noFill/>
                </a:ln>
                <a:solidFill>
                  <a:srgbClr val="222222"/>
                </a:solidFill>
                <a:effectLst/>
                <a:cs typeface="Arial" pitchFamily="34" charset="0"/>
              </a:rPr>
              <a:t>=None, </a:t>
            </a:r>
            <a:r>
              <a:rPr kumimoji="0" lang="en-US" b="0" i="0" u="none" strike="noStrike" cap="none" normalizeH="0" baseline="0" dirty="0" err="1" smtClean="0">
                <a:ln>
                  <a:noFill/>
                </a:ln>
                <a:solidFill>
                  <a:srgbClr val="222222"/>
                </a:solidFill>
                <a:effectLst/>
                <a:cs typeface="Arial" pitchFamily="34" charset="0"/>
              </a:rPr>
              <a:t>rowLabels</a:t>
            </a:r>
            <a:r>
              <a:rPr kumimoji="0" lang="en-US" b="0" i="0" u="none" strike="noStrike" cap="none" normalizeH="0" baseline="0" dirty="0" smtClean="0">
                <a:ln>
                  <a:noFill/>
                </a:ln>
                <a:solidFill>
                  <a:srgbClr val="222222"/>
                </a:solidFill>
                <a:effectLst/>
                <a:cs typeface="Arial" pitchFamily="34" charset="0"/>
              </a:rPr>
              <a:t>=None, </a:t>
            </a:r>
            <a:r>
              <a:rPr kumimoji="0" lang="en-US" b="0" i="0" u="none" strike="noStrike" cap="none" normalizeH="0" baseline="0" dirty="0" err="1" smtClean="0">
                <a:ln>
                  <a:noFill/>
                </a:ln>
                <a:solidFill>
                  <a:srgbClr val="222222"/>
                </a:solidFill>
                <a:effectLst/>
                <a:cs typeface="Arial" pitchFamily="34" charset="0"/>
              </a:rPr>
              <a:t>rowColours</a:t>
            </a:r>
            <a:r>
              <a:rPr kumimoji="0" lang="en-US" b="0" i="0" u="none" strike="noStrike" cap="none" normalizeH="0" baseline="0" dirty="0" smtClean="0">
                <a:ln>
                  <a:noFill/>
                </a:ln>
                <a:solidFill>
                  <a:srgbClr val="222222"/>
                </a:solidFill>
                <a:effectLst/>
                <a:cs typeface="Arial" pitchFamily="34" charset="0"/>
              </a:rPr>
              <a:t>=None, </a:t>
            </a:r>
            <a:r>
              <a:rPr kumimoji="0" lang="en-US" b="0" i="0" u="none" strike="noStrike" cap="none" normalizeH="0" baseline="0" dirty="0" err="1" smtClean="0">
                <a:ln>
                  <a:noFill/>
                </a:ln>
                <a:solidFill>
                  <a:srgbClr val="222222"/>
                </a:solidFill>
                <a:effectLst/>
                <a:cs typeface="Arial" pitchFamily="34" charset="0"/>
              </a:rPr>
              <a:t>rowLoc</a:t>
            </a:r>
            <a:r>
              <a:rPr kumimoji="0" lang="en-US" b="0" i="0" u="none" strike="noStrike" cap="none" normalizeH="0" baseline="0" dirty="0" smtClean="0">
                <a:ln>
                  <a:noFill/>
                </a:ln>
                <a:solidFill>
                  <a:srgbClr val="222222"/>
                </a:solidFill>
                <a:effectLst/>
                <a:cs typeface="Arial" pitchFamily="34" charset="0"/>
              </a:rPr>
              <a:t>='left', </a:t>
            </a:r>
            <a:r>
              <a:rPr kumimoji="0" lang="en-US" b="0" i="0" u="none" strike="noStrike" cap="none" normalizeH="0" baseline="0" dirty="0" err="1" smtClean="0">
                <a:ln>
                  <a:noFill/>
                </a:ln>
                <a:solidFill>
                  <a:srgbClr val="222222"/>
                </a:solidFill>
                <a:effectLst/>
                <a:cs typeface="Arial" pitchFamily="34" charset="0"/>
              </a:rPr>
              <a:t>colLabels</a:t>
            </a:r>
            <a:r>
              <a:rPr kumimoji="0" lang="en-US" b="0" i="0" u="none" strike="noStrike" cap="none" normalizeH="0" baseline="0" dirty="0" smtClean="0">
                <a:ln>
                  <a:noFill/>
                </a:ln>
                <a:solidFill>
                  <a:srgbClr val="222222"/>
                </a:solidFill>
                <a:effectLst/>
                <a:cs typeface="Arial" pitchFamily="34" charset="0"/>
              </a:rPr>
              <a:t>=None, </a:t>
            </a:r>
            <a:r>
              <a:rPr kumimoji="0" lang="en-US" b="0" i="0" u="none" strike="noStrike" cap="none" normalizeH="0" baseline="0" dirty="0" err="1" smtClean="0">
                <a:ln>
                  <a:noFill/>
                </a:ln>
                <a:solidFill>
                  <a:srgbClr val="222222"/>
                </a:solidFill>
                <a:effectLst/>
                <a:cs typeface="Arial" pitchFamily="34" charset="0"/>
              </a:rPr>
              <a:t>colColours</a:t>
            </a:r>
            <a:r>
              <a:rPr kumimoji="0" lang="en-US" b="0" i="0" u="none" strike="noStrike" cap="none" normalizeH="0" baseline="0" dirty="0" smtClean="0">
                <a:ln>
                  <a:noFill/>
                </a:ln>
                <a:solidFill>
                  <a:srgbClr val="222222"/>
                </a:solidFill>
                <a:effectLst/>
                <a:cs typeface="Arial" pitchFamily="34" charset="0"/>
              </a:rPr>
              <a:t>=None, </a:t>
            </a:r>
            <a:r>
              <a:rPr kumimoji="0" lang="en-US" b="0" i="0" u="none" strike="noStrike" cap="none" normalizeH="0" baseline="0" dirty="0" err="1" smtClean="0">
                <a:ln>
                  <a:noFill/>
                </a:ln>
                <a:solidFill>
                  <a:srgbClr val="222222"/>
                </a:solidFill>
                <a:effectLst/>
                <a:cs typeface="Arial" pitchFamily="34" charset="0"/>
              </a:rPr>
              <a:t>colLoc</a:t>
            </a:r>
            <a:r>
              <a:rPr kumimoji="0" lang="en-US" b="0" i="0" u="none" strike="noStrike" cap="none" normalizeH="0" baseline="0" dirty="0" smtClean="0">
                <a:ln>
                  <a:noFill/>
                </a:ln>
                <a:solidFill>
                  <a:srgbClr val="222222"/>
                </a:solidFill>
                <a:effectLst/>
                <a:cs typeface="Arial" pitchFamily="34" charset="0"/>
              </a:rPr>
              <a:t>='center', </a:t>
            </a:r>
            <a:r>
              <a:rPr kumimoji="0" lang="en-US" b="0" i="0" u="none" strike="noStrike" cap="none" normalizeH="0" baseline="0" dirty="0" err="1" smtClean="0">
                <a:ln>
                  <a:noFill/>
                </a:ln>
                <a:solidFill>
                  <a:srgbClr val="222222"/>
                </a:solidFill>
                <a:effectLst/>
                <a:cs typeface="Arial" pitchFamily="34" charset="0"/>
              </a:rPr>
              <a:t>loc</a:t>
            </a:r>
            <a:r>
              <a:rPr kumimoji="0" lang="en-US" b="0" i="0" u="none" strike="noStrike" cap="none" normalizeH="0" baseline="0" dirty="0" smtClean="0">
                <a:ln>
                  <a:noFill/>
                </a:ln>
                <a:solidFill>
                  <a:srgbClr val="222222"/>
                </a:solidFill>
                <a:effectLst/>
                <a:cs typeface="Arial" pitchFamily="34" charset="0"/>
              </a:rPr>
              <a:t>='bottom', </a:t>
            </a:r>
            <a:r>
              <a:rPr kumimoji="0" lang="en-US" b="0" i="0" u="none" strike="noStrike" cap="none" normalizeH="0" baseline="0" dirty="0" err="1" smtClean="0">
                <a:ln>
                  <a:noFill/>
                </a:ln>
                <a:solidFill>
                  <a:srgbClr val="222222"/>
                </a:solidFill>
                <a:effectLst/>
                <a:cs typeface="Arial" pitchFamily="34" charset="0"/>
              </a:rPr>
              <a:t>bbox</a:t>
            </a:r>
            <a:r>
              <a:rPr kumimoji="0" lang="en-US" b="0" i="0" u="none" strike="noStrike" cap="none" normalizeH="0" baseline="0" dirty="0" smtClean="0">
                <a:ln>
                  <a:noFill/>
                </a:ln>
                <a:solidFill>
                  <a:srgbClr val="222222"/>
                </a:solidFill>
                <a:effectLst/>
                <a:cs typeface="Arial" pitchFamily="34" charset="0"/>
              </a:rPr>
              <a:t>=None, edges='closed', **</a:t>
            </a:r>
            <a:r>
              <a:rPr kumimoji="0" lang="en-US" b="0" i="0" u="none" strike="noStrike" cap="none" normalizeH="0" baseline="0" dirty="0" err="1" smtClean="0">
                <a:ln>
                  <a:noFill/>
                </a:ln>
                <a:solidFill>
                  <a:srgbClr val="222222"/>
                </a:solidFill>
                <a:effectLst/>
                <a:cs typeface="Arial" pitchFamily="34" charset="0"/>
              </a:rPr>
              <a:t>kwargs</a:t>
            </a:r>
            <a:r>
              <a:rPr kumimoji="0" lang="en-US" b="0" i="0" u="none" strike="noStrike" cap="none" normalizeH="0" baseline="0" dirty="0" smtClean="0">
                <a:ln>
                  <a:noFill/>
                </a:ln>
                <a:solidFill>
                  <a:srgbClr val="222222"/>
                </a:solidFill>
                <a:effectLst/>
                <a:cs typeface="Arial" pitchFamily="34" charset="0"/>
              </a:rPr>
              <a:t>)</a:t>
            </a:r>
            <a:r>
              <a:rPr kumimoji="0" lang="en-US"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p14="http://schemas.microsoft.com/office/powerpoint/2010/main" val="18099506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88640"/>
            <a:ext cx="1336456" cy="369332"/>
          </a:xfrm>
          <a:prstGeom prst="rect">
            <a:avLst/>
          </a:prstGeom>
        </p:spPr>
        <p:txBody>
          <a:bodyPr wrap="none">
            <a:spAutoFit/>
          </a:bodyPr>
          <a:lstStyle/>
          <a:p>
            <a:r>
              <a:rPr lang="en-IN" b="1" dirty="0">
                <a:solidFill>
                  <a:srgbClr val="FF0000"/>
                </a:solidFill>
              </a:rPr>
              <a:t>Parameters:</a:t>
            </a:r>
          </a:p>
        </p:txBody>
      </p:sp>
      <p:sp>
        <p:nvSpPr>
          <p:cNvPr id="3" name="Rectangle 2"/>
          <p:cNvSpPr/>
          <p:nvPr/>
        </p:nvSpPr>
        <p:spPr>
          <a:xfrm>
            <a:off x="539552" y="836712"/>
            <a:ext cx="7344816" cy="4524315"/>
          </a:xfrm>
          <a:prstGeom prst="rect">
            <a:avLst/>
          </a:prstGeom>
        </p:spPr>
        <p:txBody>
          <a:bodyPr wrap="square">
            <a:spAutoFit/>
          </a:bodyPr>
          <a:lstStyle/>
          <a:p>
            <a:r>
              <a:rPr lang="en-US" b="1" dirty="0" err="1"/>
              <a:t>cellText</a:t>
            </a:r>
            <a:r>
              <a:rPr lang="en-US" dirty="0"/>
              <a:t>: The texts to place into the table cells.</a:t>
            </a:r>
          </a:p>
          <a:p>
            <a:r>
              <a:rPr lang="en-US" b="1" dirty="0" err="1" smtClean="0"/>
              <a:t>cellColours</a:t>
            </a:r>
            <a:r>
              <a:rPr lang="en-US" dirty="0"/>
              <a:t>: The </a:t>
            </a:r>
            <a:r>
              <a:rPr lang="en-US" dirty="0">
                <a:hlinkClick r:id="rId2"/>
              </a:rPr>
              <a:t>background colors</a:t>
            </a:r>
            <a:r>
              <a:rPr lang="en-US" dirty="0"/>
              <a:t> of the cells.</a:t>
            </a:r>
          </a:p>
          <a:p>
            <a:r>
              <a:rPr lang="en-US" b="1" dirty="0" err="1" smtClean="0"/>
              <a:t>cellLoc</a:t>
            </a:r>
            <a:r>
              <a:rPr lang="en-US" b="1" dirty="0"/>
              <a:t>: </a:t>
            </a:r>
            <a:r>
              <a:rPr lang="en-US" dirty="0"/>
              <a:t>The alignment of the text within the cells. (default: ‘right’)</a:t>
            </a:r>
          </a:p>
          <a:p>
            <a:r>
              <a:rPr lang="en-US" b="1" dirty="0" err="1"/>
              <a:t>colWidths</a:t>
            </a:r>
            <a:r>
              <a:rPr lang="en-US" b="1" dirty="0"/>
              <a:t> (optional): </a:t>
            </a:r>
            <a:r>
              <a:rPr lang="en-US" dirty="0"/>
              <a:t>The column widths in units of the axes.</a:t>
            </a:r>
          </a:p>
          <a:p>
            <a:r>
              <a:rPr lang="en-US" b="1" dirty="0" err="1"/>
              <a:t>rowLabels</a:t>
            </a:r>
            <a:r>
              <a:rPr lang="en-US" b="1" dirty="0"/>
              <a:t> (optional): </a:t>
            </a:r>
            <a:r>
              <a:rPr lang="en-US" dirty="0"/>
              <a:t>The text of the row header cells.</a:t>
            </a:r>
          </a:p>
          <a:p>
            <a:r>
              <a:rPr lang="en-US" b="1" dirty="0" err="1"/>
              <a:t>rowColours</a:t>
            </a:r>
            <a:r>
              <a:rPr lang="en-US" b="1" dirty="0"/>
              <a:t> (optional): </a:t>
            </a:r>
            <a:r>
              <a:rPr lang="en-US" dirty="0"/>
              <a:t>The colors of the row header cells.</a:t>
            </a:r>
          </a:p>
          <a:p>
            <a:r>
              <a:rPr lang="en-US" b="1" dirty="0" err="1"/>
              <a:t>rowLoc</a:t>
            </a:r>
            <a:r>
              <a:rPr lang="en-US" b="1" dirty="0"/>
              <a:t> (optional):</a:t>
            </a:r>
            <a:r>
              <a:rPr lang="en-US" dirty="0"/>
              <a:t> The text alignment of the row header cells. (default: ‘left’)</a:t>
            </a:r>
          </a:p>
          <a:p>
            <a:r>
              <a:rPr lang="en-US" b="1" dirty="0" err="1"/>
              <a:t>colLabels</a:t>
            </a:r>
            <a:r>
              <a:rPr lang="en-US" b="1" dirty="0"/>
              <a:t> (optional): </a:t>
            </a:r>
            <a:r>
              <a:rPr lang="en-US" dirty="0"/>
              <a:t>The text of the column header cells.</a:t>
            </a:r>
          </a:p>
          <a:p>
            <a:r>
              <a:rPr lang="en-US" b="1" dirty="0" err="1"/>
              <a:t>colColours</a:t>
            </a:r>
            <a:r>
              <a:rPr lang="en-US" b="1" dirty="0"/>
              <a:t> (optional): </a:t>
            </a:r>
            <a:r>
              <a:rPr lang="en-US" dirty="0"/>
              <a:t>The colors of the column header cells.</a:t>
            </a:r>
          </a:p>
          <a:p>
            <a:r>
              <a:rPr lang="en-US" b="1" dirty="0" err="1"/>
              <a:t>colLoc</a:t>
            </a:r>
            <a:r>
              <a:rPr lang="en-US" b="1" dirty="0"/>
              <a:t> (optional): </a:t>
            </a:r>
            <a:r>
              <a:rPr lang="en-US" dirty="0"/>
              <a:t>The text alignment of the column header cells.(default: ‘left’)</a:t>
            </a:r>
          </a:p>
          <a:p>
            <a:r>
              <a:rPr lang="en-US" b="1" dirty="0" err="1"/>
              <a:t>Loc</a:t>
            </a:r>
            <a:r>
              <a:rPr lang="en-US" b="1" dirty="0"/>
              <a:t> (optional): </a:t>
            </a:r>
            <a:r>
              <a:rPr lang="en-US" dirty="0"/>
              <a:t>This parameter is the position of the cell with respect to ax.</a:t>
            </a:r>
          </a:p>
          <a:p>
            <a:r>
              <a:rPr lang="en-US" b="1" dirty="0" err="1"/>
              <a:t>bbox</a:t>
            </a:r>
            <a:r>
              <a:rPr lang="en-US" b="1" dirty="0"/>
              <a:t> (optional): </a:t>
            </a:r>
            <a:r>
              <a:rPr lang="en-US" dirty="0"/>
              <a:t>This parameter is the bounding box to draw the table into.</a:t>
            </a:r>
          </a:p>
          <a:p>
            <a:r>
              <a:rPr lang="en-US" b="1" dirty="0"/>
              <a:t>edges (optional): </a:t>
            </a:r>
            <a:r>
              <a:rPr lang="en-US" dirty="0"/>
              <a:t>This parameter is the cell edges to be drawn with a line.</a:t>
            </a:r>
          </a:p>
          <a:p>
            <a:r>
              <a:rPr lang="en-US" b="1" dirty="0"/>
              <a:t>**</a:t>
            </a:r>
            <a:r>
              <a:rPr lang="en-US" b="1" dirty="0" err="1"/>
              <a:t>kwargs</a:t>
            </a:r>
            <a:r>
              <a:rPr lang="en-US" dirty="0"/>
              <a:t>: Used to control table properties.</a:t>
            </a:r>
          </a:p>
        </p:txBody>
      </p:sp>
    </p:spTree>
    <p:extLst>
      <p:ext uri="{BB962C8B-B14F-4D97-AF65-F5344CB8AC3E}">
        <p14:creationId xmlns:p14="http://schemas.microsoft.com/office/powerpoint/2010/main" val="423589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457200" y="188640"/>
            <a:ext cx="8229600" cy="100811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err="1" smtClean="0"/>
              <a:t>Matplotlib</a:t>
            </a:r>
            <a:endParaRPr lang="en-US" dirty="0"/>
          </a:p>
        </p:txBody>
      </p:sp>
      <p:sp>
        <p:nvSpPr>
          <p:cNvPr id="3" name="Content Placeholder 2"/>
          <p:cNvSpPr>
            <a:spLocks noGrp="1"/>
          </p:cNvSpPr>
          <p:nvPr/>
        </p:nvSpPr>
        <p:spPr>
          <a:xfrm>
            <a:off x="457200" y="1196752"/>
            <a:ext cx="8229600" cy="5410200"/>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err="1">
                <a:solidFill>
                  <a:srgbClr val="0070C0"/>
                </a:solidFill>
              </a:rPr>
              <a:t>Matplotlib</a:t>
            </a:r>
            <a:r>
              <a:rPr lang="en-US" sz="2400" dirty="0"/>
              <a:t> is one of the most powerful tools for data visualization in Python.</a:t>
            </a:r>
          </a:p>
          <a:p>
            <a:r>
              <a:rPr lang="en-US" sz="2400" b="1" dirty="0" err="1" smtClean="0">
                <a:solidFill>
                  <a:srgbClr val="0070C0"/>
                </a:solidFill>
              </a:rPr>
              <a:t>Matplotlib</a:t>
            </a:r>
            <a:r>
              <a:rPr lang="en-US" sz="2400" dirty="0" smtClean="0"/>
              <a:t> is an incredibly powerful (and beautiful!) </a:t>
            </a:r>
            <a:r>
              <a:rPr lang="en-US" sz="2400" dirty="0" smtClean="0">
                <a:solidFill>
                  <a:srgbClr val="FF0000"/>
                </a:solidFill>
              </a:rPr>
              <a:t>2-D</a:t>
            </a:r>
            <a:r>
              <a:rPr lang="en-US" sz="2400" dirty="0" smtClean="0"/>
              <a:t> plotting library. </a:t>
            </a:r>
          </a:p>
          <a:p>
            <a:pPr lvl="1"/>
            <a:r>
              <a:rPr lang="en-US" sz="2000" dirty="0" smtClean="0"/>
              <a:t>It is easy to use and provides a huge number of examples for tackling unique problems </a:t>
            </a:r>
          </a:p>
          <a:p>
            <a:r>
              <a:rPr lang="en-US" sz="2000" dirty="0" smtClean="0"/>
              <a:t>In </a:t>
            </a:r>
            <a:r>
              <a:rPr lang="en-US" sz="2000" dirty="0"/>
              <a:t>order to get </a:t>
            </a:r>
            <a:r>
              <a:rPr lang="en-US" sz="2000" b="1" dirty="0" err="1">
                <a:solidFill>
                  <a:srgbClr val="0070C0"/>
                </a:solidFill>
                <a:latin typeface="Courier New" panose="02070309020205020404" pitchFamily="49" charset="0"/>
                <a:cs typeface="Courier New" panose="02070309020205020404" pitchFamily="49" charset="0"/>
              </a:rPr>
              <a:t>matplotlib</a:t>
            </a:r>
            <a:r>
              <a:rPr lang="en-US" sz="2000" dirty="0"/>
              <a:t> into your script, </a:t>
            </a:r>
            <a:endParaRPr lang="en-US" sz="2000" dirty="0" smtClean="0"/>
          </a:p>
          <a:p>
            <a:pPr lvl="1"/>
            <a:r>
              <a:rPr lang="en-US" sz="1600" dirty="0" smtClean="0"/>
              <a:t>first </a:t>
            </a:r>
            <a:r>
              <a:rPr lang="en-US" sz="1600" dirty="0"/>
              <a:t>you need to import it, for example:</a:t>
            </a:r>
          </a:p>
          <a:p>
            <a:pPr marL="457200" lvl="1" indent="0">
              <a:spcBef>
                <a:spcPts val="600"/>
              </a:spcBef>
              <a:spcAft>
                <a:spcPts val="600"/>
              </a:spcAft>
              <a:buNone/>
            </a:pPr>
            <a:r>
              <a:rPr lang="en-US" sz="1800" b="1" dirty="0" smtClean="0">
                <a:solidFill>
                  <a:srgbClr val="0070C0"/>
                </a:solidFill>
                <a:latin typeface="Courier New" panose="02070309020205020404" pitchFamily="49" charset="0"/>
                <a:cs typeface="Courier New" panose="02070309020205020404" pitchFamily="49" charset="0"/>
              </a:rPr>
              <a:t>			import</a:t>
            </a:r>
            <a:r>
              <a:rPr lang="en-US" sz="1800" b="1" dirty="0" smtClean="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matplotlib.pyplot</a:t>
            </a:r>
            <a:r>
              <a:rPr lang="en-US" sz="1800" b="1" dirty="0">
                <a:latin typeface="Courier New" panose="02070309020205020404" pitchFamily="49" charset="0"/>
                <a:cs typeface="Courier New" panose="02070309020205020404" pitchFamily="49" charset="0"/>
              </a:rPr>
              <a:t> </a:t>
            </a:r>
            <a:r>
              <a:rPr lang="en-US" sz="1800" b="1" dirty="0">
                <a:solidFill>
                  <a:srgbClr val="0070C0"/>
                </a:solidFill>
                <a:latin typeface="Courier New" panose="02070309020205020404" pitchFamily="49" charset="0"/>
                <a:cs typeface="Courier New" panose="02070309020205020404" pitchFamily="49" charset="0"/>
              </a:rPr>
              <a:t>as</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plt</a:t>
            </a:r>
            <a:endParaRPr lang="en-US" sz="1800" b="1" dirty="0">
              <a:latin typeface="Courier New" panose="02070309020205020404" pitchFamily="49" charset="0"/>
              <a:cs typeface="Courier New" panose="02070309020205020404" pitchFamily="49" charset="0"/>
            </a:endParaRPr>
          </a:p>
          <a:p>
            <a:r>
              <a:rPr lang="en-US" sz="2400" dirty="0"/>
              <a:t>H</a:t>
            </a:r>
            <a:r>
              <a:rPr lang="en-US" sz="2400" dirty="0" smtClean="0"/>
              <a:t>owever, if it is not installed, you may need to install it:</a:t>
            </a:r>
            <a:endParaRPr lang="en-US" sz="2400" dirty="0"/>
          </a:p>
          <a:p>
            <a:pPr lvl="1"/>
            <a:r>
              <a:rPr lang="en-US" sz="2000" dirty="0"/>
              <a:t>Easiest way to install </a:t>
            </a:r>
            <a:r>
              <a:rPr lang="en-US" sz="2000" b="1" dirty="0" err="1">
                <a:solidFill>
                  <a:srgbClr val="0070C0"/>
                </a:solidFill>
              </a:rPr>
              <a:t>matplotlib</a:t>
            </a:r>
            <a:r>
              <a:rPr lang="en-US" sz="2000" dirty="0"/>
              <a:t> is </a:t>
            </a:r>
            <a:r>
              <a:rPr lang="en-US" sz="2000" dirty="0" smtClean="0"/>
              <a:t>using </a:t>
            </a:r>
            <a:r>
              <a:rPr lang="en-US" sz="2000" b="1" dirty="0">
                <a:solidFill>
                  <a:srgbClr val="FF0000"/>
                </a:solidFill>
                <a:latin typeface="Courier New" panose="02070309020205020404" pitchFamily="49" charset="0"/>
                <a:cs typeface="Courier New" panose="02070309020205020404" pitchFamily="49" charset="0"/>
              </a:rPr>
              <a:t>pip</a:t>
            </a:r>
            <a:r>
              <a:rPr lang="en-US" sz="2000" dirty="0"/>
              <a:t>. </a:t>
            </a:r>
            <a:endParaRPr lang="en-US" sz="2000" dirty="0" smtClean="0"/>
          </a:p>
          <a:p>
            <a:pPr lvl="1"/>
            <a:r>
              <a:rPr lang="en-US" sz="2000" dirty="0" smtClean="0"/>
              <a:t>Type </a:t>
            </a:r>
            <a:r>
              <a:rPr lang="en-US" sz="2000" dirty="0"/>
              <a:t>the following command in the command prompt (</a:t>
            </a:r>
            <a:r>
              <a:rPr lang="en-US" sz="2000" dirty="0" err="1"/>
              <a:t>cmd</a:t>
            </a:r>
            <a:r>
              <a:rPr lang="en-US" sz="2000" dirty="0"/>
              <a:t>) or your Linux shell; </a:t>
            </a:r>
          </a:p>
          <a:p>
            <a:pPr lvl="2"/>
            <a:r>
              <a:rPr lang="en-US" sz="2000" b="1" dirty="0">
                <a:solidFill>
                  <a:srgbClr val="0070C0"/>
                </a:solidFill>
                <a:latin typeface="Courier New" panose="02070309020205020404" pitchFamily="49" charset="0"/>
                <a:cs typeface="Courier New" panose="02070309020205020404" pitchFamily="49" charset="0"/>
              </a:rPr>
              <a:t>pip install </a:t>
            </a:r>
            <a:r>
              <a:rPr lang="en-US" sz="2000" b="1" dirty="0" err="1">
                <a:solidFill>
                  <a:srgbClr val="0070C0"/>
                </a:solidFill>
                <a:latin typeface="Courier New" panose="02070309020205020404" pitchFamily="49" charset="0"/>
                <a:cs typeface="Courier New" panose="02070309020205020404" pitchFamily="49" charset="0"/>
              </a:rPr>
              <a:t>matplotlib</a:t>
            </a:r>
            <a:endParaRPr lang="en-US" sz="2000" b="1" dirty="0">
              <a:solidFill>
                <a:srgbClr val="0070C0"/>
              </a:solidFill>
              <a:latin typeface="Courier New" panose="02070309020205020404" pitchFamily="49" charset="0"/>
              <a:cs typeface="Courier New" panose="02070309020205020404" pitchFamily="49" charset="0"/>
            </a:endParaRPr>
          </a:p>
          <a:p>
            <a:pPr lvl="2"/>
            <a:r>
              <a:rPr lang="en-US" sz="2000" i="1" dirty="0">
                <a:solidFill>
                  <a:srgbClr val="FF0000"/>
                </a:solidFill>
              </a:rPr>
              <a:t>N</a:t>
            </a:r>
            <a:r>
              <a:rPr lang="en-US" sz="2000" i="1" dirty="0" smtClean="0">
                <a:solidFill>
                  <a:srgbClr val="FF0000"/>
                </a:solidFill>
              </a:rPr>
              <a:t>ote</a:t>
            </a:r>
            <a:r>
              <a:rPr lang="en-US" sz="2000" i="1" dirty="0" smtClean="0"/>
              <a:t> </a:t>
            </a:r>
            <a:r>
              <a:rPr lang="en-US" sz="2000" i="1" dirty="0"/>
              <a:t>that you may need to run </a:t>
            </a:r>
            <a:r>
              <a:rPr lang="en-US" sz="2000" i="1" dirty="0" smtClean="0"/>
              <a:t>the above </a:t>
            </a:r>
            <a:r>
              <a:rPr lang="en-US" sz="2000" i="1" dirty="0" err="1" smtClean="0"/>
              <a:t>cmd</a:t>
            </a:r>
            <a:r>
              <a:rPr lang="en-US" sz="2000" i="1" dirty="0" smtClean="0"/>
              <a:t> </a:t>
            </a:r>
            <a:r>
              <a:rPr lang="en-US" sz="2000" i="1" dirty="0"/>
              <a:t>as an </a:t>
            </a:r>
            <a:r>
              <a:rPr lang="en-US" sz="2000" i="1" dirty="0" smtClean="0"/>
              <a:t>administrator</a:t>
            </a:r>
            <a:endParaRPr lang="en-US" sz="2000" i="1" dirty="0"/>
          </a:p>
          <a:p>
            <a:pPr marL="0" indent="0">
              <a:buNone/>
            </a:pPr>
            <a:endParaRPr lang="en-US" sz="2400" dirty="0"/>
          </a:p>
        </p:txBody>
      </p:sp>
    </p:spTree>
    <p:extLst>
      <p:ext uri="{BB962C8B-B14F-4D97-AF65-F5344CB8AC3E}">
        <p14:creationId xmlns:p14="http://schemas.microsoft.com/office/powerpoint/2010/main" val="23280554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332656"/>
            <a:ext cx="5760640" cy="5909310"/>
          </a:xfrm>
          <a:prstGeom prst="rect">
            <a:avLst/>
          </a:prstGeom>
        </p:spPr>
        <p:txBody>
          <a:bodyPr wrap="square">
            <a:spAutoFit/>
          </a:bodyPr>
          <a:lstStyle/>
          <a:p>
            <a:r>
              <a:rPr lang="en-IN" dirty="0"/>
              <a:t>import </a:t>
            </a:r>
            <a:r>
              <a:rPr lang="en-IN" dirty="0" err="1"/>
              <a:t>matplotlib.pyplot</a:t>
            </a:r>
            <a:r>
              <a:rPr lang="en-IN" dirty="0"/>
              <a:t> as </a:t>
            </a:r>
            <a:r>
              <a:rPr lang="en-IN" dirty="0" err="1"/>
              <a:t>plt</a:t>
            </a:r>
            <a:r>
              <a:rPr lang="en-IN" dirty="0"/>
              <a:t> </a:t>
            </a:r>
          </a:p>
          <a:p>
            <a:r>
              <a:rPr lang="en-IN" dirty="0"/>
              <a:t>   </a:t>
            </a:r>
          </a:p>
          <a:p>
            <a:r>
              <a:rPr lang="en-IN" dirty="0"/>
              <a:t>val1 = ["{:X}".format(i) for i in range(10)] </a:t>
            </a:r>
          </a:p>
          <a:p>
            <a:r>
              <a:rPr lang="en-IN" dirty="0"/>
              <a:t>val2 = ["{:02X}".format(10 * i) for i in range(10)] </a:t>
            </a:r>
          </a:p>
          <a:p>
            <a:r>
              <a:rPr lang="en-IN" dirty="0"/>
              <a:t>val3 = [["" for c in range(10)] for r in range(10)] </a:t>
            </a:r>
          </a:p>
          <a:p>
            <a:r>
              <a:rPr lang="en-IN" dirty="0"/>
              <a:t>   </a:t>
            </a:r>
          </a:p>
          <a:p>
            <a:r>
              <a:rPr lang="en-IN" dirty="0"/>
              <a:t>fig, </a:t>
            </a:r>
            <a:r>
              <a:rPr lang="en-IN" dirty="0" err="1"/>
              <a:t>ax</a:t>
            </a:r>
            <a:r>
              <a:rPr lang="en-IN" dirty="0"/>
              <a:t> = </a:t>
            </a:r>
            <a:r>
              <a:rPr lang="en-IN" dirty="0" err="1"/>
              <a:t>plt.subplots</a:t>
            </a:r>
            <a:r>
              <a:rPr lang="en-IN" dirty="0"/>
              <a:t>() </a:t>
            </a:r>
          </a:p>
          <a:p>
            <a:r>
              <a:rPr lang="en-IN" dirty="0" err="1"/>
              <a:t>ax.set_axis_off</a:t>
            </a:r>
            <a:r>
              <a:rPr lang="en-IN" dirty="0"/>
              <a:t>() </a:t>
            </a:r>
          </a:p>
          <a:p>
            <a:r>
              <a:rPr lang="en-IN" dirty="0"/>
              <a:t>table = </a:t>
            </a:r>
            <a:r>
              <a:rPr lang="en-IN" dirty="0" err="1"/>
              <a:t>ax.table</a:t>
            </a:r>
            <a:r>
              <a:rPr lang="en-IN" dirty="0"/>
              <a:t>( </a:t>
            </a:r>
          </a:p>
          <a:p>
            <a:r>
              <a:rPr lang="en-IN" dirty="0"/>
              <a:t>    </a:t>
            </a:r>
            <a:r>
              <a:rPr lang="en-IN" dirty="0" err="1"/>
              <a:t>cellText</a:t>
            </a:r>
            <a:r>
              <a:rPr lang="en-IN" dirty="0"/>
              <a:t> = val3,  </a:t>
            </a:r>
          </a:p>
          <a:p>
            <a:r>
              <a:rPr lang="en-IN" dirty="0"/>
              <a:t>    </a:t>
            </a:r>
            <a:r>
              <a:rPr lang="en-IN" dirty="0" err="1"/>
              <a:t>rowLabels</a:t>
            </a:r>
            <a:r>
              <a:rPr lang="en-IN" dirty="0"/>
              <a:t> = val2,  </a:t>
            </a:r>
          </a:p>
          <a:p>
            <a:r>
              <a:rPr lang="en-IN" dirty="0"/>
              <a:t>    </a:t>
            </a:r>
            <a:r>
              <a:rPr lang="en-IN" dirty="0" err="1"/>
              <a:t>colLabels</a:t>
            </a:r>
            <a:r>
              <a:rPr lang="en-IN" dirty="0"/>
              <a:t> = val1, </a:t>
            </a:r>
          </a:p>
          <a:p>
            <a:r>
              <a:rPr lang="en-IN" dirty="0"/>
              <a:t>    </a:t>
            </a:r>
            <a:r>
              <a:rPr lang="en-IN" dirty="0" err="1"/>
              <a:t>rowColours</a:t>
            </a:r>
            <a:r>
              <a:rPr lang="en-IN" dirty="0"/>
              <a:t> =["</a:t>
            </a:r>
            <a:r>
              <a:rPr lang="en-IN" dirty="0" err="1"/>
              <a:t>palegreen</a:t>
            </a:r>
            <a:r>
              <a:rPr lang="en-IN" dirty="0"/>
              <a:t>"] * 10,  </a:t>
            </a:r>
          </a:p>
          <a:p>
            <a:r>
              <a:rPr lang="en-IN" dirty="0"/>
              <a:t>    </a:t>
            </a:r>
            <a:r>
              <a:rPr lang="en-IN" dirty="0" err="1"/>
              <a:t>colColours</a:t>
            </a:r>
            <a:r>
              <a:rPr lang="en-IN" dirty="0"/>
              <a:t> =["</a:t>
            </a:r>
            <a:r>
              <a:rPr lang="en-IN" dirty="0" err="1"/>
              <a:t>palegreen</a:t>
            </a:r>
            <a:r>
              <a:rPr lang="en-IN" dirty="0"/>
              <a:t>"] * 10, </a:t>
            </a:r>
          </a:p>
          <a:p>
            <a:r>
              <a:rPr lang="en-IN" dirty="0"/>
              <a:t>    </a:t>
            </a:r>
            <a:r>
              <a:rPr lang="en-IN" dirty="0" err="1"/>
              <a:t>cellLoc</a:t>
            </a:r>
            <a:r>
              <a:rPr lang="en-IN" dirty="0"/>
              <a:t> ='</a:t>
            </a:r>
            <a:r>
              <a:rPr lang="en-IN" dirty="0" err="1"/>
              <a:t>center</a:t>
            </a:r>
            <a:r>
              <a:rPr lang="en-IN" dirty="0"/>
              <a:t>',  </a:t>
            </a:r>
          </a:p>
          <a:p>
            <a:r>
              <a:rPr lang="en-IN" dirty="0"/>
              <a:t>    </a:t>
            </a:r>
            <a:r>
              <a:rPr lang="en-IN" dirty="0" err="1"/>
              <a:t>loc</a:t>
            </a:r>
            <a:r>
              <a:rPr lang="en-IN" dirty="0"/>
              <a:t> ='upper left')         </a:t>
            </a:r>
          </a:p>
          <a:p>
            <a:r>
              <a:rPr lang="en-IN" dirty="0"/>
              <a:t>   </a:t>
            </a:r>
          </a:p>
          <a:p>
            <a:r>
              <a:rPr lang="en-IN" dirty="0" err="1"/>
              <a:t>ax.set_title</a:t>
            </a:r>
            <a:r>
              <a:rPr lang="en-IN" dirty="0"/>
              <a:t>('</a:t>
            </a:r>
            <a:r>
              <a:rPr lang="en-IN" dirty="0" err="1"/>
              <a:t>matplotlib.axes.Axes.table</a:t>
            </a:r>
            <a:r>
              <a:rPr lang="en-IN" dirty="0"/>
              <a:t>() function Example', </a:t>
            </a:r>
          </a:p>
          <a:p>
            <a:r>
              <a:rPr lang="en-IN" dirty="0"/>
              <a:t>             </a:t>
            </a:r>
            <a:r>
              <a:rPr lang="en-IN" dirty="0" err="1"/>
              <a:t>fontweight</a:t>
            </a:r>
            <a:r>
              <a:rPr lang="en-IN" dirty="0"/>
              <a:t> ="bold") </a:t>
            </a:r>
          </a:p>
          <a:p>
            <a:r>
              <a:rPr lang="en-IN" dirty="0"/>
              <a:t>   </a:t>
            </a:r>
          </a:p>
          <a:p>
            <a:r>
              <a:rPr lang="en-IN" dirty="0" err="1"/>
              <a:t>plt.show</a:t>
            </a:r>
            <a:r>
              <a:rPr lang="en-IN" dirty="0"/>
              <a:t>() </a:t>
            </a:r>
          </a:p>
        </p:txBody>
      </p:sp>
      <p:sp>
        <p:nvSpPr>
          <p:cNvPr id="3" name="AutoShape 2" descr="data:image/png;base64,iVBORw0KGgoAAAANSUhEUgAAAW0AAAD3CAYAAADWiwWzAAAABHNCSVQICAgIfAhkiAAAAAlwSFlzAAALEgAACxIB0t1+/AAAADh0RVh0U29mdHdhcmUAbWF0cGxvdGxpYiB2ZXJzaW9uMy4yLjIsIGh0dHA6Ly9tYXRwbG90bGliLm9yZy+WH4yJAAAgAElEQVR4nO3deXwV1f3/8dfJAgFZAgIiOxQERJBFsCgUqrRqKRUQoRbcQKtVW39aFxoVaFVQ1KrYfm0RKYtWxbpbxeKCKFJkEQEFRCQVQVBkCQECWeb3x5ybDJcEbsy9uWfI+/l45JHMcmfed+7M5849M/fEeJ6HiIiEQ0qyA4iISOxUtEVEQkRFW0QkRFS0RURCREVbRCREVLRFREKkyhZtY0wrY4xnjKnQPY+lLScybIxpZYez7XD/CoWWCjPG9LevRfYR5plh55lQjuWmG2M+N8ZsNMak2XFPGGPyjTHtYsj0qTGmwK63Vqzrjad4HRPHImPMfLttLkt2ltAX7VgOwjiuK9aD+WH7k5PoTJXNGLMg8Kb0syRncenNcDTwA+ARz/MK7LgHgTRgwlEe+39AR2Ae/n5zMEEZi5WxL+dQsu8mct3ZgX0o+NM1kes9VqQlO8CxyPO8/5fsDIlgjGkJ9AmMGgW8lqQ4rvkN4AHPREZ4nrfMGLMeGGaM+Z3ned+V8diT7O9rPc/7IsE5y+R53g6gMvfdV4ENgeFvK3Hd4eV5XqX+4O/YHnALsBHYZf/uC6yzw1MC8/8E+AjYDeQD/wP+aKf1Dyyv+MdOm2+HJwIfAHuBd4BWdnqr4PyBcc8CXwM77fyn22kzSlnXjDKWE5keWVe2Hb4RWAHsAV4Ajj/CdhoFfGrnPQh8Blxjp1UHVttlDrfjptnhR+1wTeAe4HP73JcDg6O26zI7bbedPvQor12WXcdy+3svUMtOa2C3WyHwQztunp3vVjt8PPB3uz32AAuBvoHl/8o+5/3ADmAR0KeMLJFtGvy5DOgC/Ne+fvk201+AalH7TDZwM36h2Az8PrDsyGs9ITBuNPAxkAust9sizU5rauf/rJScj9lpvzzK8eAFcrXi8H3qkEz4Z+8e8C9gls31OTAg8Jj6wBT8wpgHfAH8nPLty60o45iIOs4mAQuAffZ1bXmE/Sjy2g0uZdpJ+PtVLtAaqAZ8YucfYef5p33NDuDvR28DnUtZ/h/tY3OBh4CT8ff5PcBTQHU7/2V2/vfs9sqx22pkKc/zMjuchl+31ti8nwK/rpQaWhkrKWMn3WY3vgcU2eGZ+AesF9n57Aadh3+wT8c/mD3gl0Bbu9N6dkM/BDwUtZEPArOBVXZ4SWBnDBb54+wL5QHvAs9RUph+QElB8fCLwkN23CHLiXqO0UU7xz6HjXb4uSNsp9vwz0Qetfn32e3U207vanfabcBwu7zPgJp2+lN23DL8wrHNPr6/nf4VUIB/wE8HlgLjjvLaRQ6eUZS8aVwamP4zO+4T4BpKDoQU+/O+HbcAeNxuj/1Ae6CGfa324r8BzbbLubSMLOPs4yOF6yGgF3C2Xf40u898ZecZ6x1atAvtPjEbv7h7wKAyCuRVdvhLu61W2uHxUc/7pVJy3min3VvG83gosL9Mt8+rFYfvU9GZJgQe9yb+PukBX9rpKXY7eHYbTLPz/Y4Y92WOckxEHWcFwJP4J1UeMDuGov2KXXfxcWunR/adecBd9u8nA9MX2nX91ebygDWlLH8Pfk05aId32Mdtt8NXRBXtIvwThX8FhruUUbQn2eG1+MdXZDuVur8eK0V7VNQGnmyHIzvGzYGd72fA7fhthEvs9KlRB2F21HoiG/lBO9yAkoOzUyk7aKTwbQBS7LgX7LiJpR04XinFP+o5Rhft6+3wqYF5apWxnaoBw4Dx9nmvs/NnBeYZG9i5Cig5w21ISWF6BP+giGyPp+082/DPQIbhF80UIPUIr1t3+/h8IBP4kx2eFzXf3wKZcoDWdnxPot5cKTljvweoZfN+hX822MY+7kiZItu1f9T4HwF/AP4MvGXn+U/U/pIPNLDjHrTjni2jQEberCJvDk/Y4a12+kg7/EQpGa8gsL8e5ZiI7C+l7VPRmSbY4dWAwT8rjSynAXCa/Xs/cGJgOemx7svEdkzMt8N/tcOXR3LF8Lod8hM1z+uU7EebgMzAtKbAb+1+80hgGU2iln97VMY5dviBqMyXUXIimR71PO+LWsZldnvvoeSN9iHgZTv830TX0GS2aa+xv3cBLfGLEvgbA/x3efDPNH9dyuMblmc9nudtN8ZsBxoDzQLri2hlf6/zPK/I/r3W/m4Z47piyhJYLvg7YHQW8M9CflrK+ODz/gtwB35TyELP8/5rx7eyv1OA66Ie39b+vgq4D/+jL8B3dt6ny8g+yv5+1/O8XcaYF+y6zzLGNPE8b4udPtku2wAveJ63MSpTbeD66Eye5+UaY36D/yb1CoAx5ivgYvwDJibGmD/gN4lFi95fvvU8b7v9O/J6NCtjsZHsF0SNP8He6bHLDtcu5bF17O9dpUwrj9Qyxq/wPM8zxgSXXwu/iIN/5v11ZILnefnlWGcr+zuWY+Ij+zuSI5Y7YIZ4nvdiGdMmA+fi70fTPc/bBWDvxFlexvIbAlsCw8EaA2XXmIgNge1zpH2iQWD9l0dNa0uCJfPukcKjDEeMsL8vxt9xH7XDJupxZT2XjgDGmAb4Gxv8s7lo2fb3ScaYyLLb29//i3FdR9PR/u4QGLfZ5utgf6obYzIpKdg/sut73Q6bwGPvwS/YecCPjDEXRj2Xg0BDz/OM53kG/+x9iJ32uud57fC3yTD89ua7bZaaNks7O5yK3xwFcLa9JWy5HU7B/2gdEbnzIA8YaYz5YVSmr4GMQKaalLyxzPQ8rynQBL+wN8N/Y8AYU9dmahVYV2mvR2R/uR2/3fFWOxzcbgAN7T4BJa9HaftFMPv5kdw2exvP83Lxm0ug5PUNioz7qJRpZdkb+cMYEyn6p5Qxb+ROFS9qfOTNsoUxpnFgeZETtVj25Wz7+0jHxNFylJsxJh3/bBj8JsAbjTFt7PBA/IK5Av8T3wnBh0YtKtYaE/EDu2448j6xnZLX6NTA/pCC/wknocJw98g2oC5+W9x5lBSdiE32dzNjzDRgved59wamX2MPzq74z3c5fnte9JnCv/F3xB8A79iz8iH4Hy+nR61rlDGmLvAiJQdHLO40xpwK/NgOv2APeig5K+hGycWTWvgfg3Pw22qLGWN+it/2tx64BL/98lFjzPue531tjJmD//F2sTFmHn5R7ovffDEB+MjeJvkl0NwuNnJG0gv/gtNu/APjbOBE/APz34EYrfCbei4G7jfG/Bq/aWMB/pnSq8BseyvXMvz2wt7AEmPMB/ifevoBN+B/XN9mjJmPf7bUOSrTEOAf+BcDI7eGbQLaAH8yxvwC/0DfZqeNxD/rGUzpUvBf5xWUvCHNLmPev+DfljfbfsKIHJzf4DfNbDLGrAQ6G2Oaep63OfDYfvhvnvPKWPZhPM/71n7KaAY8YYzJCzznWC3Hv57QF397z7XLex3/Ylss+3Isx0RFjIm6XfNxz/NW4V9A7IbfDPUB/rafaYzpR8nrexL+CUI8bxNsALxrjNmCv994+G3gh7CfbP6KfyHyP8aYV/CP1R/it7FfFsdMh0t0+8sR2u+62uEVHNrAP4ND2+764he0/fjtRpH2xxcDy7wP/8p2cVsaJW1Qf8TfeffZcZG20lZEtaXhF4B/AVvxi8V87IW/QFvaQvx3fw+4qYzlRLdRZtvhyN0jucBL2DbVMrbLUPwDZi9+sXrSTn8IqId/hl6EvfsC/wKWB7xmh2vhXyxZj3/Wuxm/nS7S7h25q2A/fnF+B+jmHdruu8sOzyLQJhjI3Br/7MXDL9577HZuZ6dPt9Mid7Q0xP+klG0z/Q//wOxgpz+L/yZyAP+i0auBbXiZXdaKwPr72+cXyXAa/h0CS+3yF+CfqRc/jtLvHtkC3BJY7gwO3QcNMAb/bDkX/0zrXex1GTtP5GLljYFxPYi6iHaUY6JVYNxP7euzE7/J6sWoTBPs8Aw7nBm9HEruHvnCbtMvKLnYGuu+fLRjYj6HHr+RYpd9hOebHcga/BkMnIF/crDV5jf4F1A9/E9NqfgXVXPwz4JHcPixE1n+YDt8tG13mR1eANyPfzxkAxcf4Xmm4xftyN1O24C5wHmJrqHGBjjm2DO2fsDlnufNSG4aOdbZj9Vr8ItKO8/zCowxT+AXlZM9z1uf1IBSJvstx3/gX6/pn9w0RxeG5hER53n+Bay2UeNGUXIBVyQuQv81dhGRquSYbR4RETkW6UxbRCREVLRFREJERVtEJERUtEVEQkRFW0QkRFS0RURCJKFfrqlWo9rW/Lz8E44+Z2KlZ6QX5eflJ/UNyoUMruRwIYMrOZTBrRwuZLA5th3cf7BxadMSep+2Mcb7W/7fErb8WF2dfjXJzuFCBldyuJDBlRzK4FYOFzJEcnh+z4GHcfZr7J+88QlzbpxDUWERZ44+k3NvObfSM8y6YharXltF7Ua1GbdiXKWvH2DHph3MuHwGOd/kYIyhz5g+nP27s4/+wDjLz8vn/h/fT8GBAooKi+g+tDuDxg+q9BwARYVFTDp9EplNM7n2pWuTkiGrbRYZtTJISU0hJS2FrMVZlZ5h3659zL5qNls+2YIxhkumXkKb3m2O/sA42rpuK9N+Na14ePvG7QwaP4izr6/cffTNh95k4T8WYoyhySlNuHTapaRnpB/9gXH21pS3WDh9IZ7n0Wd0n4RsByeLdlFhEU/97imuf/166jWrx6QfTqLLz7vQ5OQmlZqj96W96X9Nf2aMnlGp6w1KTUtl2ORhtOjegrw9eUw8fSIdB3Ss9G2RVj2NG+bdQEatDArzC7mv3310OqcTbX5YuUUC4O0pb9O4Y2PycvIqfd1BN755I7UaxNLXf2LMuWEOnX7aiaueuYqCgwUc3Jfwf+J+mMbtG3P7stsB/7gd23IsXQdX7j9V37l5J+/89R3GrxxPtRrVmHrRVJY8s4QzLj2jUnNsXr2ZhdMXMvaDsaRWS+WRgY/QeWBnGrVtFNf1JL3tpjTZH2bT6AeNaNimIWnV0ug5oicrX1l59AfGWbu+7ahZv2alrzeo7ol1adG9BQAZtTNo3KExu7ZU9J+glJ8xhoxaGQAU5hdSmF9ISb/4lWfnVztZ9foqzhx9ZqWv2yX7d+9n/fvri7dDWrU0amYmd19d+/ZaGrRpwPEtj6/0dRcVFJG/P5/CgkLy9+WT2SSz0jNsXbuVVj1bUa1mNVLTUmn3o3Z89GJ5/vdFbJw80965ZSf1mtUrHs5smsnGD8vzvwaOTduzt7NpxSZa92p99JkToKiwiIm9JvLthm/p95t+tD698nPM+f0chk4aSl5ucs+yjTE8fN7DGGPoe2Vf+l7Zt1LXv33jdmo1qMXMMTPZvHIzLbq3YPiDw6l+XPVKzRG09Jml9BzRs9LXW69pPQbcMICsNlmk10in44COnPyTkys9R5NOTXhp3EvkfpdLtRrVWP36alr2iNd/Kizh5Jm2HC4vN4+pw6cy/IHh1KhTIykZUlJTuH3Z7UzKnkT2kmw2r9589AfF0cp/r6R2w9oJORDK66b5N3Hbktu47tXrmP/ofNa/V7ndZRcVFLHpo030u6ofty29jWrHVeONyW9UaoaggoMFfPzqx/QY1qPS1713515WvrKSu9bfxb1f3svBfQdZ/OTiSs9xYscTOeemc5hy3hSmDJxC81Obk5Ia/xLrZNGu16QeO7/aWTy8a/Mu6jWtd4RHHNsK8wuZOnwqvS7qRbch3ZIdh5qZNWnfvz2f/OeTSl3vhg82sPLVlWS1zeLxkY+z9p21TL8kHv/1qvwi+2OdRnXoOrgrG5dU7ifBzGaZZDbLLP600/2C7nz50ZeVmiFo9dzVtOjWgjon1Dn6zHG29q21HN/qeGo3rE1qeirdBndjw6INlZ4D4MzRZ5L1YRY3vXMTNevVpFG7+LZng6NFu2XPlnzz+Tds37idgoMFLHlmCV1+3iXZsZLC8zxmXTmLxh0aM+CGAUnLsefbPezbtQ+Ag/sPsubNNTRuX+ptpAkz5O4h3JN9DxM/n8iYJ8fQ4ccdGD1rdKVmADiw9wB5e/KK/14zbw1NOzWt1Ax1G9elfrP6bF23FfDbk0/seGKlZghKVtMIQP3m9dn44UYO7juI53n+tuiQnG2R800OADu+3MFHL35Er4t6xX0dTrZpp6alMuLhEUwZOIWiwiLOuOwMmnSq3LslAKaNmsZn735G7vZcxrYay6Bxgyr9AtiGhRtY/ORimp7SlLt63AXA+XedT+fzOh/lkfG1++vdzBw9k6LCIjzPo8ewHnQZWDXfSHO25fC3Yf69vEWFRfT8ZU86ndOp0nOMeGgE0y+ZTuHBQhq0acAl0y6p9Axg37jeXMPI/xuZlPW3Pr013Yd25+5ed5OalkrzU5vT58o+SckydfhUcnfkkpqWykVTLkrIxWEnizZA5/M6V3phinbFE1ckdf0Abfu0deJm/2ZdmnHb0tuSHaNY+37tad+vfVLW3bBNQ+5YfkdS1h3UvGvzpNwfHq36cdV5YNsDSc0waPygpH1vIOim+TclfB1ONo+IiEjpjvg19or2HZKRkUFeXnJvzXIlhwsZXMnhQgZXciiDWzlcyGBzFO3fvz+1tGlHLNoV7TvEfn/+ez8+XowxSc/hQgZXcriQwZUcyuBWDhcyBHJUrO+R0voC2b5xO9NGTmPvjr206N6Cy2dcTlo1Z5vJRURCL6Y27UhfINe9ch3jV45nydNL2PLpFp7Pep6zrz+bO9feSc3MmiycvjDReUVEqrSYinZZfYGse2cd3S/oDkDvi3vz8csfJzSsiEhVF1PRLq0vkJ2bd1IzsyapaX5beWazzKR0ZCQiUpXolj8RkRCJqWiX1RfIvl37KCwo9Md9tSsp3SGKiFQlMRXtsvoCad+/PcufWw7AotmL6DKoan6tWUSkssR0f15ZfYEMmTiEaSOn8fL4l2netXmV75heRCTR9OWaKpTBlRwuZHAlhzK4lcOFDIEcpX65RhciRURC5IjNI+kZ6UVXp1/9vQt7RkZGUv6PoIs5XMjgSg4XMriSQxncyuFCBpujqKxpah6pQhlcyeFCBldyKINbOVzIEMhRseaRT974hPGdxnNHhzuYO3lu8fjc7blcU+MaFvx9QRyiiojIkVSo7xGAZf9aRpvT27DkmSUJDSoiIhXsewRgyTNLuGDyBezasuuQL+CIiEj8VajvkR2bdrB7625a92pNj2E9WPrs0oQFFRGRCt7yt/TZpfQY1gOA04afxpKn1UQiIpJIMX0jsqy+R5Y+vZTd23bz4VMfArB7y262rd/GCe2+938oExGRI/jefY+ccu4pHNh7gHv/dy8TP5/IxM8ncu6t57L0GTWRiIgkSkxFO9j3yITOE+hxYQ9WvLyCrud3PWS+bkO66S4SEZEE0pdrqlAGV3K4kMGVHMrgVg4XMgRyqO8REZGwU98jVSiDKzlcyOBKDmVwK4cLGWwO9T2S7BwuZHAlhwsZXMmhDG7lcCFDIEfFmkdmXTGLm5vczJ+6/umwafMenMfV6VeTuz23AjFFRORoYi7avS/tzW9f/e1h43ds2sGaeWuo36J+XIOJiMjhYi7a7fq2o2b9moeNf/amZxk6aSgkvxlIROSYV6G7R1a8vILMJpk0O7VZvPKIiMgRfO+ifXDfQebeM5dfTPhFPPOIiMgRfO+i/e2Gb/ku+zvu7HEnWW2z2PXVLu7udTe7t+6OZz4REQmIqcOo0jTt3JT7ttxXPJzVNous/2ZRq0GtuAQTEZHDxXymPW3UNCb3nczWdVsZ22osC6cvTGQuEREphb5cU4UyuJLDhQyu5FAGt3K4kCGQQ32PiIiEnfoeqUIZXMnhQgZXciiDWzlcyGBzqO+RZOdwIYMrOVzI4EoOZXArhwsZAjlKffeI+e6RWVfMYtVrq6jdqDbjVowDYMboGax/bz016tQAoFrNatzy3i3xyCwiIqWIuWj3vrQ3/a/pz4zRMw4ZP/SeofS4oEe8c4mISCkq3PeIiIhUnu/95ZqI58c+z+sTXwfgxJNPZMzsMRUOJSIipatw0VbziIhI5dF92iIiIaKiLSISIjE3j0wbNY3P3v2M3O25jG01lkHjBgGHtmkDjF00lrRqFW51ERGRUujLNVUogys5XMjgSg5lcCuHCxkCOdT3iIhI2KnvkSqUwZUcLmRwJYcyuJXDhQw2h/oeSXYOFzK4ksOFDK7kUAa3criQIZCjYn2P7Ni0gxmXzyDnmxyMMfQZ04ezf3c2m1Zs4p/X/pP8vHxS0lK46JGLaN2rdfzSi4hIsZiLdmpaKsMmD6NF9xbk7clj4ukT6TigI8//4XkG3jGQU849hVWvr+L5PzzP79/6fSIzi4hUWTEX7bon1qXuiXUByKidQeMOjdm1ZRfGGPJy8gDI251HZpPMxCQVEZHv9zX27dnb2bRiE617tebCBy5kysApPHfrcxQVFXHLAnXNKiKSKOW+MyQvN4+pw6cy/IHh1KhTgwV/X8CF91/IpI2TuPD+C5n969mJyCkiIpSzaBfmFzJ1+FR6XdSLbkO6AbBo9qLiv3sM60H2kuy4hxQREV/MRdvzPGZdOYvGHRoz4IYBxeMzm2Ty2YLPAFj3zjoatW0U/5QiIgKUo017w8INLH5yMU1PacpdPe4C4Py7zmfUo6OYc+McCgsKSc9IZ+SjIxMWVkSkqtOXa6pQBldyuJDBlRzK4FYOFzIEcqjvERGRsFPfI1Uogys5XMjgSg5lcCuHCxlsDvU9kuwcLmRwJYcLGVzJoQxu5XAhQyBHxfoeyc/L5/4f30/BgQKKCovoPrQ7g8YP4vGLH+fL5V+Smp5Kq9NaMfLRkaSmp8YvvYiIFIv5TNvzPA7sPUBGrQwK8wu5r999DP/zcPbu3Msp554CwOMXP067Pu3od3U/QGfarmVwJYcLGVzJoQxu5XAhQyBHxc60jTFk1MoA/C/ZFOYXYoyh83mdi+dpdVordm7eWdG8IiJShnJdZCwqLOKuHndxc5Ob6TigI61PL+mCtTC/kMVPLqbTOZ3iHlJERHzlKtopqSncvux2JmVPIntJNptXby6e9s/r/km7vu1o16dd3EOKiIjve93OVzOzJu37t+eT/3wCwKt3vkru9lyG3T8sruFERORQMRftPd/uYd+ufQAc3H+QNW+uoXH7xrz/+Pt8+p9PGfPEGFJS9F0dEZFEivlC5O6vdzNz9EyKCovwPI8ew3rQZWAXrsm4hvot6zO5z2QAug3pxsDbByYssIhIVaYv11ShDK7kcCGDKzmUwa0cLmQI5FDfIyIiYae+R6pQBldyuJDBlRzK4FYOFzLYHOp7JNk5XMjgSg4XMriSQxncyuFChkCOxPQ9UphfyMvjX2b5C8vJqJVBWvU0Bt4+sPir7SIiEj8xF+206mncMO+GQ/oe6XROJz5++WN2f72bcSvGkV49nZxtOcX/fkxEROIr5vbq0voeKThYwPuPv8+Ih0eQXj0dgDon1OG0C09LTFoRkSou5jNt8PsemdhrIt9u+JZ+v+lHzcya1G9enxp1aiQqn4iIBFSo7xEREalcFep75OOXP2bHph3sz9kf71wiIlKKCvU90rxbc864/Azm3DCHgoMFxfMt+9eyxKQVEaniKtz3yMk/OZmXxr3EH7v8kfSMdKrVrMagCYMSmVlEpMrSl2uqUAZXcriQwZUcyuBWDhcyBHKo7xERkbBT3yNVKIMrOVzI4EoOZXArhwsZbA71PZLsHC5kcCWHCxlcyaEMbuVwIUMgR8X6HgH/yzWTTp9EZtNMrn3pWjzP46VxL7H8ueWkpKbwo1//iLN+e1Z8UouIyGHKVbTfnvI2jTs2Ji8nD4BFMxexc9NOJqyeQEpKCjnf5CQkpIiI+GJur9751U5Wvb6KM0efWTzu3b+/y8DbBxb/b8g6jerEP6GIiBSL+Ux7zu/nMHTSUPJy84rHbf9iO0ufXcqKF1dQu2Fthj84nBPanZCQoCIiEuOZ9sp/r6R2w9q07NHykPEFBwpIz0gna3EWfcb0YfaVsxMSUkREfDGdaW/4YAMrX13J6rmrKcgrYH/OfqZfMp3MZpl0G9wNgK6DuzLzipkJDSsiUtXFVLSH3D2EIXcPAWDdu+t4889vMnrWaF7IeoF189fRoHUDPlvwmZpGREQSrFx3j0Q755ZzmH7JdN56+C2q16rOxX+/OF65RESkFPpyTRXK4EoOFzK4kkMZ3MrhQoZADvU9IiISdup7pAplcCWHCxlcyaEMbuVwIYPNob5Hkp3DhQyu5HAhgys5lMGtHC5kCOSoeN8jWW2zyKiVQUpqCilpKWQtzmLvjr089qvH+O5/33F8y+O58qkrOa7ecfFJLiIihyj33SM3vnkjtRrUKh6eO3kuHc7qwLm3nMvcyXN5Y/IbDJ00NK4hRUTEV+ELkStfWUnvi3sD0Pvi3nz88scVDiUiIqUr15m2MYaHz3sYYwx9r+xL3yv7krMth7on1gWgTuM65GxTT38iIolSrqJ90/ybqNe0Hjnf5PDwuQ/TuEPjQ6YbY5y48ioicqwqV/NIvab1AL8L1q6Du7JxyUbqnFCH3V/vBvz/2F67Ue34pxQREaAcRfvA3gPk7ckr/nvNvDU07dSULj/vwqLZiwBYNHsRXQZ1SUxSERGJvXkkZ1sOfxvm37NdVFhEz1/2pNM5nWh5Wkseu+gxFv5jIce38G/5ExGRxNCXa6pQBldyuJDBlRzK4FYOFzIEcqjvERGRsFPfI1Uogys5XMjgSg5lcCuHCxlsDvU9kuwcLmRwJYcLGVzJoQxu5XAhQyBHYvoeASgsKOTW5rdy5uVnMmTikDhEFhGR0lS47xGANW+uoVG7Rix7bhmD7x7sxMcLEZFjUVwuRC55egln/fYs6jevzxeLvojHIkVEpBTlKtqRvkcm9prIe4+9B0B+Xj5r315Ll593oeeInix5ZklCgoqISBz6Hsn5JoeT+p1EtRrV6Da0G69NfI3hfx5OSqruJhQRibdyFe3S+h7Z+N+NfL7wc5oYM6oAAAKTSURBVLLa+hclc7/LZe07azl5wMnxTysiUsXFXLQP7D2AV+SRUTujuO+Rc245h3n3z2PixomkV08H4IMZH7D06aUq2iIiCVChvkf27dxH+x+3Ly7YAKf+4lSe/8Pz5B/Ij39aEZEqTl+uqUIZXMnhQgZXciiDWzlcyBDIob5HRETC7mh9j2y7Ov3qE77vwjMyMoqMMUl/Y3AhhwsZXMnhQgZXciiDWzlcyGBzbCtr2hGbR0RExC1Jf0cREZHYqWiLiISIiraISIioaIuIhIiKtohIiKhoi4iEiIq2iEiIqGiLiISIiraISIioaIuIhIiKtohIiKhoi4iEiIq2iEiIqGiLiISIiraISIioaIuIhIiKtohIiKhoi4iEiIq2iEiIqGiLiISIiraISIioaIuIhIiKtohIiKhoi4iEiIq2iEiIqGiLiISIiraISIioaIuIhIiKtohIiKhoi4iEiIq2iEiIqGiLiISIiraISIioaIuIhIiKtohIiKhoi4iEiIq2iEiIqGiLiISIiraISIioaIuIhIiKtohIiKhoi4iEiIq2iEiIqGiLiISIiraISIioaIuIhIiKtohIiKhoi4iEiIq2iEiIqGiLiISIiraISIioaIuIhIiKtohIiKhoi4iEiIq2iEiIqGiLiISIiraISIioaIuIhIiKtohIiKhoi4iEiIq2iEiIqGiLiISIiraISIioaIuIhIiKtohIiKhoi4iEiIq2iEiIqGiLiISIiraISIioaIuIhIiKtohIiKhoi4iEiIq2iEiIqGiLiISIiraISIioaIuIhIiKtohIiKhoi4iEiIq2iEiIqGiLiISIiraISIioaIuIhIiKtohIiKhoi4iEiIq2iEiIqGiLiITI/wfFFQswskITrQ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229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32040" y="2348880"/>
            <a:ext cx="3476625"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4592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808" y="188640"/>
            <a:ext cx="5262146" cy="461665"/>
          </a:xfrm>
          <a:prstGeom prst="rect">
            <a:avLst/>
          </a:prstGeom>
        </p:spPr>
        <p:txBody>
          <a:bodyPr wrap="none">
            <a:spAutoFit/>
          </a:bodyPr>
          <a:lstStyle/>
          <a:p>
            <a:r>
              <a:rPr lang="en-US" sz="2400" b="1" dirty="0" err="1">
                <a:solidFill>
                  <a:srgbClr val="FF0000"/>
                </a:solidFill>
              </a:rPr>
              <a:t>Matplotlib</a:t>
            </a:r>
            <a:r>
              <a:rPr lang="en-US" sz="2400" b="1" dirty="0">
                <a:solidFill>
                  <a:srgbClr val="FF0000"/>
                </a:solidFill>
              </a:rPr>
              <a:t> Table Example As Line Graph</a:t>
            </a:r>
          </a:p>
        </p:txBody>
      </p:sp>
      <p:sp>
        <p:nvSpPr>
          <p:cNvPr id="3" name="Rectangle 2"/>
          <p:cNvSpPr/>
          <p:nvPr/>
        </p:nvSpPr>
        <p:spPr>
          <a:xfrm>
            <a:off x="395536" y="-28576"/>
            <a:ext cx="4572000" cy="6740307"/>
          </a:xfrm>
          <a:prstGeom prst="rect">
            <a:avLst/>
          </a:prstGeom>
        </p:spPr>
        <p:txBody>
          <a:bodyPr>
            <a:spAutoFit/>
          </a:bodyPr>
          <a:lstStyle/>
          <a:p>
            <a:r>
              <a:rPr lang="en-IN" sz="1200" dirty="0"/>
              <a:t>import </a:t>
            </a:r>
            <a:r>
              <a:rPr lang="en-IN" sz="1200" dirty="0" err="1"/>
              <a:t>numpy</a:t>
            </a:r>
            <a:r>
              <a:rPr lang="en-IN" sz="1200" dirty="0"/>
              <a:t> as </a:t>
            </a:r>
            <a:r>
              <a:rPr lang="en-IN" sz="1200" dirty="0" err="1"/>
              <a:t>np</a:t>
            </a:r>
            <a:endParaRPr lang="en-IN" sz="1200" dirty="0"/>
          </a:p>
          <a:p>
            <a:r>
              <a:rPr lang="en-IN" sz="1200" dirty="0"/>
              <a:t>import </a:t>
            </a:r>
            <a:r>
              <a:rPr lang="en-IN" sz="1200" dirty="0" err="1"/>
              <a:t>matplotlib.pyplot</a:t>
            </a:r>
            <a:r>
              <a:rPr lang="en-IN" sz="1200" dirty="0"/>
              <a:t> as </a:t>
            </a:r>
            <a:r>
              <a:rPr lang="en-IN" sz="1200" dirty="0" err="1"/>
              <a:t>plt</a:t>
            </a:r>
            <a:endParaRPr lang="en-IN" sz="1200" dirty="0"/>
          </a:p>
          <a:p>
            <a:r>
              <a:rPr lang="en-IN" sz="1200" dirty="0"/>
              <a:t> </a:t>
            </a:r>
          </a:p>
          <a:p>
            <a:r>
              <a:rPr lang="en-IN" sz="1200" dirty="0"/>
              <a:t>data = [[ 100, 100,  99, 95],</a:t>
            </a:r>
          </a:p>
          <a:p>
            <a:r>
              <a:rPr lang="en-IN" sz="1200" dirty="0"/>
              <a:t>        [ 66, 71,  76,  82],</a:t>
            </a:r>
          </a:p>
          <a:p>
            <a:r>
              <a:rPr lang="en-IN" sz="1200" dirty="0"/>
              <a:t>        [ 73,  75, 79, 81],</a:t>
            </a:r>
          </a:p>
          <a:p>
            <a:r>
              <a:rPr lang="en-IN" sz="1200" dirty="0"/>
              <a:t>        [ 17,  23, 42, 55],</a:t>
            </a:r>
          </a:p>
          <a:p>
            <a:r>
              <a:rPr lang="en-IN" sz="1200" dirty="0"/>
              <a:t>        [ 12, 18, 26, 20]]</a:t>
            </a:r>
          </a:p>
          <a:p>
            <a:r>
              <a:rPr lang="en-IN" sz="1200" dirty="0"/>
              <a:t> </a:t>
            </a:r>
          </a:p>
          <a:p>
            <a:r>
              <a:rPr lang="en-IN" sz="1200" dirty="0"/>
              <a:t>columns = ('2010', '2012', '2014', '2016')</a:t>
            </a:r>
          </a:p>
          <a:p>
            <a:r>
              <a:rPr lang="en-IN" sz="1200" dirty="0"/>
              <a:t>rows = ("Make Calls", "Take Photos", "Texting", "Internet", "Playing games")[::-1]</a:t>
            </a:r>
          </a:p>
          <a:p>
            <a:r>
              <a:rPr lang="en-IN" sz="1200" dirty="0"/>
              <a:t> </a:t>
            </a:r>
          </a:p>
          <a:p>
            <a:r>
              <a:rPr lang="en-IN" sz="1200" dirty="0"/>
              <a:t>values = </a:t>
            </a:r>
            <a:r>
              <a:rPr lang="en-IN" sz="1200" dirty="0" err="1"/>
              <a:t>np.arange</a:t>
            </a:r>
            <a:r>
              <a:rPr lang="en-IN" sz="1200" dirty="0"/>
              <a:t>(0, 10, 1)</a:t>
            </a:r>
          </a:p>
          <a:p>
            <a:r>
              <a:rPr lang="en-IN" sz="1200" dirty="0" err="1"/>
              <a:t>value_increment</a:t>
            </a:r>
            <a:r>
              <a:rPr lang="en-IN" sz="1200" dirty="0"/>
              <a:t> = 10</a:t>
            </a:r>
          </a:p>
          <a:p>
            <a:r>
              <a:rPr lang="en-IN" sz="1200" dirty="0"/>
              <a:t> </a:t>
            </a:r>
          </a:p>
          <a:p>
            <a:r>
              <a:rPr lang="en-IN" sz="1200" dirty="0"/>
              <a:t># Get some pastel shades for the </a:t>
            </a:r>
            <a:r>
              <a:rPr lang="en-IN" sz="1200" dirty="0" err="1"/>
              <a:t>colors</a:t>
            </a:r>
            <a:endParaRPr lang="en-IN" sz="1200" dirty="0"/>
          </a:p>
          <a:p>
            <a:r>
              <a:rPr lang="en-IN" sz="1200" dirty="0" err="1"/>
              <a:t>colors</a:t>
            </a:r>
            <a:r>
              <a:rPr lang="en-IN" sz="1200" dirty="0"/>
              <a:t> = </a:t>
            </a:r>
            <a:r>
              <a:rPr lang="en-IN" sz="1200" dirty="0" err="1"/>
              <a:t>plt.cm.BuPu</a:t>
            </a:r>
            <a:r>
              <a:rPr lang="en-IN" sz="1200" dirty="0"/>
              <a:t>(</a:t>
            </a:r>
            <a:r>
              <a:rPr lang="en-IN" sz="1200" dirty="0" err="1"/>
              <a:t>np.linspace</a:t>
            </a:r>
            <a:r>
              <a:rPr lang="en-IN" sz="1200" dirty="0"/>
              <a:t>(0, 0.5, </a:t>
            </a:r>
            <a:r>
              <a:rPr lang="en-IN" sz="1200" dirty="0" err="1"/>
              <a:t>len</a:t>
            </a:r>
            <a:r>
              <a:rPr lang="en-IN" sz="1200" dirty="0"/>
              <a:t>(rows)))</a:t>
            </a:r>
          </a:p>
          <a:p>
            <a:r>
              <a:rPr lang="en-IN" sz="1200" dirty="0" err="1"/>
              <a:t>colors</a:t>
            </a:r>
            <a:r>
              <a:rPr lang="en-IN" sz="1200" dirty="0"/>
              <a:t> = </a:t>
            </a:r>
            <a:r>
              <a:rPr lang="en-IN" sz="1200" dirty="0" err="1"/>
              <a:t>colors</a:t>
            </a:r>
            <a:r>
              <a:rPr lang="en-IN" sz="1200" dirty="0"/>
              <a:t>[::-1]</a:t>
            </a:r>
          </a:p>
          <a:p>
            <a:r>
              <a:rPr lang="en-IN" sz="1200" dirty="0"/>
              <a:t>index = </a:t>
            </a:r>
            <a:r>
              <a:rPr lang="en-IN" sz="1200" dirty="0" err="1"/>
              <a:t>np.arange</a:t>
            </a:r>
            <a:r>
              <a:rPr lang="en-IN" sz="1200" dirty="0"/>
              <a:t>(</a:t>
            </a:r>
            <a:r>
              <a:rPr lang="en-IN" sz="1200" dirty="0" err="1"/>
              <a:t>len</a:t>
            </a:r>
            <a:r>
              <a:rPr lang="en-IN" sz="1200" dirty="0"/>
              <a:t>(columns)) + 0.3</a:t>
            </a:r>
          </a:p>
          <a:p>
            <a:r>
              <a:rPr lang="en-IN" sz="1200" dirty="0" err="1"/>
              <a:t>bar_width</a:t>
            </a:r>
            <a:r>
              <a:rPr lang="en-IN" sz="1200" dirty="0"/>
              <a:t> = 0.4</a:t>
            </a:r>
          </a:p>
          <a:p>
            <a:r>
              <a:rPr lang="en-IN" sz="1200" dirty="0" err="1"/>
              <a:t>n_rows</a:t>
            </a:r>
            <a:r>
              <a:rPr lang="en-IN" sz="1200" dirty="0"/>
              <a:t> = </a:t>
            </a:r>
            <a:r>
              <a:rPr lang="en-IN" sz="1200" dirty="0" err="1"/>
              <a:t>len</a:t>
            </a:r>
            <a:r>
              <a:rPr lang="en-IN" sz="1200" dirty="0"/>
              <a:t>(data)</a:t>
            </a:r>
          </a:p>
          <a:p>
            <a:r>
              <a:rPr lang="en-IN" sz="1200" dirty="0"/>
              <a:t> </a:t>
            </a:r>
          </a:p>
          <a:p>
            <a:r>
              <a:rPr lang="en-IN" sz="1200" dirty="0"/>
              <a:t>for row in range(</a:t>
            </a:r>
            <a:r>
              <a:rPr lang="en-IN" sz="1200" dirty="0" err="1"/>
              <a:t>n_rows</a:t>
            </a:r>
            <a:r>
              <a:rPr lang="en-IN" sz="1200" dirty="0"/>
              <a:t>):</a:t>
            </a:r>
          </a:p>
          <a:p>
            <a:r>
              <a:rPr lang="en-IN" sz="1200" dirty="0"/>
              <a:t>    </a:t>
            </a:r>
            <a:r>
              <a:rPr lang="en-IN" sz="1200" dirty="0" err="1"/>
              <a:t>plt.plot</a:t>
            </a:r>
            <a:r>
              <a:rPr lang="en-IN" sz="1200" dirty="0"/>
              <a:t>(index, data[row], </a:t>
            </a:r>
            <a:r>
              <a:rPr lang="en-IN" sz="1200" dirty="0" err="1"/>
              <a:t>bar_width</a:t>
            </a:r>
            <a:r>
              <a:rPr lang="en-IN" sz="1200" dirty="0"/>
              <a:t>, </a:t>
            </a:r>
            <a:r>
              <a:rPr lang="en-IN" sz="1200" dirty="0" err="1"/>
              <a:t>color</a:t>
            </a:r>
            <a:r>
              <a:rPr lang="en-IN" sz="1200" dirty="0"/>
              <a:t>=</a:t>
            </a:r>
            <a:r>
              <a:rPr lang="en-IN" sz="1200" dirty="0" err="1"/>
              <a:t>colors</a:t>
            </a:r>
            <a:r>
              <a:rPr lang="en-IN" sz="1200" dirty="0"/>
              <a:t>[row])</a:t>
            </a:r>
          </a:p>
          <a:p>
            <a:r>
              <a:rPr lang="en-IN" sz="1200" dirty="0"/>
              <a:t> </a:t>
            </a:r>
          </a:p>
          <a:p>
            <a:r>
              <a:rPr lang="en-IN" sz="1200" dirty="0" err="1"/>
              <a:t>plt.table</a:t>
            </a:r>
            <a:r>
              <a:rPr lang="en-IN" sz="1200" dirty="0"/>
              <a:t>(</a:t>
            </a:r>
            <a:r>
              <a:rPr lang="en-IN" sz="1200" dirty="0" err="1"/>
              <a:t>cellText</a:t>
            </a:r>
            <a:r>
              <a:rPr lang="en-IN" sz="1200" dirty="0"/>
              <a:t>=data, </a:t>
            </a:r>
            <a:r>
              <a:rPr lang="en-IN" sz="1200" dirty="0" err="1"/>
              <a:t>rowLabels</a:t>
            </a:r>
            <a:r>
              <a:rPr lang="en-IN" sz="1200" dirty="0"/>
              <a:t>=rows, </a:t>
            </a:r>
            <a:r>
              <a:rPr lang="en-IN" sz="1200" dirty="0" err="1"/>
              <a:t>rowColours</a:t>
            </a:r>
            <a:r>
              <a:rPr lang="en-IN" sz="1200" dirty="0"/>
              <a:t>=</a:t>
            </a:r>
            <a:r>
              <a:rPr lang="en-IN" sz="1200" dirty="0" err="1"/>
              <a:t>colors</a:t>
            </a:r>
            <a:r>
              <a:rPr lang="en-IN" sz="1200" dirty="0"/>
              <a:t>, </a:t>
            </a:r>
            <a:r>
              <a:rPr lang="en-IN" sz="1200" dirty="0" err="1"/>
              <a:t>colLabels</a:t>
            </a:r>
            <a:r>
              <a:rPr lang="en-IN" sz="1200" dirty="0"/>
              <a:t>=columns, </a:t>
            </a:r>
            <a:r>
              <a:rPr lang="en-IN" sz="1200" dirty="0" err="1"/>
              <a:t>loc</a:t>
            </a:r>
            <a:r>
              <a:rPr lang="en-IN" sz="1200" dirty="0"/>
              <a:t>='bottom')</a:t>
            </a:r>
          </a:p>
          <a:p>
            <a:r>
              <a:rPr lang="en-IN" sz="1200" dirty="0"/>
              <a:t> </a:t>
            </a:r>
          </a:p>
          <a:p>
            <a:r>
              <a:rPr lang="en-IN" sz="1200" dirty="0" err="1"/>
              <a:t>plt.subplots_adjust</a:t>
            </a:r>
            <a:r>
              <a:rPr lang="en-IN" sz="1200" dirty="0"/>
              <a:t>(left=0.25, bottom=0.25)</a:t>
            </a:r>
          </a:p>
          <a:p>
            <a:r>
              <a:rPr lang="en-IN" sz="1200" dirty="0" err="1"/>
              <a:t>plt.ylabel</a:t>
            </a:r>
            <a:r>
              <a:rPr lang="en-IN" sz="1200" dirty="0"/>
              <a:t>("Usage of mobile phones in ${0}'</a:t>
            </a:r>
            <a:r>
              <a:rPr lang="en-IN" sz="1200" dirty="0" err="1"/>
              <a:t>s".format</a:t>
            </a:r>
            <a:r>
              <a:rPr lang="en-IN" sz="1200" dirty="0"/>
              <a:t>(</a:t>
            </a:r>
            <a:r>
              <a:rPr lang="en-IN" sz="1200" dirty="0" err="1"/>
              <a:t>value_increment</a:t>
            </a:r>
            <a:r>
              <a:rPr lang="en-IN" sz="1200" dirty="0"/>
              <a:t>))</a:t>
            </a:r>
          </a:p>
          <a:p>
            <a:r>
              <a:rPr lang="en-IN" sz="1200" dirty="0" err="1"/>
              <a:t>plt.yticks</a:t>
            </a:r>
            <a:r>
              <a:rPr lang="en-IN" sz="1200" dirty="0"/>
              <a:t>(values * </a:t>
            </a:r>
            <a:r>
              <a:rPr lang="en-IN" sz="1200" dirty="0" err="1"/>
              <a:t>value_increment</a:t>
            </a:r>
            <a:r>
              <a:rPr lang="en-IN" sz="1200" dirty="0"/>
              <a:t>, ['%d' % </a:t>
            </a:r>
            <a:r>
              <a:rPr lang="en-IN" sz="1200" dirty="0" err="1"/>
              <a:t>val</a:t>
            </a:r>
            <a:r>
              <a:rPr lang="en-IN" sz="1200" dirty="0"/>
              <a:t> for </a:t>
            </a:r>
            <a:r>
              <a:rPr lang="en-IN" sz="1200" dirty="0" err="1"/>
              <a:t>val</a:t>
            </a:r>
            <a:r>
              <a:rPr lang="en-IN" sz="1200" dirty="0"/>
              <a:t> in values])</a:t>
            </a:r>
          </a:p>
          <a:p>
            <a:r>
              <a:rPr lang="en-IN" sz="1200" dirty="0" err="1"/>
              <a:t>plt.xticks</a:t>
            </a:r>
            <a:r>
              <a:rPr lang="en-IN" sz="1200" dirty="0"/>
              <a:t>([])</a:t>
            </a:r>
          </a:p>
          <a:p>
            <a:r>
              <a:rPr lang="en-IN" sz="1200" dirty="0" err="1"/>
              <a:t>plt.title</a:t>
            </a:r>
            <a:r>
              <a:rPr lang="en-IN" sz="1200" dirty="0"/>
              <a:t>('Using Mobile Phones')</a:t>
            </a:r>
          </a:p>
          <a:p>
            <a:r>
              <a:rPr lang="en-IN" sz="1200" dirty="0"/>
              <a:t> </a:t>
            </a:r>
          </a:p>
          <a:p>
            <a:r>
              <a:rPr lang="en-IN" sz="1200" dirty="0" err="1"/>
              <a:t>plt.show</a:t>
            </a:r>
            <a:r>
              <a:rPr lang="en-IN" sz="1200" dirty="0"/>
              <a:t>()</a:t>
            </a:r>
          </a:p>
        </p:txBody>
      </p:sp>
      <p:pic>
        <p:nvPicPr>
          <p:cNvPr id="1433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20072" y="2492896"/>
            <a:ext cx="3638550" cy="258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81372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5305940" cy="584775"/>
          </a:xfrm>
          <a:prstGeom prst="rect">
            <a:avLst/>
          </a:prstGeom>
        </p:spPr>
        <p:txBody>
          <a:bodyPr wrap="none">
            <a:spAutoFit/>
          </a:bodyPr>
          <a:lstStyle/>
          <a:p>
            <a:pPr fontAlgn="base"/>
            <a:r>
              <a:rPr lang="en-IN" sz="3200" b="1" dirty="0" err="1">
                <a:solidFill>
                  <a:srgbClr val="7030A0"/>
                </a:solidFill>
              </a:rPr>
              <a:t>Matplotlib.pyplot.plot_date</a:t>
            </a:r>
            <a:r>
              <a:rPr lang="en-IN" sz="3200" b="1" dirty="0">
                <a:solidFill>
                  <a:srgbClr val="7030A0"/>
                </a:solidFill>
              </a:rPr>
              <a:t> ()</a:t>
            </a:r>
          </a:p>
        </p:txBody>
      </p:sp>
      <p:sp>
        <p:nvSpPr>
          <p:cNvPr id="3" name="Rectangle 2"/>
          <p:cNvSpPr/>
          <p:nvPr/>
        </p:nvSpPr>
        <p:spPr>
          <a:xfrm>
            <a:off x="827584" y="1196752"/>
            <a:ext cx="4216732" cy="369332"/>
          </a:xfrm>
          <a:prstGeom prst="rect">
            <a:avLst/>
          </a:prstGeom>
        </p:spPr>
        <p:txBody>
          <a:bodyPr wrap="none">
            <a:spAutoFit/>
          </a:bodyPr>
          <a:lstStyle/>
          <a:p>
            <a:r>
              <a:rPr lang="en-US" dirty="0"/>
              <a:t>This function  used to add dates to the plot</a:t>
            </a:r>
            <a:endParaRPr lang="en-IN" dirty="0"/>
          </a:p>
        </p:txBody>
      </p:sp>
      <p:sp>
        <p:nvSpPr>
          <p:cNvPr id="4" name="Rectangle 3"/>
          <p:cNvSpPr/>
          <p:nvPr/>
        </p:nvSpPr>
        <p:spPr>
          <a:xfrm>
            <a:off x="539552" y="1988840"/>
            <a:ext cx="880241" cy="369332"/>
          </a:xfrm>
          <a:prstGeom prst="rect">
            <a:avLst/>
          </a:prstGeom>
        </p:spPr>
        <p:txBody>
          <a:bodyPr wrap="none">
            <a:spAutoFit/>
          </a:bodyPr>
          <a:lstStyle/>
          <a:p>
            <a:r>
              <a:rPr lang="en-IN" b="1" dirty="0">
                <a:solidFill>
                  <a:srgbClr val="FF0000"/>
                </a:solidFill>
              </a:rPr>
              <a:t>Syntax:</a:t>
            </a:r>
            <a:endParaRPr lang="en-IN" dirty="0">
              <a:solidFill>
                <a:srgbClr val="FF0000"/>
              </a:solidFill>
            </a:endParaRPr>
          </a:p>
        </p:txBody>
      </p:sp>
      <p:sp>
        <p:nvSpPr>
          <p:cNvPr id="5" name="Rectangle 4"/>
          <p:cNvSpPr/>
          <p:nvPr/>
        </p:nvSpPr>
        <p:spPr>
          <a:xfrm>
            <a:off x="827584" y="2528637"/>
            <a:ext cx="7848872" cy="646331"/>
          </a:xfrm>
          <a:prstGeom prst="rect">
            <a:avLst/>
          </a:prstGeom>
        </p:spPr>
        <p:txBody>
          <a:bodyPr wrap="square">
            <a:spAutoFit/>
          </a:bodyPr>
          <a:lstStyle/>
          <a:p>
            <a:r>
              <a:rPr lang="en-IN" i="1" dirty="0" err="1"/>
              <a:t>matplotlib.pyplot.plot_date</a:t>
            </a:r>
            <a:r>
              <a:rPr lang="en-IN" i="1" dirty="0"/>
              <a:t>(x, y, </a:t>
            </a:r>
            <a:r>
              <a:rPr lang="en-IN" i="1" dirty="0" err="1"/>
              <a:t>fmt</a:t>
            </a:r>
            <a:r>
              <a:rPr lang="en-IN" i="1" dirty="0"/>
              <a:t>=’o’, </a:t>
            </a:r>
            <a:r>
              <a:rPr lang="en-IN" i="1" dirty="0" err="1"/>
              <a:t>tz</a:t>
            </a:r>
            <a:r>
              <a:rPr lang="en-IN" i="1" dirty="0"/>
              <a:t>=None, </a:t>
            </a:r>
            <a:r>
              <a:rPr lang="en-IN" i="1" dirty="0" err="1"/>
              <a:t>xdate</a:t>
            </a:r>
            <a:r>
              <a:rPr lang="en-IN" i="1" dirty="0"/>
              <a:t>=True, </a:t>
            </a:r>
            <a:r>
              <a:rPr lang="en-IN" i="1" dirty="0" err="1"/>
              <a:t>ydate</a:t>
            </a:r>
            <a:r>
              <a:rPr lang="en-IN" i="1" dirty="0"/>
              <a:t>=False,  data=None, **</a:t>
            </a:r>
            <a:r>
              <a:rPr lang="en-IN" i="1" dirty="0" err="1"/>
              <a:t>kwargs</a:t>
            </a:r>
            <a:r>
              <a:rPr lang="en-IN" i="1" dirty="0"/>
              <a:t>)</a:t>
            </a:r>
            <a:endParaRPr lang="en-IN" dirty="0"/>
          </a:p>
        </p:txBody>
      </p:sp>
      <p:sp>
        <p:nvSpPr>
          <p:cNvPr id="6" name="Rectangle 5"/>
          <p:cNvSpPr/>
          <p:nvPr/>
        </p:nvSpPr>
        <p:spPr>
          <a:xfrm>
            <a:off x="791063" y="3429000"/>
            <a:ext cx="1276824" cy="369332"/>
          </a:xfrm>
          <a:prstGeom prst="rect">
            <a:avLst/>
          </a:prstGeom>
        </p:spPr>
        <p:txBody>
          <a:bodyPr wrap="none">
            <a:spAutoFit/>
          </a:bodyPr>
          <a:lstStyle/>
          <a:p>
            <a:r>
              <a:rPr lang="en-IN" b="1" dirty="0">
                <a:solidFill>
                  <a:srgbClr val="FF0000"/>
                </a:solidFill>
              </a:rPr>
              <a:t>parameters</a:t>
            </a:r>
          </a:p>
        </p:txBody>
      </p:sp>
      <p:graphicFrame>
        <p:nvGraphicFramePr>
          <p:cNvPr id="7" name="Table 6"/>
          <p:cNvGraphicFramePr>
            <a:graphicFrameLocks noGrp="1"/>
          </p:cNvGraphicFramePr>
          <p:nvPr>
            <p:extLst>
              <p:ext uri="{D42A27DB-BD31-4B8C-83A1-F6EECF244321}">
                <p14:modId xmlns:p14="http://schemas.microsoft.com/office/powerpoint/2010/main" val="1068120342"/>
              </p:ext>
            </p:extLst>
          </p:nvPr>
        </p:nvGraphicFramePr>
        <p:xfrm>
          <a:off x="979673" y="4077072"/>
          <a:ext cx="7912806" cy="2133600"/>
        </p:xfrm>
        <a:graphic>
          <a:graphicData uri="http://schemas.openxmlformats.org/drawingml/2006/table">
            <a:tbl>
              <a:tblPr/>
              <a:tblGrid>
                <a:gridCol w="2637602">
                  <a:extLst>
                    <a:ext uri="{9D8B030D-6E8A-4147-A177-3AD203B41FA5}">
                      <a16:colId xmlns:a16="http://schemas.microsoft.com/office/drawing/2014/main" val="20000"/>
                    </a:ext>
                  </a:extLst>
                </a:gridCol>
                <a:gridCol w="2637602">
                  <a:extLst>
                    <a:ext uri="{9D8B030D-6E8A-4147-A177-3AD203B41FA5}">
                      <a16:colId xmlns:a16="http://schemas.microsoft.com/office/drawing/2014/main" val="20001"/>
                    </a:ext>
                  </a:extLst>
                </a:gridCol>
                <a:gridCol w="2637602">
                  <a:extLst>
                    <a:ext uri="{9D8B030D-6E8A-4147-A177-3AD203B41FA5}">
                      <a16:colId xmlns:a16="http://schemas.microsoft.com/office/drawing/2014/main" val="20002"/>
                    </a:ext>
                  </a:extLst>
                </a:gridCol>
              </a:tblGrid>
              <a:tr h="403860">
                <a:tc>
                  <a:txBody>
                    <a:bodyPr/>
                    <a:lstStyle/>
                    <a:p>
                      <a:pPr algn="ctr" fontAlgn="base"/>
                      <a:r>
                        <a:rPr lang="en-IN" sz="1400" b="1" dirty="0">
                          <a:effectLst/>
                        </a:rPr>
                        <a:t>S.no.</a:t>
                      </a:r>
                    </a:p>
                  </a:txBody>
                  <a:tcPr marL="76200" marR="76200" marT="106680" marB="106680" anchor="ctr">
                    <a:lnL>
                      <a:noFill/>
                    </a:lnL>
                    <a:lnR>
                      <a:noFill/>
                    </a:lnR>
                    <a:lnT>
                      <a:noFill/>
                    </a:lnT>
                    <a:lnB>
                      <a:noFill/>
                    </a:lnB>
                    <a:solidFill>
                      <a:srgbClr val="FFFFFF"/>
                    </a:solidFill>
                  </a:tcPr>
                </a:tc>
                <a:tc>
                  <a:txBody>
                    <a:bodyPr/>
                    <a:lstStyle/>
                    <a:p>
                      <a:pPr algn="ctr" fontAlgn="base"/>
                      <a:r>
                        <a:rPr lang="en-IN" sz="1400" b="1" dirty="0">
                          <a:effectLst/>
                        </a:rPr>
                        <a:t>Parameter/Arguments</a:t>
                      </a:r>
                    </a:p>
                  </a:txBody>
                  <a:tcPr marL="76200" marR="76200" marT="106680" marB="106680" anchor="ctr">
                    <a:lnL>
                      <a:noFill/>
                    </a:lnL>
                    <a:lnR>
                      <a:noFill/>
                    </a:lnR>
                    <a:lnT>
                      <a:noFill/>
                    </a:lnT>
                    <a:lnB>
                      <a:noFill/>
                    </a:lnB>
                    <a:solidFill>
                      <a:srgbClr val="FFFFFF"/>
                    </a:solidFill>
                  </a:tcPr>
                </a:tc>
                <a:tc>
                  <a:txBody>
                    <a:bodyPr/>
                    <a:lstStyle/>
                    <a:p>
                      <a:pPr algn="ctr" fontAlgn="base"/>
                      <a:r>
                        <a:rPr lang="en-IN" sz="1400" b="1" dirty="0">
                          <a:effectLst/>
                        </a:rPr>
                        <a:t>Description</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ctr" fontAlgn="base"/>
                      <a:r>
                        <a:rPr lang="en-IN" sz="1400" b="0">
                          <a:effectLst/>
                        </a:rPr>
                        <a:t>1.</a:t>
                      </a:r>
                    </a:p>
                  </a:txBody>
                  <a:tcPr marL="76200" marR="76200" marT="106680" marB="106680" anchor="ctr">
                    <a:lnL>
                      <a:noFill/>
                    </a:lnL>
                    <a:lnR>
                      <a:noFill/>
                    </a:lnR>
                    <a:lnT>
                      <a:noFill/>
                    </a:lnT>
                    <a:lnB>
                      <a:noFill/>
                    </a:lnB>
                    <a:solidFill>
                      <a:srgbClr val="FFFFFF"/>
                    </a:solidFill>
                  </a:tcPr>
                </a:tc>
                <a:tc>
                  <a:txBody>
                    <a:bodyPr/>
                    <a:lstStyle/>
                    <a:p>
                      <a:pPr algn="ctr" fontAlgn="base"/>
                      <a:r>
                        <a:rPr lang="en-IN" sz="1400" b="0">
                          <a:effectLst/>
                        </a:rPr>
                        <a:t>x, y</a:t>
                      </a:r>
                    </a:p>
                  </a:txBody>
                  <a:tcPr marL="76200" marR="76200" marT="106680" marB="106680" anchor="ctr">
                    <a:lnL>
                      <a:noFill/>
                    </a:lnL>
                    <a:lnR>
                      <a:noFill/>
                    </a:lnR>
                    <a:lnT>
                      <a:noFill/>
                    </a:lnT>
                    <a:lnB>
                      <a:noFill/>
                    </a:lnB>
                    <a:solidFill>
                      <a:srgbClr val="FFFFFF"/>
                    </a:solidFill>
                  </a:tcPr>
                </a:tc>
                <a:tc>
                  <a:txBody>
                    <a:bodyPr/>
                    <a:lstStyle/>
                    <a:p>
                      <a:pPr algn="ctr" fontAlgn="base"/>
                      <a:r>
                        <a:rPr lang="en-US" sz="1400" b="0" dirty="0">
                          <a:effectLst/>
                        </a:rPr>
                        <a:t>x and y both are the coordinates of the data i.e. x-axis horizontally and y-axis vertically.</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ctr" fontAlgn="base"/>
                      <a:r>
                        <a:rPr lang="en-IN" sz="1400" b="0">
                          <a:effectLst/>
                        </a:rPr>
                        <a:t>2.</a:t>
                      </a:r>
                    </a:p>
                  </a:txBody>
                  <a:tcPr marL="76200" marR="76200" marT="106680" marB="106680" anchor="ctr">
                    <a:lnL>
                      <a:noFill/>
                    </a:lnL>
                    <a:lnR>
                      <a:noFill/>
                    </a:lnR>
                    <a:lnT>
                      <a:noFill/>
                    </a:lnT>
                    <a:lnB>
                      <a:noFill/>
                    </a:lnB>
                    <a:solidFill>
                      <a:srgbClr val="FFFFFF"/>
                    </a:solidFill>
                  </a:tcPr>
                </a:tc>
                <a:tc>
                  <a:txBody>
                    <a:bodyPr/>
                    <a:lstStyle/>
                    <a:p>
                      <a:pPr algn="ctr" fontAlgn="base"/>
                      <a:r>
                        <a:rPr lang="en-IN" sz="1400" b="0">
                          <a:effectLst/>
                        </a:rPr>
                        <a:t>fmt</a:t>
                      </a:r>
                    </a:p>
                  </a:txBody>
                  <a:tcPr marL="76200" marR="76200" marT="106680" marB="106680" anchor="ctr">
                    <a:lnL>
                      <a:noFill/>
                    </a:lnL>
                    <a:lnR>
                      <a:noFill/>
                    </a:lnR>
                    <a:lnT>
                      <a:noFill/>
                    </a:lnT>
                    <a:lnB>
                      <a:noFill/>
                    </a:lnB>
                    <a:solidFill>
                      <a:srgbClr val="FFFFFF"/>
                    </a:solidFill>
                  </a:tcPr>
                </a:tc>
                <a:tc>
                  <a:txBody>
                    <a:bodyPr/>
                    <a:lstStyle/>
                    <a:p>
                      <a:pPr algn="ctr" fontAlgn="base"/>
                      <a:r>
                        <a:rPr lang="en-US" sz="1400" b="0" dirty="0">
                          <a:effectLst/>
                        </a:rPr>
                        <a:t>It is a optional string parameter that contains the corresponding plot details like color, style etc. </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392834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231881737"/>
              </p:ext>
            </p:extLst>
          </p:nvPr>
        </p:nvGraphicFramePr>
        <p:xfrm>
          <a:off x="395536" y="1196752"/>
          <a:ext cx="8229600" cy="3200400"/>
        </p:xfrm>
        <a:graphic>
          <a:graphicData uri="http://schemas.openxmlformats.org/drawingml/2006/table">
            <a:tbl>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0">
                <a:tc>
                  <a:txBody>
                    <a:bodyPr/>
                    <a:lstStyle/>
                    <a:p>
                      <a:pPr algn="ctr" fontAlgn="base"/>
                      <a:r>
                        <a:rPr lang="en-IN" sz="1400" b="0" dirty="0">
                          <a:effectLst/>
                        </a:rPr>
                        <a:t>3.</a:t>
                      </a:r>
                    </a:p>
                  </a:txBody>
                  <a:tcPr marL="76200" marR="76200" marT="106680" marB="106680" anchor="ctr">
                    <a:lnL>
                      <a:noFill/>
                    </a:lnL>
                    <a:lnR>
                      <a:noFill/>
                    </a:lnR>
                    <a:lnT>
                      <a:noFill/>
                    </a:lnT>
                    <a:lnB>
                      <a:noFill/>
                    </a:lnB>
                    <a:solidFill>
                      <a:srgbClr val="FFFFFF"/>
                    </a:solidFill>
                  </a:tcPr>
                </a:tc>
                <a:tc>
                  <a:txBody>
                    <a:bodyPr/>
                    <a:lstStyle/>
                    <a:p>
                      <a:pPr algn="ctr" fontAlgn="base"/>
                      <a:r>
                        <a:rPr lang="en-IN" sz="1400" b="0">
                          <a:effectLst/>
                        </a:rPr>
                        <a:t>tz</a:t>
                      </a:r>
                    </a:p>
                  </a:txBody>
                  <a:tcPr marL="76200" marR="76200" marT="106680" marB="106680" anchor="ctr">
                    <a:lnL>
                      <a:noFill/>
                    </a:lnL>
                    <a:lnR>
                      <a:noFill/>
                    </a:lnR>
                    <a:lnT>
                      <a:noFill/>
                    </a:lnT>
                    <a:lnB>
                      <a:noFill/>
                    </a:lnB>
                    <a:solidFill>
                      <a:srgbClr val="FFFFFF"/>
                    </a:solidFill>
                  </a:tcPr>
                </a:tc>
                <a:tc>
                  <a:txBody>
                    <a:bodyPr/>
                    <a:lstStyle/>
                    <a:p>
                      <a:pPr algn="ctr" fontAlgn="base"/>
                      <a:r>
                        <a:rPr lang="en-US" sz="1400" b="0">
                          <a:effectLst/>
                        </a:rPr>
                        <a:t>tz stands for timezone used to label dates, default(UTC).</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0"/>
                  </a:ext>
                </a:extLst>
              </a:tr>
              <a:tr h="0">
                <a:tc>
                  <a:txBody>
                    <a:bodyPr/>
                    <a:lstStyle/>
                    <a:p>
                      <a:pPr algn="ctr" fontAlgn="base"/>
                      <a:r>
                        <a:rPr lang="en-IN" sz="1400" b="0" dirty="0">
                          <a:effectLst/>
                        </a:rPr>
                        <a:t>4.</a:t>
                      </a:r>
                    </a:p>
                  </a:txBody>
                  <a:tcPr marL="76200" marR="76200" marT="106680" marB="106680" anchor="ctr">
                    <a:lnL>
                      <a:noFill/>
                    </a:lnL>
                    <a:lnR>
                      <a:noFill/>
                    </a:lnR>
                    <a:lnT>
                      <a:noFill/>
                    </a:lnT>
                    <a:lnB>
                      <a:noFill/>
                    </a:lnB>
                    <a:solidFill>
                      <a:srgbClr val="FFFFFF"/>
                    </a:solidFill>
                  </a:tcPr>
                </a:tc>
                <a:tc>
                  <a:txBody>
                    <a:bodyPr/>
                    <a:lstStyle/>
                    <a:p>
                      <a:pPr algn="ctr" fontAlgn="base"/>
                      <a:r>
                        <a:rPr lang="en-IN" sz="1400" b="0" dirty="0" err="1">
                          <a:effectLst/>
                        </a:rPr>
                        <a:t>xdate</a:t>
                      </a:r>
                      <a:endParaRPr lang="en-IN" sz="1400" b="0" dirty="0">
                        <a:effectLst/>
                      </a:endParaRPr>
                    </a:p>
                  </a:txBody>
                  <a:tcPr marL="76200" marR="76200" marT="106680" marB="106680" anchor="ctr">
                    <a:lnL>
                      <a:noFill/>
                    </a:lnL>
                    <a:lnR>
                      <a:noFill/>
                    </a:lnR>
                    <a:lnT>
                      <a:noFill/>
                    </a:lnT>
                    <a:lnB>
                      <a:noFill/>
                    </a:lnB>
                    <a:solidFill>
                      <a:srgbClr val="FFFFFF"/>
                    </a:solidFill>
                  </a:tcPr>
                </a:tc>
                <a:tc>
                  <a:txBody>
                    <a:bodyPr/>
                    <a:lstStyle/>
                    <a:p>
                      <a:pPr algn="ctr" fontAlgn="base"/>
                      <a:r>
                        <a:rPr lang="en-US" sz="1400" b="0">
                          <a:effectLst/>
                        </a:rPr>
                        <a:t>xdate parameter contains boolean value. If xdate is true then x-axis is interpreted as date in matplotlib. By default xdate is true.</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1"/>
                  </a:ext>
                </a:extLst>
              </a:tr>
              <a:tr h="0">
                <a:tc>
                  <a:txBody>
                    <a:bodyPr/>
                    <a:lstStyle/>
                    <a:p>
                      <a:pPr algn="ctr" fontAlgn="base"/>
                      <a:r>
                        <a:rPr lang="en-IN" sz="1400" b="0">
                          <a:effectLst/>
                        </a:rPr>
                        <a:t>5.</a:t>
                      </a:r>
                    </a:p>
                  </a:txBody>
                  <a:tcPr marL="76200" marR="76200" marT="106680" marB="106680" anchor="ctr">
                    <a:lnL>
                      <a:noFill/>
                    </a:lnL>
                    <a:lnR>
                      <a:noFill/>
                    </a:lnR>
                    <a:lnT>
                      <a:noFill/>
                    </a:lnT>
                    <a:lnB>
                      <a:noFill/>
                    </a:lnB>
                    <a:solidFill>
                      <a:srgbClr val="FFFFFF"/>
                    </a:solidFill>
                  </a:tcPr>
                </a:tc>
                <a:tc>
                  <a:txBody>
                    <a:bodyPr/>
                    <a:lstStyle/>
                    <a:p>
                      <a:pPr algn="ctr" fontAlgn="base"/>
                      <a:r>
                        <a:rPr lang="en-IN" sz="1400" b="0" dirty="0" err="1">
                          <a:effectLst/>
                        </a:rPr>
                        <a:t>ydate</a:t>
                      </a:r>
                      <a:endParaRPr lang="en-IN" sz="1400" b="0" dirty="0">
                        <a:effectLst/>
                      </a:endParaRPr>
                    </a:p>
                  </a:txBody>
                  <a:tcPr marL="76200" marR="76200" marT="106680" marB="106680" anchor="ctr">
                    <a:lnL>
                      <a:noFill/>
                    </a:lnL>
                    <a:lnR>
                      <a:noFill/>
                    </a:lnR>
                    <a:lnT>
                      <a:noFill/>
                    </a:lnT>
                    <a:lnB>
                      <a:noFill/>
                    </a:lnB>
                    <a:solidFill>
                      <a:srgbClr val="FFFFFF"/>
                    </a:solidFill>
                  </a:tcPr>
                </a:tc>
                <a:tc>
                  <a:txBody>
                    <a:bodyPr/>
                    <a:lstStyle/>
                    <a:p>
                      <a:pPr algn="ctr" fontAlgn="base"/>
                      <a:r>
                        <a:rPr lang="en-US" sz="1400" b="0">
                          <a:effectLst/>
                        </a:rPr>
                        <a:t>If ydate is true then y-axis is interpreted as date in matplotlib. By default ydate is false.</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2"/>
                  </a:ext>
                </a:extLst>
              </a:tr>
              <a:tr h="0">
                <a:tc>
                  <a:txBody>
                    <a:bodyPr/>
                    <a:lstStyle/>
                    <a:p>
                      <a:pPr algn="ctr" fontAlgn="base"/>
                      <a:r>
                        <a:rPr lang="en-IN" sz="1400" b="0">
                          <a:effectLst/>
                        </a:rPr>
                        <a:t>6.</a:t>
                      </a:r>
                    </a:p>
                  </a:txBody>
                  <a:tcPr marL="76200" marR="76200" marT="106680" marB="106680" anchor="ctr">
                    <a:lnL>
                      <a:noFill/>
                    </a:lnL>
                    <a:lnR>
                      <a:noFill/>
                    </a:lnR>
                    <a:lnT>
                      <a:noFill/>
                    </a:lnT>
                    <a:lnB>
                      <a:noFill/>
                    </a:lnB>
                    <a:solidFill>
                      <a:srgbClr val="FFFFFF"/>
                    </a:solidFill>
                  </a:tcPr>
                </a:tc>
                <a:tc>
                  <a:txBody>
                    <a:bodyPr/>
                    <a:lstStyle/>
                    <a:p>
                      <a:pPr algn="ctr" fontAlgn="base"/>
                      <a:r>
                        <a:rPr lang="en-IN" sz="1400" b="0" dirty="0">
                          <a:effectLst/>
                        </a:rPr>
                        <a:t>data</a:t>
                      </a:r>
                    </a:p>
                  </a:txBody>
                  <a:tcPr marL="76200" marR="76200" marT="106680" marB="106680" anchor="ctr">
                    <a:lnL>
                      <a:noFill/>
                    </a:lnL>
                    <a:lnR>
                      <a:noFill/>
                    </a:lnR>
                    <a:lnT>
                      <a:noFill/>
                    </a:lnT>
                    <a:lnB>
                      <a:noFill/>
                    </a:lnB>
                    <a:solidFill>
                      <a:srgbClr val="FFFFFF"/>
                    </a:solidFill>
                  </a:tcPr>
                </a:tc>
                <a:tc>
                  <a:txBody>
                    <a:bodyPr/>
                    <a:lstStyle/>
                    <a:p>
                      <a:pPr algn="ctr" fontAlgn="base"/>
                      <a:r>
                        <a:rPr lang="en-US" sz="1400" b="0" dirty="0">
                          <a:effectLst/>
                        </a:rPr>
                        <a:t>The data which is going to be used in plot.</a:t>
                      </a:r>
                    </a:p>
                  </a:txBody>
                  <a:tcPr marL="76200" marR="76200" marT="106680" marB="106680" anchor="ctr">
                    <a:lnL>
                      <a:noFill/>
                    </a:lnL>
                    <a:lnR>
                      <a:noFill/>
                    </a:lnR>
                    <a:lnT>
                      <a:noFill/>
                    </a:lnT>
                    <a:lnB>
                      <a:noFill/>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05329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55576" y="548680"/>
            <a:ext cx="4572000" cy="5078313"/>
          </a:xfrm>
          <a:prstGeom prst="rect">
            <a:avLst/>
          </a:prstGeom>
        </p:spPr>
        <p:txBody>
          <a:bodyPr>
            <a:spAutoFit/>
          </a:bodyPr>
          <a:lstStyle/>
          <a:p>
            <a:r>
              <a:rPr lang="en-IN" dirty="0"/>
              <a:t># importing libraries</a:t>
            </a:r>
          </a:p>
          <a:p>
            <a:r>
              <a:rPr lang="en-IN" dirty="0"/>
              <a:t>import </a:t>
            </a:r>
            <a:r>
              <a:rPr lang="en-IN" dirty="0" err="1"/>
              <a:t>matplotlib.pyplot</a:t>
            </a:r>
            <a:r>
              <a:rPr lang="en-IN" dirty="0"/>
              <a:t> as </a:t>
            </a:r>
            <a:r>
              <a:rPr lang="en-IN" dirty="0" err="1"/>
              <a:t>plt</a:t>
            </a:r>
            <a:endParaRPr lang="en-IN" dirty="0"/>
          </a:p>
          <a:p>
            <a:r>
              <a:rPr lang="en-IN" dirty="0"/>
              <a:t>from </a:t>
            </a:r>
            <a:r>
              <a:rPr lang="en-IN" dirty="0" err="1"/>
              <a:t>datetime</a:t>
            </a:r>
            <a:r>
              <a:rPr lang="en-IN" dirty="0"/>
              <a:t> import </a:t>
            </a:r>
            <a:r>
              <a:rPr lang="en-IN" dirty="0" err="1"/>
              <a:t>datetime</a:t>
            </a:r>
            <a:endParaRPr lang="en-IN" dirty="0"/>
          </a:p>
          <a:p>
            <a:r>
              <a:rPr lang="en-IN" dirty="0"/>
              <a:t> </a:t>
            </a:r>
          </a:p>
          <a:p>
            <a:r>
              <a:rPr lang="en-IN" dirty="0"/>
              <a:t># creating array of dates for x axis</a:t>
            </a:r>
          </a:p>
          <a:p>
            <a:r>
              <a:rPr lang="en-IN" dirty="0"/>
              <a:t>dates = [</a:t>
            </a:r>
          </a:p>
          <a:p>
            <a:r>
              <a:rPr lang="en-IN" dirty="0"/>
              <a:t>    </a:t>
            </a:r>
            <a:r>
              <a:rPr lang="en-IN" dirty="0" err="1"/>
              <a:t>datetime</a:t>
            </a:r>
            <a:r>
              <a:rPr lang="en-IN" dirty="0"/>
              <a:t>(2020, 6, 30),</a:t>
            </a:r>
          </a:p>
          <a:p>
            <a:r>
              <a:rPr lang="en-IN" dirty="0"/>
              <a:t>    </a:t>
            </a:r>
            <a:r>
              <a:rPr lang="en-IN" dirty="0" err="1"/>
              <a:t>datetime</a:t>
            </a:r>
            <a:r>
              <a:rPr lang="en-IN" dirty="0"/>
              <a:t>(2020, 7, 22),</a:t>
            </a:r>
          </a:p>
          <a:p>
            <a:r>
              <a:rPr lang="en-IN" dirty="0"/>
              <a:t>    </a:t>
            </a:r>
            <a:r>
              <a:rPr lang="en-IN" dirty="0" err="1"/>
              <a:t>datetime</a:t>
            </a:r>
            <a:r>
              <a:rPr lang="en-IN" dirty="0"/>
              <a:t>(2020, 8, 3),</a:t>
            </a:r>
          </a:p>
          <a:p>
            <a:r>
              <a:rPr lang="en-IN" dirty="0"/>
              <a:t>    </a:t>
            </a:r>
            <a:r>
              <a:rPr lang="en-IN" dirty="0" err="1"/>
              <a:t>datetime</a:t>
            </a:r>
            <a:r>
              <a:rPr lang="en-IN" dirty="0"/>
              <a:t>(2020, 9, 14)</a:t>
            </a:r>
          </a:p>
          <a:p>
            <a:r>
              <a:rPr lang="en-IN" dirty="0"/>
              <a:t>]</a:t>
            </a:r>
          </a:p>
          <a:p>
            <a:r>
              <a:rPr lang="en-IN" dirty="0"/>
              <a:t> </a:t>
            </a:r>
          </a:p>
          <a:p>
            <a:r>
              <a:rPr lang="en-IN" dirty="0"/>
              <a:t># for y axis</a:t>
            </a:r>
          </a:p>
          <a:p>
            <a:r>
              <a:rPr lang="en-IN" dirty="0"/>
              <a:t>x = [0, 1, 2, 3]</a:t>
            </a:r>
          </a:p>
          <a:p>
            <a:r>
              <a:rPr lang="en-IN" dirty="0"/>
              <a:t> </a:t>
            </a:r>
          </a:p>
          <a:p>
            <a:r>
              <a:rPr lang="en-IN" dirty="0" err="1"/>
              <a:t>plt.plot_date</a:t>
            </a:r>
            <a:r>
              <a:rPr lang="en-IN" dirty="0"/>
              <a:t>(dates, x, 'g')</a:t>
            </a:r>
          </a:p>
          <a:p>
            <a:r>
              <a:rPr lang="en-IN" dirty="0" err="1"/>
              <a:t>plt.xticks</a:t>
            </a:r>
            <a:r>
              <a:rPr lang="en-IN" dirty="0"/>
              <a:t>(rotation=70)</a:t>
            </a:r>
          </a:p>
          <a:p>
            <a:r>
              <a:rPr lang="en-IN" dirty="0" err="1"/>
              <a:t>plt.show</a:t>
            </a:r>
            <a:r>
              <a:rPr lang="en-IN" dirty="0"/>
              <a:t>()</a:t>
            </a:r>
          </a:p>
        </p:txBody>
      </p:sp>
      <p:pic>
        <p:nvPicPr>
          <p:cNvPr id="1741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67944" y="1988840"/>
            <a:ext cx="3571875" cy="281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19772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3528" y="404663"/>
            <a:ext cx="3696653" cy="584775"/>
          </a:xfrm>
          <a:prstGeom prst="rect">
            <a:avLst/>
          </a:prstGeom>
        </p:spPr>
        <p:txBody>
          <a:bodyPr wrap="none">
            <a:spAutoFit/>
          </a:bodyPr>
          <a:lstStyle/>
          <a:p>
            <a:pPr fontAlgn="base"/>
            <a:r>
              <a:rPr lang="en-IN" sz="3200" b="1" dirty="0">
                <a:solidFill>
                  <a:srgbClr val="7030A0"/>
                </a:solidFill>
                <a:latin typeface="+mj-lt"/>
              </a:rPr>
              <a:t>Plotting polar curves</a:t>
            </a:r>
          </a:p>
        </p:txBody>
      </p:sp>
      <p:sp>
        <p:nvSpPr>
          <p:cNvPr id="4" name="Rectangle 3"/>
          <p:cNvSpPr/>
          <p:nvPr/>
        </p:nvSpPr>
        <p:spPr>
          <a:xfrm>
            <a:off x="827584" y="1340768"/>
            <a:ext cx="7416824" cy="923330"/>
          </a:xfrm>
          <a:prstGeom prst="rect">
            <a:avLst/>
          </a:prstGeom>
        </p:spPr>
        <p:txBody>
          <a:bodyPr wrap="square">
            <a:spAutoFit/>
          </a:bodyPr>
          <a:lstStyle/>
          <a:p>
            <a:r>
              <a:rPr lang="en-US" dirty="0"/>
              <a:t>A point in polar co-ordinates is represented as (</a:t>
            </a:r>
            <a:r>
              <a:rPr lang="en-US" b="1" dirty="0"/>
              <a:t>r</a:t>
            </a:r>
            <a:r>
              <a:rPr lang="en-US" dirty="0"/>
              <a:t>, </a:t>
            </a:r>
            <a:r>
              <a:rPr lang="en-US" b="1" dirty="0"/>
              <a:t>theta</a:t>
            </a:r>
            <a:r>
              <a:rPr lang="en-US" dirty="0"/>
              <a:t>). Here, </a:t>
            </a:r>
            <a:r>
              <a:rPr lang="en-US" b="1" dirty="0"/>
              <a:t>r</a:t>
            </a:r>
            <a:r>
              <a:rPr lang="en-US" dirty="0"/>
              <a:t> is its distance from the origin and </a:t>
            </a:r>
            <a:r>
              <a:rPr lang="en-US" b="1" dirty="0"/>
              <a:t>theta</a:t>
            </a:r>
            <a:r>
              <a:rPr lang="en-US" dirty="0"/>
              <a:t> is the angle at which r has to be measured from origin.</a:t>
            </a:r>
            <a:endParaRPr lang="en-IN" dirty="0"/>
          </a:p>
        </p:txBody>
      </p:sp>
      <p:sp>
        <p:nvSpPr>
          <p:cNvPr id="5" name="Rectangle 4"/>
          <p:cNvSpPr/>
          <p:nvPr/>
        </p:nvSpPr>
        <p:spPr>
          <a:xfrm>
            <a:off x="827584" y="2636912"/>
            <a:ext cx="1017202" cy="400110"/>
          </a:xfrm>
          <a:prstGeom prst="rect">
            <a:avLst/>
          </a:prstGeom>
        </p:spPr>
        <p:txBody>
          <a:bodyPr wrap="none">
            <a:spAutoFit/>
          </a:bodyPr>
          <a:lstStyle/>
          <a:p>
            <a:r>
              <a:rPr lang="en-IN" sz="2000" b="1" i="1" dirty="0">
                <a:solidFill>
                  <a:srgbClr val="FF0000"/>
                </a:solidFill>
              </a:rPr>
              <a:t>Syntax </a:t>
            </a:r>
            <a:r>
              <a:rPr lang="en-IN" sz="2000" i="1" dirty="0">
                <a:solidFill>
                  <a:srgbClr val="FF0000"/>
                </a:solidFill>
              </a:rPr>
              <a:t>:</a:t>
            </a:r>
            <a:endParaRPr lang="en-IN" sz="2000" dirty="0">
              <a:solidFill>
                <a:srgbClr val="FF0000"/>
              </a:solidFill>
            </a:endParaRPr>
          </a:p>
        </p:txBody>
      </p:sp>
      <p:sp>
        <p:nvSpPr>
          <p:cNvPr id="6" name="Rectangle 5"/>
          <p:cNvSpPr/>
          <p:nvPr/>
        </p:nvSpPr>
        <p:spPr>
          <a:xfrm>
            <a:off x="1336185" y="3244334"/>
            <a:ext cx="4170885" cy="369332"/>
          </a:xfrm>
          <a:prstGeom prst="rect">
            <a:avLst/>
          </a:prstGeom>
        </p:spPr>
        <p:txBody>
          <a:bodyPr wrap="none">
            <a:spAutoFit/>
          </a:bodyPr>
          <a:lstStyle/>
          <a:p>
            <a:r>
              <a:rPr lang="en-IN" i="1" dirty="0" err="1"/>
              <a:t>matplotlib.pyplot.polar</a:t>
            </a:r>
            <a:r>
              <a:rPr lang="en-IN" i="1" dirty="0"/>
              <a:t>(theta, r, **</a:t>
            </a:r>
            <a:r>
              <a:rPr lang="en-IN" i="1" dirty="0" err="1"/>
              <a:t>kwargs</a:t>
            </a:r>
            <a:r>
              <a:rPr lang="en-IN" i="1" dirty="0"/>
              <a:t>)</a:t>
            </a:r>
            <a:endParaRPr lang="en-IN" dirty="0"/>
          </a:p>
        </p:txBody>
      </p:sp>
    </p:spTree>
    <p:extLst>
      <p:ext uri="{BB962C8B-B14F-4D97-AF65-F5344CB8AC3E}">
        <p14:creationId xmlns:p14="http://schemas.microsoft.com/office/powerpoint/2010/main" val="9243902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612844"/>
            <a:ext cx="4572000" cy="5632311"/>
          </a:xfrm>
          <a:prstGeom prst="rect">
            <a:avLst/>
          </a:prstGeom>
        </p:spPr>
        <p:txBody>
          <a:bodyPr>
            <a:spAutoFit/>
          </a:bodyPr>
          <a:lstStyle/>
          <a:p>
            <a:r>
              <a:rPr lang="en-IN" dirty="0"/>
              <a:t>import </a:t>
            </a:r>
            <a:r>
              <a:rPr lang="en-IN" dirty="0" err="1"/>
              <a:t>numpy</a:t>
            </a:r>
            <a:r>
              <a:rPr lang="en-IN" dirty="0"/>
              <a:t> as </a:t>
            </a:r>
            <a:r>
              <a:rPr lang="en-IN" dirty="0" err="1"/>
              <a:t>np</a:t>
            </a:r>
            <a:endParaRPr lang="en-IN" dirty="0"/>
          </a:p>
          <a:p>
            <a:r>
              <a:rPr lang="en-IN" dirty="0"/>
              <a:t>import </a:t>
            </a:r>
            <a:r>
              <a:rPr lang="en-IN" dirty="0" err="1"/>
              <a:t>matplotlib.pyplot</a:t>
            </a:r>
            <a:r>
              <a:rPr lang="en-IN" dirty="0"/>
              <a:t> as </a:t>
            </a:r>
            <a:r>
              <a:rPr lang="en-IN" dirty="0" err="1"/>
              <a:t>plt</a:t>
            </a:r>
            <a:endParaRPr lang="en-IN" dirty="0"/>
          </a:p>
          <a:p>
            <a:r>
              <a:rPr lang="en-IN" dirty="0"/>
              <a:t>  </a:t>
            </a:r>
          </a:p>
          <a:p>
            <a:r>
              <a:rPr lang="en-IN" dirty="0"/>
              <a:t>  </a:t>
            </a:r>
          </a:p>
          <a:p>
            <a:r>
              <a:rPr lang="en-IN" dirty="0"/>
              <a:t># setting the axes projection as polar</a:t>
            </a:r>
          </a:p>
          <a:p>
            <a:r>
              <a:rPr lang="en-IN" dirty="0" err="1"/>
              <a:t>plt.axes</a:t>
            </a:r>
            <a:r>
              <a:rPr lang="en-IN" dirty="0"/>
              <a:t>(projection = 'polar')</a:t>
            </a:r>
          </a:p>
          <a:p>
            <a:r>
              <a:rPr lang="en-IN" dirty="0"/>
              <a:t>  </a:t>
            </a:r>
          </a:p>
          <a:p>
            <a:r>
              <a:rPr lang="en-IN" dirty="0"/>
              <a:t># setting the radius</a:t>
            </a:r>
          </a:p>
          <a:p>
            <a:r>
              <a:rPr lang="en-IN" dirty="0"/>
              <a:t>r = 2</a:t>
            </a:r>
          </a:p>
          <a:p>
            <a:r>
              <a:rPr lang="en-IN" dirty="0"/>
              <a:t>  </a:t>
            </a:r>
          </a:p>
          <a:p>
            <a:r>
              <a:rPr lang="en-IN" dirty="0"/>
              <a:t># creating an array containing the</a:t>
            </a:r>
          </a:p>
          <a:p>
            <a:r>
              <a:rPr lang="en-IN" dirty="0"/>
              <a:t># radian values</a:t>
            </a:r>
          </a:p>
          <a:p>
            <a:r>
              <a:rPr lang="en-IN" dirty="0" err="1"/>
              <a:t>rads</a:t>
            </a:r>
            <a:r>
              <a:rPr lang="en-IN" dirty="0"/>
              <a:t> = </a:t>
            </a:r>
            <a:r>
              <a:rPr lang="en-IN" dirty="0" err="1"/>
              <a:t>np.arange</a:t>
            </a:r>
            <a:r>
              <a:rPr lang="en-IN" dirty="0"/>
              <a:t>(0, (2 * </a:t>
            </a:r>
            <a:r>
              <a:rPr lang="en-IN" dirty="0" err="1"/>
              <a:t>np.pi</a:t>
            </a:r>
            <a:r>
              <a:rPr lang="en-IN" dirty="0"/>
              <a:t>), 0.01)</a:t>
            </a:r>
          </a:p>
          <a:p>
            <a:r>
              <a:rPr lang="en-IN" dirty="0"/>
              <a:t>  </a:t>
            </a:r>
          </a:p>
          <a:p>
            <a:r>
              <a:rPr lang="en-IN" dirty="0"/>
              <a:t># plotting the circle</a:t>
            </a:r>
          </a:p>
          <a:p>
            <a:r>
              <a:rPr lang="en-IN" dirty="0"/>
              <a:t>for rad in </a:t>
            </a:r>
            <a:r>
              <a:rPr lang="en-IN" dirty="0" err="1"/>
              <a:t>rads</a:t>
            </a:r>
            <a:r>
              <a:rPr lang="en-IN" dirty="0"/>
              <a:t>:</a:t>
            </a:r>
          </a:p>
          <a:p>
            <a:r>
              <a:rPr lang="en-IN" dirty="0"/>
              <a:t>    </a:t>
            </a:r>
            <a:r>
              <a:rPr lang="en-IN" dirty="0" err="1"/>
              <a:t>plt.polar</a:t>
            </a:r>
            <a:r>
              <a:rPr lang="en-IN" dirty="0"/>
              <a:t>(rad, r, 'g.')</a:t>
            </a:r>
          </a:p>
          <a:p>
            <a:r>
              <a:rPr lang="en-IN" dirty="0"/>
              <a:t>  </a:t>
            </a:r>
          </a:p>
          <a:p>
            <a:r>
              <a:rPr lang="en-IN" dirty="0"/>
              <a:t># display the Polar plot</a:t>
            </a:r>
          </a:p>
          <a:p>
            <a:r>
              <a:rPr lang="en-IN" dirty="0" err="1"/>
              <a:t>plt.show</a:t>
            </a:r>
            <a:r>
              <a:rPr lang="en-IN" dirty="0"/>
              <a:t>()</a:t>
            </a:r>
          </a:p>
        </p:txBody>
      </p:sp>
      <p:pic>
        <p:nvPicPr>
          <p:cNvPr id="1843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28096" y="2348880"/>
            <a:ext cx="26384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15081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404664"/>
            <a:ext cx="8280920" cy="646331"/>
          </a:xfrm>
          <a:prstGeom prst="rect">
            <a:avLst/>
          </a:prstGeom>
        </p:spPr>
        <p:txBody>
          <a:bodyPr wrap="square">
            <a:spAutoFit/>
          </a:bodyPr>
          <a:lstStyle/>
          <a:p>
            <a:r>
              <a:rPr lang="en-US" b="1" dirty="0">
                <a:solidFill>
                  <a:srgbClr val="7030A0"/>
                </a:solidFill>
              </a:rPr>
              <a:t>Ellipse :</a:t>
            </a:r>
            <a:r>
              <a:rPr lang="en-US" b="1" dirty="0"/>
              <a:t> </a:t>
            </a:r>
            <a:r>
              <a:rPr lang="en-US" dirty="0"/>
              <a:t>An ellipse is the locus of a point moving in a plane such that the sum of its distances from two other points (the foci) is constant. </a:t>
            </a:r>
            <a:endParaRPr lang="en-IN" dirty="0"/>
          </a:p>
        </p:txBody>
      </p:sp>
      <p:sp>
        <p:nvSpPr>
          <p:cNvPr id="3" name="Rectangle 2"/>
          <p:cNvSpPr/>
          <p:nvPr/>
        </p:nvSpPr>
        <p:spPr>
          <a:xfrm>
            <a:off x="323528" y="945298"/>
            <a:ext cx="4572000" cy="5909310"/>
          </a:xfrm>
          <a:prstGeom prst="rect">
            <a:avLst/>
          </a:prstGeom>
        </p:spPr>
        <p:txBody>
          <a:bodyPr>
            <a:spAutoFit/>
          </a:bodyPr>
          <a:lstStyle/>
          <a:p>
            <a:r>
              <a:rPr lang="en-IN" sz="1400" dirty="0"/>
              <a:t>import </a:t>
            </a:r>
            <a:r>
              <a:rPr lang="en-IN" sz="1400" dirty="0" err="1"/>
              <a:t>numpy</a:t>
            </a:r>
            <a:r>
              <a:rPr lang="en-IN" sz="1400" dirty="0"/>
              <a:t> as </a:t>
            </a:r>
            <a:r>
              <a:rPr lang="en-IN" sz="1400" dirty="0" err="1"/>
              <a:t>np</a:t>
            </a:r>
            <a:endParaRPr lang="en-IN" sz="1400" dirty="0"/>
          </a:p>
          <a:p>
            <a:r>
              <a:rPr lang="en-IN" sz="1400" dirty="0"/>
              <a:t>import </a:t>
            </a:r>
            <a:r>
              <a:rPr lang="en-IN" sz="1400" dirty="0" err="1"/>
              <a:t>matplotlib.pyplot</a:t>
            </a:r>
            <a:r>
              <a:rPr lang="en-IN" sz="1400" dirty="0"/>
              <a:t> as </a:t>
            </a:r>
            <a:r>
              <a:rPr lang="en-IN" sz="1400" dirty="0" err="1"/>
              <a:t>plt</a:t>
            </a:r>
            <a:endParaRPr lang="en-IN" sz="1400" dirty="0"/>
          </a:p>
          <a:p>
            <a:r>
              <a:rPr lang="en-IN" sz="1400" dirty="0"/>
              <a:t>import math</a:t>
            </a:r>
          </a:p>
          <a:p>
            <a:r>
              <a:rPr lang="en-IN" sz="1400" dirty="0"/>
              <a:t>  </a:t>
            </a:r>
          </a:p>
          <a:p>
            <a:r>
              <a:rPr lang="en-IN" sz="1400" dirty="0"/>
              <a:t>  </a:t>
            </a:r>
          </a:p>
          <a:p>
            <a:r>
              <a:rPr lang="en-IN" sz="1400" dirty="0"/>
              <a:t># setting the axes</a:t>
            </a:r>
          </a:p>
          <a:p>
            <a:r>
              <a:rPr lang="en-IN" sz="1400" dirty="0"/>
              <a:t># projection as polar</a:t>
            </a:r>
          </a:p>
          <a:p>
            <a:r>
              <a:rPr lang="en-IN" sz="1400" dirty="0" err="1"/>
              <a:t>plt.axes</a:t>
            </a:r>
            <a:r>
              <a:rPr lang="en-IN" sz="1400" dirty="0"/>
              <a:t>(projection = 'polar')</a:t>
            </a:r>
          </a:p>
          <a:p>
            <a:r>
              <a:rPr lang="en-IN" sz="1400" dirty="0"/>
              <a:t>  </a:t>
            </a:r>
          </a:p>
          <a:p>
            <a:r>
              <a:rPr lang="en-IN" sz="1400" dirty="0"/>
              <a:t># setting the values of</a:t>
            </a:r>
          </a:p>
          <a:p>
            <a:r>
              <a:rPr lang="en-IN" sz="1400" dirty="0"/>
              <a:t># semi-major and</a:t>
            </a:r>
          </a:p>
          <a:p>
            <a:r>
              <a:rPr lang="en-IN" sz="1400" dirty="0"/>
              <a:t># semi-minor axes</a:t>
            </a:r>
          </a:p>
          <a:p>
            <a:r>
              <a:rPr lang="en-IN" sz="1400" dirty="0"/>
              <a:t>a = 4</a:t>
            </a:r>
          </a:p>
          <a:p>
            <a:r>
              <a:rPr lang="en-IN" sz="1400" dirty="0"/>
              <a:t>b = 3</a:t>
            </a:r>
          </a:p>
          <a:p>
            <a:r>
              <a:rPr lang="en-IN" sz="1400" dirty="0"/>
              <a:t>  </a:t>
            </a:r>
          </a:p>
          <a:p>
            <a:r>
              <a:rPr lang="en-IN" sz="1400" dirty="0"/>
              <a:t># creating an array</a:t>
            </a:r>
          </a:p>
          <a:p>
            <a:r>
              <a:rPr lang="en-IN" sz="1400" dirty="0"/>
              <a:t># containing the radian values</a:t>
            </a:r>
          </a:p>
          <a:p>
            <a:r>
              <a:rPr lang="en-IN" sz="1400" dirty="0" err="1"/>
              <a:t>rads</a:t>
            </a:r>
            <a:r>
              <a:rPr lang="en-IN" sz="1400" dirty="0"/>
              <a:t> = </a:t>
            </a:r>
            <a:r>
              <a:rPr lang="en-IN" sz="1400" dirty="0" err="1"/>
              <a:t>np.arange</a:t>
            </a:r>
            <a:r>
              <a:rPr lang="en-IN" sz="1400" dirty="0"/>
              <a:t>(0, (2 * </a:t>
            </a:r>
            <a:r>
              <a:rPr lang="en-IN" sz="1400" dirty="0" err="1"/>
              <a:t>np.pi</a:t>
            </a:r>
            <a:r>
              <a:rPr lang="en-IN" sz="1400" dirty="0"/>
              <a:t>), 0.01)</a:t>
            </a:r>
          </a:p>
          <a:p>
            <a:r>
              <a:rPr lang="en-IN" sz="1400" dirty="0"/>
              <a:t>  </a:t>
            </a:r>
          </a:p>
          <a:p>
            <a:r>
              <a:rPr lang="en-IN" sz="1400" dirty="0"/>
              <a:t># plotting the ellipse</a:t>
            </a:r>
          </a:p>
          <a:p>
            <a:r>
              <a:rPr lang="en-IN" sz="1400" dirty="0"/>
              <a:t>for rad in </a:t>
            </a:r>
            <a:r>
              <a:rPr lang="en-IN" sz="1400" dirty="0" err="1"/>
              <a:t>rads</a:t>
            </a:r>
            <a:r>
              <a:rPr lang="en-IN" sz="1400" dirty="0"/>
              <a:t>:</a:t>
            </a:r>
          </a:p>
          <a:p>
            <a:r>
              <a:rPr lang="en-IN" sz="1400" dirty="0"/>
              <a:t>    r = (a*b)/</a:t>
            </a:r>
            <a:r>
              <a:rPr lang="en-IN" sz="1400" dirty="0" err="1"/>
              <a:t>math.sqrt</a:t>
            </a:r>
            <a:r>
              <a:rPr lang="en-IN" sz="1400" dirty="0"/>
              <a:t>((a*</a:t>
            </a:r>
            <a:r>
              <a:rPr lang="en-IN" sz="1400" dirty="0" err="1"/>
              <a:t>np.sin</a:t>
            </a:r>
            <a:r>
              <a:rPr lang="en-IN" sz="1400" dirty="0"/>
              <a:t>(rad))**2 + (b*</a:t>
            </a:r>
            <a:r>
              <a:rPr lang="en-IN" sz="1400" dirty="0" err="1"/>
              <a:t>np.cos</a:t>
            </a:r>
            <a:r>
              <a:rPr lang="en-IN" sz="1400" dirty="0"/>
              <a:t>(rad))**2)</a:t>
            </a:r>
          </a:p>
          <a:p>
            <a:r>
              <a:rPr lang="en-IN" sz="1400" dirty="0"/>
              <a:t>    </a:t>
            </a:r>
            <a:r>
              <a:rPr lang="en-IN" sz="1400" dirty="0" err="1"/>
              <a:t>plt.polar</a:t>
            </a:r>
            <a:r>
              <a:rPr lang="en-IN" sz="1400" dirty="0"/>
              <a:t>(rad, r, 'g.')</a:t>
            </a:r>
          </a:p>
          <a:p>
            <a:r>
              <a:rPr lang="en-IN" sz="1400" dirty="0"/>
              <a:t>  </a:t>
            </a:r>
          </a:p>
          <a:p>
            <a:r>
              <a:rPr lang="en-IN" sz="1400" dirty="0"/>
              <a:t># display the polar plot</a:t>
            </a:r>
          </a:p>
          <a:p>
            <a:r>
              <a:rPr lang="en-IN" sz="1400" dirty="0" err="1"/>
              <a:t>plt.show</a:t>
            </a:r>
            <a:r>
              <a:rPr lang="en-IN" sz="1400" dirty="0"/>
              <a:t>()</a:t>
            </a:r>
          </a:p>
        </p:txBody>
      </p:sp>
      <p:pic>
        <p:nvPicPr>
          <p:cNvPr id="1945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52120" y="2146744"/>
            <a:ext cx="26384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5820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data:image/png;base64,iVBORw0KGgoAAAANSUhEUgAAARUAAAENCAYAAAAha/EUAAAABHNCSVQICAgIfAhkiAAAAAlwSFlzAAALEgAACxIB0t1+/AAAADh0RVh0U29mdHdhcmUAbWF0cGxvdGxpYiB2ZXJzaW9uMy4yLjIsIGh0dHA6Ly9tYXRwbG90bGliLm9yZy+WH4yJAAAgAElEQVR4nOydd3xb5b3/P48ky5ZsybZsSZYt771iO86epMwGCGEUaMuljF4u8KOlpSWMLuaFQO+vlF8pNIWW0FtGoYVQoHSFkGE7XnG87cTxnpIlS5a1j57fH7aEh2zrHMu2EvR+vfyKc3TGI/mcj77r+T6EUoogQYIE8Re81R5AkCBBLiyCohIkSBC/EhSVIEGC+JWgqAQJEsSvBEUlSJAgfiUoKkGCBPErQVEJMi+EkPsJIY2EkCZCyPemtskIIf8khJyZ+jd6ajuPEPIGIaSMEJK/uiMPspoERSWIVwghBQD+E8AGAEUAriKEZAB4GMC/KaWZAP499X8AuAzASQDXAvjByo84SKAQFJUg85EL4CSl1EwpdQL4HMB1AK4BcHBqn4MA9k79zgfgmvohKzzWIAFEUFSCzEcjgO2EkBhCiBjAbgCJAJSU0sGpfYYAKKd+/zuAnQA+BPB/V3qwQQIHwWoPIEhgQiltIYTsB/APABMA6gAws/ahhBA69bsTwM0rPtAgAUfQUgkyL5TS1yilpZTSHQD0ANoBDBNCVAAw9e/Iao4xSOARFJUg80IIUUz9m4TJeMqbmHRvvjW1y7cAHFqd0QUJVEhwlnKQ+SCEHAMQA8AB4AFK6b8JITEA/gQgCUA3gBsppbpVHGaQACMoKkGCBPErQfcnSJAgfiUoKkGCBPErQVEJEiSIXwmKSpAgQfxKUFSCBAniV4KiEiRIEL8SFJUgQYL4laCoBAkSxK8EJxQG8RlCCMHkPSMAQAE4ATA0WEEZZBrBitovKVMCEQlANfUTL5VKUyQSSRqPx0t2Op0qSqk0JCREwOPxCAAej8eDQCCgfD4fAMROp9PMMAyhUzAMQ51Op4PH440JBIJ+p9PZPTY21mE2m3sADAAYBDBIKTWt1vsOsvwEReVLACEkHECxWCzeKJPJLnY6nQVCoTAsOjoaCQkJSE5OFqrVarFSqRTKZDJER0cjKioKoaGhYBgGTqcTDMPA5XKBUgpKKbRaLeRyOXg8HgghEAgEEAgE4PP5MJvN0Ov10Ov10Ol0GBoasvb29lp6enoc/f39MBgMcDqdJoFAUDs8PPxvh8NRBaCRUmpb7c8qyNIJisoFBiEkAkBJeHj4pujo6K84nc78yMjI0HXr1vE3b94clZOTw09ISIDNZsPExATsdjsAIDQ0dMaPUChESEjIDLHg8XgeESkvL8fGjRtBKYXL5QLDMHA4HHA6nXA6nbDZbJ4fq9UKh8MBAAgLC0N4eDgEAgG6urrQ0tLiOHHihOHUqVPUYrGYBALBKY1G8y+bzVYFoCEoNOcfQVE5zyGECABsiYuL+yaAK6KiosI2bNgg2LRpU1RGRgZPLpfDbDbDZrNBJBJBIpEgIiICEokE4eHhEAqFmPSE2HHkyBFcdNFFrI6hlMJqtcJkMnl+xsfHPWMLDQ1Ff38/zp496ywrKxurqamhFotlzG63vz86Ovo2gLpg/CbwCYrKeQghREoIuTw+Pv52Smnprl27BNdee60sLy8PExMTGB8fR1hYGGQyGaKiohAZGYmwsDC/joGLqMwHpRQWiwUGg8HjNjkcDkRGRiIkJAS1tbX03XffHa2urnbyeLwjAwMDBwF8FrRiApOgqJwnEEKSIyIirpNKpf8RHh6uvvbaa0W7du2KUCgUMBgMEIvFkMvliI2NhUQi4WR9sMGfouINl8uFsbExaLVaaDQaOBwOSKVS9PT04NNPPx375JNPHJTS1pGRkdftdvtfKaWaZRtMEFYERSWAIYTIo6Ki/issLOzOpKSk8K9//etRGzZsCOHz+bBYLJDL5YiLi0N0dDR4vJUtOVpuUZmN0+l0B30xOjqKiIgImM1mHD161PLOO++YdDqdxmAwvGg2m/8YzC6tLkFRCTAIITwAX0lISHhELBavue+++6SXXHKJ0B17UKlUUKlUiIiIWNVxrrSoTIdSCoPBgIGBAQwPD0MqlUIgEOCDDz4wv/baaxNOp/OzwcHB5yilNasywC85QVEJEAghUdHR0f9HKBTec+mll4pvv/32aJlMBr1eD5VKhYSEBEgkktUepofVFJXpUEoxNjaGvr4+aLVaxMbGorOzEy+//LK2rq5uzGg0Pmc2m/9AKbWu9li/LARFZZUhhGTHxcX9JDQ09LLvfOc70ssuuyxUp9MhIiICSUlJiI2NXfb4CBcCRVSm43K5MDQ0hJ6eHjidTkRERODdd9+d+P3vfz/hcDj+qNVqf04pHVjtcV7oBEVllSCEbFSpVL9MTExM37dvX0xGRgbR6XRQq9VITk6GUChc7SEuSCCKynTMZjM6OzsxMjKC2NhYVFZWOn/+85+PGQyGk4ODg9+nlJ5Z7TFeqARFZYUhhOTExcW9nJWVVfj000/HiEQiWCwWpKWlQaVSBaRV4o1AFxU3DMOgr68PnZ2diI6ORn9/P923b9+oVqv95/Dw8A+mrbYYxE8ERWWFIISo4+LifqFQKHY988wzMTKZDACQmZkJmUx23oiJm/NFVNxQSjE4OIiOjg6IxWK0trYyP/7xj/UTExNvajSan1JKDas9xguFoKgsM4QQmVwuf0oqlX7tySeflKWmpvIAICcnB1FRUas9PM6cb6LihlIKjUaDtrY2iEQilJeX2/fv3z9msVhe1Ol0/xMM6C6doKgsE4QQsUwme0gsFt/zox/9KKq0tDTE4XAgJycHbislkKGUeubxOBwOz4RC96TC06dPo7i42DMfyD1HKCQkBHw+P+AtL0ophoeH0dbWhoiICHzyySeWX//612Mmk+lnJpPpd5RSZvGzBPFGUFT8DCGESCSSb4WHhz9z//33R11++eVhRqMROTk5UCgUAfOwuVwuTExMwGQyYWJiAmazGRaLBVarFe57wi0SbsFwTyYkhKC3txdqtdojNLMFCAB4PB7CwsIgFoshFosRHh6OiIgIiMXigPkcKKXo7e1FR0cHIiMj8cYbb4y/9dZbOr1ef6fdbv/3ao/vfCQoKn6EEKJSKpVvX3zxxUWPPvpo5MjICFJTU5GUlLTiFa/TcTqd0Ov1MBgMMBgMGB8fByHE85CHh4d7HvzQ0FCfxuqL++NyuWCxWGA2m2E2mz0iZjabQQiBVCpFZGSkZ37SVJ+WVcHpdKKjowNDQ0OIiorCfffdp2tvb/9kZGTknmCFLjuCouIH3NZJZGTk/hdffDFWqVTywsPDkZubuyqpYYfDAY1GA61WC71eD0IIoqKiPD8RERFLFrmlxlQYhoHRaITBYMDY2BjGxsYgEAgQHR0NuVwOmUwGgWDlGxNOTEygsbERfD4flZWV9ieeeEKj0WhuYRjmyIoP5jzlvBMVQsjvAFwFYIRSWjC17UkA1wBwARgBcBuldIAQchGAQwA6pw7/C6X0ialjbgawD8AblNIXljCeOKVS+fauXbuKfvjDH0aZTCasWbMG0dHRXE/JGnfZ+tDQEDSayXl1sbGxiI2NRXR09LI8nMsRqLXb7dDpdNBoNNDpdBAIBFAqlYiLi1vxaQlDQ0NoaWmBSCTCD3/4Q93Zs2c/Hh4evtdfVgshhA+gGkA/pfQqQsjrAHYCcGehbqOU1k1N23gdQAaA/6SUNvnj+svJ+SgqOwCYMCkGblGRUkqNU79/F0AepfTuKVH5IaX0Ki/n+QDA9QD+CODbbG8WQgiJiIj4j6ioqOd/8YtfxCoUCp5SqURmZuaKuDqUUuj1evT19WF0dBRSqRRxcXGQy+UrYh2tRPbHarVieHgYQ0NDsFgsUCqVSEhIgFQqXdbrunE4HGhubsbExARqa2vtTz311IhWq73F6XR+vtRzE0IeALAOgHSaqHxEKX1v1n5XAEgH8B6AZyildyz12svNedf4mlJ6lBCSMmubcdp/wzHZlHkx3JFCOu13nyCEKJVK5dsXXXRR8YMPPhhlNptRXFy8InNzxsfH0dPTg5GREURGRkKtVqOgoGBVYzbLRVhYGJKTk5GcnAyn04nh4WG0trbCYrFApVIhMTERIpFo2a4fEhKCoqIiaLVa2O124aFDh9QPPPDAX5RK5UcjIyP3UkonuJyXEKIGcCWApwE8sMjufExa4C6wvE9Xi/POUgGAKVH5yG2pTG17GsCtmDQfd1FKNVOWyp8B9GGy8fIP3eYjIeRbAL4H4H8ppf/j67XFYvHVMpnsVXfsRCaTITs7e1kfaoZh0N/fj56eHvD5fCQlJSEuLm5VA5urWaficDgwMDCAnp4ehISEIDk5GXFxccuaUXI4HGhoaADDMKisrLQ9+eSTI8PDw9dQSk+xPRch5D0AzwCQYMqSnrJUNgOwAfg3gIcppbapzn7/CyAZwF2U0ga/vall4oIRlWmvPQIgjFL6M0KIFICLUmoihOwG8EtKaSbHa5LY2NjH0tPT73v11VdlWq0Wa9asWdaaE4vFgs7OTgwPD0OlUiE5OXlZv5nZECjFb+Pj4+jq6oJWq12ReVMDAwNob2+HRCLBTTfdNDoyMvIdo9H4lq/HE0KuArCbUnrvdPecEKICMARACOAAgA53/O9840IUlSQAn8zzWheAdZRSLcvriRQKxbtXX3319nvvvVfqcDhQUlKybDev0WjEmTNnYDabkZqaivj4+IBzbwJFVNw4HA709fWhu7sbMTExyMjIWDYBnoqxQCKR4Pvf/76+qanp9xqN5kFKqWuxYwkhzwD4D0yumRQGQIrJBMIt0/a5CPPEAs8HLghRIYRkumedEkK+A2AnpfQGQkgcgGFKKSWEbMBksCuZTfNkQkiCXC7/109+8pPUkpKS0Li4OKSnpy+LqT02Noa2tja4XC5kZmYiJiYmYIrEZhNoouJm+hyfiIgIZGVlITw83O/XYRgGTU1NMJvNePvtt01vvfVW1cjIyB42Af/ZlgqldHBqPaZfALBSSh/2+8BXgPMuUEsIeQvARQBiCSF9AH4GYDchJBuTwaxuAHdP7X4DgHsIIU4AFgA3sxSUjSqV6oPf/va3SrFYTHJychAbG+vPtwNg0jJpaWkBpRTZ2dkrmo6+0CCEID4+HiqVCiMjIx6LIjs726+WC5/Px5o1a9DT04Nrr702orCwcNujjz5aRwi5lFLaufgZ5vBHQogck8HYOnxxD593nJeWykoQGRl5p0ql2v/73/8+xuFwYN26dRCLxX69hsViQWtrK8xmM3Jzc8+LOUFuAtVSmQ2lFENDQ2hvb4dcLkdmZiZCQkL8eg29Xo+6ujo4nU7cfvvtIyMjIzfb7fbP/HqR84igqMyCEMKXy+W/Wrt27c1PP/10lNPpRGlpqV8LyBiGwdmzZzE4OIjs7Oxlz1zMpry3HM+VPYc2bRvkYjlkokkx01l10ExoPNsW+j8zwYAfwfd5/9nXyI7Jxr6t+7A5cfOKvGeXy4Wenh50dnYiLS0NSUlJfv3MrVYrKisrIRaLcccdd+j6+vqe1Ol0nIsqz2eCojINQkioXC7/2x133LHhhhtuCA8NDUVBQYFfb76hoSG0trYiMTERqampyxaAPVBzAK/VvoYwQdiMBzxUEIrTQ6dBfSrlWV4ICIriimBz2mYIT1xEHG4tunVZBMfhcKC9vR06nQ4FBQV+dTWdTidqamogEonw2GOPGU6cOPH21Nyh1f+wV5CgqEwxleH518MPP1yyadMmkUKhQHp6ut/Ob7Va0dDQAEII8vPz/erfzxaQLkMX6obq/Hb+1YCAYHvSdo8gWh1W3Ln2TtxVepdfzm80GtHQ0ACpVIrc3Fy/WaKUUtTX18PlcuGll14y/vWvf/1gZGTkdl8yQxcKQVHB5ALmcrn8yGOPPVa4Zs2a0KSkJCQlJfnl3NOn1ufl5UGpVC7pfLNdF6PdeN4LCBuKlcWQhkn9IjKUUnR3d6Orqwt5eXlQKBR+GSOlFK2trZiYmMAbb7wx/vbbb/9No9F848vSo+VLLyqEEIlcLj/+zDPP5GRmZgozMzOhUqn8cm6bzYa6ujqEhoYiPz+fU4CwvLccb5x+A0OmIeisOhzrPuYX14WAICkyCcmRySseU+kx9KB7rNsv76NYWYyUqBQA3N0mi8WC06dPQywWIz8/32+Vyh0dHdBoNHj//fdNBw8e/Hx4eHgvpdTpl5MHMF9qUSGEhCuVyoq77747/6KLLiL+/LYaHh5Gc3MzcnNzERcXx+pYt5A0a5uXLCJFyiKkRqXOeMDz5HlLjlksNfsz/T26xwUAx3qW9n7dbhPb90gpRVdXF3p6elBUVOS3Vp9dXV3o7e3FwYMHmY8++ujTqdL+C9pi+dKKCiFEJJfLjz377LOFycnJQkoptm/fjtDQ0CWd1+VyoaWlBePj4ygpKfH5fG63pm6ojvO3eE5kDjLlmeDz+csa7ASWL6U83TJzOpwwW83oHutGh7mD9bnc1lhJXInPmSaTyYTa2lokJiYiJSVlyUF6o9GI8vJyiMVi/PWvfzW9/vrrn2g0mq9fyDGWL6WoTGV5Pnv88cfX5ufnh+bk5AAAWlpasGnTJs7CYrFYUFNTA6VSiYyMjAVvyKW4NQQE8eJ4yAQyyMPlSI5NxrfXfRtbkrZwGjcXVrJOhVKKvzX+Db+r+d3k5+XSoUXfwuocbCwYhmHQ2NgIu92O4uJiznUtRqMRNTU1KC0t9awD/eabb46/884774+MjNx2oWaFvnSiQggJkcvl/3z00Uc3rlu3LiwjI8PjnoyMjHAWFp1Oh9OnT6OwsHDBqlu3RXKo9RAra4SAYEvCFqhCVLgo6iLsXrMbiYmJq9IdDVi94je73Y6uri78o+UfOG48DjPfDIPdwFqUi5RF2KTetKDA9PX1oaOjA6WlpaybRE0XFHf/l7Nnz2JsbAy/+c1vjB9++OFbw8PD523V7EJ86URFqVS+/l//9V9f++pXvypWq9VITEyc8ToXYenu7kZ3dzfWr1/vNVU8PX5wvPs4XFjc8p2eUo0WRmOLeAtyJblIT0+HUqlc9TlBq11R624H0dnZicjISIxFjOGd1ndYW3488LAtadu8FszY2BhOnTqF/Px8n+Nt3gTFTUtLC6xWK5588knDkSNHHrsQC+S+VKIik8nu2759+5M/+clPomQyGdLS0rzu56uwUErR3NwMs9mMtWvXzskasLVKZscA1sjWoLW1FVarNeDK+FdbVNxMX2ojJiYGWVlZEAqFnGJUPPDw8lUvz0lT22w2VFVVQa1WIyUlZcFzLCQo7vHW19eDEIJbbrlF19raesOFVtL/pREVgUCwPScn54M//OEPspCQEBQUzOmMMIPFhIVhGJw6dQpisRi5ubkzLAf3Df1h64eLWiXefH2r1Yr29naMjY0hJycHcrl81S2T2QSKqLihlKKvrw9nz55FfHw80tPTPa6h21Ks6K9YtKZnvtgLwzCora2Fu6G5t7/HYoIyfayVlZXg8Xi49tprR/r7+zdxnIQYkHwpRIUQkhwfH1/55z//WcHj8bB+/XqfHtL5hMXhcKCyshIJCQkzvrnKe8vx8L8fxtHuowuedz6Tm1KKzs5O9PT0IDMzE/Hx8QEnJm4CTVTcMAzjcUezs7MRHx8/43V39bHdZUf9UP2Cou8WmGcveRabEzeDUoqmpiZPAHf6FAtfBcWN0+lEWVkZbDYbbrnllo6RkZESSuk493ceOFzwojJVLXvqD3/4Q6ZYLMaWLVtYFTfNFhabzYbKykqkp6d7blhf3RwCgmuyr/Ga3jQYDKivr/eY8KsVgPWVQBUVNzabDU1NTXA4HCgsLPQ6w5zr381tRZaWloLP57MWFDdWqxXl5eU4d+6c45FHHjmh0WguvhBSzRe0qBBCeAqF4u9PPPHEjqysLOGmTZs4zblxC0tJSQlOnTqF3NxcKBQKHKg5gF+e/CVaNC3z3pSLBQKdTifa2tqg1+uxZs2aFesUvxgulws2mw12ux0Oh8Pzr5u2tjZkZ2eDEIKQkBAIhULPv0KhMGA61Wk0GjQ1NS04gdNXd5WA4MGtD2L/JfvR1dWFwcFB5OTkoK6ujrWguNHr9aivr8f7779vevPNNw+MjIz8gPVJAowLWlTkcvn+G2+88Z6bbrpJUlBQsKRAZ19fH+rq6rB27Vp0M90+uTk7knZ4TGdvjI2Noa6uDsnJyX4ptOKCw+HA2NgYDAYDJiYmMDExAbvdDkIIwsLCZghGSEiIZ4zt7e3IysqCy+WCw+HwCI/dbofNZgMAhIaGelZBXM1VCBmGQXt7O0ZHR7F27dp5++L4GnspVhZjk3oTdkbvRIQ+Alu3bl3SbOeenh4MDAzgkUce0dfU1NxnNBrf5HyyAOCCFRWJRHJjcXHxKy+88EK0TCZDamoq53PZbDZUVFRgOGQY/+/U/0OZtmzebzQCgpzYHHxv0/fmnexGKUVHRwcGBwdRUlKyogtlmc1mjIyMQKfTwWg0gs/nex549xKoQqFwUYFbzP2hlMJms3mWOnWvQggAUVFRkMlkUCgUS65gZoNOp0N9fT0yMzORkJCw4L6+WKEEBF9J+ApuTLgRd15255IE0z2z+YYbbhjt6Oi4lEuX/kDhghQVQkhyUlJS9SeffBJrsVhQWlrK2QpwOBwoLy9HJVOJh449BNc8Lu9C8ZLpWK1WnDp1yjPlfrndBJfLhdHRUQwPD0Or1SI0NBQKhQIxMTGQSqWcr881puJ0OmEwGKDVaqHRaEAphVwuh1KpRFRU1LJbaw6HA3V1dXBnABeLXfkSfOeBh4fyH8JT1z3F+fNkGAZlZWUQi8W48sore4eHh3O5riu02lxwokIIIQqFovLgwYOlYWFhZOvWrZzLrBmGwaufvooPNB/g0+5PvV9vVoZgIUZHR1FfX8+qkIoLlFKMjY2hr68PWq0WMpkMcXFxiImJ8VsA2F+BWrvdDo1Gg6GhIRiNRqhUKqjV6mW13iil6OnpQVdXl8/Vsg/96yE8f+L5Ba2WnXE78fRXn+Y8XWJiYgJVVVVobGy0PfXUU28PDQ3dxulEq0xgpxg4EBUV9Z09e/ZkicVismbNGs6CUtZThkc/fhTHRo55dXUICLbGbMVTu5/CzrSdi56vt7cXnZ2d4Bos9gW73Y7u7m709/cjIiICiYmJyM/PD5igqTeEQiESEhKQkJAAp9OJoaEhNDQ0wOl0IikpCWq12u9xGEIIkpOTERUVhaqqqkWnVgDA/kv241L1pXjx6IvQ8XQ40X9ixusUFEeGjmD777djT/YeTq0yw8PD3d3/Q9PT068WCAQ7/bHE6kpzQVkqhJCU5OTkqj//+c+xUqkUmZmc1g3DgZoDuOeje+aNm7grL/cm7l208pZSipaWFphMJqxdu3ZZUsUTExPo6OiATqdDUlISEhMT/d7ceTbLnVK2Wq3o7u7GwMAAVCoVUlNTlyX+YrVaUVVVhaSkJCQnJ8+73+y08YGaA7jn43vmdYfnq871hdraWjgcDlxzzTV9w8PDOeebG8R/7LHHVnsMfmHK7fnXgQMH0gUCASkqKuLknx+oOYC7P7rbq5nLAw/XZF+D1655DXtz9iI8PBxisRh1dXVQqVRzBMPds1QoFKKoqMjv37hGoxGnT5/GwMCAZ01lmUy2IhmWrq6uRUvWl4JAIEBsbCySkpJgsVjQ2NiIsbExREZG+lUwBQIB1Gq1R5S9VS97q0MpjS/FZWmXYdQyinZt+5z7hYLi4/aPoZKoUBpfympMsbGxOHfuHLKzs8NqamqSH3zwwQ+W9i5XlgvGUomOjr7/pptueuLmm2+WbtiwgfVyGgsVQi0WhPVWeetwOHDy5En4szWlG7PZ7FmofLXmBK108dv0OT6xsbHIzMz06wqR7haQZrMZJSUlHpfRl8I2973zQevcZ9/XAP5stFot2tvbsW/fPl15efn1DMMc4fTGVoELQlQIIanJycmV7733XuxCEwXnYyFT1lczdrqwEEJw8uTJGVW3/sBut3sK5VZ7TtBqVdROn+OTkJCA9PR0v1pmZ86cgV6vx7p162AymVhVyvrjPprO6dOnYbFYsHfv3v4pN8jn1Q9Xk/NeVKaqZqsOHjxYEhERQbZu3erzg+bvb5iRkRE0NTWBEIKcnBzWbSTng1KK/v5+nDlzBhkZGVCr1as+J2i1y/QZhkFnZyf6+vpQUFDg15Uj3TVEdrsd69atY1Upu5jF+8pVr/gsLA6HA8ePH0dzc7P9ySeffHdoaOiWxY9afc777E90dPT91113XYZYLGYVRzlQcwD3fnwvGC/tQtn+8d1IpVIwDOMeF6tj52NiYgL19fUQiUTYunXrsi0Kf77B5/ORkZGB+Ph4NDQ0oKenB/n5+X4J5srlcpw9exYikYi1G705cTPev+l9r7E5Coq7P7obHfoO7L9k/6LnCgkJQW5uLiQSiTAzM3M3n8//CsMwh1m/oRXmvLZUCCEytVrd+ve//11OKUV+fr5Pxy0WjOUStXc4HCgrK0N+fr6nT+1SWlO6GzF3d3ejsLAQMTExnM6zXKy2pTId96LsbW1tnBqNT2d6DEWv12NwcBAbNmzglJZfyB1abArHdE6ePImwsDBcfvnlXcPDwxmB3jg7cAsYfEChUPz3z372s6jh4WFkZ2f7dMx8gsIDD3uz9+L4HcdZCwrDMKisrERWVhZiY2OhUCiQm5uLiooKzzwYNtjtdlRVVcFoNGL79u0BJyiBhntR9i1btqCrqwsNDQ0ei5ENs4OyycnJiImJwenTp8Hly/eu0rtw/PbjuCrjqjmvHe05iu2/344DNQcWPU9BQQHGxsZw8803x0RERNzBeiArzHlrqRBC1Onp6af+9Kc/xSqVykXncgDzV0VmRWXh9ete59R5nlKK6upqyOXyOSlWLq0ptVotGhoakJOT47f1h3zF5XLBZDLBZDJ5JheazWY4HI45D9X4+DgkEonn/4QQCIVCiMVihIeHIzw8HBKJBOHh4Ssa/3H3pOnr60NJScmMMS7EfFkeSikaGxshEAiQm5vLeVx3v3c3ftP0m0LVY/IAACAASURBVDnbp898Xoi2tjZMTExg9+7dg8PDw2mUUivnwSwz562oqFSq937xi19cq1areb4EZx/610N47sRzc7YLiABHbz/KWVAaGhogFArh7sg/GzbC0tnZif7+fpSWli5b1e10nE4nNBoNRkdHMTY2BqfTCYlEgoiICM/kQpFI5HWC4Wz3x+VywW63w2w2ewTJaDRiYmICoaGhiI6ORmxs7IrV0RgMBk+bisVWhfSlBWRNTQ24ZBann+PWN27FH7v+6NXt3rd134LC4nQ6cezYMRw7dszywgsvPKXT6f6b00BWgPNSVAghuUVFRcdefvnlmOzs7AXrNBbK8GyN2Ypnr34W25K3cRrHuXPnYDAYUFxcvKCoLSYsLpdrRkex5XzozGYzBgYGMDw8DKfTCblcjtjYWERFRbEKArOJqVitVuj1eo+AicViKJVKxMfHL2vg2Wazobq6GnFxcUhLS1tSC0iGYVBRUYHMzEzO87YsFgt+94/f4R/mf+DD9g9nvOZLcqC7uxsajQbXXHPNyMDAQBal1MBpIMvMeSkqKpXqyKuvvrpToVBg/fr18+5X3luOna/vhMPlmPPaN5O/iV9e/UvO8YrR0VE0Nzf73EluodaU7m/BzMzMZXEVHA4HBgYG0NfXBwBISEiAUqlckjW0lECtyWTC0NAQBgYGEBoaisTERCiVymURU5fLhdOnT4PH46GwsHBJLSBtNhvKysqwceNG1lkhN11dXRgfH8f/Dv/vHMt5MVeIUoqjR4/i9OnT9qeeeurlkZGR73EaxDJz3gVqCSGbsrOzCyIjI+d1Odw8d+K5OYJCQHBP4T14sORBzoJitVpRX1+PdevW+fwgeAve2u12VFRUIDExEVlZWX4XlImJCTQ0NOD48eOw2WwoKSnB1q1bkZKSsiLu1XxEREQgIyMDO3bsQG5uLvR6PY4ePYq2tjZOge2F4PF4KC4uhkgkQnV1tSeAy6UFZGhoKIqKimachy3JyckwGo14uPRh7Nu6DwRf/M0pKJ478Rwe+tdDXo8lhCA7OxtbtmwRhoeHf5MQMifoRgjhE0JOEUI+8vJaKCHkHULIWULISUJICqc3sQjnlagQQohSqXzl8ccfjxGLxQsG4R7610P4oG2my0NA8NJXX8LXor/GOejmcrlQU1ODgoIC1g/mdGFxL4eZlZXlU5CZDUajEVVVVTh16hRiYmJw0UUXISsri/O363IilUqRn5+PHTt2ICwsDOXl5Z5KUn9BCPFk5qqqqqDX6zn1lAUAmUyGxMRE1NfXcx5LYWEhGhsb8ezFz+KVq16ZISwAFhQWpVIJi8WCJ598MlqpVP7cyy73A5hv+cY7AegppRkAfgFg8WIZDpxXoiIQCL66bdu2JB6Pt2AK2VtQ1u2zbhdvR1paGmdfvqWlBXK5HHK5nNPxCoUCaWlpOHr0KDIzMxcNIrLBbDajtrYWDQ0NSE9Px7Zt2wK6I/90+Hw+kpOTsXPnTigUClRWVnriTP4iLS0NUVFROHHiBIqLizn3A05JSQGlFN3d3ZyOl0qlkMlk6OnpwV2ld+HBrQ/O2Wc+YXELZG5uLj8mJuYyQkjGtNfUAK4E8Oo8l74GwMGp398DcDFZhpvjvBEVQgiJiYl54ZFHHol2pyy9caDmAJ4/8fzMY6cE5RvZ34Ber+c8wW90dBQGg4FzSwVg0i/v6OhATk4Ozpw54xdz3+l0oqmpCdXV1VCr1diyZUtALTzGBkIIVCoVduzYAalUihMnTqCjo4NTnchsjEYjBgcHkZWVhZaWFs4uDCEEa9asQWdnJ8xmM6dzZGVl4dy5c3A4HNh/yX7s27pvzj7Pn3jeax2LQqGA2WzG888/H6NSqaavcPgCgH3AvN27EwD0AgCl1AnAAMDvRVDnjagA2LZ58+YYm80270P90L8e8lrY9uDWB3FX6V1oampCXl4ep29up9OJhoaGRTM9i52jsrISeXl5yMjIWFKBnJvh4WEcP34cYrEY27dvh0KhOC8sk8UghCAxMRE7duyA3W7H8ePHPT1uuTA9hpKVlQWVSoXa2lrOYiUQCFBYWIi6ujpO5wgJCUFqairOnDkDAF6FxV3WP9tiIYQgPT0darWaREZGbiCEqAghVwEYoZTWcHpDfuS8mfsTHx//xP333y/j8/leYynzuTzuaPro6CgIIZyDs83NzUhNTeUcl3C5XKiqqkJKSoonJen+t6KignVJv8Ph8DRL3rhx46oGXpcTPp+P3NxcGI1G1NfXQyaTIScnh1XZvLegbGpqKqxWKxoaGlBYWMhJiN19fru6ujg1Vk9KSsKxY8dgsVggEok8WZ/nTzw/KVRkMuPz3PHJ+3p6Vugf//gHjEYjHA5HLI/HO+1yuaoBrCGE7AYQBkBKCPlfSun0SYj9ABIB9BFCBAAiAYyyHvginBeWCiEkOTY2Nj8iIsKrlbKQy7P/kv2eXhlcg7MajQYTExOc3SZKKerq6iCXy+csCM+lpF+v1+PEiRNwp9QvVEGZjlQqxdatWyEQCFBWVoaJCd+aoS2U5cnJyYHL5cLZs2c5jys3Nxfd3d0+j2c6PB4PWVlZaG9v92zbf8l+vHLlK1+I3NQ/z514bo4rNDExgffff58olUoXgOsopWpKaQqAmwEcniUoAPAhgG9N/X7D1D5+ryk5L0RFqVQ+/OCDD8aYzeY5s3/Le8tx78f3zuvyAJOiEBYW5nPJ9nQYhkFTU9OS3J5z5855ZtV6w1dhcS/t0djYiPXr188RqAsdd5AyLy8PVVVVGBwcXHD/xdLG7tiIRqPB8PAwpzHx+XysWbOG8/yguLg4T+Wxm7vWzQreTt129358L8p7yz2bBwcHodVqcdttt0WEh4d7bYtACHmCELJn6r+vAYghhJwF8ACAh1kP2AcCXlQIISKBQHBdcXExb/aCW+W95fj2h9+e075geskzpRTt7e0+TzicTUdHB9RqNWdrYHR0FIODgygsLFxwv8WExV3ENT4+jq1bt84bqP4yIJPJsHXrVnR1daG9vd3rw+xrHQqPx0NpaSmam5s5WRvu8YhEIgwNDbE+1i2U060VAPjvXf+N2LbYyZDr1NtjKIPnyr5w8d999118/PHH0Ol04WKx+Efu7ZTSI5TSq6Z+/yml9MOp362U0q9RSjMopRsopefYv9vFCXhRCQsLu+mWW24J12g0M+o53NWyzdrmGfvvzdk7w/fUarUQi8WclnywWCwYGBjgPN/DXSRXWlrqUwxgPmGx2+0oLy+HRCJBUVHRinXHdzgc0Ov16O/vx7lz59DW1obGxkY0NDR4+sa2tbWhs7MTAwMDMBgMcDqdKzK2kJAQbNy4EVarFbW1tTMyOWwL20JDQ1FcXIyamhrOGaHc3Fy0tbVxOl6hUMBkMs2ozeHz+dC8qcGVGVfO2PeD1g9woOYArr76anR1deGJJ57AxRdfDKfTmUAIYdcMd5kI+EBtdHT0D6+//vpwsVg8o3rVW7Usn/Cxb8vMCPrZs2d97rMym5aWFtZBQTfuSWhsi+RmB28ppTh58iSys7P91knOG5RS6PV6aLVa6PV6mM3mGbOOQ0NDIRKJPEufDg8PQ6lUepY8HR8fx9DQECYmJsAwDCIiIhAdHQ25XA6JRLIsGSkej4c1a9ago6MDlZWV2LBhAyYmJjgVtkVHRyMpKcmT4WNLWFgYEhIScO7cuTlxP6vVih07dsBms8HpdOKGG27A448/7nmdEIKkpCS8+OKL+O1vf4uYmBi88847SElJwY8u+hE+PvfxjPPd/dHdwFXwuPdT6ySFhIWF7QNwE+vB+5mAFhVCSM6WLVsUDMPMCJKW95bjw7a5E7J+feWvZ8w2NhgM4PF4nBfOttlsnIvTOjo6PA8VW9zCUlZWBmCynwbXYruFcLlc0Gg06Ovrg8FgQFRUFORyORISEiAWixcUAoFAMO+YKKUYHx+HXq9HW1sbTCYTZDIZ1Go1ZDKZ3wUmPT0dAoEAJ06cgNPpZN0C0k1ycjKGh4c9gsmWtLQ0HDt2DImJiQgLC/NsDw0NxeHDhxEREQGHw4Ft27bhq1/9KjZt2uTZ5+OPP4ZKpUJzczNef/11fP/738f777+P4thiyEZk0Cl0nn0pKO79+F4UKgqxOXEzhoaG8I1vfANvvvnmLkJIxGr3sg1o90epVD7w3e9+N8bhcMwIsj534rk5a/J4m+HZ0dHB2XVpbm5Gfn4+pwdgfHwc/f39nOM4ACCRSMAwDFwuF+fKz/kwm81oamrC559/jpGREaSlpWHXrl1Yu3YtEhMTl9wDhRDiaXK0fv167Ny5E/Hx8eju7saRI0fQ3t7u10pZYNLSsFqt4PP5nNP+hBAUFRWhubmZ0/j4fD6ysrLQ1tY257xu99tt2c3+fA8dOoSEhAR0d3dj3bp1+Otf/4o1a9Zg/fr1uE5xHUJ4IZiei2BcDC574jIUFRXhV7/6FXbu3Ik77rgjXCwWf4P9O/cvASsqUxOj9hQWFvKmZzkO1BzAobZDM/bdm7N3jqDYbDaMj49zaog8OjoKoVDI6WF2uVyoq6tb0jo/drsdlZWVKCkpQWFh4ZIL5NwYjUZUV1ejpqYGUVFR2LlzJwoLCxEdHb2sBXM8Hg9yuRxr167F9u3bIRQKUVZW5rc5Pu4YyqZNm5CWlobq6mq4XPMVlS5MWFgYsrKy0NjYyOl4lUqFsbGxOe+LYRgUFxdDoVDg0ksvxcaNG2e83t/fj4yMDE9zqeTkZBw+fBiNjY347c9+i89v+xx58rwvDiCAWW3GKx+9gn//+99Qq9XYu3evODIy8n5OA/cjASsqADbu3LlToNVqPctceGsF6S2OAkz2nkhOTub0sCwlW9TZ2enpT8IFhmFQVVWFrKwsxMTELLk1JTBzTlBqaiq2b9+OhISEVVkOVSAQICUlxW9zfGYHZRMTExETE8O50hWYbA3BMAynNDMhBBkZGXNqX/h8Purq6tDX14fKykqvosXn8xEbG+s1i7Q5cTNe3fMqeNMeWRdcnmyQWq0GwzCQyWRyQoj/fWUWBKyoKJXKb1577bUxQqEQQqEQ5b3luOeje2YIirc4CvDFkhZqtZr1dfV6Pec4jM1mQ09PD7KyslgfC0yO+9SpU0hISJjRSpKrsLhcLpw5cwaVlZVISEjAli1bAqbf7fQ5PhKJBCdOnEBvby8rIZgvy5ORkYGQkJA5bggbCgoK0NLS4tXi6e3txa5du5CXl4f8/Hz88pe/nPF6fHw8urq6oFarUVxcjOLiYjzxxBMAgKioKOzatQuffvrpjGMSEhLQ29uLlJQUdHV1wWAwzPlbbU7cjD3Ze2ZsO9R6CAdqDiAqKgpGoxE33nhjhFAonNsUdwUJWFEhhFyVnZ3tSSN7i6Nck3ON105Zo6OjiIqK4rRu8VKslJaWFmRnZ3N2ezo6OiAUCr0uJ8pWWIxGI44fPw6Xy4UdO3ZAqVQG5Jwgd+Zj27Zt0Ol0qKio8MklWihtTAhBQUEB9Ho9p9oRABCJRFCpVOjs7JzzmkAgwP/8z/+gubkZFRUVeOmll9Dc/EVpAyEEoaGh+M///E/U1dXhn//8J7773e8CmCxT+Oc//zmnF9CePXtw8OBBSCQSDA4O4sorr/T699q3dR/45Iv7yz0/6Le1v4VSqcSOHTtECoXiNk5v2k8EpKgQQjIyMjJEBoMBcXFxXrM9PMLz6vYAQE9PD6eS+vHxcbhcLk6uy9jYGCYmJjg3q9ZqtRgaGkJBQcG8+/giLJRSnDt3DqdOnUJxcTGys7NXxc1hS0hICIqKipCZmYmKiooFxcCXOhRCCNauXYvW1lbORW0ZGRno6emZ81mrVCqsXbsWwGRAPTc3F/39/XPeT2JiIpxOJwYHB7Fr1y5P4PXSSy/FVVddhZ/+9Kf48MPJ+/rOO+/E6OgoMjIy8Omnn+Kee+7xOqbNiZvx6yt/Pae50z0f34M+0ucOCOcSQvy/mr2vUEoD7icyMvLhF1980XHixAlKKaV739pL8Rhm/Pym+jfUGw6Hgx4+fJi6XC6vry9EfX09HRgYYH0cpZSeOHGCjo2NcTrWarXSw4cPU7PZ7NP+w8PD9MiRI9Rqtc7Y7nQ6aXV1Na2rq6NOp5PTWHzls88+W7Zz22w2WlFRQZubm+f8HQ0GAz18+DA1GAw+nUun09HPP/+cMgzDaSx9fX309OnT877e2dlJExMT54zns88+o7fccgu9/fbb6RVXXEEbGxt9vqbdbqdHjhxZcB9vz8Tet/bSw4cP07vuuksP4HK6Ss9vQH6FhYeHf2P9+vWC+awUb9keNyMjI5xMfYZhoNVqOdUnjI6OIiQkBJGRkayPBYD6+nrk5OT4XCTnzWKxWq0oLy9HTEzMkjJPgYBQKMSGDRvgcrlQXV3tqdLl0gIyOjoacXFxc8rgfSU+Ph56vd6rS2YymXD99dfjhRdemDOetWvX4oUXXsBtt92G73znO9i7d6/P1wwJCYFIJILRaJx3n31b980I2gLAh20fohe9uOKKK6Li4+O/Nc+hy07AiQohJFoqlcZRShEXFzcnlsLD/G4PAPT19XEK0Pb390OlUnFyFZYSh+nv7wePx2PtNk0XFoPBgIqKCmRlZXmNx5yPEEKQn58PhUKBkydPQqfTcW4BmZGRAY1G47Ufy2JBV3fvkldffRUZGRlYs2YNamtr4XA4cP311+Ob3/wmrrvuujnnlUqliImJgUgkwubNm+FwOKDVan0ec0JCwhyXajqbEzfj5atenuEGueDC2z1vIyUlBQzD7FqOrm6+EHCiEhISsvuGG24It9lsOD16eo6Vsidnz7xr9DidTpjNZk6Zm56eHiQnJ7M+binZIrvdjvb29kUnG86HQqFAamoqjh07hpycHM5LRwQyycnJUCgUKCsrQ1FREafP2d382t1/ZjqLBV0B4PTp0xCJRGhsbMSBAwdw9913484770Rubi4eeOABr9ccGhoCpRQpKSmoqqqCy+VilXlTKpWLprTvKr0L12RfM2Pb37v+jrKeMqxbt04AoMjnC/qRgBMVhUJx+8UXXyyWyWSsrRSNRsOpnN1oNHpMTrYsxUppbW1FZmYm5365NpsN586dQ15e3rJ0op8OpRROpxNWqxUmkwkMw8Bms3GegOcrRqMRfX19yMnJWVILSIlEArlcPqevrC9B1w8//BBSqRQdHR3YtGkThoaG8Ic//AGHDx/2pIw/+eQTvPLKK3jllVcAAO+99x4KCgpwySWXoLOzE2+99RYrl1wgECAsLAwm08IV97PdIBdc+FP/n3DjjTfGxMTE3OzzBf1IQM39IYTwExISCuVyOc45zrGyUoDJbwcuWZ+BgQFOHe3NZjOcTienbJHRaITRaORspUxvTalQKBAREcGpg9x8WCwWz+JfJpMJTqcTAoHA8+OeHexwOMAwDIRCISQSCWJjYxEbG+uXRcJmx1AEAgFqa2uxbt06TunxzMxMHDt2DAkJCV7H19XVhVOnTnmtdlWpVBgZGUFOTg4yMzPxl7/8BevWrZv3Wvfddx/uu+8+AJOlBlwsLJVKhaGhoXn78ABf1K5MXzniuOY47sq7iwiFwuuwTD1TFiKgRAVA9po1a4hOp8Orfa+yslIopRgbG+M0w3R4eBjp6emsj3NX7XKhqakJBQUFnB4OSilqa2v91prSjc1mQ29vL/r7+xESEuJZH1oikcyp+Tly5Ag2b/5C4O12O4xGI7RaLTo6Ojw9ZuPj4xESEsJ6LN6CsikpKbBYLJy7+AkEAmRkZKCtrW2OmC8UdAUmYytxcXGLNobyhkqlwtmzZ1l/cSkUCtTW1i4oKsCktfJh24ee58UFF97veh8ikSiKEBJKKV0+E9YLAeX+EEJKt2/fLm3QN+Cj9plrIS1mpYyPjyMiIoL1Q2oymRAaGsr6xne5XBgaGuJUl+LOFnEt5e/o6IBIJPJLa0pg8jOoqanByZMnwefzsWXLFmzZsgWZmZmIjo72qYhQKBQiNjYWOTk52L59O0pLS2Gz2XDixAk0NDTAavV9PfHFWkCOjY1xLmpTq9XQ6XQzsjmLBV3d1a7Jycno7u5GX18fK4GIjIzE+Pg4a9dNJBJ5LMGF2Jy4GduSZi7de0Z/BiUlJQQAN1N4CQSUqMTHx1+Sm5sb+pn+M1ZWCsA9njIwMOCZW8SGoaEhKBQKTqnb9vZ2zqX8Op0OQ0ND8/aIYSMsNpsNp06dQl1dHZKSkrB9+3akpqZysixmIxKJkJWVhZ07dyI6OhoVFRVobm5etImTLy0gS0tL0dLS4jXNe8cdd0ChUMxbRPj555/jySefxOOPP47i4mI8/vjjiwZd9+zZgzfeeMOT5k1PT2f1ZUIIgUKhwMjIiM/HuImJicHo6OK9qWdMNgTQYGxAQkFCVEhIyPw+2jIRUKLicrk2JCYmotfaO2P7tuRtC1opwGRFKhdRGR4e5tT8qLe3l1P8RqfTgc/nc/KxGYZBfX09SkpKFkx9LyYslFL09fWhrKwMSqUSW7duhVwuX5YyfkII1Go1du7cibCwMBw/fnze1KqvdShCoRAFBQVe+8Ledtttc+bVzCYsLAxXXHEFKioqcPHFFy8adN29ezfS0tKQkZGB119/HT/4wQ9YfgqTLhAX10kul0Oj0Sy6361Ft84I2FJQVDKVAqVSeTHriy6RgImpEEL4iYmJsrrROlQNVc14LS82b56jJqGUYmJignUfDbvdDkII66Ciw+GA1Wrl1Ei7o6OD82Jkra2tSEpK8qk/7XwxFoZhUFdXBx6Ph23btvnFKvEFQgjS0tIQFxeHuro6aLVaZGdne4SMbWGbXC7H4ODgHHHfsWMHurq6Fj0+LS0NXV1d2LZt26KTGAkheOmllwBMBsiPHz8OSikrEY6OjvaIIJvjZDKZT93+vQVsT7pOQu6Ur/f5Yn4ikCyVrNzcXBzqOjTH9bm16NYFDzSZTJziKaOjo5xm7bqrdtlitVphsVjmrAjgC+Pj49DpdKzWl5ltsVgsFpSVlSEmJgYlJSUrJijTEYvF2Lx5M1wuFyorK+FwODhVygKTfWE7OjrgcDgW33ka5eXluPbaa1FWVsa6b4pAIEB4eDjGx8dZHUcIQXh4OOt5SEKhEE6n06d4zOz0MhVSMCGMjBCy9FQcCwJGVNxB2h5zz4ztvrg+Op2O0zKfWq2Wk6gMDAxwCtByLbADJrNFXDrRuYWlrKwMFRUVyMvLW/WqW0II8vLyEB8fj7KyMlRXV3OqlA0JCUFaWhqrFgdr165Fd3c3ampqIJfL8eMf/5jt8KFSqTAwMMD6uJiYGFZVtW6ioqJgMBgW3c9bwDY0MVQIYP5ZqstAwIiKSqW6mB/HD2swNMzYvpjrA0z2ouXy7c9FjBiGgclkYv0AUEo518NotVrw+XzO6yNPb03JZVWB5SIyMhI2mw18Pn/ewsPFAq+JiYmora3F2rVrPSX0CyGVSj2fwUUXXYQNGzawftB9qXb1Rmxs7LKKCjA3YDsYORgqCBGsqAsUMKJCKd1YS2tZuz7ApKiwfcjtdjv4fD7rnitjY2OcmjePjY15rffwhaVU7TqdTlRVVWHt2rV+bU25VGa3gJxvXePFAq+ffvopTp48iYMHD+LAgQPztgxw4y6fByaL0kQiEevYWEhICPh8PuvPUSqVYnx8nHVHusjISJ/XkZ4TsFVRyOJlexY4xO8EhKgQQnh8Pj+20zazIY4vrg+lFAzDsI4P6PV6TtaNVqvl1PeWa+par9dDIBBwyhbRqU5yKSkpkMlkfmlN6Q+8tYCMiIjw6sbs2LFjQQvt0KFDngZPJSUlaGlpwcaNG9HW1ga1Wo3XXnvNa/l8UVERvvvd76KwsJCz1eFLqnc6hBCIxWKYzWZWx0ml0gVnLE9njgsUB9jt9rWsLrhEAiX7Ex+bEMurHZ1puvri+pjNZk7d0w0GA6dWBVqtlnVchFIKjUYzp9uXL3R2dnJeEaCrqwuhoaEzsiP+qLxdCvMFZfPy8lBeXs5atPv7+5GYmIiEhAT09PRg/fr12L9//7wl9NPL54HJIH9TUxPr8oCYmBgMDg6y/qJwCwSbFSb5fL6nV4kvFrJMNE2EhQBDGPZpyiUQEJYKAJVD6hBN7z/rq+vjzvywZXx8nPW3P8MwcDgcM9Z08QWTyYTZi6H5grv0nUsw2WKxoLu7G3l5c4V5tSyWxVpAFhcXo7GxkdMqh2q1esFWAfMREREBi8XCuto1Ojoaer2e9fXYWB3TEYlEPq88EBcxs+7KGmINI4Ss2Dq5ASMqLolrhv/ii+sDTIoDl3oRd1k/G4xGIyc3ZCkuk1qt5lSU1tDQgPz8/HljOGyEhWEYDA0NobW1FdXV1aioqMDExARqa2vR1tYGrVa76JIYbkHR6/VYv349MjIy8Oyzz87YRywWY3BwEPfee6+nEO3VV19d8LzuEnp3k6yQkBDWwXAuAiEQCEAIYS2A7rgKWyQSic/HzY6rOMIdPADc+pxyICBERSAQxAsiZ979sjDfMh0TExOsFyt3PwBsGzIZjUZOLtPo6OiKx2EopYtWGC8mLCaTCadOncLRo0cxOjoKqVSK7OxsFBcXQyQSIT09HREREejv78fnn3+OpqYmr3N83IJSXFyMBx98EH/729/Q3NyMt956a07vEpvNhu3bt6OiogJ1dXX49re/veB7cJfQU0phNBpRWlrKOt3PJT4CcLM6wsPDF21nMN9xvta4zImrSECwgqISEDEVmUyWaRfZOdWIc4mpmEwmztYN20ZIdGoJULbXs9vtYBiGU7yotbXVq9vjDW8xFoZh0NLSgrGxMWRlZaG4uHiOtcTj8RAZGYnIyEgkJCTA5XJhcHAQFRUVSEhIQEZGBgghM1yepqYmZGRkeGJEN998Mw4dOjRnrF1dXTh79iwKCgrw9a9/HUeOHIFWq4Varcbjjz/uKXa7++67sXv3bnzyySfIyMiARCLBNi71sAAAIABJREFU008/zbpqNTY2Fl1dXawzbG7rgU2qn8fjgRAChmFYucNisZhVQHlGXGXSIGf/7cSRgBAVQZggo90xs4fobL9wPmw2G+tgo9lsZm3dAJPfuGxL7K1WK0QiEWsXZikNpwghrCyq6cJSVFSE06dPIzExkVWxHY/HQ0JCAuLi4tDW1oaTJ08iMzMT9fX1nhiKO6jqRq1W4+TJk3PO9fLLL0Mul+Opp57C888/P2c29nSml9ADQFVVFet4WWhoKOx2O2sxioyM5DSfRywWw2q1sroHxWIxq9UcZzw/EkAYJeQ2N4QDAeH+OOBIpxL2QVo3bB9Yi8XCOtgKcBMwo9HIySriGofhWrU7vTVldnY20tLSOMVy+Hw+8vLyEBsbi/LyctYtIK+++mp0dnbiK1/5Cnbv3o1vfYtd/2auBWZsH1qAe9A1LCyM9bXYHnNr0a1frA8kAUSxohWbrRwQomK32+WYJtq+BmkZhuHUqNpqtbIWFbbmqhuuwV0udTQulwsajYbTvCSHw4HOzk7k5+cvuTWl0WhEb28vcnJy0NbW5in2cgdV3XjrSxITE4PQ0FAkJiYiNTUVNTU1rK7ta6uA2UgkEtYCIRQKWc87AiYFgk1/GWBSrNmsD705cTN+sGVqNnUE4OA71rC64BIICFEBD6GY9rz6GqTlYjkA3ESFyzEAN1FhGAaEENYiNjY2hqioKE5C29TUhLS0NKSlpS0p3Tw9hpKRkeHp7QoA69evx5kzZ9DZ2Qm73Y63334be/bMLPZ0uxMikQijo6MoKSlhdX2JRMJp8TCuVgcA1hWyXESFC0br1PuRAA6rg73Zy5FVFxVCCF8gEMwYx3LGU4BJ94dtk2uuomK1WlkHW7mmybnGYdyd0NxLm3CtY/FWh5Kbm4u+vj7YbDYIBAL86le/wuWXX47c3FzceOONyM/Pn7FS34svvoj8/HwUFRXh5MmTeP7551m9F0IIeDwe61QvF/cHmCzZZ2utsKk5mQ6fz2f1voZMU93xRIDT5lyxOpVACNTGymQyZhRfmKwlKt++nZxOJ6fp+3a7nXUPFa6i4nA4WM/34SoqWq2W0wzkM2fOIC8vb0YMhW3l7XyFbTweDxkZGThz5gwKCgqwe/du7N69e8ax7sXLAeCZZ57BM88843k/XGYDSyQSmEwmVu06uVoP7uPY3E+hoaGcrMCQkBBPA3JWEICCrtgaQKtuqQAQM0Jmxqd0avCUTwdyeWDdsA1CchEVt1nMJZDMJZVst9tZW24WiwVOp9NrtshXi2Wxfijx8fHQaDSsYgIA90IxLpbAUkWFDQKBgNNSIwKBgFMMBwBmrDq2zCwqKoSQ3xFCRgghjdO2FRNCKgghdYSQakLIhqnthBDyIiHkLCGknhCydtox3yeE1BJCbpp1CYGTOGeMw2O2LQIn1eYIl0At1+AuFwGz2+2crLbF2mkuJiy+NFji8XiQyWSsA6hCoRB2u53VMQC3B53H47GOjQCTLglbgeByDDApKlymMLCFEHIFIaRt6jl+eGpbPiGknBBykBCyoG74Yqm8DuCKWdueA/A4pbQYwE+n/g8AXwWQOfVzF4CXpwYUAWA9gA0AvjHrXALC4yaiLpeLU1CS67VWSlS4WBxca29GR0c5V96y6dgWExPDaa4MlweQq3vBBbZZGWBSwLiICo/HY32t6fiyDCohhA/gJUw+y3kAvk4IyQPwAIA9AKoBXLbgOBe7CKX0KADd7M0A3HdRJAC343sNgDemFqavABBFCFEBHtPL21eBgPC5dVymlK6YqHBJX3MVFS7HcbXafJ3mMFtYXC4XqxaQUqmUU3k6l29nrpYAF7gIBBchcl+LizUFwP0E+nIDbwBwllJ6jlJqB/A2Jp9rPiafXxewsCvF1Xf4HoC/E0J+PjXQLVPbEwBMb4XfByCBUlpNCGnApMrNDudzFhUu1gPXP8pKuj8rKSpsPkN38PbIkSOwWq3YtWuXz+lygUDAqfp0YmICVquVleXGMAwnq8hgMLCuqrXb7azjN4QQn5suTcdkMrFy63SWabbA5Nd+GIDF8u3enuGNAH4J4GMAZwC8stAJuIrKPQC+Tyn9MyHkRgCvAbhkoQMopc8AeMbLS4RhmBnBAI1WgyNHjiw6CJvNBkIIzp075/PA3Z33fTn/dCwWC0ZGRlg9uO71htley2Qy4fjx46wsI/eiU2wbDo2Pj7MaH8Mwnhu7urra5zG6XC44nU7Wn4XZbEZVVRWrz91ut3P63IFJwWQjKhaLBZRSTlW8XO4Lo9HoU3d9AOjWds/exP4bbgpK6SlMisuicBWVbwG4f+r3dwG456f3A5g+UUM9tW0hnPz/396bh7V53nm/3xsJCYTYkcSOCRhsYxubxTbGdnKanDdv2zRNO3lPkzNt3snVTJqk7Uy6xW06k+TNnDbrZJouSeo2SZO2k2nTZnPaTlI33iAsBrPvqxGgFUlIQght9/lDPIoACfTcCBCOPtfFZZD06Hkw0le//UcEDgC+whFZhgzXXXfdmhcxNjaGmJgY3mXp586dC+n5/enp6YFcLudVB2Kz2dDV1bViN+9acD04fGppdDodNBpN0FmuwTh//jyOHz8ekjhwMZRPfOITvm2GoQ56slgsGBwcRGVlJa/ra2howMGDB3kFrrVaLXQ6XdCFa8FgeV2Mjo5CIBDweg1SSnH+/Hne5+ru7kZmZmbI7RsH1QdxZWBRWHIATCGUkXMs7+ElsAYkpgFcu/j9J+A1iQDgHQB3LGaBjgCYpZSuZfO63C43k09CCFlX4IoPLL4za2CNJSbA1TDwJdTxhpygVFVV+Wbt8imQs1gsTIFkFreO1e1kgeVcLG47dxwfK+qTOz/p+554CAUQyovqEoCdhJDCxdUet8H7vg6ZNf9ahJDXAFwHIIMQMgngYQD/COBZQogQgB3eTA8A/BnApwAMA7ABuDOEa3BRD1ucIyYmhj1vzxOW4BprwJAllRofH8979ingHVA0MzOz6sCq5YLCwadAzmg0Mk2wc7vdvEWFpbiRFdasIEuCgW9iYnm9Fw0hoEgpdRFCvgbgPXjdpZcopT18rnPNvxal9PYgd62wYxcv+qt8LgCAk7IZKhAKhUzlzizwLZEG2OsKWOosRCIRUxpVoVCgt7c3qPkeTFA4QhEWSim0Wi3veSVOp5O5zodvRTKrxbuZAXy+Vpt/vReloVfUUkr/DK+BwEQkVNQuuB1sqrKeYiC+WSAW64F1NzFLRSghhKniMjExEU6nM2AT3lqCwrFWgZxOp0NKSsqmtSuwjLZYWFhgHofB1ypiFZX1VJAjcDnHhhAJoqJbmGUrVGIVlUhuAgO8w5hZajpY2/6Li4tXrMcIVVA4ggkLpRQDAwNM+6NZ19KyTPZj7e1iaU5lbYRlriCnAAH5+IgKpdTpdrJVKrFWTrK4F6y9ISxixDLbA/AuLdfpdLyPUygUcDgcvmP5CgpHIGEZGxtDSkoK08YDnU7He1AVpRROp5N3ywKLOACb25zKLCoLABGRja/vX2TLRQUAiIfY/RYThjz6gBsDyJf4+PhNExU+U9A5uEwOXz8/LS0Ner2et2tHCEF5eTm6u7uh1WqZBIXDX1g0Gg2USmXI83L9cTqdcDqdvN/oNpuNSRxYXS2ArTmV5Rr5nstgXyx+swACiYB/ZyYjESEq4lixzj+DHuroAxbXAmAb58fqarEO/0lOTg55fy6HQCBASkoKkwsUHx+P4uJiNDU1oaysjPkNBniFJS8vD5cuXUJ5eTlT/CDQVLhQYHWZWIZpsQaSWWI+fNPJDcoG1F2p8/5gBUREFPoW+3USEaICATTw09G/DP0lpMO4/+TNmrzFEothFRXWtREFBQW4cmVFJeWacJWaFRUV6OnpgVar5f0cgPdvoVQqoVQqsX//fnR0dPB2UbnnWG3gdTBY16GwrHphWUgHbM7kwVc7Xv1oL7kF8Bg8F3idcB1EhKi4Xe5Rf1F5Z+AdNCgbQjqWJSvDss8WYIt1SCQSzM3N8RY+mUzGtOM3NTUVc3NzvH4//xhKTk4Ojhw5gtHRUVy+fJnXaMbZ2Vk0NjZCr9ejtrYW+fn5TBPkdDodEhISeAczKaUwmUy8dzNxFgdfN4Z1qDlL/IbvjJ0l40MswLxmvjv4o8NLRIjKrHa2i1g/+oN64MGrHa+GdCzLGECpVMo0/IfF6mBdyh0fHw+Px8P7U54QgtLS0oDLzgMRKCgbHx+Pw4cPIycnB21tbWhsbMSVK1dgsViWxHncbjdmZ2cxMjKCuro69PX1YdeuXTh48KAvoMh3NCWlFIODg7xrWgBvgR3LjN6ZmRleu3s4WFwmSilTQR/rznAAgDeRyH+EHiORME4STodzslBQ6BrDmO96Qh3UxFkCfEYHCoVCeDwe3h2pSUlJmJycDPnxHOnp6dDr9bzN68zMTKjVat69TXK5HENDQ2u+6FfL8hBCoFAooFAoYLVaoVKpMDAw4LO6LBYL6uvrkZCQgPT0dFRWVgb99OVTeatSqZCQkMCULZqenua9nRBgd5nMZjN27drF6xjWQPLc3BwvC8wXpAWw6AXwbxFnJCIsFQAqgUWwJAq6pG17FVitDk6M+JCcnMzUss4aH8nNzV2y0iJUCCHYt28fOjo6grpdfNLGUqkUO3fuRFVVFa699lpcd911SExMxIkTJ1BZWYkdO3as+UYJxWJxOBwYGBhgyhZx60n4bpAE2CwVj8cDp9PJO53MurKFz+7vJUFaAMRKKD6OouI2uZeISt1EXUhxFW7IMV9YXBmhUMjUb8RlcvimiOPj4xEbG8s7C8SdMyMjI2CbPGsdynpZS1i6u7uxc+dOpsIwlUoFhULB2/WZn5+HQCDgXdfCrUPhC6uo8JnstyRIC0C4IHQDYNs/wkCkiMqUQ+tw+G+qDzWuwrrwmjUrw1K1SghhmtEKAIWFhRgbG+N9HACUlpZCo9EsKYjbKkHhCCYs4+PjoJQypZEppRgbG2PazKhSqTbdZeIrKpyrHqpg9ur9lt67gDgaZw6lmTBcRISoUEqdbofbeCDpwJLbe3W9QY74CP+F13xITU2FwRCai+UP61rN7OxspnUTMpkMZrOZqUUgJiYGVVVV6O7uxtzc3JYLCsdyYZmZmYFSqQy4CD4UZmZmEB8fzzRagVVUWNbSUkphtVp5x4v4tB0sd32gBeLj4jt5nXCdRISoAIBAIGiVW5f6w6G6QCxWR3x8PBwOB1PVKovFkZ6eDoPBwPt8hBDf3hwW4uLicPDgQTQ2NuLSpUtbLigcnLDU1dWhs7MTVVVVzDNQBgcHmXqLuKltfAOn3EQ/vsfNzc1BIpHwFk4+afLlrg9REVi0ltO8TrhOIkZUNBrNmeKFYpf/epJQXaCUlBSmACrLcUKhECKRiHeQNyYmBnK5HGp1aFktf7KysmAymZgC0ty5Oet3swaFh4JQKFz3dWk0GojFYqY4xcTEBPLz83kfx9KTBLC7THxEZYnrAyDbnL0wb5tv5H3SdRAxrzCXy9Uy2TNp3Je0b8ntobhAW+HKsAxxLigowPj4OO/jCCHYu3cvenp4zcoB8FEM5fDhw6isrERzczNT02G4mZiYQHd3N2pra1FWVsa0u9nj8aCvr48pW0QpxfT0NFMMR6VSITs7m/dxLC4T4BWV1NTUNR+3wvUB4JxwOgC08z7pOogYUQHQ097ejqKkoiU3huICsW6y4+pH+JKZmckkKpwvzRJYTktLQ2xsLK/zLo+hpKSkoKamBgMDAxgaGmJf97AOXC4XOjs7odFocPToUcTHxzPvbh4eHkZ2djZT3YdGo0FGRgbTKMhQ3+T+UEqZgrRcv1koxXIrXB83AZ2nZkop//LxdRAxokIpdSwsLJhvLrgZfLNAMTExEIlEvPt5uLgK30ZBsViMmJgYpuBpUVFRyNPQl7N371709/eH9MYLFpSNi4tDTU0NXC4X6urqmDJgrOh0OtTV1SExMRFVVVVL3ih8hcVsNkOtVqO4uJj3dVBKMTw8jMLCQt7H6vV6pKen846LcDN6+R5nNBpDFrDlrk+ZpwxxsXEdvE4YBiJGVABAIBC0yRZkOJi+tEs5FBcoIyODyayXy+VMzXOshWlyuRxms5mp90gsFmPXrl2rFrUBa6eNBQIBdu/ejf3796OzsxNtbW1M1xMqJpMJTU1NGBsbw+HDh1FYWBjwzRWqsLjdbrS3t+PAgQNMsRi9Xo/4+Himql2lUonc3Fzex7FmmUKN3wRyfVJNqdRgMJzlfdJ1ElGiotFozgwODjpzxEv93FBcINYBRayp3pycHExNTTHNLtm5cyeztZKVlYW4uLigu474pI2Tk5NRW1uL7OxstLS0oLW1lWkeSyA8Hg9UKhUaGxvR19eHkpISHDp0KCyVt11dXcjLy2MKzgLA0NAQSkpKeB/ncDhgtVp5uz4AoFarV91ZHYxQ4zBPfvjkUtcHBEnaJPPc3NymBmmBCBMVp9N5qa6ubvZGxY0rXKAn659c5UhvJofbMMeH5ORkWCwW3nUuQqEQaWlpTFZOZmYmTCYT7wwSx969e6FSqVbEg1jqULgen+PHj6OwsBCTk5M4d+4cOjs7oVKpeFUP2+12TE5Ooq2tDefPn4fBYMCePXtQU1PD6424mrBcuXIFbrcbO3bsCPn5/NHpdBCJRExp9YmJCeTl5fF2YaxWK8RiMe+qXYfDAULImsc1KBvwTv/SLRonFCcw3Dm86UFaIEIaCv3obm1tpY888ghuNN6Iv4x/NFeFG4dQk1cT8EBCCKRSKcxmM6/GK0KIz8rh+0myY8cO9Pf3Q6FQ8DqOEII9e/agp6cHhw4d4nUs4I0hVVZWoqmpCRUVFb46nfUUtnFVv2lpaXC73TAYDNDpdBgeHobL5YJYLIZEIoFQKIRQKITdbkdXVxdcLhfm5uZ8fTAZGRkoKChAeXn5utLXgZoQuUlyR44cYSqS83g86O3tRXV1Ne9jKaWYnJxEbW0t72NZXR+tVhvS8rrlAdoYxOAre76Cb85+00Yp5Z8VWCcRJSqUUkdubu7Y3Nyc7O8L/x7vjb/n+8/irJU3b3sz6PFZWVlQq9W852lkZ2djbGyMt6gkJyf7JtHzrebMyMjA2NgYdDodr62HHPHx8aisrERra6tPoMJV2CYQCCCTyXzXRSn17Qx2uVy++SNZWVmIjY2FRCLh/SkcCv7CsmvXLvT19aGmpoZ5ovyVK1egUCiYRghotVqkpKQw/Z4qlQpHjhzhfZxarQ6pqG95gHZ/yn7EamNBKf1v3icNAxHl/gCA0Wh85cKFCwt5yMPNu25ect9aw5vkcjnzYCOLxcI073bnzp3M1a5lZWXo7e1lWjgGeJspwzUCcjUIIRCLxUhJSUFGRoZPTDIyMpCcnLwhgsIhl8uRm5uLS5cu4cCBA0zNhoDXNRsfH2fOFg0NDTEdazKZEBcXx7ub2ePxhDRZLlCANi8uD2+88YZBo9H8lvcFh4GIExWbzfbW7373u9mYmBjcX30/r9iKSCSCUCjknckghCAvL2/TszkSiQS5ubkhD1RajtlsxtDQkG8EJGvFbSSj1+uhVCpRXl7ONJoS8IpCR0cH9uzZw2TlrCdbND4+zhT/4bI+a7l5ywO0MYjB54o+h3PnzrkAhDY+McxEnKhQSqdVKpU5Li4OhcLCFdbK2wNv41TrqaDHc1kZvnCiwprNYbVWrrnmGhiNRt4VwctHQFZWVqKlpSUiqmXDxZUrV9DX14cjR44gLy+PqUAO8A7RFovFvGNfHIODg0zZIqfTCZPJxOTeTk1NrVntGyhAe132dch0ZkIgELRQSjdtLYc/EScqAOBwOP7Q2dlJ1Wo1Hjj6wBJrhYLi3nfvDeoGZWVlMVW7ikQiJCUlMTULctkcFmuFEIIDBw6gs7Mz5ExLoKBsUlKSr1p2dHR0S6plw4XH4/GtC6mpqfENfGapvLXZbBgZGUFZWRnTtej1euZsEbcRgG9QmRvTuVbGLJCV8nn55/HBBx9Yp6enX+Z9wWEiIkVlZmbmd3/84x/1NpsNh7IPrbBWVnODRCIRxGIxU6Xojh07mHtzdu/ejd7etYv0ApGQkICioiK0t7evKQarZXm4almr1Yrm5mamGNFWMzc3h/r6eojF4hVVtwA/YXG73WhpacH+/fuZ4j6UUvT29jL3FrE2LKrVaigUilXF6FTrKbzd//aS2z5V9ClUZVbhrbfemvd4PO/xPnGYiEhRAdBx+fJlV0pKCrRarddaIUsvdbWgbX5+PiYmJnifNDU1FXa7nal+RC6Xw+12M1k6gNf9EovFGBkZCfqYUNLGAoEA+/fvR35+Purr6zE9Pb0trBZKKUZHR3Hp0iXs3bsXO3fuDPqmClVYOjs7kZeXxzTUGvC6X+np6UxzWrRaLZKSkpgCy2uJUYOyAff96T5Qv/XIAiLAF6/5IlwuF2w2m5JSumUBtogUFUopjYmJOatUKjE1NYWavBo8/+nnlzxmNWtFoVBAp9MxzS5Zbzanp6eH+U28d+9eqNXqgAV1fOtQsrKycPToUWg0GjQ1NTE1MW4WBoMBdXV1WFhYwPHjx0MqlFtLWDgXkLVIzul0YmxsjCmWwmWLWGe8uN3uVYPC3/3bd+GmH2UMCQie+/RzyHRmorm52Tk7O/tr3icOIxEpKgAwPT396rvvvmuyWq1wuVy4u/Ju3LLrliWPCWatcLNLWGIr68nmSKVSpKenM7lQgPe6q6ur0dvbu2TOC2thm1gsxsGDB1FcXIy2tjZ0dHQwNUFuFGazGc3NzRgaGkJ5eTl2797Nq2s4mLBMT09DrVajvLycqUgOAPr7+3HNNdcwuU3ryRZduXJlVSvl5JmTuHBl6V6wz5Z+FreX3I64uDi89tprprm5uTd4nziMRKyoADj35z//2elfe7I8aLuatVJYWMgcH1mPtVJaWoorV64wN+iJxWJUV1ejra0NVqs1LCMgMzIycOzYMchkMjQ3N+Py5ctMw7TDAaUUer0eTU1N6O7uRlFREQ4fPszcx7NcWPR6PYaHh1FdXc08SU6v18NisTDFQwD2bBHXLxUs69OgbMBT9U8tuY2A4IHaBzA1NQWpVAqlUmmllPL3/cNIxIoKpXTB7XbXjY+P++IjNXk1K4K2bw28hZNnTq44nispZ3nzcNkclk91oVCIffv2hRR0DUZCQgIqKirQ1NQUthGQhBBkZ2fjxIkTyMvLQ39/P+rq6jA2NrYpAd35+XkMDg7i/PnzmJiYwK5du3D06FGmvcfL8R9N2dXVhUOHDjEX5LlcLnR3d69rXi5rtmh6ehoKhSKoGD754ZNL4igA8J3a7+BI7hGoVCqcOXPGYbfbf8n7xGEmYkUFAFQq1RPPP//8jNvt9r3BHzj6AARk6X/6k/VPBhSWa665ZtXAZzC4LX99fX1M152eno6kpCRmN4i7ho0IsHK9TocPH0ZVVRXcbjcaGxtRX1+PoaEhmEwm3rGoQHBB676+Ply4cAGXL1+GWCxGbW0tKioqeLdSrIX/yExWlwcAent7UVhYyFTKz2WL+C4Y444dGxsLOuMlULbnRP4JPHHDE9Dr9UhJScHPfvazWZPJFLyIa5OIqN6fADRfunTJLJVK05VKJUpKSlCTV4PnPv0c7nn3niWq/VT9UyhKLcLdlXf7bsvIyEB/fz/T7lqFQoGxsTEYDAam7MHu3btx8eJFn8DwwX8EJKUULS0tG/JGjIuLQ3FxMYqLi2G326HVajE6Ogqz2QyBQICkpCQkJCRAIpEgLi4OsbGxiI2NBSEEHo8HdrsdDocDTqfTlzXjpvYD3s5xmUyG4uLiDS3l12g06O/vx7Fjx2A2m0PahBjseWw2G/bt27f2gwOgVCqRmprKZKVwGywDvU6DZXsev+FxAN5s0WLXewellP8owzAT0aJCKaVJSUk/e//9939QXV0t5tKMd1fejRHjyJJ4CgXFfX+6D/vk+3ydzIQQFBUVYWRkBHv37uV1bm4ubHt7O44dO8b7008gEKCiogKXL19GbW1tyG+qQDGU6upqtLS0YNeuXUwzOUIhLi4O+fn5vjiC0+mExWLxiYRer/cJCKUU8/PzaGtrg0gkQmxsLOLi4pCQkAC5XA6pVMrc9MeX0dFRTE9P+0SEK5TjKyxzc3Po7e3F0aNHmSwdp9OJkZERHDt2jPexgHc0ZqACvQZlA+56566A2Z6avBrfjJcXX3zROD09/TjTycMNpTSivwCkFhYWatvb26lKpaL+PPDXBygewZKvW167ZcljPB4PPXv2LLXb7ZSFzs5OOjExwXQspZQqlUra1NREPR7Pmo+dnZ2lH3zwATWbzSvuW1hYoHV1dXRoaCik59pozp49u6Xnd7vdtL29nba2tlKXy7Xifo1GQ8+dOxfS393lctHz589Tg8HAfD09PT10bGyM6ViDwUAbGxtX3P7hxIc09tHYVV/jg4ODtLOzkyoUikkAMTQC3rMRHVMBAEqp0W63X5yYmFixqe+JG55YkWZeHrhd796c0tJSDA8P8151ypGbm4v4+Pg1J72tleURiUSoqanB3NwcWltbma/namB+fh4NDQ2QSCQ4ePBgwMBmqAVylFJ0dnYiPz+faaIb4B3CpNPpmDYkAt70dWlp6Yrbn/zwSTg9S//OAiLAA7UPAPBmiyYnJ/Hee+8tLCws/IxSuv5gWBiIeFEBAJVK9cjTTz+tB7CiEzeUwG1OTg70ej1TNkckEqG4uBjd3d0slw7AWxSn1WqDjq0MNW0cExOD8vJyZGZmor6+nmktyXZnenraN19ltapbIDRhGR4eBiGEWRAopWhvb8f+/fuZ3CaDwQCBQLBiL/PJMyfxVv9bS27zd3sAbzl/WloafvKTn5hNJtPS6tAtZFuICqW0a2hoaComJmbFJz4XuPVfQgZ4A7dcNzMhBCUlJRgcHGQ6f25uLhwOB9OsFsArBocOHcLQ0NDBzxbEAAAgAElEQVSKMn6WOpTc3FxUV1ejp6cHfX19zPNYthMOhwNtbW2+6WuhpqJXE5aJiQkYDAZmQQCAkZERpKWlMVk5lFL09fWtyBadPHNyRf0VAcELN73gS0RQSjEyMoKhoSHqcDjeo5Ty36a3QWwLUQEAnU73yC9/+ctZi8WywuK4u/JufKf2O0tuo6C45917fMKSlZUFi8XC1GhICEF5eTl6e3uZazpiY2Nx6NAhdHV1+a5hPYVtCQkJqK2thUgkwsWLF6+qkQf+UEqhVCpRX18PuVyO6upq3gOPAgmLRqPBxMQEKisrmcdeWiwWTE1NBXRdQkGtViMhIWFJdvBU66mABW7+ggJ462EkEgmeeuopvVqt/v+YLmCD2Dai4nK5Tp8+fdqSlpYWsPbkiRue8PmaHP7Cws2FZe0kjouLQ0lJybrcIP8RkGq1et2VsjExMb6K1NHRUbS0tER0jw9fjEYjPvzwQxgMBhw7doxpjACHv7Co1Wr09fXh0KFDzFkqj8eD9vZ2lJeXM1XuejweDAwMLLFSTp45uaJUAvAWuPkLCuB12+bn5zExMTFKKWWb8rVBbBtRoZS6rVbrIy+88IJZr9cH9JEDBW65VHODsgFpaWkQCoXMbkxOTo4vOMZKYmIiSkpKcOnSJezevTssIyDj4+Nx+PBhFBQURGSPD18sFguam5sxMDCAvXv3ory8PCx1LnK53LeO5ODBg7wtHn8GBwchk8lWxEJCZXR01LduBfjI5fEXFK4E/4kbnlhyrNFoBAA8+OCDM2q1+p8Yf4UNY9uICgDMzc396vXXX59ZLZvywNEHEBuz9AXopm7c9c5daFA2oKysbF1xiPLycgwPDzNv9jObzRgcHERVVRX6+vrCuiFQJpMt6fFpb2/f1A2E64FSipmZGTQ3N6OzsxNFRUU4cuRIWAv+NBoNpqencfDgQbS3tzONpgS8bovRaGR2e+bn5zE5Oembebuay7NcUABgYGAAMzMzGBoa6qSUNjNdxAayrUSFUuo2GAz3P/PMM0adThdwzWlNXg3O/8N57MlYOlinV9+L4y8fx697f43c3FzmZV6xsbG+oja+aV3/GEpWVhaqq6vR2trq++QJB/49PtnZ2ejp6UFDQwOmp6cjMqDrdDoxMTGBuro6jI+Po6SkhFcgNlSmp6cxMDCAmpoa5OTkMI+mnJubQ19fHyoqKphdsZ6eHl9H9qnWUyG7PAB8Gb/vfe97M2q1+l6mC9hgtpWoAN7Yyvnz56cABM3m1OTV4Jc3/3JFqtlN3bjn3XvwN9PfoNFomAdFJyUlYefOnWhrawu5PydQUFYqleLw4cPo7Oxk2pK4GoQQyOVy1NTUoKysDEajERcuXEBHRwdmZma2dHCT2+2GRqNBS0sL6uvrMT8/j6qqKlRWVjK7E8Ggi7NNxsfHUVNT43N5WEZTulwutLa2rmuqv1qtBqUUCoUiqKAEcnm436W/vx+jo6MerVb7t0iLpXCQrXxxsUIIqb3++uvfefjhh9MOHjwYdG7FqdZTuO9P9y0pcQa8puUzn3gGVaQKtbW1zJ843d3dEIlEa7a5r5XlcTqdaG1tRWpqKkpKStbVELcalFLodDpMT0/DaDQiMTERcrkcGRkZiI+P53Xec+fO4brrrgv5vFarFXq9HhqNBna7Henp6cjNzUVKSsqG/b5utxsdHR0QCATYt29fwCyPVqv1DddeTSgopbh8+bJvWRoLTqcTdXV1qKmpwcN1D+Op+qdWCMotpbcE3W3FZaxuv/12/cjIyAFKKf8J75tARPf+BINSWp+VldVrs9mO9fb2Bt3yd3fl3dgn34e73rlrycIlCopvfvBN3FlyJ7JGs1BUVMR0HXv27EFzczOUSiXy8vICPiaUtDGXbu7p6cHly5dRXl6+Ib0znPUil8tBKYXZbIZWq0VnZyfm5+chkUiQkpKCxMREJCQkICEhgfd1OBwOX2OhxWKB0WjEwsKCb4DVvn37mMYz8sVut6O1tRVZWVlBF8IDgTchBqKvrw8ikYhZUACv21NUVISH6x4OOAcoNiZ2RQaTw+PxoL+/H729vU6LxfL7SBUUYJtaKgBACNlbUVFx7rnnnksvKipadYl1g7IB1/7q2hUlzwBwe97teOHWF5iHBLlcLjQ0NKC0tNT3AuVgqUO5cuUKxsbGcPDgwbB3Ja8GpRQ2mw0mkwlWq9UnDFwcJiYmBiKRyJc+5TYrulwuOBwOnzsVGxvrEySpVIrU1FRfhmOz0Gq16OnpQVlZ2Yq/yWrHBLNYRkdHYTAYUFlZyWxVqdVq/KnjTzhtPI23B95ecf8tu27BA0cfCLrWd3x8HEajETfffLNucnKylFIavkBcmNmWlgoAUEq7s7Ky6qanpz9jt9tjjh8/HrSIiQvePln/JN4aWFr6/JryNSh/rcTjn3kctfn89+QKhUIcOnQIDQ0NiI2N9VVWsha2FRQUIC0tDW1tbcjNzV31UzacEEJ8YhAIt9sNp9PpE5nGxkbfcq7Y2Nh17U0OFx6Px5dR81/tEQrBLJapqSmo1WocPnyY+e+wsLCAb/zpG/jd5O9WuDtA8BgKh8PhwNjYGBobG+3z8/M/i2RBAbaxpQIAhJCCkpKSljfeeCMjLi4uJDcmUAk04I2zfKf2O6v+cVfDZrOhqakJ1dXV8Hg86y5sc7vd6O3txdzcHMrLy3nPg9lo+MRUNoPZ2Vl0dHQgOzsbRUVFzALgb7GYzWbf/mbWOhlKKe549Q78Zvw3K+4L9TXX3t4OkUiE66+/Xq1Wq4sopWyzSjeJbWupAACl9IpcLv/t6dOn7z58+HB8Tk7Omp9O3B9weZCMguLJ+ifRONmIx69/PKgZGgyJRILKyko0NTWBUorDhw+vq7CNCy7qdDo0NTUhLy8PhYWFEWERRBIulwsDAwMwGo0oLy9ft8vIWSwXL16EQCBYl6A0KBvw0HsP4czUmRX3CYgAz336uYBpY3+MRiNsNhueeOIJ09zc3PciXVCAbZhSXo5Opzv5H//xHyqRSITOzs6Qjnnihifwwk0vrEg5A8CFKxdw/OXjq65WXQ1KqW8yWjiQyWQ4fvw4HA4H6urqwlrTsp2hlEKtVuPixYuQSCSora0NWwzK4/H4LB1Wi+fkmZOofak2oKCcKDiBi3deXFNQPB4POjs7oVarPWfPnu2wWCyvMF3MJrOt3R8OQkjl/v373//FL36Rlpubi+zs7JCOa1A24LtnvosLExdW3MfXHfKPoRBC0NLSgvLycuYZHYGwWCzo7u5GbGwsdu3axbQCIlxspftjNBrR19cHsViMsrKysAaCp6enMTIygsOHD8NkMoWUbvYnnK+pgYEBWK1W3HLLLdrJyclySqma1y+zRWx7SwUAKKWtKpXq1++///78wMBAyJ3ENXk1OH/neTxQ+8CK0QmcO3Ttr64NugmRY3lQViqV4tChQ75Cs3CRmJiImpqaJT0+gaqKr1b8e4LKyspQWVkZVkFRKpUYHR3FkSNHIBKJeBXINSgb8Ln/+hyOvXQsoKAIiCBo2X0gzGYzNBoNnnrqKZPJZPrOdhEU4CqxVACAECKWy+W9r7/++jUSiQRVVVW8jm9QNgTMDgHexdc377o5YMpvtSzP/Pw8Ll26hB07djDvkAkGpRQqlQpDQ0NITk5GUVFRWJoTQ2UzLRWDwYCRkRE4HA7s2rUr7CX8lFIMDAxgdnYWlZWVK2pz1iqQO9V6Cve+e++SZen+nCg4wStO5/F4UF9fD7Va7fn6179+QaPRfIJuozfqVSMqgNcN2rdv3/svvvhiWlZWFnJzc3k/R7DsEADEkBg8/+nnfb5wKGljl8uFy5cvQyqVYvfu3WFPD1NKodVqMTIy4huFkJGRseFp6I0WFW6x1ujoKOLj41FUVBRWV5LD7Xbj8uXLkEgk2LNnT9D/t0DCwn0QvT3wdsBUMWtGsa+vDzabDZ/97Ge1U1NT28bt4djW2Z/lUEpb5XL5r9577717jx07Fp+WlsZ7f0uw7BAAeKgHX3n3K/jL8F/w1fKvQqASrJk2FgqFqK6uRl9fHy5duoSKioqwVssSQqBQKKBQKGA2mzEyMoKenh5kZmYiLy9vU6pXwwWlFLOzs1AqldDr9ZDJZKisrGTawRMKdrsdly5dQn5+/pqVssvrWB66+FDA1wjHWsVswTAYDDAYDPjRj35kmp2d/dZ2ExTgKrNUAIAQIpLL5b1vvfVWkdvtxtGjR5nSsA3KBjx28TGcHjod+Dwg+HTRp/HgtQ+G/MLhfPaKiooNdVVcLhdUKhUmJyfhdruRnZ0NhUIRVoEJl6XCtQtoNBqoVCpIJBLk5eVBLpdvaPpcr9ejq6sL+/btW7Uaezl/6vwTHvzbg+g0B840Lrdm+eBwOFBfX4+ZmRnP1772tXMajeaG7eT2cFx1ogIAhJCDe/fuPfPaa6+lEUIC7lMJlZ9++FP801//KegnEgHBZ3d9NuRPpdnZWbS3t/viLBvtpszPz0OlUkGr1foa+RQKBVJTU9c1+Gg9orKwsICZmRlotdoljY1ZWVkbunQM8LpVg4ODmJmZQUVFRchFhZyr887AOwFjJwQEnyn5DL577Lu8rRPAK67Nzc2QSqW48cYbtVNTU/sppWzTxLaYq1JUACAjI+PBT37ykyfvu+++pMLCwnUt4TozcAaPvP8IGgwNQYNxqwVzl8Pt63W5XGGbahYK3CpS7s3sdruRnJyM1NRUJCcnQyqVhnwtoYgKpdS37MpkMsFoNMJisUAkEiEtLQ0KhQIpKSmbVtBns9lw+fJlyGSykLvBuRTxxYmLQT9Y9ifvx49v/jGuveZa5msbHh6GxWLBPffcY+zq6rrDZrO9y/xkW8xVKyqEECKXy/948uTJT1ZUVMRVVVWtq65DpVLhN+d+gw8WPsB7V94L+gIDQo/2T01NYWhoCHv37uVlgocLj8eD2dlZGI1GzM7OwmazweFwQCAQICEhwbfqVCQSQSQSQSgU+gSgvb0dBw4cgMfjgdPphMPh8G0wnJ+fh81mA6UUIpEICQkJSElJ8a0E3YxeJn8opZiamsLw8DD27dsXUvZorSAs4LVOPq/4PF76f19ibkgFvM2ZAwMDeOmll8ynT59+RqfT/R/mJ4sArlpRAbxpZplM1vqLX/xid0pKSszRo0eZrAIuy7Nr1y709/ejK7YL3/jbN4JaLUDobpHNZkNXVxdiY2NRVlbGPPwnnLhcLthsNtjtdp9gOJ1O38pTAL5xD4QQ3+pT7t/4+HhIJJKIaCmYm5tDZ2cn4uPjUVZWtubf/1TrKfyo8Ufo1/cHFZMYxODGHTfiptSbcHPFzRgZGWHa3cxd3+IIzYUf/vCH72u12s9uxziKP1e1qAAAISQzMzPz8h/+8IcsrqOYzyfl8rSxxWJBa2srFuQLeGv0LfTqelE3URdUYAgIdst2458P/3PQ4B1XczIwMICioiLfmzWSibSGwuV4PB4MDw9DpVJh7969q1onDcoGvNrxKhonG9GuaV/1eU8UnMC3yr+FVGsqDh06BLFYHPKgp+W4XC58+OGHsFgs9M477+zX6XQVlNJtX8141YsK4K1f2blz53u//e1v0yUSSciB22B1KDabDc3NzdizZw/kcvmqpdn+HMg8gCM5R3BH+R0BrRen04m+vj5YLBbs3bt3U+ep8CWSRYV7k2dlZaG4uDioxRSKVQIs/WC4MeNGTE5O4tChQ0usHr7CwgVm3W43br31VpVKpaqilIZ3pugW8bEQFQBITk7+UlVV1bOPPfZYqkwmQ2Fh4aqPX6uwbWFhAc3NzSgoKPBVy7K8SANZLyaTCb29vRCJRFve4xOMSBQV/56gXbt2BUyh87FK/F3YI7lH0N/fD4vFgsrKyoC7fviMpuzq6oLL5cLtt98+Mzg4+KlInIrPysdGVABALpf/+I477viHz33uc4lFRUVBM0KhDljiqmWTkpJQWlrqc1lCCfJxHMg8gB3JO5ApzVxhweh0OvT39/uef7MnqK1GJImKxWJBX18fPB4Pdu/eHdDCC1XwOfyD7W63G+3t7b4GxtVc01CEZXh4GCaTCd///vdNTU1N3zSZTC+H/ttGPh8rUSGExMhksnNPP/30kYKCgthAvjbfiW2UUvT09MBms62olg0lHbmc5ZkjLt4yODiI1NRUFBUVRYTlEgmiYjQaMTIyArvdjt27dy/5W3IWidqqxrhpPCSr5HjBcezJ2LNE3Ofn59HS0uKbwhcKqwnLxMQEpqen8eabb1pffvnlX2u12vt4/toRz8dKVACAEJIkk8maf/7znxenpqYKDhw44FsLsZ7dxly1bFVV1Qqzm3uB9+p6QxIYAoLyzHKIYkT4csWXcXfl3aCUQqPRYHR0FAKBAEVFRUhPT9+ygO5WiQonsqOjoxCLxSgqKkJaWhqApa5Nh6aDWcg5DAYDOjo6eFfdAoGFhbvupqam+ccff7xRp9P935TSyFvGtE4+dqICAISQdJlM1vjSSy9dk5CQEFNZWQkA6x4BaTQa0dHRgdLSUmRlZQV8DIv1wrlIAJApzcTniz6P9Pl0WK1W5OXlIScnZ10rPFnYbFHhtvpNTk6Ci4l1GjrxZP2TGJgZgFgoRqe6c9U0P0cwq4SDUorR0VFMT0+vq/fIX1hmZ2fR39+Pzs7OhUcffbRFp9NdTyllW5EY4XwsRQUAvLVx8qZXXnmlIDY2loRjBCTg7d9oa2tDQkKCbwtdIPia50uuffFNkSxKhpRKcSzxGKoyq5CXlweFQrEp9SGbISpOp9PXw0QphUakwSvDr2DIMASxUIwOdejWCMdahYlOpxNtbW2Ij4/Hnj17mJav+8OtQBEKhRgeHl548MEHO3U63YmrIXUcjI+tqAAAISRboVA0P/jggzllZWWorq5eV2UkB/dJNzU1hQMHDoT0nHwDicvZl7EPMpEMOqsOnhgP7th7B75x4hsb1gKwUaJit9uh1Wrx1/6/4uXBl6FyqJCVlAWBQMDLuuNYLRC+HJ1Oh+7ubpSWloY8PXAttFoturq6cOHCBfrCCy90arXaWkrpXFiePEL5WIsKABBC8jIzMz98+eWXc8RiMTl48GDYVm+azWbfqo1rrrkm5F4TlrhAIIoSipATnwMbbLC4LVAkKrBHFtjk50s4RKVB2YBftf8Kk8ZJLCwsQDeng9lpRlxsHAZmB5h+9xjEYH/m/iXxqLVwu92++qADBw6EbXMBN0RraGjI8f3vf39Ao9HUUkrZdu1uIz72ogJ4LRa5XF7/4osv5kul0phw9uK43W4MDAzAYDCgvLycl3vl7yIZ5g1Mn9SBICDIkeagILkAGdIMGOeN0Nl0kCXIkBaXBsO8wfdzsLhDIFFZfr2BnjNNnAapUIpxwzgGLOtfBUxAUJBSgPzk/KDXuhp6vR7d3d3Iz88P644lpVKJK1euoKOjY+HRRx/t1Gq1/9fVbqFwREVlEUKIXCaT1f/85z8vTEtLE5SWlq6rs3k5JpMJnZ2dUCgUKC4uZvLV/d+0AHjHYljhPv0XXAs+kRhRjcAlcvl+3qxrWa+IcDgcDt+EtfLy8rAOghoZGYFWq0VjY+P8Y4891qbT6W6glM6H7QQRTlRU/FjMCtU//fTT1xQVFcVmZ2eHXJsQCh6PB6Ojo5icnMTu3buhUCjW/ZynWk/hxcsvIi42zvfmXq/bFCn4C0haXFpIcZG1oJRiYmICo6Oj2LlzJ3JycsJmnXA1S3a7He+8847thRdeaNbpdP/zas3yBCMqKstYrGM5/aUvfaniC1/4gjQhIWHV2aUszM/Po6enBy6XC3v27AlLcNif5RYN53qwZkw2Gi6YGorbtR70ej36+vqQmpqK0tLSsAax3W43WltbIRQK8cgjj5iampre1Gq1d1NKXWE7yTYhKioBWKy8/Y99+/Z96fHHH0/1eDyoqKgIeybFYDCgt7cXiYmJm1aGz7UQDMwMBIyh+P/Mp/bDnwOZB5AkSgoap+F+trvsIQdT14PFYkFvby8IIdizZ0/YK5K5qtvY2Fh8+ctfNkxPT/+r0Wh8Lqwn2UZsO1EhhOQBeBWAAgAFcIpS+iwh5CkAnwHgADAC4E5KqYkQsgNAHwAuKthIKb1n8bmuA/A0gA8opQ8sP1dycvIdCoXimZdeeind7XajsrIy7C9I/1Ub6enp2LlzZ0TMVOHwrwb2F4XlMZXNFIlQsVqtGBgYgN1u35DVHgAwMzODzs5OLCws0C9/+ctajUZzq8vlqvN/DCEkDsAFAGJ4h83/gVL6MCHkawDuB1AEQEYp1S8+/joAbwMYW3yKNyiljy7edxuABwC8Sin9Udh/oXBAKd1WXwCyAFQsfp8IYBDAHgD/A4Bw8fYnADyx+P0OAN1Bnut3AOIB/DuAXUEeU5mZmTn91ltvuT/44AOqUqnoRuDxeKhSqaRnz56lnZ2d1Gazbch5wsXZs2e3+hKCMjs7S1taWujFixepRqOhHo8n7OfweDx0dHSUXrhwgT7//PMLMplsAEA+DfwaIgCki9/HAmgCcATAwcXX5ziADL/HXwfg3SDP9RYAAYD/4p4z0r623YoOSqkKgGrxewshpA9ADqX0fb+HNQK4NYSni4HX2vEACBg0oZS2EkIq/vEf//GvJ0+eLI6Li4ubmZnB7t27w1q5SghBbm4ucnJyoFKpcOnSJUilUhQVFUX0XJVIgVIKvV6PkZERUEqxc+fODeuNcjqd6OjoACEE//mf/2l54403GnU63edokJQx9aqBdfHH2MUvSiltA3jva+YeTBHkNbvlbLWqrecLXpWfAJC07PbTAL7o95g5AG0AzgM47ve4GwFcBvDvIZxLLJfL3/jiF79o6urqohcvXqRzc3N0o/B4PFSr1dLGxkZ68eJFOjk5Sd1u94adjy+RYqk4HA46OjpKz507Ry9fvkxNJtOGns9oNNKzZ8/Srq4uWltba5DJZI9hMYyw2he81kU7vOLyxLL7xrHSUpkB0AHgLwDK/O7734uv5W+tdc6t+tp2MRUOQogUXpH4AaX0Db/bvw+gCsDnKaWUECKG10ycIYRUwms+llFKzQznJOnp6d/Lysr61qlTp9IWFhZQXFzMtAmRDzabDWNjY9BqtZDJZMjPzw97xogvWzn6gFIKg8GAiYkJzM7OIicnBwUFBRvaVEkpxdDQEDQaDaxWK73nnnv0BoPhqxaL5XU+z0MISQHwJoCvU0q7F28bB1BFP4qpJAHwUEqthJBPAXiWUrozvL/RxrEtRYUQEgvgXQDvUUqf8bv9HwB8BcD1lFJbkGPPAfg2pbRlHec/KJfLX//qV7+a9clPflJCCMH+/fs3vFPY4/FAo9FgYmICdrsd2dnZyMnJ2bANfqux2aJCqXfp2NTUFDQaDZKTk5Gfn78p4x9sNhva2toQFxeH559/3nz69OkBrVZ7K6V0guX5CCEPAbBRSp9e/HkcfqIS4PGr3h9pbDtRId5X0CsADJTS+/1u/58AngFwLaVU53e7bPGxbkLINQAuAthHKTWs8zpEMpnssczMzH/46U9/muZ2u8PaiLYWDocDKpUKU1NTcLlcUCgUyMzMRFJS0qbMWNkMUeEsErVaDZ1OB4lEgtzcXCgUinV3D4d6/rGxMUxMTMBisdCvf/3rM7Ozs4+aTKafUh5vnMXXoJN6s5HxAN6H1wV6d/H+cSy1VDIBaBYt7UMA/gCggM85t5LtKCrH4BWGLsBXQPEggB/Dm7KbWbytkVJ6DyHk7wA8CsC5+PiHKaWBd5myXU+FXC5//Wtf+1rWjTfeGA8A+/fv39TRjw6HA1qtFmq1GhaLBcnJyZDJZJDJZBt2HRshKpRSzM3NQa/XQ6fTwWq1IjU1FZmZmZDJZJsiJBxmsxmdnZ2Ii4vDz3/+c/M777wzuGidXOH7XISQ/fB+EArgTQ78nlL6KCHkn+BND2cC0AL4M6X0rsVU870AXADmAXyTUvphuH63jWbbiUokQggRZWRkPJ6dnX3Hc889l+50OpGXl4fCwsJN331DKYXJZIJOp4Ner8fCwgKSkpKQlpaGlJQUJCUlheXNGQ5RcTqdmJ2dhclkgsFgwNzcHCQSCTIyMiCTybZk8ZjL5fI1gFosFnrffffNzM7O/pvJZPrJdrEUtpqoqIQRQkilXC7//f3335918803x+v1epSVlW3J9kEOLhZhMBgwOzuL2dlZUEohlUohlUqRmJgIiUQCiUQCkUgU8ps4VFGhlMJut2N+fh5WqxVWqxUWiwXz8/MQCARITk5GcnIy0tLSIJVKt2w8JqUU09PTGBwcRGZmJp599lnzm2++ObRonYxvyUVtU6KiEmYWtyI+kZKS8vePP/54Wk5OTgwAlJWVRcTAasAb8J2bm/O9wW02m2/lKQAIBAKIxWKIxWIIhULfV0xMDGJiYkAIQX9/P0pKSkAp9a0+dblccLlcWFhYwMLCAjwer3caFxeH+Ph4JCQkIDExEVKpFBKJJGIWpnHtEhKJBC0tLc5/+7d/M1mt1h+aTKZno9YJf6KiskEQQgoyMzOfzc7Orv3hD3+YIZFIkJycjJKSkohatREIf2HghMLlcsHj8fhEZHh4GCUlJT6h8RcfTpA2MwbCgsViQX9/P9xuN8bHxz3/8i//YrBYLK9rtdp/WW8g/+NMVFQ2GELI3szMzOf37Nmz51//9V/TACAjIyPienz4EgkrOlixWq0YHByEzWbj9u/otVrtObVa/Q1K6eRWX992Z9uV6W83FgucjhNCant6el44ceJE7re//e2UhoYGZGRkoKioKGzjC6OsjtlsxvDwMObm5uB2u/HQQw/NDA0NdanV6nsppf1bfX1XC1FLZRMhhBChUHhTenr6s3/3d3+Xfu+99yYZDAYkJiaiqKhoy6tk+bBdLBWu1mV4eBgejwcikQg/+MEPjB9++OGERqP5CqW0aauv8WojKipbACFEkJCQ8L+lUun/uR0gFbkAAAZySURBVOmmmxLvuuuuZK5vorCwEJmZmRETxAxGpIuK2+3G1NQUxsfHIZFIYDab8eMf/9jQ1NSk12q1/+zxeN6LBmE3hqiobCGEEIFQKLxJJpM9UlxcnPvtb387Y8eOHZiZmUF2djby8/Mj1jWKVFExm81QKpXQarXIyMhAe3u7+8knnzTOzMx0qVSqhwDUR8VkY4nGVLYQ6l15+TaAtwkh+4aHhx+Ki4u79p577km68cYbxa2trRAIBMjLy0NmZuaSPc1RPsLhcGB6ehpKpRKxsbEQCAT47//+77nf/OY3cy6X649arfZx1j6dKPyJWioRBiEkNSkp6U6JRPK1ysrKxPvuuy9jx44d0Gq1kEqlyMnJgVwu3/J07VZbKk6nE2q1GlNTU3A4HMjIyEBHR4fnJz/5ycz4+LjGaDQ+ZbfbX6cfoyn2kUJUVCKUxcbJ6qysrJMxMTHHP/WpT8XedNNNKfn5+TCZTJBIJMjMzIRCodiS1PRWiIrNZoNarYZarYbL5UJiYiIGBgbw5ptvzly4cMFFKX1bo9E8Qyld/0KhKMxERWUbsDgT5trs7Ow73G73JyoqKmJvvfXW9P379xO73Q632+3rl0lLS9sUN2mzdilzzYUGgwFisRiEEDQ3N7t+//vfG0dGRmwej+ddrVb7WwDNi+5klC0mKirbjEULZn96evoXRCLR/8rMzEy+7bbbkk6cOCFOSEiAwWAAIQSpqalIT09HSkoK4uPjw55NCreoUEphtVp9zYVGoxECgQBpaWnQ6XQ4c+aM7Q9/+MOcxWJRWa3W35rN5j9SSkfCdgFRwkY08rfNWMxcdCx+PUgIyR4YGLglNTX1DqFQeE1FRQU5duxYcmlpaazL5YJSqYTNZoNIJEJycrKv9yYxMXHDh0oFuX4sLCzAYrH4eo9mZ2fhdruRkJAAQgiUSiX6+vrsFy5csHR3d1MAnWq1+mW32/0XSqlx0y86Ci+ilspVBCFEBKBMJBJVy+Xy691ud4VYLE4+cOAAjh49mrJr167YHTt2wOPxwGq1wul0ghCCuLg4SCQSxMXF+fp2RCIRhEIhYmNjIRQKIRAIllg7/pYKpXRJj5DT6cTCwgIcDgcWFhZgt9ths9lgt9sBAGKxGFKpFG63G6Ojo+ju7rbX1dWZ+/r6iNvt1hNCmlQq1d8opa0ABqNuzfYiKipXOYujN8uEQmGVQqG4wePxVIpEouSCggJaUFAgyM/Pj8vKypKkpqYSzl1KSEhYIhLclz8Wi2XJsnl/AeI6mi0WC4xGI4xGIwwGg2dqampuYmJiYWJiwjMxMQG3260H0KRWq/0FhN/msigRR1RUPoYsCk02vDuUskQiUU5qaupOkUi0g1Ka43K5MgQCgTguLk4gk8k88fHxiI2NJbGxsdy/xGq1SkUikcXpdNJF64RarVai0+mI0+l0ud1uu1Ao1BJCJu12+/jMzMyQx+OZhne9igqAKiogVydRUYkSlEXxyYB3TGcsvDE44eL3HnjHHfp/zQPQR92VjzdRUYkSJUpY2dwBqlGiRLnqiYpKlChRwkpUVKJEiRJWoqISJUqUsBIVlShRooSVqKhEiRIlrERFJUqUKGElKipRokQJK1FRieKDEJJHCDlLCOklhPQQQv558fbfEULaF7/GCSHtfsd8jxAyTAgZIITc6Hf7bYSQy4SQ+7fid4mydURHH0TxxwXgW5TSy4SQRACthJC/Ukq/wD2AEPLvAGYXv98D4DYAZfD2Ep0hhJQslunfBqAawG8JIVJKqXWzf5koW0PUUonig1KqopReXvzeAqAPQA53/+KAqP8HwGuLN30WwH9RShcopWMAhgEc4h7OPa3f91E+BkRFJUpACCE7ABwE4L9s6zgADaV0aPHnHABKv/sn8ZEIvQGgBUDLokBF+ZgQdX+irIAQIgXwRwD3U0rNfnfdjo+slFWhlL4C4JUNuLwoEU5UVKIsYXHcwR8B/JZS+obf7UIAnwdQ6ffwKQB5fj/nLt4W5WNM1P2J4mMxZvIigD5K6TPL7r4BQD+ldNLvtncA3EYIERNCCgHsBNC8OVcbJVKJWipR/KkF8CUAXX5p4wcppX+GN5uzxPWhlPYQQn4PoBfezNFXowOaokSHNEWJEiWsRN2fKFGihJWoqESJEiWsREUlSpQoYSUqKlGiRAkrUVGJEiVKWImKSpQoUcJKVFSiRIkSVv5/dGuh8HwQCdY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AutoShape 4" descr="data:image/png;base64,iVBORw0KGgoAAAANSUhEUgAAARUAAAENCAYAAAAha/EUAAAABHNCSVQICAgIfAhkiAAAAAlwSFlzAAALEgAACxIB0t1+/AAAADh0RVh0U29mdHdhcmUAbWF0cGxvdGxpYiB2ZXJzaW9uMy4yLjIsIGh0dHA6Ly9tYXRwbG90bGliLm9yZy+WH4yJAAAgAElEQVR4nOydd3xb5b3/P48ky5ZsybZsSZYt771iO86epMwGCGEUaMuljF4u8KOlpSWMLuaFQO+vlF8pNIWW0FtGoYVQoHSFkGE7XnG87cTxnpIlS5a1j57fH7aEh2zrHMu2EvR+vfyKc3TGI/mcj77r+T6EUoogQYIE8Re81R5AkCBBLiyCohIkSBC/EhSVIEGC+JWgqAQJEsSvBEUlSJAgfiUoKkGCBPErQVEJMi+EkPsJIY2EkCZCyPemtskIIf8khJyZ+jd6ajuPEPIGIaSMEJK/uiMPspoERSWIVwghBQD+E8AGAEUAriKEZAB4GMC/KaWZAP499X8AuAzASQDXAvjByo84SKAQFJUg85EL4CSl1EwpdQL4HMB1AK4BcHBqn4MA9k79zgfgmvohKzzWIAFEUFSCzEcjgO2EkBhCiBjAbgCJAJSU0sGpfYYAKKd+/zuAnQA+BPB/V3qwQQIHwWoPIEhgQiltIYTsB/APABMA6gAws/ahhBA69bsTwM0rPtAgAUfQUgkyL5TS1yilpZTSHQD0ANoBDBNCVAAw9e/Iao4xSOARFJUg80IIUUz9m4TJeMqbmHRvvjW1y7cAHFqd0QUJVEhwlnKQ+SCEHAMQA8AB4AFK6b8JITEA/gQgCUA3gBsppbpVHGaQACMoKkGCBPErQfcnSJAgfiUoKkGCBPErQVEJEiSIXwmKSpAgQfxKUFSCBAniV4KiEiRIEL8SFJUgQYL4laCoBAkSxK8EJxQG8RlCCMHkPSMAQAE4ATA0WEEZZBrBitovKVMCEQlANfUTL5VKUyQSSRqPx0t2Op0qSqk0JCREwOPxCAAej8eDQCCgfD4fAMROp9PMMAyhUzAMQ51Op4PH440JBIJ+p9PZPTY21mE2m3sADAAYBDBIKTWt1vsOsvwEReVLACEkHECxWCzeKJPJLnY6nQVCoTAsOjoaCQkJSE5OFqrVarFSqRTKZDJER0cjKioKoaGhYBgGTqcTDMPA5XKBUgpKKbRaLeRyOXg8HgghEAgEEAgE4PP5MJvN0Ov10Ov10Ol0GBoasvb29lp6enoc/f39MBgMcDqdJoFAUDs8PPxvh8NRBaCRUmpb7c8qyNIJisoFBiEkAkBJeHj4pujo6K84nc78yMjI0HXr1vE3b94clZOTw09ISIDNZsPExATsdjsAIDQ0dMaPUChESEjIDLHg8XgeESkvL8fGjRtBKYXL5QLDMHA4HHA6nXA6nbDZbJ4fq9UKh8MBAAgLC0N4eDgEAgG6urrQ0tLiOHHihOHUqVPUYrGYBALBKY1G8y+bzVYFoCEoNOcfQVE5zyGECABsiYuL+yaAK6KiosI2bNgg2LRpU1RGRgZPLpfDbDbDZrNBJBJBIpEgIiICEokE4eHhEAqFmPSE2HHkyBFcdNFFrI6hlMJqtcJkMnl+xsfHPWMLDQ1Ff38/zp496ywrKxurqamhFotlzG63vz86Ovo2gLpg/CbwCYrKeQghREoIuTw+Pv52Smnprl27BNdee60sLy8PExMTGB8fR1hYGGQyGaKiohAZGYmwsDC/joGLqMwHpRQWiwUGg8HjNjkcDkRGRiIkJAS1tbX03XffHa2urnbyeLwjAwMDBwF8FrRiApOgqJwnEEKSIyIirpNKpf8RHh6uvvbaa0W7du2KUCgUMBgMEIvFkMvliI2NhUQi4WR9sMGfouINl8uFsbExaLVaaDQaOBwOSKVS9PT04NNPPx375JNPHJTS1pGRkdftdvtfKaWaZRtMEFYERSWAIYTIo6Ki/issLOzOpKSk8K9//etRGzZsCOHz+bBYLJDL5YiLi0N0dDR4vJUtOVpuUZmN0+l0B30xOjqKiIgImM1mHD161PLOO++YdDqdxmAwvGg2m/8YzC6tLkFRCTAIITwAX0lISHhELBavue+++6SXXHKJ0B17UKlUUKlUiIiIWNVxrrSoTIdSCoPBgIGBAQwPD0MqlUIgEOCDDz4wv/baaxNOp/OzwcHB5yilNasywC85QVEJEAghUdHR0f9HKBTec+mll4pvv/32aJlMBr1eD5VKhYSEBEgkktUepofVFJXpUEoxNjaGvr4+aLVaxMbGorOzEy+//LK2rq5uzGg0Pmc2m/9AKbWu9li/LARFZZUhhGTHxcX9JDQ09LLvfOc70ssuuyxUp9MhIiICSUlJiI2NXfb4CBcCRVSm43K5MDQ0hJ6eHjidTkRERODdd9+d+P3vfz/hcDj+qNVqf04pHVjtcV7oBEVllSCEbFSpVL9MTExM37dvX0xGRgbR6XRQq9VITk6GUChc7SEuSCCKynTMZjM6OzsxMjKC2NhYVFZWOn/+85+PGQyGk4ODg9+nlJ5Z7TFeqARFZYUhhOTExcW9nJWVVfj000/HiEQiWCwWpKWlQaVSBaRV4o1AFxU3DMOgr68PnZ2diI6ORn9/P923b9+oVqv95/Dw8A+mrbYYxE8ERWWFIISo4+LifqFQKHY988wzMTKZDACQmZkJmUx23oiJm/NFVNxQSjE4OIiOjg6IxWK0trYyP/7xj/UTExNvajSan1JKDas9xguFoKgsM4QQmVwuf0oqlX7tySeflKWmpvIAICcnB1FRUas9PM6cb6LihlIKjUaDtrY2iEQilJeX2/fv3z9msVhe1Ol0/xMM6C6doKgsE4QQsUwme0gsFt/zox/9KKq0tDTE4XAgJycHbislkKGUeubxOBwOz4RC96TC06dPo7i42DMfyD1HKCQkBHw+P+AtL0ophoeH0dbWhoiICHzyySeWX//612Mmk+lnJpPpd5RSZvGzBPFGUFT8DCGESCSSb4WHhz9z//33R11++eVhRqMROTk5UCgUAfOwuVwuTExMwGQyYWJiAmazGRaLBVarFe57wi0SbsFwTyYkhKC3txdqtdojNLMFCAB4PB7CwsIgFoshFosRHh6OiIgIiMXigPkcKKXo7e1FR0cHIiMj8cYbb4y/9dZbOr1ef6fdbv/3ao/vfCQoKn6EEKJSKpVvX3zxxUWPPvpo5MjICFJTU5GUlLTiFa/TcTqd0Ov1MBgMMBgMGB8fByHE85CHh4d7HvzQ0FCfxuqL++NyuWCxWGA2m2E2mz0iZjabQQiBVCpFZGSkZ37SVJ+WVcHpdKKjowNDQ0OIiorCfffdp2tvb/9kZGTknmCFLjuCouIH3NZJZGTk/hdffDFWqVTywsPDkZubuyqpYYfDAY1GA61WC71eD0IIoqKiPD8RERFLFrmlxlQYhoHRaITBYMDY2BjGxsYgEAgQHR0NuVwOmUwGgWDlGxNOTEygsbERfD4flZWV9ieeeEKj0WhuYRjmyIoP5jzlvBMVQsjvAFwFYIRSWjC17UkA1wBwARgBcBuldIAQchGAQwA6pw7/C6X0ialjbgawD8AblNIXljCeOKVS+fauXbuKfvjDH0aZTCasWbMG0dHRXE/JGnfZ+tDQEDSayXl1sbGxiI2NRXR09LI8nMsRqLXb7dDpdNBoNNDpdBAIBFAqlYiLi1vxaQlDQ0NoaWmBSCTCD3/4Q93Zs2c/Hh4evtdfVgshhA+gGkA/pfQqQsjrAHYCcGehbqOU1k1N23gdQAaA/6SUNvnj+svJ+SgqOwCYMCkGblGRUkqNU79/F0AepfTuKVH5IaX0Ki/n+QDA9QD+CODbbG8WQgiJiIj4j6ioqOd/8YtfxCoUCp5SqURmZuaKuDqUUuj1evT19WF0dBRSqRRxcXGQy+UrYh2tRPbHarVieHgYQ0NDsFgsUCqVSEhIgFQqXdbrunE4HGhubsbExARqa2vtTz311IhWq73F6XR+vtRzE0IeALAOgHSaqHxEKX1v1n5XAEgH8B6AZyildyz12svNedf4mlJ6lBCSMmubcdp/wzHZlHkx3JFCOu13nyCEKJVK5dsXXXRR8YMPPhhlNptRXFy8InNzxsfH0dPTg5GREURGRkKtVqOgoGBVYzbLRVhYGJKTk5GcnAyn04nh4WG0trbCYrFApVIhMTERIpFo2a4fEhKCoqIiaLVa2O124aFDh9QPPPDAX5RK5UcjIyP3UkonuJyXEKIGcCWApwE8sMjufExa4C6wvE9Xi/POUgGAKVH5yG2pTG17GsCtmDQfd1FKNVOWyp8B9GGy8fIP3eYjIeRbAL4H4H8ppf/j67XFYvHVMpnsVXfsRCaTITs7e1kfaoZh0N/fj56eHvD5fCQlJSEuLm5VA5urWaficDgwMDCAnp4ehISEIDk5GXFxccuaUXI4HGhoaADDMKisrLQ9+eSTI8PDw9dQSk+xPRch5D0AzwCQYMqSnrJUNgOwAfg3gIcppbapzn7/CyAZwF2U0ga/vall4oIRlWmvPQIgjFL6M0KIFICLUmoihOwG8EtKaSbHa5LY2NjH0tPT73v11VdlWq0Wa9asWdaaE4vFgs7OTgwPD0OlUiE5OXlZv5nZECjFb+Pj4+jq6oJWq12ReVMDAwNob2+HRCLBTTfdNDoyMvIdo9H4lq/HE0KuArCbUnrvdPecEKICMARACOAAgA53/O9840IUlSQAn8zzWheAdZRSLcvriRQKxbtXX3319nvvvVfqcDhQUlKybDev0WjEmTNnYDabkZqaivj4+IBzbwJFVNw4HA709fWhu7sbMTExyMjIWDYBnoqxQCKR4Pvf/76+qanp9xqN5kFKqWuxYwkhzwD4D0yumRQGQIrJBMIt0/a5CPPEAs8HLghRIYRkumedEkK+A2AnpfQGQkgcgGFKKSWEbMBksCuZTfNkQkiCXC7/109+8pPUkpKS0Li4OKSnpy+LqT02Noa2tja4XC5kZmYiJiYmYIrEZhNoouJm+hyfiIgIZGVlITw83O/XYRgGTU1NMJvNePvtt01vvfVW1cjIyB42Af/ZlgqldHBqPaZfALBSSh/2+8BXgPMuUEsIeQvARQBiCSF9AH4GYDchJBuTwaxuAHdP7X4DgHsIIU4AFgA3sxSUjSqV6oPf/va3SrFYTHJychAbG+vPtwNg0jJpaWkBpRTZ2dkrmo6+0CCEID4+HiqVCiMjIx6LIjs726+WC5/Px5o1a9DT04Nrr702orCwcNujjz5aRwi5lFLaufgZ5vBHQogck8HYOnxxD593nJeWykoQGRl5p0ql2v/73/8+xuFwYN26dRCLxX69hsViQWtrK8xmM3Jzc8+LOUFuAtVSmQ2lFENDQ2hvb4dcLkdmZiZCQkL8eg29Xo+6ujo4nU7cfvvtIyMjIzfb7fbP/HqR84igqMyCEMKXy+W/Wrt27c1PP/10lNPpRGlpqV8LyBiGwdmzZzE4OIjs7Oxlz1zMpry3HM+VPYc2bRvkYjlkokkx01l10ExoPNsW+j8zwYAfwfd5/9nXyI7Jxr6t+7A5cfOKvGeXy4Wenh50dnYiLS0NSUlJfv3MrVYrKisrIRaLcccdd+j6+vqe1Ol0nIsqz2eCojINQkioXC7/2x133LHhhhtuCA8NDUVBQYFfb76hoSG0trYiMTERqampyxaAPVBzAK/VvoYwQdiMBzxUEIrTQ6dBfSrlWV4ICIriimBz2mYIT1xEHG4tunVZBMfhcKC9vR06nQ4FBQV+dTWdTidqamogEonw2GOPGU6cOPH21Nyh1f+wV5CgqEwxleH518MPP1yyadMmkUKhQHp6ut/Ob7Va0dDQAEII8vPz/erfzxaQLkMX6obq/Hb+1YCAYHvSdo8gWh1W3Ln2TtxVepdfzm80GtHQ0ACpVIrc3Fy/WaKUUtTX18PlcuGll14y/vWvf/1gZGTkdl8yQxcKQVHB5ALmcrn8yGOPPVa4Zs2a0KSkJCQlJfnl3NOn1ufl5UGpVC7pfLNdF6PdeN4LCBuKlcWQhkn9IjKUUnR3d6Orqwt5eXlQKBR+GSOlFK2trZiYmMAbb7wx/vbbb/9No9F848vSo+VLLyqEEIlcLj/+zDPP5GRmZgozMzOhUqn8cm6bzYa6ujqEhoYiPz+fU4CwvLccb5x+A0OmIeisOhzrPuYX14WAICkyCcmRySseU+kx9KB7rNsv76NYWYyUqBQA3N0mi8WC06dPQywWIz8/32+Vyh0dHdBoNHj//fdNBw8e/Hx4eHgvpdTpl5MHMF9qUSGEhCuVyoq77747/6KLLiL+/LYaHh5Gc3MzcnNzERcXx+pYt5A0a5uXLCJFyiKkRqXOeMDz5HlLjlksNfsz/T26xwUAx3qW9n7dbhPb90gpRVdXF3p6elBUVOS3Vp9dXV3o7e3FwYMHmY8++ujTqdL+C9pi+dKKCiFEJJfLjz377LOFycnJQkoptm/fjtDQ0CWd1+VyoaWlBePj4ygpKfH5fG63pm6ojvO3eE5kDjLlmeDz+csa7ASWL6U83TJzOpwwW83oHutGh7mD9bnc1lhJXInPmSaTyYTa2lokJiYiJSVlyUF6o9GI8vJyiMVi/PWvfzW9/vrrn2g0mq9fyDGWL6WoTGV5Pnv88cfX5ufnh+bk5AAAWlpasGnTJs7CYrFYUFNTA6VSiYyMjAVvyKW4NQQE8eJ4yAQyyMPlSI5NxrfXfRtbkrZwGjcXVrJOhVKKvzX+Db+r+d3k5+XSoUXfwuocbCwYhmHQ2NgIu92O4uJiznUtRqMRNTU1KC0t9awD/eabb46/884774+MjNx2oWaFvnSiQggJkcvl/3z00Uc3rlu3LiwjI8PjnoyMjHAWFp1Oh9OnT6OwsHDBqlu3RXKo9RAra4SAYEvCFqhCVLgo6iLsXrMbiYmJq9IdDVi94je73Y6uri78o+UfOG48DjPfDIPdwFqUi5RF2KTetKDA9PX1oaOjA6WlpaybRE0XFHf/l7Nnz2JsbAy/+c1vjB9++OFbw8PD523V7EJ86URFqVS+/l//9V9f++pXvypWq9VITEyc8ToXYenu7kZ3dzfWr1/vNVU8PX5wvPs4XFjc8p2eUo0WRmOLeAtyJblIT0+HUqlc9TlBq11R624H0dnZicjISIxFjOGd1ndYW3488LAtadu8FszY2BhOnTqF/Px8n+Nt3gTFTUtLC6xWK5588knDkSNHHrsQC+S+VKIik8nu2759+5M/+clPomQyGdLS0rzu56uwUErR3NwMs9mMtWvXzskasLVKZscA1sjWoLW1FVarNeDK+FdbVNxMX2ojJiYGWVlZEAqFnGJUPPDw8lUvz0lT22w2VFVVQa1WIyUlZcFzLCQo7vHW19eDEIJbbrlF19raesOFVtL/pREVgUCwPScn54M//OEPspCQEBQUzOmMMIPFhIVhGJw6dQpisRi5ubkzLAf3Df1h64eLWiXefH2r1Yr29naMjY0hJycHcrl81S2T2QSKqLihlKKvrw9nz55FfHw80tPTPa6h21Ks6K9YtKZnvtgLwzCora2Fu6G5t7/HYoIyfayVlZXg8Xi49tprR/r7+zdxnIQYkHwpRIUQkhwfH1/55z//WcHj8bB+/XqfHtL5hMXhcKCyshIJCQkzvrnKe8vx8L8fxtHuowuedz6Tm1KKzs5O9PT0IDMzE/Hx8QEnJm4CTVTcMAzjcUezs7MRHx8/43V39bHdZUf9UP2Cou8WmGcveRabEzeDUoqmpiZPAHf6FAtfBcWN0+lEWVkZbDYbbrnllo6RkZESSuk493ceOFzwojJVLXvqD3/4Q6ZYLMaWLVtYFTfNFhabzYbKykqkp6d7blhf3RwCgmuyr/Ga3jQYDKivr/eY8KsVgPWVQBUVNzabDU1NTXA4HCgsLPQ6w5zr381tRZaWloLP57MWFDdWqxXl5eU4d+6c45FHHjmh0WguvhBSzRe0qBBCeAqF4u9PPPHEjqysLOGmTZs4zblxC0tJSQlOnTqF3NxcKBQKHKg5gF+e/CVaNC3z3pSLBQKdTifa2tqg1+uxZs2aFesUvxgulws2mw12ux0Oh8Pzr5u2tjZkZ2eDEIKQkBAIhULPv0KhMGA61Wk0GjQ1NS04gdNXd5WA4MGtD2L/JfvR1dWFwcFB5OTkoK6ujrWguNHr9aivr8f7779vevPNNw+MjIz8gPVJAowLWlTkcvn+G2+88Z6bbrpJUlBQsKRAZ19fH+rq6rB27Vp0M90+uTk7knZ4TGdvjI2Noa6uDsnJyX4ptOKCw+HA2NgYDAYDJiYmMDExAbvdDkIIwsLCZghGSEiIZ4zt7e3IysqCy+WCw+HwCI/dbofNZgMAhIaGelZBXM1VCBmGQXt7O0ZHR7F27dp5++L4GnspVhZjk3oTdkbvRIQ+Alu3bl3SbOeenh4MDAzgkUce0dfU1NxnNBrf5HyyAOCCFRWJRHJjcXHxKy+88EK0TCZDamoq53PZbDZUVFRgOGQY/+/U/0OZtmzebzQCgpzYHHxv0/fmnexGKUVHRwcGBwdRUlKyogtlmc1mjIyMQKfTwWg0gs/nex549xKoQqFwUYFbzP2hlMJms3mWOnWvQggAUVFRkMlkUCgUS65gZoNOp0N9fT0yMzORkJCw4L6+WKEEBF9J+ApuTLgRd15255IE0z2z+YYbbhjt6Oi4lEuX/kDhghQVQkhyUlJS9SeffBJrsVhQWlrK2QpwOBwoLy9HJVOJh449BNc8Lu9C8ZLpWK1WnDp1yjPlfrndBJfLhdHRUQwPD0Or1SI0NBQKhQIxMTGQSqWcr881puJ0OmEwGKDVaqHRaEAphVwuh1KpRFRU1LJbaw6HA3V1dXBnABeLXfkSfOeBh4fyH8JT1z3F+fNkGAZlZWUQi8W48sore4eHh3O5riu02lxwokIIIQqFovLgwYOlYWFhZOvWrZzLrBmGwaufvooPNB/g0+5PvV9vVoZgIUZHR1FfX8+qkIoLlFKMjY2hr68PWq0WMpkMcXFxiImJ8VsA2F+BWrvdDo1Gg6GhIRiNRqhUKqjV6mW13iil6OnpQVdXl8/Vsg/96yE8f+L5Ba2WnXE78fRXn+Y8XWJiYgJVVVVobGy0PfXUU28PDQ3dxulEq0xgpxg4EBUV9Z09e/ZkicVismbNGs6CUtZThkc/fhTHRo55dXUICLbGbMVTu5/CzrSdi56vt7cXnZ2d4Bos9gW73Y7u7m709/cjIiICiYmJyM/PD5igqTeEQiESEhKQkJAAp9OJoaEhNDQ0wOl0IikpCWq12u9xGEIIkpOTERUVhaqqqkWnVgDA/kv241L1pXjx6IvQ8XQ40X9ixusUFEeGjmD777djT/YeTq0yw8PD3d3/Q9PT068WCAQ7/bHE6kpzQVkqhJCU5OTkqj//+c+xUqkUmZmc1g3DgZoDuOeje+aNm7grL/cm7l208pZSipaWFphMJqxdu3ZZUsUTExPo6OiATqdDUlISEhMT/d7ceTbLnVK2Wq3o7u7GwMAAVCoVUlNTlyX+YrVaUVVVhaSkJCQnJ8+73+y08YGaA7jn43vmdYfnq871hdraWjgcDlxzzTV9w8PDOeebG8R/7LHHVnsMfmHK7fnXgQMH0gUCASkqKuLknx+oOYC7P7rbq5nLAw/XZF+D1655DXtz9iI8PBxisRh1dXVQqVRzBMPds1QoFKKoqMjv37hGoxGnT5/GwMCAZ01lmUy2IhmWrq6uRUvWl4JAIEBsbCySkpJgsVjQ2NiIsbExREZG+lUwBQIB1Gq1R5S9VS97q0MpjS/FZWmXYdQyinZt+5z7hYLi4/aPoZKoUBpfympMsbGxOHfuHLKzs8NqamqSH3zwwQ+W9i5XlgvGUomOjr7/pptueuLmm2+WbtiwgfVyGgsVQi0WhPVWeetwOHDy5En4szWlG7PZ7FmofLXmBK108dv0OT6xsbHIzMz06wqR7haQZrMZJSUlHpfRl8I2973zQevcZ9/XAP5stFot2tvbsW/fPl15efn1DMMc4fTGVoELQlQIIanJycmV7733XuxCEwXnYyFT1lczdrqwEEJw8uTJGVW3/sBut3sK5VZ7TtBqVdROn+OTkJCA9PR0v1pmZ86cgV6vx7p162AymVhVyvrjPprO6dOnYbFYsHfv3v4pN8jn1Q9Xk/NeVKaqZqsOHjxYEhERQbZu3erzg+bvb5iRkRE0NTWBEIKcnBzWbSTng1KK/v5+nDlzBhkZGVCr1as+J2i1y/QZhkFnZyf6+vpQUFDg15Uj3TVEdrsd69atY1Upu5jF+8pVr/gsLA6HA8ePH0dzc7P9ySeffHdoaOiWxY9afc777E90dPT91113XYZYLGYVRzlQcwD3fnwvGC/tQtn+8d1IpVIwDOMeF6tj52NiYgL19fUQiUTYunXrsi0Kf77B5/ORkZGB+Ph4NDQ0oKenB/n5+X4J5srlcpw9exYikYi1G705cTPev+l9r7E5Coq7P7obHfoO7L9k/6LnCgkJQW5uLiQSiTAzM3M3n8//CsMwh1m/oRXmvLZUCCEytVrd+ve//11OKUV+fr5Pxy0WjOUStXc4HCgrK0N+fr6nT+1SWlO6GzF3d3ejsLAQMTExnM6zXKy2pTId96LsbW1tnBqNT2d6DEWv12NwcBAbNmzglJZfyB1abArHdE6ePImwsDBcfvnlXcPDwxmB3jg7cAsYfEChUPz3z372s6jh4WFkZ2f7dMx8gsIDD3uz9+L4HcdZCwrDMKisrERWVhZiY2OhUCiQm5uLiooKzzwYNtjtdlRVVcFoNGL79u0BJyiBhntR9i1btqCrqwsNDQ0ei5ENs4OyycnJiImJwenTp8Hly/eu0rtw/PbjuCrjqjmvHe05iu2/344DNQcWPU9BQQHGxsZw8803x0RERNzBeiArzHlrqRBC1Onp6af+9Kc/xSqVykXncgDzV0VmRWXh9ete59R5nlKK6upqyOXyOSlWLq0ptVotGhoakJOT47f1h3zF5XLBZDLBZDJ5JheazWY4HI45D9X4+DgkEonn/4QQCIVCiMVihIeHIzw8HBKJBOHh4Ssa/3H3pOnr60NJScmMMS7EfFkeSikaGxshEAiQm5vLeVx3v3c3ftP0m0LVY/IAACAASURBVDnbp898Xoi2tjZMTExg9+7dg8PDw2mUUivnwSwz562oqFSq937xi19cq1areb4EZx/610N47sRzc7YLiABHbz/KWVAaGhogFArh7sg/GzbC0tnZif7+fpSWli5b1e10nE4nNBoNRkdHMTY2BqfTCYlEgoiICM/kQpFI5HWC4Wz3x+VywW63w2w2ewTJaDRiYmICoaGhiI6ORmxs7IrV0RgMBk+bisVWhfSlBWRNTQ24ZBann+PWN27FH7v+6NXt3rd134LC4nQ6cezYMRw7dszywgsvPKXT6f6b00BWgPNSVAghuUVFRcdefvnlmOzs7AXrNBbK8GyN2Ypnr34W25K3cRrHuXPnYDAYUFxcvKCoLSYsLpdrRkex5XzozGYzBgYGMDw8DKfTCblcjtjYWERFRbEKArOJqVitVuj1eo+AicViKJVKxMfHL2vg2Wazobq6GnFxcUhLS1tSC0iGYVBRUYHMzEzO87YsFgt+94/f4R/mf+DD9g9nvOZLcqC7uxsajQbXXHPNyMDAQBal1MBpIMvMeSkqKpXqyKuvvrpToVBg/fr18+5X3luOna/vhMPlmPPaN5O/iV9e/UvO8YrR0VE0Nzf73EluodaU7m/BzMzMZXEVHA4HBgYG0NfXBwBISEiAUqlckjW0lECtyWTC0NAQBgYGEBoaisTERCiVymURU5fLhdOnT4PH46GwsHBJLSBtNhvKysqwceNG1lkhN11dXRgfH8f/Dv/vHMt5MVeIUoqjR4/i9OnT9qeeeurlkZGR73EaxDJz3gVqCSGbsrOzCyIjI+d1Odw8d+K5OYJCQHBP4T14sORBzoJitVpRX1+PdevW+fwgeAve2u12VFRUIDExEVlZWX4XlImJCTQ0NOD48eOw2WwoKSnB1q1bkZKSsiLu1XxEREQgIyMDO3bsQG5uLvR6PY4ePYq2tjZOge2F4PF4KC4uhkgkQnV1tSeAy6UFZGhoKIqKimachy3JyckwGo14uPRh7Nu6DwRf/M0pKJ478Rwe+tdDXo8lhCA7OxtbtmwRhoeHf5MQMifoRgjhE0JOEUI+8vJaKCHkHULIWULISUJICqc3sQjnlagQQohSqXzl8ccfjxGLxQsG4R7610P4oG2my0NA8NJXX8LXor/GOejmcrlQU1ODgoIC1g/mdGFxL4eZlZXlU5CZDUajEVVVVTh16hRiYmJw0UUXISsri/O363IilUqRn5+PHTt2ICwsDOXl5Z5KUn9BCPFk5qqqqqDX6zn1lAUAmUyGxMRE1NfXcx5LYWEhGhsb8ezFz+KVq16ZISwAFhQWpVIJi8WCJ598MlqpVP7cyy73A5hv+cY7AegppRkAfgFg8WIZDpxXoiIQCL66bdu2JB6Pt2AK2VtQ1u2zbhdvR1paGmdfvqWlBXK5HHK5nNPxCoUCaWlpOHr0KDIzMxcNIrLBbDajtrYWDQ0NSE9Px7Zt2wK6I/90+Hw+kpOTsXPnTigUClRWVnriTP4iLS0NUVFROHHiBIqLizn3A05JSQGlFN3d3ZyOl0qlkMlk6OnpwV2ld+HBrQ/O2Wc+YXELZG5uLj8mJuYyQkjGtNfUAK4E8Oo8l74GwMGp398DcDFZhpvjvBEVQgiJiYl54ZFHHol2pyy9caDmAJ4/8fzMY6cE5RvZ34Ber+c8wW90dBQGg4FzSwVg0i/v6OhATk4Ozpw54xdz3+l0oqmpCdXV1VCr1diyZUtALTzGBkIIVCoVduzYAalUihMnTqCjo4NTnchsjEYjBgcHkZWVhZaWFs4uDCEEa9asQWdnJ8xmM6dzZGVl4dy5c3A4HNh/yX7s27pvzj7Pn3jeax2LQqGA2WzG888/H6NSqaavcPgCgH3AvN27EwD0AgCl1AnAAMDvRVDnjagA2LZ58+YYm80270P90L8e8lrY9uDWB3FX6V1oampCXl4ep29up9OJhoaGRTM9i52jsrISeXl5yMjIWFKBnJvh4WEcP34cYrEY27dvh0KhOC8sk8UghCAxMRE7duyA3W7H8ePHPT1uuTA9hpKVlQWVSoXa2lrOYiUQCFBYWIi6ujpO5wgJCUFqairOnDkDAF6FxV3WP9tiIYQgPT0darWaREZGbiCEqAghVwEYoZTWcHpDfuS8mfsTHx//xP333y/j8/leYynzuTzuaPro6CgIIZyDs83NzUhNTeUcl3C5XKiqqkJKSoonJen+t6KignVJv8Ph8DRL3rhx46oGXpcTPp+P3NxcGI1G1NfXQyaTIScnh1XZvLegbGpqKqxWKxoaGlBYWMhJiN19fru6ujg1Vk9KSsKxY8dgsVggEok8WZ/nTzw/KVRkMuPz3PHJ+3p6Vugf//gHjEYjHA5HLI/HO+1yuaoBrCGE7AYQBkBKCPlfSun0SYj9ABIB9BFCBAAiAYyyHvginBeWCiEkOTY2Nj8iIsKrlbKQy7P/kv2eXhlcg7MajQYTExOc3SZKKerq6iCXy+csCM+lpF+v1+PEiRNwp9QvVEGZjlQqxdatWyEQCFBWVoaJCd+aoS2U5cnJyYHL5cLZs2c5jys3Nxfd3d0+j2c6PB4PWVlZaG9v92zbf8l+vHLlK1+I3NQ/z514bo4rNDExgffff58olUoXgOsopWpKaQqAmwEcniUoAPAhgG9N/X7D1D5+ryk5L0RFqVQ+/OCDD8aYzeY5s3/Le8tx78f3zuvyAJOiEBYW5nPJ9nQYhkFTU9OS3J5z5855ZtV6w1dhcS/t0djYiPXr188RqAsdd5AyLy8PVVVVGBwcXHD/xdLG7tiIRqPB8PAwpzHx+XysWbOG8/yguLg4T+Wxm7vWzQreTt129358L8p7yz2bBwcHodVqcdttt0WEh4d7bYtACHmCELJn6r+vAYghhJwF8ACAh1kP2AcCXlQIISKBQHBdcXExb/aCW+W95fj2h9+e075geskzpRTt7e0+TzicTUdHB9RqNWdrYHR0FIODgygsLFxwv8WExV3ENT4+jq1bt84bqP4yIJPJsHXrVnR1daG9vd3rw+xrHQqPx0NpaSmam5s5WRvu8YhEIgwNDbE+1i2U060VAPjvXf+N2LbYyZDr1NtjKIPnyr5w8d999118/PHH0Ol04WKx+Efu7ZTSI5TSq6Z+/yml9MOp362U0q9RSjMopRsopefYv9vFCXhRCQsLu+mWW24J12g0M+o53NWyzdrmGfvvzdk7w/fUarUQi8WclnywWCwYGBjgPN/DXSRXWlrqUwxgPmGx2+0oLy+HRCJBUVHRinXHdzgc0Ov16O/vx7lz59DW1obGxkY0NDR4+sa2tbWhs7MTAwMDMBgMcDqdKzK2kJAQbNy4EVarFbW1tTMyOWwL20JDQ1FcXIyamhrOGaHc3Fy0tbVxOl6hUMBkMs2ozeHz+dC8qcGVGVfO2PeD1g9woOYArr76anR1deGJJ57AxRdfDKfTmUAIYdcMd5kI+EBtdHT0D6+//vpwsVg8o3rVW7Usn/Cxb8vMCPrZs2d97rMym5aWFtZBQTfuSWhsi+RmB28ppTh58iSys7P91knOG5RS6PV6aLVa6PV6mM3mGbOOQ0NDIRKJPEufDg8PQ6lUepY8HR8fx9DQECYmJsAwDCIiIhAdHQ25XA6JRLIsGSkej4c1a9ago6MDlZWV2LBhAyYmJjgVtkVHRyMpKcmT4WNLWFgYEhIScO7cuTlxP6vVih07dsBms8HpdOKGG27A448/7nmdEIKkpCS8+OKL+O1vf4uYmBi88847SElJwY8u+hE+PvfxjPPd/dHdwFXwuPdT6ySFhIWF7QNwE+vB+5mAFhVCSM6WLVsUDMPMCJKW95bjw7a5E7J+feWvZ8w2NhgM4PF4nBfOttlsnIvTOjo6PA8VW9zCUlZWBmCynwbXYruFcLlc0Gg06Ovrg8FgQFRUFORyORISEiAWixcUAoFAMO+YKKUYHx+HXq9HW1sbTCYTZDIZ1Go1ZDKZ3wUmPT0dAoEAJ06cgNPpZN0C0k1ycjKGh4c9gsmWtLQ0HDt2DImJiQgLC/NsDw0NxeHDhxEREQGHw4Ft27bhq1/9KjZt2uTZ5+OPP4ZKpUJzczNef/11fP/738f777+P4thiyEZk0Cl0nn0pKO79+F4UKgqxOXEzhoaG8I1vfANvvvnmLkJIxGr3sg1o90epVD7w3e9+N8bhcMwIsj534rk5a/J4m+HZ0dHB2XVpbm5Gfn4+pwdgfHwc/f39nOM4ACCRSMAwDFwuF+fKz/kwm81oamrC559/jpGREaSlpWHXrl1Yu3YtEhMTl9wDhRDiaXK0fv167Ny5E/Hx8eju7saRI0fQ3t7u10pZYNLSsFqt4PP5nNP+hBAUFRWhubmZ0/j4fD6ysrLQ1tY257xu99tt2c3+fA8dOoSEhAR0d3dj3bp1+Otf/4o1a9Zg/fr1uE5xHUJ4IZiei2BcDC574jIUFRXhV7/6FXbu3Ik77rgjXCwWf4P9O/cvASsqUxOj9hQWFvKmZzkO1BzAobZDM/bdm7N3jqDYbDaMj49zaog8OjoKoVDI6WF2uVyoq6tb0jo/drsdlZWVKCkpQWFh4ZIL5NwYjUZUV1ejpqYGUVFR2LlzJwoLCxEdHb2sBXM8Hg9yuRxr167F9u3bIRQKUVZW5rc5Pu4YyqZNm5CWlobq6mq4XPMVlS5MWFgYsrKy0NjYyOl4lUqFsbGxOe+LYRgUFxdDoVDg0ksvxcaNG2e83t/fj4yMDE9zqeTkZBw+fBiNjY347c9+i89v+xx58rwvDiCAWW3GKx+9gn//+99Qq9XYu3evODIy8n5OA/cjASsqADbu3LlToNVqPctceGsF6S2OAkz2nkhOTub0sCwlW9TZ2enpT8IFhmFQVVWFrKwsxMTELLk1JTBzTlBqaiq2b9+OhISEVVkOVSAQICUlxW9zfGYHZRMTExETE8O50hWYbA3BMAynNDMhBBkZGXNqX/h8Purq6tDX14fKykqvosXn8xEbG+s1i7Q5cTNe3fMqeNMeWRdcnmyQWq0GwzCQyWRyQoj/fWUWBKyoKJXKb1577bUxQqEQQqEQ5b3luOeje2YIirc4CvDFkhZqtZr1dfV6Pec4jM1mQ09PD7KyslgfC0yO+9SpU0hISJjRSpKrsLhcLpw5cwaVlZVISEjAli1bAqbf7fQ5PhKJBCdOnEBvby8rIZgvy5ORkYGQkJA5bggbCgoK0NLS4tXi6e3txa5du5CXl4f8/Hz88pe/nPF6fHw8urq6oFarUVxcjOLiYjzxxBMAgKioKOzatQuffvrpjGMSEhLQ29uLlJQUdHV1wWAwzPlbbU7cjD3Ze2ZsO9R6CAdqDiAqKgpGoxE33nhjhFAonNsUdwUJWFEhhFyVnZ3tSSN7i6Nck3ON105Zo6OjiIqK4rRu8VKslJaWFmRnZ3N2ezo6OiAUCr0uJ8pWWIxGI44fPw6Xy4UdO3ZAqVQG5Jwgd+Zj27Zt0Ol0qKio8MklWihtTAhBQUEB9Ho9p9oRABCJRFCpVOjs7JzzmkAgwP/8z/+gubkZFRUVeOmll9Dc/EVpAyEEoaGh+M///E/U1dXhn//8J7773e8CmCxT+Oc//zmnF9CePXtw8OBBSCQSDA4O4sorr/T699q3dR/45Iv7yz0/6Le1v4VSqcSOHTtECoXiNk5v2k8EpKgQQjIyMjJEBoMBcXFxXrM9PMLz6vYAQE9PD6eS+vHxcbhcLk6uy9jYGCYmJjg3q9ZqtRgaGkJBQcG8+/giLJRSnDt3DqdOnUJxcTGys7NXxc1hS0hICIqKipCZmYmKiooFxcCXOhRCCNauXYvW1lbORW0ZGRno6emZ81mrVCqsXbsWwGRAPTc3F/39/XPeT2JiIpxOJwYHB7Fr1y5P4PXSSy/FVVddhZ/+9Kf48MPJ+/rOO+/E6OgoMjIy8Omnn+Kee+7xOqbNiZvx6yt/Pae50z0f34M+0ucOCOcSQvy/mr2vUEoD7icyMvLhF1980XHixAlKKaV739pL8Rhm/Pym+jfUGw6Hgx4+fJi6XC6vry9EfX09HRgYYH0cpZSeOHGCjo2NcTrWarXSw4cPU7PZ7NP+w8PD9MiRI9Rqtc7Y7nQ6aXV1Na2rq6NOp5PTWHzls88+W7Zz22w2WlFRQZubm+f8HQ0GAz18+DA1GAw+nUun09HPP/+cMgzDaSx9fX309OnT877e2dlJExMT54zns88+o7fccgu9/fbb6RVXXEEbGxt9vqbdbqdHjhxZcB9vz8Tet/bSw4cP07vuuksP4HK6Ss9vQH6FhYeHf2P9+vWC+awUb9keNyMjI5xMfYZhoNVqOdUnjI6OIiQkBJGRkayPBYD6+nrk5OT4XCTnzWKxWq0oLy9HTEzMkjJPgYBQKMSGDRvgcrlQXV3tqdLl0gIyOjoacXFxc8rgfSU+Ph56vd6rS2YymXD99dfjhRdemDOetWvX4oUXXsBtt92G73znO9i7d6/P1wwJCYFIJILRaJx3n31b980I2gLAh20fohe9uOKKK6Li4+O/Nc+hy07AiQohJFoqlcZRShEXFzcnlsLD/G4PAPT19XEK0Pb390OlUnFyFZYSh+nv7wePx2PtNk0XFoPBgIqKCmRlZXmNx5yPEEKQn58PhUKBkydPQqfTcW4BmZGRAY1G47Ufy2JBV3fvkldffRUZGRlYs2YNamtr4XA4cP311+Ob3/wmrrvuujnnlUqliImJgUgkwubNm+FwOKDVan0ec0JCwhyXajqbEzfj5atenuEGueDC2z1vIyUlBQzD7FqOrm6+EHCiEhISsvuGG24It9lsOD16eo6Vsidnz7xr9DidTpjNZk6Zm56eHiQnJ7M+binZIrvdjvb29kUnG86HQqFAamoqjh07hpycHM5LRwQyycnJUCgUKCsrQ1FREafP2d382t1/ZjqLBV0B4PTp0xCJRGhsbMSBAwdw9913484770Rubi4eeOABr9ccGhoCpRQpKSmoqqqCy+VilXlTKpWLprTvKr0L12RfM2Pb37v+jrKeMqxbt04AoMjnC/qRgBMVhUJx+8UXXyyWyWSsrRSNRsOpnN1oNHpMTrYsxUppbW1FZmYm5365NpsN586dQ15e3rJ0op8OpRROpxNWqxUmkwkMw8Bms3GegOcrRqMRfX19yMnJWVILSIlEArlcPqevrC9B1w8//BBSqRQdHR3YtGkThoaG8Ic//AGHDx/2pIw/+eQTvPLKK3jllVcAAO+99x4KCgpwySWXoLOzE2+99RYrl1wgECAsLAwm08IV97PdIBdc+FP/n3DjjTfGxMTE3OzzBf1IQM39IYTwExISCuVyOc45zrGyUoDJbwcuWZ+BgQFOHe3NZjOcTienbJHRaITRaORspUxvTalQKBAREcGpg9x8WCwWz+JfJpMJTqcTAoHA8+OeHexwOMAwDIRCISQSCWJjYxEbG+uXRcJmx1AEAgFqa2uxbt06TunxzMxMHDt2DAkJCV7H19XVhVOnTnmtdlWpVBgZGUFOTg4yMzPxl7/8BevWrZv3Wvfddx/uu+8+AJOlBlwsLJVKhaGhoXn78ABf1K5MXzniuOY47sq7iwiFwuuwTD1TFiKgRAVA9po1a4hOp8Orfa+yslIopRgbG+M0w3R4eBjp6emsj3NX7XKhqakJBQUFnB4OSilqa2v91prSjc1mQ29vL/r7+xESEuJZH1oikcyp+Tly5Ag2b/5C4O12O4xGI7RaLTo6Ojw9ZuPj4xESEsJ6LN6CsikpKbBYLJy7+AkEAmRkZKCtrW2OmC8UdAUmYytxcXGLNobyhkqlwtmzZ1l/cSkUCtTW1i4oKsCktfJh24ee58UFF97veh8ikSiKEBJKKV0+E9YLAeX+EEJKt2/fLm3QN+Cj9plrIS1mpYyPjyMiIoL1Q2oymRAaGsr6xne5XBgaGuJUl+LOFnEt5e/o6IBIJPJLa0pg8jOoqanByZMnwefzsWXLFmzZsgWZmZmIjo72qYhQKBQiNjYWOTk52L59O0pLS2Gz2XDixAk0NDTAavV9PfHFWkCOjY1xLmpTq9XQ6XQzsjmLBV3d1a7Jycno7u5GX18fK4GIjIzE+Pg4a9dNJBJ5LMGF2Jy4GduSZi7de0Z/BiUlJQQAN1N4CQSUqMTHx1+Sm5sb+pn+M1ZWCsA9njIwMOCZW8SGoaEhKBQKTqnb9vZ2zqX8Op0OQ0ND8/aIYSMsNpsNp06dQl1dHZKSkrB9+3akpqZysixmIxKJkJWVhZ07dyI6OhoVFRVobm5etImTLy0gS0tL0dLS4jXNe8cdd0ChUMxbRPj555/jySefxOOPP47i4mI8/vjjiwZd9+zZgzfeeMOT5k1PT2f1ZUIIgUKhwMjIiM/HuImJicHo6OK9qWdMNgTQYGxAQkFCVEhIyPw+2jIRUKLicrk2JCYmotfaO2P7tuRtC1opwGRFKhdRGR4e5tT8qLe3l1P8RqfTgc/nc/KxGYZBfX09SkpKFkx9LyYslFL09fWhrKwMSqUSW7duhVwuX5YyfkII1Go1du7cibCwMBw/fnze1KqvdShCoRAFBQVe+8Ledtttc+bVzCYsLAxXXHEFKioqcPHFFy8adN29ezfS0tKQkZGB119/HT/4wQ9YfgqTLhAX10kul0Oj0Sy6361Ft84I2FJQVDKVAqVSeTHriy6RgImpEEL4iYmJsrrROlQNVc14LS82b56jJqGUYmJignUfDbvdDkII66Ciw+GA1Wrl1Ei7o6OD82Jkra2tSEpK8qk/7XwxFoZhUFdXBx6Ph23btvnFKvEFQgjS0tIQFxeHuro6aLVaZGdne4SMbWGbXC7H4ODgHHHfsWMHurq6Fj0+LS0NXV1d2LZt26KTGAkheOmllwBMBsiPHz8OSikrEY6OjvaIIJvjZDKZT93+vQVsT7pOQu6Ur/f5Yn4ikCyVrNzcXBzqOjTH9bm16NYFDzSZTJziKaOjo5xm7bqrdtlitVphsVjmrAjgC+Pj49DpdKzWl5ltsVgsFpSVlSEmJgYlJSUrJijTEYvF2Lx5M1wuFyorK+FwODhVygKTfWE7OjrgcDgW33ka5eXluPbaa1FWVsa6b4pAIEB4eDjGx8dZHUcIQXh4OOt5SEKhEE6n06d4zOz0MhVSMCGMjBCy9FQcCwJGVNxB2h5zz4ztvrg+Op2O0zKfWq2Wk6gMDAxwCtByLbADJrNFXDrRuYWlrKwMFRUVyMvLW/WqW0II8vLyEB8fj7KyMlRXV3OqlA0JCUFaWhqrFgdr165Fd3c3ampqIJfL8eMf/5jt8KFSqTAwMMD6uJiYGFZVtW6ioqJgMBgW3c9bwDY0MVQIYP5ZqstAwIiKSqW6mB/HD2swNMzYvpjrA0z2ouXy7c9FjBiGgclkYv0AUEo518NotVrw+XzO6yNPb03JZVWB5SIyMhI2mw18Pn/ewsPFAq+JiYmora3F2rVrPSX0CyGVSj2fwUUXXYQNGzawftB9qXb1Rmxs7LKKCjA3YDsYORgqCBGsqAsUMKJCKd1YS2tZuz7ApKiwfcjtdjv4fD7rnitjY2OcmjePjY15rffwhaVU7TqdTlRVVWHt2rV+bU25VGa3gJxvXePFAq+ffvopTp48iYMHD+LAgQPztgxw4y6fByaL0kQiEevYWEhICPh8PuvPUSqVYnx8nHVHusjISJ/XkZ4TsFVRyOJlexY4xO8EhKgQQnh8Pj+20zazIY4vrg+lFAzDsI4P6PV6TtaNVqvl1PeWa+par9dDIBBwyhbRqU5yKSkpkMlkfmlN6Q+8tYCMiIjw6sbs2LFjQQvt0KFDngZPJSUlaGlpwcaNG9HW1ga1Wo3XXnvNa/l8UVERvvvd76KwsJCz1eFLqnc6hBCIxWKYzWZWx0ml0gVnLE9njgsUB9jt9rWsLrhEAiX7Ex+bEMurHZ1puvri+pjNZk7d0w0GA6dWBVqtlnVchFIKjUYzp9uXL3R2dnJeEaCrqwuhoaEzsiP+qLxdCvMFZfPy8lBeXs5atPv7+5GYmIiEhAT09PRg/fr12L9//7wl9NPL54HJIH9TUxPr8oCYmBgMDg6y/qJwCwSbFSb5fL6nV4kvFrJMNE2EhQBDGPZpyiUQEJYKAJVD6hBN7z/rq+vjzvywZXx8nPW3P8MwcDgcM9Z08QWTyYTZi6H5grv0nUsw2WKxoLu7G3l5c4V5tSyWxVpAFhcXo7GxkdMqh2q1esFWAfMREREBi8XCuto1Ojoaer2e9fXYWB3TEYlEPq88EBcxs+7KGmINI4Ss2Dq5ASMqLolrhv/ii+sDTIoDl3oRd1k/G4xGIyc3ZCkuk1qt5lSU1tDQgPz8/HljOGyEhWEYDA0NobW1FdXV1aioqMDExARqa2vR1tYGrVa76JIYbkHR6/VYv349MjIy8Oyzz87YRywWY3BwEPfee6+nEO3VV19d8LzuEnp3k6yQkBDWwXAuAiEQCEAIYS2A7rgKWyQSic/HzY6rOMIdPADc+pxyICBERSAQxAsiZ979sjDfMh0TExOsFyt3PwBsGzIZjUZOLtPo6OiKx2EopYtWGC8mLCaTCadOncLRo0cxOjoKqVSK7OxsFBcXQyQSIT09HREREejv78fnn3+OpqYmr3N83IJSXFyMBx98EH/729/Q3NyMt956a07vEpvNhu3bt6OiogJ1dXX49re/veB7cJfQU0phNBpRWlrKOt3PJT4CcLM6wsPDF21nMN9xvta4zImrSECwgqISEDEVmUyWaRfZOdWIc4mpmEwmztYN20ZIdGoJULbXs9vtYBiGU7yotbXVq9vjDW8xFoZh0NLSgrGxMWRlZaG4uHiOtcTj8RAZGYnIyEgkJCTA5XJhcHAQFRUVSEhIQEZGBgghM1yepqYmZGRkeGJEN998Mw4dOjRnrF1dXTh79iwKCgrw9a9/HUeOHIFWq4Varcbjjz/uKXa7++67sXv3bnzyySfIyMiARCLBNi71sAAAIABJREFU008/zbpqNTY2Fl1dXawzbG7rgU2qn8fjgRAChmFYucNisZhVQHlGXGXSIGf/7cSRgBAVQZggo90xs4fobL9wPmw2G+tgo9lsZm3dAJPfuGxL7K1WK0QiEWsXZikNpwghrCyq6cJSVFSE06dPIzExkVWxHY/HQ0JCAuLi4tDW1oaTJ08iMzMT9fX1nhiKO6jqRq1W4+TJk3PO9fLLL0Mul+Opp57C888/P2c29nSml9ADQFVVFet4WWhoKOx2O2sxioyM5DSfRywWw2q1sroHxWIxq9UcZzw/EkAYJeQ2N4QDAeH+OOBIpxL2QVo3bB9Yi8XCOtgKcBMwo9HIySriGofhWrU7vTVldnY20tLSOMVy+Hw+8vLyEBsbi/LyctYtIK+++mp0dnbiK1/5Cnbv3o1vfYtd/2auBWZsH1qAe9A1LCyM9bXYHnNr0a1frA8kAUSxohWbrRwQomK32+WYJtq+BmkZhuHUqNpqtbIWFbbmqhuuwV0udTQulwsajYbTvCSHw4HOzk7k5+cvuTWl0WhEb28vcnJy0NbW5in2cgdV3XjrSxITE4PQ0FAkJiYiNTUVNTU1rK7ta6uA2UgkEtYCIRQKWc87AiYFgk1/GWBSrNmsD705cTN+sGVqNnUE4OA71rC64BIICFEBD6GY9rz6GqTlYjkA3ESFyzEAN1FhGAaEENYiNjY2hqioKE5C29TUhLS0NKSlpS0p3Tw9hpKRkeHp7QoA69evx5kzZ9DZ2Qm73Y63334be/bMLPZ0uxMikQijo6MoKSlhdX2JRMJp8TCuVgcA1hWyXESFC0br1PuRAA6rg73Zy5FVFxVCCF8gEMwYx3LGU4BJ94dtk2uuomK1WlkHW7mmybnGYdyd0NxLm3CtY/FWh5Kbm4u+vj7YbDYIBAL86le/wuWXX47c3FzceOONyM/Pn7FS34svvoj8/HwUFRXh5MmTeP7551m9F0IIeDwe61QvF/cHmCzZZ2utsKk5mQ6fz2f1voZMU93xRIDT5lyxOpVACNTGymQyZhRfmKwlKt++nZxOJ6fp+3a7nXUPFa6i4nA4WM/34SoqWq2W0wzkM2fOIC8vb0YMhW3l7XyFbTweDxkZGThz5gwKCgqwe/du7N69e8ax7sXLAeCZZ57BM88843k/XGYDSyQSmEwmVu06uVoP7uPY3E+hoaGcrMCQkBBPA3JWEICCrtgaQKtuqQAQM0Jmxqd0avCUTwdyeWDdsA1CchEVt1nMJZDMJZVst9tZW24WiwVOp9NrtshXi2Wxfijx8fHQaDSsYgIA90IxLpbAUkWFDQKBgNNSIwKBgFMMBwBmrDq2zCwqKoSQ3xFCRgghjdO2FRNCKgghdYSQakLIhqnthBDyIiHkLCGknhCydtox3yeE1BJCbpp1CYGTOGeMw2O2LQIn1eYIl0At1+AuFwGz2+2crLbF2mkuJiy+NFji8XiQyWSsA6hCoRB2u53VMQC3B53H47GOjQCTLglbgeByDDApKlymMLCFEHIFIaRt6jl+eGpbPiGknBBykBCyoG74Yqm8DuCKWdueA/A4pbQYwE+n/g8AXwWQOfVzF4CXpwYUAWA9gA0AvjHrXALC4yaiLpeLU1CS67VWSlS4WBxca29GR0c5V96y6dgWExPDaa4MlweQq3vBBbZZGWBSwLiICo/HY32t6fiyDCohhA/gJUw+y3kAvk4IyQPwAIA9AKoBXLbgOBe7CKX0KADd7M0A3HdRJAC343sNgDemFqavABBFCFEBHtPL21eBgPC5dVymlK6YqHBJX3MVFS7HcbXafJ3mMFtYXC4XqxaQUqmUU3k6l29nrpYAF7gIBBchcl+LizUFwP0E+nIDbwBwllJ6jlJqB/A2Jp9rPiafXxewsCvF1Xf4HoC/E0J+PjXQLVPbEwBMb4XfByCBUlpNCGnApMrNDudzFhUu1gPXP8pKuj8rKSpsPkN38PbIkSOwWq3YtWuXz+lygUDAqfp0YmICVquVleXGMAwnq8hgMLCuqrXb7azjN4QQn5suTcdkMrFy63SWabbA5Nd+GIDF8u3enuGNAH4J4GMAZwC8stAJuIrKPQC+Tyn9MyHkRgCvAbhkoQMopc8AeMbLS4RhmBnBAI1WgyNHjiw6CJvNBkIIzp075/PA3Z33fTn/dCwWC0ZGRlg9uO71htley2Qy4fjx46wsI/eiU2wbDo2Pj7MaH8Mwnhu7urra5zG6XC44nU7Wn4XZbEZVVRWrz91ut3P63IFJwWQjKhaLBZRSTlW8XO4Lo9HoU3d9AOjWds/exP4bbgpK6SlMisuicBWVbwG4f+r3dwG456f3A5g+UUM9tW0hnPz/396bh7V53nm/3xsJCYTYkcSOCRhsYxubxTbGdnKanDdv2zRNO3lPkzNt3snVTJqk7Uy6xW06k+TNnDbrZJouSeo2SZO2k2nTZnPaTlI33iAsBrPvqxGgFUlIQght9/lDPIoACfTcCBCOPtfFZZD06Hkw0le//UcEDgC+whFZhgzXXXfdmhcxNjaGmJgY3mXp586dC+n5/enp6YFcLudVB2Kz2dDV1bViN+9acD04fGppdDodNBpN0FmuwTh//jyOHz8ekjhwMZRPfOITvm2GoQ56slgsGBwcRGVlJa/ra2howMGDB3kFrrVaLXQ6XdCFa8FgeV2Mjo5CIBDweg1SSnH+/Hne5+ru7kZmZmbI7RsH1QdxZWBRWHIATCGUkXMs7+ElsAYkpgFcu/j9J+A1iQDgHQB3LGaBjgCYpZSuZfO63C43k09CCFlX4IoPLL4za2CNJSbA1TDwJdTxhpygVFVV+Wbt8imQs1gsTIFkFreO1e1kgeVcLG47dxwfK+qTOz/p+554CAUQyovqEoCdhJDCxdUet8H7vg6ZNf9ahJDXAFwHIIMQMgngYQD/COBZQogQgB3eTA8A/BnApwAMA7ABuDOEa3BRD1ucIyYmhj1vzxOW4BprwJAllRofH8979ingHVA0MzOz6sCq5YLCwadAzmg0Mk2wc7vdvEWFpbiRFdasIEuCgW9iYnm9Fw0hoEgpdRFCvgbgPXjdpZcopT18rnPNvxal9PYgd62wYxcv+qt8LgCAk7IZKhAKhUzlzizwLZEG2OsKWOosRCIRUxpVoVCgt7c3qPkeTFA4QhEWSim0Wi3veSVOp5O5zodvRTKrxbuZAXy+Vpt/vReloVfUUkr/DK+BwEQkVNQuuB1sqrKeYiC+WSAW64F1NzFLRSghhKniMjExEU6nM2AT3lqCwrFWgZxOp0NKSsqmtSuwjLZYWFhgHofB1ypiFZX1VJAjcDnHhhAJoqJbmGUrVGIVlUhuAgO8w5hZajpY2/6Li4tXrMcIVVA4ggkLpRQDAwNM+6NZ19KyTPZj7e1iaU5lbYRlriCnAAH5+IgKpdTpdrJVKrFWTrK4F6y9ISxixDLbA/AuLdfpdLyPUygUcDgcvmP5CgpHIGEZGxtDSkoK08YDnU7He1AVpRROp5N3ywKLOACb25zKLCoLABGRja/vX2TLRQUAiIfY/RYThjz6gBsDyJf4+PhNExU+U9A5uEwOXz8/LS0Ner2et2tHCEF5eTm6u7uh1WqZBIXDX1g0Gg2USmXI83L9cTqdcDqdvN/oNpuNSRxYXS2ArTmV5Rr5nstgXyx+swACiYB/ZyYjESEq4lixzj+DHuroAxbXAmAb58fqarEO/0lOTg55fy6HQCBASkoKkwsUHx+P4uJiNDU1oaysjPkNBniFJS8vD5cuXUJ5eTlT/CDQVLhQYHWZWIZpsQaSWWI+fNPJDcoG1F2p8/5gBUREFPoW+3USEaICATTw09G/DP0lpMO4/+TNmrzFEothFRXWtREFBQW4cmVFJeWacJWaFRUV6OnpgVar5f0cgPdvoVQqoVQqsX//fnR0dPB2UbnnWG3gdTBY16GwrHphWUgHbM7kwVc7Xv1oL7kF8Bg8F3idcB1EhKi4Xe5Rf1F5Z+AdNCgbQjqWJSvDss8WYIt1SCQSzM3N8RY+mUzGtOM3NTUVc3NzvH4//xhKTk4Ojhw5gtHRUVy+fJnXaMbZ2Vk0NjZCr9ejtrYW+fn5TBPkdDodEhISeAczKaUwmUy8dzNxFgdfN4Z1qDlL/IbvjJ0l40MswLxmvjv4o8NLRIjKrHa2i1g/+oN64MGrHa+GdCzLGECpVMo0/IfF6mBdyh0fHw+Px8P7U54QgtLS0oDLzgMRKCgbHx+Pw4cPIycnB21tbWhsbMSVK1dgsViWxHncbjdmZ2cxMjKCuro69PX1YdeuXTh48KAvoMh3NCWlFIODg7xrWgBvgR3LjN6ZmRleu3s4WFwmSilTQR/rznAAgDeRyH+EHiORME4STodzslBQ6BrDmO96Qh3UxFkCfEYHCoVCeDwe3h2pSUlJmJycDPnxHOnp6dDr9bzN68zMTKjVat69TXK5HENDQ2u+6FfL8hBCoFAooFAoYLVaoVKpMDAw4LO6LBYL6uvrkZCQgPT0dFRWVgb99OVTeatSqZCQkMCULZqenua9nRBgd5nMZjN27drF6xjWQPLc3BwvC8wXpAWw6AXwbxFnJCIsFQAqgUWwJAq6pG17FVitDk6M+JCcnMzUss4aH8nNzV2y0iJUCCHYt28fOjo6grpdfNLGUqkUO3fuRFVVFa699lpcd911SExMxIkTJ1BZWYkdO3as+UYJxWJxOBwYGBhgyhZx60n4bpAE2CwVj8cDp9PJO53MurKFz+7vJUFaAMRKKD6OouI2uZeISt1EXUhxFW7IMV9YXBmhUMjUb8RlcvimiOPj4xEbG8s7C8SdMyMjI2CbPGsdynpZS1i6u7uxc+dOpsIwlUoFhULB2/WZn5+HQCDgXdfCrUPhC6uo8JnstyRIC0C4IHQDYNs/wkCkiMqUQ+tw+G+qDzWuwrrwmjUrw1K1SghhmtEKAIWFhRgbG+N9HACUlpZCo9EsKYjbKkHhCCYs4+PjoJQypZEppRgbG2PazKhSqTbdZeIrKpyrHqpg9ur9lt67gDgaZw6lmTBcRISoUEqdbofbeCDpwJLbe3W9QY74CP+F13xITU2FwRCai+UP61rN7OxspnUTMpkMZrOZqUUgJiYGVVVV6O7uxtzc3JYLCsdyYZmZmYFSqQy4CD4UZmZmEB8fzzRagVVUWNbSUkphtVp5x4v4tB0sd32gBeLj4jt5nXCdRISoAIBAIGiVW5f6w6G6QCxWR3x8PBwOB1PVKovFkZ6eDoPBwPt8hBDf3hwW4uLicPDgQTQ2NuLSpUtbLigcnLDU1dWhs7MTVVVVzDNQBgcHmXqLuKltfAOn3EQ/vsfNzc1BIpHwFk4+afLlrg9REVi0ltO8TrhOIkZUNBrNmeKFYpf/epJQXaCUlBSmACrLcUKhECKRiHeQNyYmBnK5HGp1aFktf7KysmAymZgC0ty5Oet3swaFh4JQKFz3dWk0GojFYqY4xcTEBPLz83kfx9KTBLC7THxEZYnrAyDbnL0wb5tv5H3SdRAxrzCXy9Uy2TNp3Je0b8ntobhAW+HKsAxxLigowPj4OO/jCCHYu3cvenp4zcoB8FEM5fDhw6isrERzczNT02G4mZiYQHd3N2pra1FWVsa0u9nj8aCvr48pW0QpxfT0NFMMR6VSITs7m/dxLC4T4BWV1NTUNR+3wvUB4JxwOgC08z7pOogYUQHQ097ejqKkoiU3huICsW6y4+pH+JKZmckkKpwvzRJYTktLQ2xsLK/zLo+hpKSkoKamBgMDAxgaGmJf97AOXC4XOjs7odFocPToUcTHxzPvbh4eHkZ2djZT3YdGo0FGRgbTKMhQ3+T+UEqZgrRcv1koxXIrXB83AZ2nZkop//LxdRAxokIpdSwsLJhvLrgZfLNAMTExEIlEvPt5uLgK30ZBsViMmJgYpuBpUVFRyNPQl7N371709/eH9MYLFpSNi4tDTU0NXC4X6urqmDJgrOh0OtTV1SExMRFVVVVL3ih8hcVsNkOtVqO4uJj3dVBKMTw8jMLCQt7H6vV6pKen846LcDN6+R5nNBpDFrDlrk+ZpwxxsXEdvE4YBiJGVABAIBC0yRZkOJi+tEs5FBcoIyODyayXy+VMzXOshWlyuRxms5mp90gsFmPXrl2rFrUBa6eNBQIBdu/ejf3796OzsxNtbW1M1xMqJpMJTU1NGBsbw+HDh1FYWBjwzRWqsLjdbrS3t+PAgQNMsRi9Xo/4+Himql2lUonc3Fzex7FmmUKN3wRyfVJNqdRgMJzlfdJ1ElGiotFozgwODjpzxEv93FBcINYBRayp3pycHExNTTHNLtm5cyeztZKVlYW4uLigu474pI2Tk5NRW1uL7OxstLS0oLW1lWkeSyA8Hg9UKhUaGxvR19eHkpISHDp0KCyVt11dXcjLy2MKzgLA0NAQSkpKeB/ncDhgtVp5uz4AoFarV91ZHYxQ4zBPfvjkUtcHBEnaJPPc3NymBmmBCBMVp9N5qa6ubvZGxY0rXKAn659c5UhvJofbMMeH5ORkWCwW3nUuQqEQaWlpTFZOZmYmTCYT7wwSx969e6FSqVbEg1jqULgen+PHj6OwsBCTk5M4d+4cOjs7oVKpeFUP2+12TE5Ooq2tDefPn4fBYMCePXtQU1PD6424mrBcuXIFbrcbO3bsCPn5/NHpdBCJRExp9YmJCeTl5fF2YaxWK8RiMe+qXYfDAULImsc1KBvwTv/SLRonFCcw3Dm86UFaIEIaCv3obm1tpY888ghuNN6Iv4x/NFeFG4dQk1cT8EBCCKRSKcxmM6/GK0KIz8rh+0myY8cO9Pf3Q6FQ8DqOEII9e/agp6cHhw4d4nUs4I0hVVZWoqmpCRUVFb46nfUUtnFVv2lpaXC73TAYDNDpdBgeHobL5YJYLIZEIoFQKIRQKITdbkdXVxdcLhfm5uZ8fTAZGRkoKChAeXn5utLXgZoQuUlyR44cYSqS83g86O3tRXV1Ne9jKaWYnJxEbW0t72NZXR+tVhvS8rrlAdoYxOAre76Cb85+00Yp5Z8VWCcRJSqUUkdubu7Y3Nyc7O8L/x7vjb/n+8/irJU3b3sz6PFZWVlQq9W852lkZ2djbGyMt6gkJyf7JtHzrebMyMjA2NgYdDodr62HHPHx8aisrERra6tPoMJV2CYQCCCTyXzXRSn17Qx2uVy++SNZWVmIjY2FRCLh/SkcCv7CsmvXLvT19aGmpoZ5ovyVK1egUCiYRghotVqkpKQw/Z4qlQpHjhzhfZxarQ6pqG95gHZ/yn7EamNBKf1v3icNAxHl/gCA0Wh85cKFCwt5yMPNu25ect9aw5vkcjnzYCOLxcI073bnzp3M1a5lZWXo7e1lWjgGeJspwzUCcjUIIRCLxUhJSUFGRoZPTDIyMpCcnLwhgsIhl8uRm5uLS5cu4cCBA0zNhoDXNRsfH2fOFg0NDTEdazKZEBcXx7ub2ePxhDRZLlCANi8uD2+88YZBo9H8lvcFh4GIExWbzfbW7373u9mYmBjcX30/r9iKSCSCUCjknckghCAvL2/TszkSiQS5ubkhD1RajtlsxtDQkG8EJGvFbSSj1+uhVCpRXl7ONJoS8IpCR0cH9uzZw2TlrCdbND4+zhT/4bI+a7l5ywO0MYjB54o+h3PnzrkAhDY+McxEnKhQSqdVKpU5Li4OhcLCFdbK2wNv41TrqaDHc1kZvnCiwprNYbVWrrnmGhiNRt4VwctHQFZWVqKlpSUiqmXDxZUrV9DX14cjR44gLy+PqUAO8A7RFovFvGNfHIODg0zZIqfTCZPJxOTeTk1NrVntGyhAe132dch0ZkIgELRQSjdtLYc/EScqAOBwOP7Q2dlJ1Wo1Hjj6wBJrhYLi3nfvDeoGZWVlMVW7ikQiJCUlMTULctkcFmuFEIIDBw6gs7Mz5ExLoKBsUlKSr1p2dHR0S6plw4XH4/GtC6mpqfENfGapvLXZbBgZGUFZWRnTtej1euZsEbcRgG9QmRvTuVbGLJCV8nn55/HBBx9Yp6enX+Z9wWEiIkVlZmbmd3/84x/1NpsNh7IPrbBWVnODRCIRxGIxU6Xojh07mHtzdu/ejd7etYv0ApGQkICioiK0t7evKQarZXm4almr1Yrm5mamGNFWMzc3h/r6eojF4hVVtwA/YXG73WhpacH+/fuZ4j6UUvT29jL3FrE2LKrVaigUilXF6FTrKbzd//aS2z5V9ClUZVbhrbfemvd4PO/xPnGYiEhRAdBx+fJlV0pKCrRarddaIUsvdbWgbX5+PiYmJnifNDU1FXa7nal+RC6Xw+12M1k6gNf9EovFGBkZCfqYUNLGAoEA+/fvR35+Purr6zE9Pb0trBZKKUZHR3Hp0iXs3bsXO3fuDPqmClVYOjs7kZeXxzTUGvC6X+np6UxzWrRaLZKSkpgCy2uJUYOyAff96T5Qv/XIAiLAF6/5IlwuF2w2m5JSumUBtogUFUopjYmJOatUKjE1NYWavBo8/+nnlzxmNWtFoVBAp9MxzS5Zbzanp6eH+U28d+9eqNXqgAV1fOtQsrKycPToUWg0GjQ1NTE1MW4WBoMBdXV1WFhYwPHjx0MqlFtLWDgXkLVIzul0YmxsjCmWwmWLWGe8uN3uVYPC3/3bd+GmH2UMCQie+/RzyHRmorm52Tk7O/tr3icOIxEpKgAwPT396rvvvmuyWq1wuVy4u/Ju3LLrliWPCWatcLNLWGIr68nmSKVSpKenM7lQgPe6q6ur0dvbu2TOC2thm1gsxsGDB1FcXIy2tjZ0dHQwNUFuFGazGc3NzRgaGkJ5eTl2797Nq2s4mLBMT09DrVajvLycqUgOAPr7+3HNNdcwuU3ryRZduXJlVSvl5JmTuHBl6V6wz5Z+FreX3I64uDi89tprprm5uTd4nziMRKyoADj35z//2elfe7I8aLuatVJYWMgcH1mPtVJaWoorV64wN+iJxWJUV1ejra0NVqs1LCMgMzIycOzYMchkMjQ3N+Py5ctMw7TDAaUUer0eTU1N6O7uRlFREQ4fPszcx7NcWPR6PYaHh1FdXc08SU6v18NisTDFQwD2bBHXLxUs69OgbMBT9U8tuY2A4IHaBzA1NQWpVAqlUmmllPL3/cNIxIoKpXTB7XbXjY+P++IjNXk1K4K2bw28hZNnTq44nispZ3nzcNkclk91oVCIffv2hRR0DUZCQgIqKirQ1NQUthGQhBBkZ2fjxIkTyMvLQ39/P+rq6jA2NrYpAd35+XkMDg7i/PnzmJiYwK5du3D06FGmvcfL8R9N2dXVhUOHDjEX5LlcLnR3d69rXi5rtmh6ehoKhSKoGD754ZNL4igA8J3a7+BI7hGoVCqcOXPGYbfbf8n7xGEmYkUFAFQq1RPPP//8jNvt9r3BHzj6AARk6X/6k/VPBhSWa665ZtXAZzC4LX99fX1M152eno6kpCRmN4i7ho0IsHK9TocPH0ZVVRXcbjcaGxtRX1+PoaEhmEwm3rGoQHBB676+Ply4cAGXL1+GWCxGbW0tKioqeLdSrIX/yExWlwcAent7UVhYyFTKz2WL+C4Y444dGxsLOuMlULbnRP4JPHHDE9Dr9UhJScHPfvazWZPJFLyIa5OIqN6fADRfunTJLJVK05VKJUpKSlCTV4PnPv0c7nn3niWq/VT9UyhKLcLdlXf7bsvIyEB/fz/T7lqFQoGxsTEYDAam7MHu3btx8eJFn8DwwX8EJKUULS0tG/JGjIuLQ3FxMYqLi2G326HVajE6Ogqz2QyBQICkpCQkJCRAIpEgLi4OsbGxiI2NBSEEHo8HdrsdDocDTqfTlzXjpvYD3s5xmUyG4uLiDS3l12g06O/vx7Fjx2A2m0PahBjseWw2G/bt27f2gwOgVCqRmprKZKVwGywDvU6DZXsev+FxAN5s0WLXewellP8owzAT0aJCKaVJSUk/e//9939QXV0t5tKMd1fejRHjyJJ4CgXFfX+6D/vk+3ydzIQQFBUVYWRkBHv37uV1bm4ubHt7O44dO8b7008gEKCiogKXL19GbW1tyG+qQDGU6upqtLS0YNeuXUwzOUIhLi4O+fn5vjiC0+mExWLxiYRer/cJCKUU8/PzaGtrg0gkQmxsLOLi4pCQkAC5XA6pVMrc9MeX0dFRTE9P+0SEK5TjKyxzc3Po7e3F0aNHmSwdp9OJkZERHDt2jPexgHc0ZqACvQZlA+56566A2Z6avBrfjJcXX3zROD09/TjTycMNpTSivwCkFhYWatvb26lKpaL+PPDXBygewZKvW167ZcljPB4PPXv2LLXb7ZSFzs5OOjExwXQspZQqlUra1NREPR7Pmo+dnZ2lH3zwATWbzSvuW1hYoHV1dXRoaCik59pozp49u6Xnd7vdtL29nba2tlKXy7Xifo1GQ8+dOxfS393lctHz589Tg8HAfD09PT10bGyM6ViDwUAbGxtX3P7hxIc09tHYVV/jg4ODtLOzkyoUikkAMTQC3rMRHVMBAEqp0W63X5yYmFixqe+JG55YkWZeHrhd796c0tJSDA8P8151ypGbm4v4+Pg1J72tleURiUSoqanB3NwcWltbma/namB+fh4NDQ2QSCQ4ePBgwMBmqAVylFJ0dnYiPz+faaIb4B3CpNPpmDYkAt70dWlp6Yrbn/zwSTg9S//OAiLAA7UPAPBmiyYnJ/Hee+8tLCws/IxSuv5gWBiIeFEBAJVK9cjTTz+tB7CiEzeUwG1OTg70ej1TNkckEqG4uBjd3d0slw7AWxSn1WqDjq0MNW0cExOD8vJyZGZmor6+nmktyXZnenraN19ltapbIDRhGR4eBiGEWRAopWhvb8f+/fuZ3CaDwQCBQLBiL/PJMyfxVv9bS27zd3sAbzl/WloafvKTn5hNJtPS6tAtZFuICqW0a2hoaComJmbFJz4XuPVfQgZ4A7dcNzMhBCUlJRgcHGQ6f25uLhwOB9OsFsArBocOHcLQ0NDBzxbEAAAgAElEQVSKMn6WOpTc3FxUV1ejp6cHfX19zPNYthMOhwNtbW2+6WuhpqJXE5aJiQkYDAZmQQCAkZERpKWlMVk5lFL09fWtyBadPHNyRf0VAcELN73gS0RQSjEyMoKhoSHqcDjeo5Ty36a3QWwLUQEAnU73yC9/+ctZi8WywuK4u/JufKf2O0tuo6C45917fMKSlZUFi8XC1GhICEF5eTl6e3uZazpiY2Nx6NAhdHV1+a5hPYVtCQkJqK2thUgkwsWLF6+qkQf+UEqhVCpRX18PuVyO6upq3gOPAgmLRqPBxMQEKisrmcdeWiwWTE1NBXRdQkGtViMhIWFJdvBU66mABW7+ggJ462EkEgmeeuopvVqt/v+YLmCD2Dai4nK5Tp8+fdqSlpYWsPbkiRue8PmaHP7Cws2FZe0kjouLQ0lJybrcIP8RkGq1et2VsjExMb6K1NHRUbS0tER0jw9fjEYjPvzwQxgMBhw7doxpjACHv7Co1Wr09fXh0KFDzFkqj8eD9vZ2lJeXM1XuejweDAwMLLFSTp45uaJUAvAWuPkLCuB12+bn5zExMTFKKWWb8rVBbBtRoZS6rVbrIy+88IJZr9cH9JEDBW65VHODsgFpaWkQCoXMbkxOTo4vOMZKYmIiSkpKcOnSJezevTssIyDj4+Nx+PBhFBQURGSPD18sFguam5sxMDCAvXv3ory8PCx1LnK53LeO5ODBg7wtHn8GBwchk8lWxEJCZXR01LduBfjI5fEXFK4E/4kbnlhyrNFoBAA8+OCDM2q1+p8Yf4UNY9uICgDMzc396vXXX59ZLZvywNEHEBuz9AXopm7c9c5daFA2oKysbF1xiPLycgwPDzNv9jObzRgcHERVVRX6+vrCuiFQJpMt6fFpb2/f1A2E64FSipmZGTQ3N6OzsxNFRUU4cuRIWAv+NBoNpqencfDgQbS3tzONpgS8bovRaGR2e+bn5zE5Oembebuay7NcUABgYGAAMzMzGBoa6qSUNjNdxAayrUSFUuo2GAz3P/PMM0adThdwzWlNXg3O/8N57MlYOlinV9+L4y8fx697f43c3FzmZV6xsbG+oja+aV3/GEpWVhaqq6vR2trq++QJB/49PtnZ2ejp6UFDQwOmp6cjMqDrdDoxMTGBuro6jI+Po6SkhFcgNlSmp6cxMDCAmpoa5OTkMI+mnJubQ19fHyoqKphdsZ6eHl9H9qnWUyG7PAB8Gb/vfe97M2q1+l6mC9hgtpWoAN7Yyvnz56cABM3m1OTV4Jc3/3JFqtlN3bjn3XvwN9PfoNFomAdFJyUlYefOnWhrawu5PydQUFYqleLw4cPo7Oxk2pK4GoQQyOVy1NTUoKysDEajERcuXEBHRwdmZma2dHCT2+2GRqNBS0sL6uvrMT8/j6qqKlRWVjK7E8Ggi7NNxsfHUVNT43N5WEZTulwutLa2rmuqv1qtBqUUCoUiqKAEcnm436W/vx+jo6MerVb7t0iLpXCQrXxxsUIIqb3++uvfefjhh9MOHjwYdG7FqdZTuO9P9y0pcQa8puUzn3gGVaQKtbW1zJ843d3dEIlEa7a5r5XlcTqdaG1tRWpqKkpKStbVELcalFLodDpMT0/DaDQiMTERcrkcGRkZiI+P53Xec+fO4brrrgv5vFarFXq9HhqNBna7Henp6cjNzUVKSsqG/b5utxsdHR0QCATYt29fwCyPVqv1DddeTSgopbh8+bJvWRoLTqcTdXV1qKmpwcN1D+Op+qdWCMotpbcE3W3FZaxuv/12/cjIyAFKKf8J75tARPf+BINSWp+VldVrs9mO9fb2Bt3yd3fl3dgn34e73rlrycIlCopvfvBN3FlyJ7JGs1BUVMR0HXv27EFzczOUSiXy8vICPiaUtDGXbu7p6cHly5dRXl6+Ib0znPUil8tBKYXZbIZWq0VnZyfm5+chkUiQkpKCxMREJCQkICEhgfd1OBwOX2OhxWKB0WjEwsKCb4DVvn37mMYz8sVut6O1tRVZWVlBF8IDgTchBqKvrw8ikYhZUACv21NUVISH6x4OOAcoNiZ2RQaTw+PxoL+/H729vU6LxfL7SBUUYJtaKgBACNlbUVFx7rnnnksvKipadYl1g7IB1/7q2hUlzwBwe97teOHWF5iHBLlcLjQ0NKC0tNT3AuVgqUO5cuUKxsbGcPDgwbB3Ja8GpRQ2mw0mkwlWq9UnDFwcJiYmBiKRyJc+5TYrulwuOBwOnzsVGxvrEySpVIrU1FRfhmOz0Gq16OnpQVlZ2Yq/yWrHBLNYRkdHYTAYUFlZyWxVqdVq/KnjTzhtPI23B95ecf8tu27BA0cfCLrWd3x8HEajETfffLNucnKylFIavkBcmNmWlgoAUEq7s7Ky6qanpz9jt9tjjh8/HrSIiQvePln/JN4aWFr6/JryNSh/rcTjn3kctfn89+QKhUIcOnQIDQ0NiI2N9VVWsha2FRQUIC0tDW1tbcjNzV31UzacEEJ8YhAIt9sNp9PpE5nGxkbfcq7Y2Nh17U0OFx6Px5dR81/tEQrBLJapqSmo1WocPnyY+e+wsLCAb/zpG/jd5O9WuDtA8BgKh8PhwNjYGBobG+3z8/M/i2RBAbaxpQIAhJCCkpKSljfeeCMjLi4uJDcmUAk04I2zfKf2O6v+cVfDZrOhqakJ1dXV8Hg86y5sc7vd6O3txdzcHMrLy3nPg9lo+MRUNoPZ2Vl0dHQgOzsbRUVFzALgb7GYzWbf/mbWOhlKKe549Q78Zvw3K+4L9TXX3t4OkUiE66+/Xq1Wq4sopWyzSjeJbWupAACl9IpcLv/t6dOn7z58+HB8Tk7Omp9O3B9weZCMguLJ+ifRONmIx69/PKgZGgyJRILKyko0NTWBUorDhw+vq7CNCy7qdDo0NTUhLy8PhYWFEWERRBIulwsDAwMwGo0oLy9ft8vIWSwXL16EQCBYl6A0KBvw0HsP4czUmRX3CYgAz336uYBpY3+MRiNsNhueeOIJ09zc3PciXVCAbZhSXo5Opzv5H//xHyqRSITOzs6Qjnnihifwwk0vrEg5A8CFKxdw/OXjq65WXQ1KqW8yWjiQyWQ4fvw4HA4H6urqwlrTsp2hlEKtVuPixYuQSCSora0NWwzK4/H4LB1Wi+fkmZOofak2oKCcKDiBi3deXFNQPB4POjs7oVarPWfPnu2wWCyvMF3MJrOt3R8OQkjl/v373//FL36Rlpubi+zs7JCOa1A24LtnvosLExdW3MfXHfKPoRBC0NLSgvLycuYZHYGwWCzo7u5GbGwsdu3axbQCIlxspftjNBrR19cHsViMsrKysAaCp6enMTIygsOHD8NkMoWUbvYnnK+pgYEBWK1W3HLLLdrJyclySqma1y+zRWx7SwUAKKWtKpXq1++///78wMBAyJ3ENXk1OH/neTxQ+8CK0QmcO3Ttr64NugmRY3lQViqV4tChQ75Cs3CRmJiImpqaJT0+gaqKr1b8e4LKyspQWVkZVkFRKpUYHR3FkSNHIBKJeBXINSgb8Ln/+hyOvXQsoKAIiCBo2X0gzGYzNBoNnnrqKZPJZPrOdhEU4CqxVACAECKWy+W9r7/++jUSiQRVVVW8jm9QNgTMDgHexdc377o5YMpvtSzP/Pw8Ll26hB07djDvkAkGpRQqlQpDQ0NITk5GUVFRWJoTQ2UzLRWDwYCRkRE4HA7s2rUr7CX8lFIMDAxgdnYWlZWVK2pz1iqQO9V6Cve+e++SZen+nCg4wStO5/F4UF9fD7Va7fn6179+QaPRfIJuozfqVSMqgNcN2rdv3/svvvhiWlZWFnJzc3k/R7DsEADEkBg8/+nnfb5wKGljl8uFy5cvQyqVYvfu3WFPD1NKodVqMTIy4huFkJGRseFp6I0WFW6x1ujoKOLj41FUVBRWV5LD7Xbj8uXLkEgk2LNnT9D/t0DCwn0QvT3wdsBUMWtGsa+vDzabDZ/97Ge1U1NT28bt4djW2Z/lUEpb5XL5r9577717jx07Fp+WlsZ7f0uw7BAAeKgHX3n3K/jL8F/w1fKvQqASrJk2FgqFqK6uRl9fHy5duoSKioqwVssSQqBQKKBQKGA2mzEyMoKenh5kZmYiLy9vU6pXwwWlFLOzs1AqldDr9ZDJZKisrGTawRMKdrsdly5dQn5+/pqVssvrWB66+FDA1wjHWsVswTAYDDAYDPjRj35kmp2d/dZ2ExTgKrNUAIAQIpLL5b1vvfVWkdvtxtGjR5nSsA3KBjx28TGcHjod+Dwg+HTRp/HgtQ+G/MLhfPaKiooNdVVcLhdUKhUmJyfhdruRnZ0NhUIRVoEJl6XCtQtoNBqoVCpIJBLk5eVBLpdvaPpcr9ejq6sL+/btW7Uaezl/6vwTHvzbg+g0B840Lrdm+eBwOFBfX4+ZmRnP1772tXMajeaG7eT2cFx1ogIAhJCDe/fuPfPaa6+lEUIC7lMJlZ9++FP801//KegnEgHBZ3d9NuRPpdnZWbS3t/viLBvtpszPz0OlUkGr1foa+RQKBVJTU9c1+Gg9orKwsICZmRlotdoljY1ZWVkbunQM8LpVg4ODmJmZQUVFRchFhZyr887AOwFjJwQEnyn5DL577Lu8rRPAK67Nzc2QSqW48cYbtVNTU/sppWzTxLaYq1JUACAjI+PBT37ykyfvu+++pMLCwnUt4TozcAaPvP8IGgwNQYNxqwVzl8Pt63W5XGGbahYK3CpS7s3sdruRnJyM1NRUJCcnQyqVhnwtoYgKpdS37MpkMsFoNMJisUAkEiEtLQ0KhQIpKSmbVtBns9lw+fJlyGSykLvBuRTxxYmLQT9Y9ifvx49v/jGuveZa5msbHh6GxWLBPffcY+zq6rrDZrO9y/xkW8xVKyqEECKXy/948uTJT1ZUVMRVVVWtq65DpVLhN+d+gw8WPsB7V94L+gIDQo/2T01NYWhoCHv37uVlgocLj8eD2dlZGI1GzM7OwmazweFwQCAQICEhwbfqVCQSQSQSQSgU+gSgvb0dBw4cgMfjgdPphMPh8G0wnJ+fh81mA6UUIpEICQkJSElJ8a0E3YxeJn8opZiamsLw8DD27dsXUvZorSAs4LVOPq/4PF76f19ibkgFvM2ZAwMDeOmll8ynT59+RqfT/R/mJ4sArlpRAbxpZplM1vqLX/xid0pKSszRo0eZrAIuy7Nr1y709/ejK7YL3/jbN4JaLUDobpHNZkNXVxdiY2NRVlbGPPwnnLhcLthsNtjtdp9gOJ1O38pTAL5xD4QQ3+pT7t/4+HhIJJKIaCmYm5tDZ2cn4uPjUVZWtubf/1TrKfyo8Ufo1/cHFZMYxODGHTfiptSbcHPFzRgZGWHa3cxd3+IIzYUf/vCH72u12s9uxziKP1e1qAAAISQzMzPz8h/+8IcsrqOYzyfl8rSxxWJBa2srFuQLeGv0LfTqelE3URdUYAgIdst2458P/3PQ4B1XczIwMICioiLfmzWSibSGwuV4PB4MDw9DpVJh7969q1onDcoGvNrxKhonG9GuaV/1eU8UnMC3yr+FVGsqDh06BLFYHPKgp+W4XC58+OGHsFgs9M477+zX6XQVlNJtX8141YsK4K1f2blz53u//e1v0yUSSciB22B1KDabDc3NzdizZw/kcvmqpdn+HMg8gCM5R3BH+R0BrRen04m+vj5YLBbs3bt3U+ep8CWSRYV7k2dlZaG4uDioxRSKVQIs/WC4MeNGTE5O4tChQ0usHr7CwgVm3W43br31VpVKpaqilIZ3pugW8bEQFQBITk7+UlVV1bOPPfZYqkwmQ2Fh4aqPX6uwbWFhAc3NzSgoKPBVy7K8SANZLyaTCb29vRCJRFve4xOMSBQV/56gXbt2BUyh87FK/F3YI7lH0N/fD4vFgsrKyoC7fviMpuzq6oLL5cLtt98+Mzg4+KlInIrPysdGVABALpf/+I477viHz33uc4lFRUVBM0KhDljiqmWTkpJQWlrqc1lCCfJxHMg8gB3JO5ApzVxhweh0OvT39/uef7MnqK1GJImKxWJBX18fPB4Pdu/eHdDCC1XwOfyD7W63G+3t7b4GxtVc01CEZXh4GCaTCd///vdNTU1N3zSZTC+H/ttGPh8rUSGExMhksnNPP/30kYKCgthAvjbfiW2UUvT09MBms62olg0lHbmc5ZkjLt4yODiI1NRUFBUVRYTlEgmiYjQaMTIyArvdjt27dy/5W3IWidqqxrhpPCSr5HjBcezJ2LNE3Ofn59HS0uKbwhcKqwnLxMQEpqen8eabb1pffvnlX2u12vt4/toRz8dKVACAEJIkk8maf/7znxenpqYKDhw44FsLsZ7dxly1bFVV1Qqzm3uB9+p6QxIYAoLyzHKIYkT4csWXcXfl3aCUQqPRYHR0FAKBAEVFRUhPT9+ygO5WiQonsqOjoxCLxSgqKkJaWhqApa5Nh6aDWcg5DAYDOjo6eFfdAoGFhbvupqam+ccff7xRp9P935TSyFvGtE4+dqICAISQdJlM1vjSSy9dk5CQEFNZWQkA6x4BaTQa0dHRgdLSUmRlZQV8DIv1wrlIAJApzcTniz6P9Pl0WK1W5OXlIScnZ10rPFnYbFHhtvpNTk6Ci4l1GjrxZP2TGJgZgFgoRqe6c9U0P0cwq4SDUorR0VFMT0+vq/fIX1hmZ2fR39+Pzs7OhUcffbRFp9NdTyllW5EY4XwsRQUAvLVx8qZXXnmlIDY2loRjBCTg7d9oa2tDQkKCbwtdIPia50uuffFNkSxKhpRKcSzxGKoyq5CXlweFQrEp9SGbISpOp9PXw0QphUakwSvDr2DIMASxUIwOdejWCMdahYlOpxNtbW2Ij4/Hnj17mJav+8OtQBEKhRgeHl548MEHO3U63YmrIXUcjI+tqAAAISRboVA0P/jggzllZWWorq5eV2UkB/dJNzU1hQMHDoT0nHwDicvZl7EPMpEMOqsOnhgP7th7B75x4hsb1gKwUaJit9uh1Wrx1/6/4uXBl6FyqJCVlAWBQMDLuuNYLRC+HJ1Oh+7ubpSWloY8PXAttFoturq6cOHCBfrCCy90arXaWkrpXFiePEL5WIsKABBC8jIzMz98+eWXc8RiMTl48GDYVm+azWbfqo1rrrkm5F4TlrhAIIoSipATnwMbbLC4LVAkKrBHFtjk50s4RKVB2YBftf8Kk8ZJLCwsQDeng9lpRlxsHAZmB5h+9xjEYH/m/iXxqLVwu92++qADBw6EbXMBN0RraGjI8f3vf39Ao9HUUkrZdu1uIz72ogJ4LRa5XF7/4osv5kul0phw9uK43W4MDAzAYDCgvLycl3vl7yIZ5g1Mn9SBICDIkeagILkAGdIMGOeN0Nl0kCXIkBaXBsO8wfdzsLhDIFFZfr2BnjNNnAapUIpxwzgGLOtfBUxAUJBSgPzk/KDXuhp6vR7d3d3Iz88P644lpVKJK1euoKOjY+HRRx/t1Gq1/9fVbqFwREVlEUKIXCaT1f/85z8vTEtLE5SWlq6rs3k5JpMJnZ2dUCgUKC4uZvLV/d+0AHjHYljhPv0XXAs+kRhRjcAlcvl+3qxrWa+IcDgcDt+EtfLy8rAOghoZGYFWq0VjY+P8Y4891qbT6W6glM6H7QQRTlRU/FjMCtU//fTT1xQVFcVmZ2eHXJsQCh6PB6Ojo5icnMTu3buhUCjW/ZynWk/hxcsvIi42zvfmXq/bFCn4C0haXFpIcZG1oJRiYmICo6Oj2LlzJ3JycsJmnXA1S3a7He+8847thRdeaNbpdP/zas3yBCMqKstYrGM5/aUvfaniC1/4gjQhIWHV2aUszM/Po6enBy6XC3v27AlLcNif5RYN53qwZkw2Gi6YGorbtR70ej36+vqQmpqK0tLSsAax3W43WltbIRQK8cgjj5iampre1Gq1d1NKXWE7yTYhKioBWKy8/Y99+/Z96fHHH0/1eDyoqKgIeybFYDCgt7cXiYmJm1aGz7UQDMwMBIyh+P/Mp/bDnwOZB5AkSgoap+F+trvsIQdT14PFYkFvby8IIdizZ0/YK5K5qtvY2Fh8+ctfNkxPT/+r0Wh8Lqwn2UZsO1EhhOQBeBWAAgAFcIpS+iwh5CkAnwHgADAC4E5KqYkQsgNAHwAuKthIKb1n8bmuA/A0gA8opQ8sP1dycvIdCoXimZdeeind7XajsrIy7C9I/1Ub6enp2LlzZ0TMVOHwrwb2F4XlMZXNFIlQsVqtGBgYgN1u35DVHgAwMzODzs5OLCws0C9/+ctajUZzq8vlqvN/DCEkDsAFAGJ4h83/gVL6MCHkawDuB1AEQEYp1S8+/joAbwMYW3yKNyiljy7edxuABwC8Sin9Udh/oXBAKd1WXwCyAFQsfp8IYBDAHgD/A4Bw8fYnADyx+P0OAN1Bnut3AOIB/DuAXUEeU5mZmTn91ltvuT/44AOqUqnoRuDxeKhSqaRnz56lnZ2d1Gazbch5wsXZs2e3+hKCMjs7S1taWujFixepRqOhHo8n7OfweDx0dHSUXrhwgT7//PMLMplsAEA+DfwaIgCki9/HAmgCcATAwcXX5ziADL/HXwfg3SDP9RYAAYD/4p4z0r623YoOSqkKgGrxewshpA9ADqX0fb+HNQK4NYSni4HX2vEACBg0oZS2EkIq/vEf//GvJ0+eLI6Li4ubmZnB7t27w1q5SghBbm4ucnJyoFKpcOnSJUilUhQVFUX0XJVIgVIKvV6PkZERUEqxc+fODeuNcjqd6OjoACEE//mf/2l54403GnU63edokJQx9aqBdfHH2MUvSiltA3jva+YeTBHkNbvlbLWqrecLXpWfAJC07PbTAL7o95g5AG0AzgM47ve4GwFcBvDvIZxLLJfL3/jiF79o6urqohcvXqRzc3N0o/B4PFSr1dLGxkZ68eJFOjk5Sd1u94adjy+RYqk4HA46OjpKz507Ry9fvkxNJtOGns9oNNKzZ8/Srq4uWltba5DJZI9hMYyw2he81kU7vOLyxLL7xrHSUpkB0AHgLwDK/O7734uv5W+tdc6t+tp2MRUOQogUXpH4AaX0Db/bvw+gCsDnKaWUECKG10ycIYRUwms+llFKzQznJOnp6d/Lysr61qlTp9IWFhZQXFzMtAmRDzabDWNjY9BqtZDJZMjPzw97xogvWzn6gFIKg8GAiYkJzM7OIicnBwUFBRvaVEkpxdDQEDQaDaxWK73nnnv0BoPhqxaL5XU+z0MISQHwJoCvU0q7F28bB1BFP4qpJAHwUEqthJBPAXiWUrozvL/RxrEtRYUQEgvgXQDvUUqf8bv9HwB8BcD1lFJbkGPPAfg2pbRlHec/KJfLX//qV7+a9clPflJCCMH+/fs3vFPY4/FAo9FgYmICdrsd2dnZyMnJ2bANfqux2aJCqXfp2NTUFDQaDZKTk5Gfn78p4x9sNhva2toQFxeH559/3nz69OkBrVZ7K6V0guX5CCEPAbBRSp9e/HkcfqIS4PGr3h9pbDtRId5X0CsADJTS+/1u/58AngFwLaVU53e7bPGxbkLINQAuAthHKTWs8zpEMpnssczMzH/46U9/muZ2u8PaiLYWDocDKpUKU1NTcLlcUCgUyMzMRFJS0qbMWNkMUeEsErVaDZ1OB4lEgtzcXCgUinV3D4d6/rGxMUxMTMBisdCvf/3rM7Ozs4+aTKafUh5vnMXXoJN6s5HxAN6H1wV6d/H+cSy1VDIBaBYt7UMA/gCggM85t5LtKCrH4BWGLsBXQPEggB/Dm7KbWbytkVJ6DyHk7wA8CsC5+PiHKaWBd5myXU+FXC5//Wtf+1rWjTfeGA8A+/fv39TRjw6HA1qtFmq1GhaLBcnJyZDJZJDJZBt2HRshKpRSzM3NQa/XQ6fTwWq1IjU1FZmZmZDJZJsiJBxmsxmdnZ2Ii4vDz3/+c/M777wzuGidXOH7XISQ/fB+EArgTQ78nlL6KCHkn+BND2cC0AL4M6X0rsVU870AXADmAXyTUvphuH63jWbbiUokQggRZWRkPJ6dnX3Hc889l+50OpGXl4fCwsJN331DKYXJZIJOp4Ner8fCwgKSkpKQlpaGlJQUJCUlheXNGQ5RcTqdmJ2dhclkgsFgwNzcHCQSCTIyMiCTybZk8ZjL5fI1gFosFnrffffNzM7O/pvJZPrJdrEUtpqoqIQRQkilXC7//f3335918803x+v1epSVlW3J9kEOLhZhMBgwOzuL2dlZUEohlUohlUqRmJgIiUQCiUQCkUgU8ps4VFGhlMJut2N+fh5WqxVWqxUWiwXz8/MQCARITk5GcnIy0tLSIJVKt2w8JqUU09PTGBwcRGZmJp599lnzm2++ObRonYxvyUVtU6KiEmYWtyI+kZKS8vePP/54Wk5OTgwAlJWVRcTAasAb8J2bm/O9wW02m2/lKQAIBAKIxWKIxWIIhULfV0xMDGJiYkAIQX9/P0pKSkAp9a0+dblccLlcWFhYwMLCAjwer3caFxeH+Ph4JCQkIDExEVKpFBKJJGIWpnHtEhKJBC0tLc5/+7d/M1mt1h+aTKZno9YJf6KiskEQQgoyMzOfzc7Orv3hD3+YIZFIkJycjJKSkohatREIf2HghMLlcsHj8fhEZHh4GCUlJT6h8RcfTpA2MwbCgsViQX9/P9xuN8bHxz3/8i//YrBYLK9rtdp/WW8g/+NMVFQ2GELI3szMzOf37Nmz51//9V/TACAjIyPienz4EgkrOlixWq0YHByEzWbj9u/otVrtObVa/Q1K6eRWX992Z9uV6W83FgucjhNCant6el44ceJE7re//e2UhoYGZGRkoKioKGzjC6OsjtlsxvDwMObm5uB2u/HQQw/NDA0NdanV6nsppf1bfX1XC1FLZRMhhBChUHhTenr6s3/3d3+Xfu+99yYZDAYkJiaiqKhoy6tk+bBdLBWu1mV4eBgejwcikQg/+MEPjB9++OGERqP5CqW0aauv8WojKipbACFEkJCQ8L+lUun/uR0gFbkAAAZySURBVOmmmxLvuuuuZK5vorCwEJmZmRETxAxGpIuK2+3G1NQUxsfHIZFIYDab8eMf/9jQ1NSk12q1/+zxeN6LBmE3hqiobCGEEIFQKLxJJpM9UlxcnPvtb387Y8eOHZiZmUF2djby8/Mj1jWKVFExm81QKpXQarXIyMhAe3u7+8knnzTOzMx0qVSqhwDUR8VkY4nGVLYQ6l15+TaAtwkh+4aHhx+Ki4u79p577km68cYbxa2trRAIBMjLy0NmZuaSPc1RPsLhcGB6ehpKpRKxsbEQCAT47//+77nf/OY3cy6X649arfZx1j6dKPyJWioRBiEkNSkp6U6JRPK1ysrKxPvuuy9jx44d0Gq1kEqlyMnJgVwu3/J07VZbKk6nE2q1GlNTU3A4HMjIyEBHR4fnJz/5ycz4+LjGaDQ+ZbfbX6cfoyn2kUJUVCKUxcbJ6qysrJMxMTHHP/WpT8XedNNNKfn5+TCZTJBIJMjMzIRCodiS1PRWiIrNZoNarYZarYbL5UJiYiIGBgbw5ptvzly4cMFFKX1bo9E8Qyld/0KhKMxERWUbsDgT5trs7Ow73G73JyoqKmJvvfXW9P379xO73Q632+3rl0lLS9sUN2mzdilzzYUGgwFisRiEEDQ3N7t+//vfG0dGRmwej+ddrVb7WwDNi+5klC0mKirbjEULZn96evoXRCLR/8rMzEy+7bbbkk6cOCFOSEiAwWAAIQSpqalIT09HSkoK4uPjw55NCreoUEphtVp9zYVGoxECgQBpaWnQ6XQ4c+aM7Q9/+MOcxWJRWa3W35rN5j9SSkfCdgFRwkY08rfNWMxcdCx+PUgIyR4YGLglNTX1DqFQeE1FRQU5duxYcmlpaazL5YJSqYTNZoNIJEJycrKv9yYxMXHDh0oFuX4sLCzAYrH4eo9mZ2fhdruRkJAAQgiUSiX6+vrsFy5csHR3d1MAnWq1+mW32/0XSqlx0y86Ci+ilspVBCFEBKBMJBJVy+Xy691ud4VYLE4+cOAAjh49mrJr167YHTt2wOPxwGq1wul0ghCCuLg4SCQSxMXF+fp2RCIRhEIhYmNjIRQKIRAIllg7/pYKpXRJj5DT6cTCwgIcDgcWFhZgt9ths9lgt9sBAGKxGFKpFG63G6Ojo+ju7rbX1dWZ+/r6iNvt1hNCmlQq1d8opa0ABqNuzfYiKipXOYujN8uEQmGVQqG4wePxVIpEouSCggJaUFAgyM/Pj8vKypKkpqYSzl1KSEhYIhLclz8Wi2XJsnl/AeI6mi0WC4xGI4xGIwwGg2dqampuYmJiYWJiwjMxMQG3260H0KRWq/0FhN/msigRR1RUPoYsCk02vDuUskQiUU5qaupOkUi0g1Ka43K5MgQCgTguLk4gk8k88fHxiI2NJbGxsdy/xGq1SkUikcXpdNJF64RarVai0+mI0+l0ud1uu1Ao1BJCJu12+/jMzMyQx+OZhne9igqAKiogVydRUYkSlEXxyYB3TGcsvDE44eL3HnjHHfp/zQPQR92VjzdRUYkSJUpY2dwBqlGiRLnqiYpKlChRwkpUVKJEiRJWoqISJUqUsBIVlShRooSVqKhEiRIlrERFJUqUKGElKipRokQJK1FRieKDEJJHCDlLCOklhPQQQv558fbfEULaF7/GCSHtfsd8jxAyTAgZIITc6Hf7bYSQy4SQ+7fid4mydURHH0TxxwXgW5TSy4SQRACthJC/Ukq/wD2AEPLvAGYXv98D4DYAZfD2Ep0hhJQslunfBqAawG8JIVJKqXWzf5koW0PUUonig1KqopReXvzeAqAPQA53/+KAqP8HwGuLN30WwH9RShcopWMAhgEc4h7OPa3f91E+BkRFJUpACCE7ABwE4L9s6zgADaV0aPHnHABKv/sn8ZEIvQGgBUDLokBF+ZgQdX+irIAQIgXwRwD3U0rNfnfdjo+slFWhlL4C4JUNuLwoEU5UVKIsYXHcwR8B/JZS+obf7UIAnwdQ6ffwKQB5fj/nLt4W5WNM1P2J4mMxZvIigD5K6TPL7r4BQD+ldNLvtncA3EYIERNCCgHsBNC8OVcbJVKJWipR/KkF8CUAXX5p4wcppX+GN5uzxPWhlPYQQn4PoBfezNFXowOaokSHNEWJEiWsRN2fKFGihJWoqESJEiWsREUlSpQoYSUqKlGiRAkrUVGJEiVKWImKSpQoUcJKVFSiRIkSVv5/dGuh8HwQCdYAAAAASUVORK5CYII="/>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Rectangle 3"/>
          <p:cNvSpPr/>
          <p:nvPr/>
        </p:nvSpPr>
        <p:spPr>
          <a:xfrm>
            <a:off x="251520" y="404664"/>
            <a:ext cx="8712968" cy="646331"/>
          </a:xfrm>
          <a:prstGeom prst="rect">
            <a:avLst/>
          </a:prstGeom>
        </p:spPr>
        <p:txBody>
          <a:bodyPr wrap="square">
            <a:spAutoFit/>
          </a:bodyPr>
          <a:lstStyle/>
          <a:p>
            <a:r>
              <a:rPr lang="en-US" b="1" dirty="0">
                <a:solidFill>
                  <a:srgbClr val="7030A0"/>
                </a:solidFill>
              </a:rPr>
              <a:t>Cardioid :</a:t>
            </a:r>
            <a:r>
              <a:rPr lang="en-US" b="1" dirty="0"/>
              <a:t> </a:t>
            </a:r>
            <a:r>
              <a:rPr lang="en-US" dirty="0"/>
              <a:t>A cardioid is the locus of a point on the circumference of a circle as it rolls around another identical circle. </a:t>
            </a:r>
            <a:endParaRPr lang="en-IN" dirty="0"/>
          </a:p>
        </p:txBody>
      </p:sp>
      <p:sp>
        <p:nvSpPr>
          <p:cNvPr id="5" name="Rectangle 4"/>
          <p:cNvSpPr/>
          <p:nvPr/>
        </p:nvSpPr>
        <p:spPr>
          <a:xfrm>
            <a:off x="460375" y="1050995"/>
            <a:ext cx="4572000" cy="5262979"/>
          </a:xfrm>
          <a:prstGeom prst="rect">
            <a:avLst/>
          </a:prstGeom>
        </p:spPr>
        <p:txBody>
          <a:bodyPr>
            <a:spAutoFit/>
          </a:bodyPr>
          <a:lstStyle/>
          <a:p>
            <a:r>
              <a:rPr lang="en-IN" sz="1400" dirty="0"/>
              <a:t>import </a:t>
            </a:r>
            <a:r>
              <a:rPr lang="en-IN" sz="1400" dirty="0" err="1"/>
              <a:t>numpy</a:t>
            </a:r>
            <a:r>
              <a:rPr lang="en-IN" sz="1400" dirty="0"/>
              <a:t> as </a:t>
            </a:r>
            <a:r>
              <a:rPr lang="en-IN" sz="1400" dirty="0" err="1"/>
              <a:t>np</a:t>
            </a:r>
            <a:endParaRPr lang="en-IN" sz="1400" dirty="0"/>
          </a:p>
          <a:p>
            <a:r>
              <a:rPr lang="en-IN" sz="1400" dirty="0"/>
              <a:t>import </a:t>
            </a:r>
            <a:r>
              <a:rPr lang="en-IN" sz="1400" dirty="0" err="1"/>
              <a:t>matplotlib.pyplot</a:t>
            </a:r>
            <a:r>
              <a:rPr lang="en-IN" sz="1400" dirty="0"/>
              <a:t> as </a:t>
            </a:r>
            <a:r>
              <a:rPr lang="en-IN" sz="1400" dirty="0" err="1"/>
              <a:t>plt</a:t>
            </a:r>
            <a:endParaRPr lang="en-IN" sz="1400" dirty="0"/>
          </a:p>
          <a:p>
            <a:r>
              <a:rPr lang="en-IN" sz="1400" dirty="0"/>
              <a:t>import math</a:t>
            </a:r>
          </a:p>
          <a:p>
            <a:r>
              <a:rPr lang="en-IN" sz="1400" dirty="0"/>
              <a:t>  </a:t>
            </a:r>
          </a:p>
          <a:p>
            <a:r>
              <a:rPr lang="en-IN" sz="1400" dirty="0"/>
              <a:t>  </a:t>
            </a:r>
          </a:p>
          <a:p>
            <a:r>
              <a:rPr lang="en-IN" sz="1400" dirty="0"/>
              <a:t># setting the axes</a:t>
            </a:r>
          </a:p>
          <a:p>
            <a:r>
              <a:rPr lang="en-IN" sz="1400" dirty="0"/>
              <a:t># projection as polar</a:t>
            </a:r>
          </a:p>
          <a:p>
            <a:r>
              <a:rPr lang="en-IN" sz="1400" dirty="0" err="1"/>
              <a:t>plt.axes</a:t>
            </a:r>
            <a:r>
              <a:rPr lang="en-IN" sz="1400" dirty="0"/>
              <a:t>(projection = 'polar')</a:t>
            </a:r>
          </a:p>
          <a:p>
            <a:r>
              <a:rPr lang="en-IN" sz="1400" dirty="0"/>
              <a:t>  </a:t>
            </a:r>
          </a:p>
          <a:p>
            <a:r>
              <a:rPr lang="en-IN" sz="1400" dirty="0"/>
              <a:t># setting the length of </a:t>
            </a:r>
          </a:p>
          <a:p>
            <a:r>
              <a:rPr lang="en-IN" sz="1400" dirty="0"/>
              <a:t># axis of cardioid</a:t>
            </a:r>
          </a:p>
          <a:p>
            <a:r>
              <a:rPr lang="en-IN" sz="1400" dirty="0"/>
              <a:t>a=4</a:t>
            </a:r>
          </a:p>
          <a:p>
            <a:r>
              <a:rPr lang="en-IN" sz="1400" dirty="0"/>
              <a:t>  </a:t>
            </a:r>
          </a:p>
          <a:p>
            <a:r>
              <a:rPr lang="en-IN" sz="1400" dirty="0"/>
              <a:t># creating an array</a:t>
            </a:r>
          </a:p>
          <a:p>
            <a:r>
              <a:rPr lang="en-IN" sz="1400" dirty="0"/>
              <a:t># containing the radian values</a:t>
            </a:r>
          </a:p>
          <a:p>
            <a:r>
              <a:rPr lang="en-IN" sz="1400" dirty="0" err="1"/>
              <a:t>rads</a:t>
            </a:r>
            <a:r>
              <a:rPr lang="en-IN" sz="1400" dirty="0"/>
              <a:t> = </a:t>
            </a:r>
            <a:r>
              <a:rPr lang="en-IN" sz="1400" dirty="0" err="1"/>
              <a:t>np.arange</a:t>
            </a:r>
            <a:r>
              <a:rPr lang="en-IN" sz="1400" dirty="0"/>
              <a:t>(0, (2 * </a:t>
            </a:r>
            <a:r>
              <a:rPr lang="en-IN" sz="1400" dirty="0" err="1"/>
              <a:t>np.pi</a:t>
            </a:r>
            <a:r>
              <a:rPr lang="en-IN" sz="1400" dirty="0"/>
              <a:t>), 0.01)</a:t>
            </a:r>
          </a:p>
          <a:p>
            <a:r>
              <a:rPr lang="en-IN" sz="1400" dirty="0"/>
              <a:t>   </a:t>
            </a:r>
          </a:p>
          <a:p>
            <a:r>
              <a:rPr lang="en-IN" sz="1400" dirty="0"/>
              <a:t># plotting the cardioid</a:t>
            </a:r>
          </a:p>
          <a:p>
            <a:r>
              <a:rPr lang="en-IN" sz="1400" dirty="0"/>
              <a:t>for rad in </a:t>
            </a:r>
            <a:r>
              <a:rPr lang="en-IN" sz="1400" dirty="0" err="1"/>
              <a:t>rads</a:t>
            </a:r>
            <a:r>
              <a:rPr lang="en-IN" sz="1400" dirty="0"/>
              <a:t>:</a:t>
            </a:r>
          </a:p>
          <a:p>
            <a:r>
              <a:rPr lang="en-IN" sz="1400" dirty="0"/>
              <a:t>    r = a + (a*</a:t>
            </a:r>
            <a:r>
              <a:rPr lang="en-IN" sz="1400" dirty="0" err="1"/>
              <a:t>np.cos</a:t>
            </a:r>
            <a:r>
              <a:rPr lang="en-IN" sz="1400" dirty="0"/>
              <a:t>(rad)) </a:t>
            </a:r>
          </a:p>
          <a:p>
            <a:r>
              <a:rPr lang="en-IN" sz="1400" dirty="0"/>
              <a:t>    </a:t>
            </a:r>
            <a:r>
              <a:rPr lang="en-IN" sz="1400" dirty="0" err="1"/>
              <a:t>plt.polar</a:t>
            </a:r>
            <a:r>
              <a:rPr lang="en-IN" sz="1400" dirty="0"/>
              <a:t>(</a:t>
            </a:r>
            <a:r>
              <a:rPr lang="en-IN" sz="1400" dirty="0" err="1"/>
              <a:t>rad,r,'g</a:t>
            </a:r>
            <a:r>
              <a:rPr lang="en-IN" sz="1400" dirty="0"/>
              <a:t>.') </a:t>
            </a:r>
          </a:p>
          <a:p>
            <a:r>
              <a:rPr lang="en-IN" sz="1400" dirty="0"/>
              <a:t>  </a:t>
            </a:r>
          </a:p>
          <a:p>
            <a:r>
              <a:rPr lang="en-IN" sz="1400" dirty="0"/>
              <a:t># display the polar plot</a:t>
            </a:r>
          </a:p>
          <a:p>
            <a:r>
              <a:rPr lang="en-IN" sz="1400" dirty="0" err="1"/>
              <a:t>plt.show</a:t>
            </a:r>
            <a:r>
              <a:rPr lang="en-IN" sz="1400" dirty="0"/>
              <a:t>()</a:t>
            </a:r>
          </a:p>
        </p:txBody>
      </p:sp>
      <p:pic>
        <p:nvPicPr>
          <p:cNvPr id="20485"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45704" y="2176464"/>
            <a:ext cx="26384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189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332656"/>
            <a:ext cx="7560840" cy="923330"/>
          </a:xfrm>
          <a:prstGeom prst="rect">
            <a:avLst/>
          </a:prstGeom>
        </p:spPr>
        <p:txBody>
          <a:bodyPr wrap="square">
            <a:spAutoFit/>
          </a:bodyPr>
          <a:lstStyle/>
          <a:p>
            <a:r>
              <a:rPr lang="en-US" b="1" dirty="0"/>
              <a:t> </a:t>
            </a:r>
            <a:r>
              <a:rPr lang="en-US" b="1" dirty="0">
                <a:solidFill>
                  <a:srgbClr val="7030A0"/>
                </a:solidFill>
              </a:rPr>
              <a:t>Archimedean spiral : </a:t>
            </a:r>
            <a:r>
              <a:rPr lang="en-US" dirty="0"/>
              <a:t>An Archimedean spiral is the locus of a point moving uniformly on a straight line, which itself is turning uniformly about one of its end </a:t>
            </a:r>
            <a:r>
              <a:rPr lang="en-US" dirty="0" smtClean="0"/>
              <a:t>points.</a:t>
            </a:r>
            <a:endParaRPr lang="en-IN" dirty="0"/>
          </a:p>
        </p:txBody>
      </p:sp>
      <p:sp>
        <p:nvSpPr>
          <p:cNvPr id="3" name="Rectangle 2"/>
          <p:cNvSpPr/>
          <p:nvPr/>
        </p:nvSpPr>
        <p:spPr>
          <a:xfrm>
            <a:off x="107504" y="1340768"/>
            <a:ext cx="4572000" cy="5355312"/>
          </a:xfrm>
          <a:prstGeom prst="rect">
            <a:avLst/>
          </a:prstGeom>
        </p:spPr>
        <p:txBody>
          <a:bodyPr>
            <a:spAutoFit/>
          </a:bodyPr>
          <a:lstStyle/>
          <a:p>
            <a:r>
              <a:rPr lang="en-IN" dirty="0"/>
              <a:t>import </a:t>
            </a:r>
            <a:r>
              <a:rPr lang="en-IN" dirty="0" err="1"/>
              <a:t>numpy</a:t>
            </a:r>
            <a:r>
              <a:rPr lang="en-IN" dirty="0"/>
              <a:t> as </a:t>
            </a:r>
            <a:r>
              <a:rPr lang="en-IN" dirty="0" err="1"/>
              <a:t>np</a:t>
            </a:r>
            <a:endParaRPr lang="en-IN" dirty="0"/>
          </a:p>
          <a:p>
            <a:r>
              <a:rPr lang="en-IN" dirty="0"/>
              <a:t>import </a:t>
            </a:r>
            <a:r>
              <a:rPr lang="en-IN" dirty="0" err="1"/>
              <a:t>matplotlib.pyplot</a:t>
            </a:r>
            <a:r>
              <a:rPr lang="en-IN" dirty="0"/>
              <a:t> as </a:t>
            </a:r>
            <a:r>
              <a:rPr lang="en-IN" dirty="0" err="1"/>
              <a:t>plt</a:t>
            </a:r>
            <a:endParaRPr lang="en-IN" dirty="0"/>
          </a:p>
          <a:p>
            <a:r>
              <a:rPr lang="en-IN" dirty="0"/>
              <a:t>  </a:t>
            </a:r>
          </a:p>
          <a:p>
            <a:r>
              <a:rPr lang="en-IN" dirty="0"/>
              <a:t>  </a:t>
            </a:r>
          </a:p>
          <a:p>
            <a:r>
              <a:rPr lang="en-IN" dirty="0"/>
              <a:t># setting the axes</a:t>
            </a:r>
          </a:p>
          <a:p>
            <a:r>
              <a:rPr lang="en-IN" dirty="0"/>
              <a:t># projection as polar</a:t>
            </a:r>
          </a:p>
          <a:p>
            <a:r>
              <a:rPr lang="en-IN" dirty="0" err="1"/>
              <a:t>plt.axes</a:t>
            </a:r>
            <a:r>
              <a:rPr lang="en-IN" dirty="0"/>
              <a:t>(projection = 'polar')</a:t>
            </a:r>
          </a:p>
          <a:p>
            <a:r>
              <a:rPr lang="en-IN" dirty="0"/>
              <a:t>  </a:t>
            </a:r>
          </a:p>
          <a:p>
            <a:r>
              <a:rPr lang="en-IN" dirty="0"/>
              <a:t># creating an array</a:t>
            </a:r>
          </a:p>
          <a:p>
            <a:r>
              <a:rPr lang="en-IN" dirty="0"/>
              <a:t># containing the radian values</a:t>
            </a:r>
          </a:p>
          <a:p>
            <a:r>
              <a:rPr lang="en-IN" dirty="0" err="1"/>
              <a:t>rads</a:t>
            </a:r>
            <a:r>
              <a:rPr lang="en-IN" dirty="0"/>
              <a:t> = </a:t>
            </a:r>
            <a:r>
              <a:rPr lang="en-IN" dirty="0" err="1"/>
              <a:t>np.arange</a:t>
            </a:r>
            <a:r>
              <a:rPr lang="en-IN" dirty="0"/>
              <a:t>(0, 2 * </a:t>
            </a:r>
            <a:r>
              <a:rPr lang="en-IN" dirty="0" err="1"/>
              <a:t>np.pi</a:t>
            </a:r>
            <a:r>
              <a:rPr lang="en-IN" dirty="0"/>
              <a:t>, 0.001) </a:t>
            </a:r>
          </a:p>
          <a:p>
            <a:r>
              <a:rPr lang="en-IN" dirty="0"/>
              <a:t>  </a:t>
            </a:r>
          </a:p>
          <a:p>
            <a:r>
              <a:rPr lang="en-IN" dirty="0"/>
              <a:t># plotting the spiral</a:t>
            </a:r>
          </a:p>
          <a:p>
            <a:r>
              <a:rPr lang="en-IN" dirty="0"/>
              <a:t>for rad in </a:t>
            </a:r>
            <a:r>
              <a:rPr lang="en-IN" dirty="0" err="1"/>
              <a:t>rads</a:t>
            </a:r>
            <a:r>
              <a:rPr lang="en-IN" dirty="0"/>
              <a:t>:</a:t>
            </a:r>
          </a:p>
          <a:p>
            <a:r>
              <a:rPr lang="en-IN" dirty="0"/>
              <a:t>    r = rad</a:t>
            </a:r>
          </a:p>
          <a:p>
            <a:r>
              <a:rPr lang="en-IN" dirty="0"/>
              <a:t>    </a:t>
            </a:r>
            <a:r>
              <a:rPr lang="en-IN" dirty="0" err="1"/>
              <a:t>plt.polar</a:t>
            </a:r>
            <a:r>
              <a:rPr lang="en-IN" dirty="0"/>
              <a:t>(rad, r, 'g.')</a:t>
            </a:r>
          </a:p>
          <a:p>
            <a:r>
              <a:rPr lang="en-IN" dirty="0"/>
              <a:t>      </a:t>
            </a:r>
          </a:p>
          <a:p>
            <a:r>
              <a:rPr lang="en-IN" dirty="0"/>
              <a:t># display the polar plot</a:t>
            </a:r>
          </a:p>
          <a:p>
            <a:r>
              <a:rPr lang="en-IN" dirty="0" err="1"/>
              <a:t>plt.show</a:t>
            </a:r>
            <a:r>
              <a:rPr lang="en-IN" dirty="0"/>
              <a:t>()</a:t>
            </a:r>
          </a:p>
        </p:txBody>
      </p:sp>
      <p:sp>
        <p:nvSpPr>
          <p:cNvPr id="4" name="AutoShape 2" descr="data:image/png;base64,iVBORw0KGgoAAAANSUhEUgAAARUAAAENCAYAAAAha/EUAAAABHNCSVQICAgIfAhkiAAAAAlwSFlzAAALEgAACxIB0t1+/AAAADh0RVh0U29mdHdhcmUAbWF0cGxvdGxpYiB2ZXJzaW9uMy4yLjIsIGh0dHA6Ly9tYXRwbG90bGliLm9yZy+WH4yJAAAgAElEQVR4nOy9eVxb17n3+1saGDQgJJCEmG0DMdgMBoMnHDvplOb0NG+T3tZpfJr2Zugn97QnaU7ft6ftbXPS4Tbt2/Q0Pc1tOp72NE3Tc3N68vbN0CkYY4NtZmwwg8FmFpKQhIQGNK77B0jFDNKW1gbkRN/PZ3+MN1trLWDv337Ws571PIRSiiRJkiThC8FODyBJkiRvL5KikiRJEl5JikqSJEl4JSkqSZIk4ZWkqCRJkoRXkqKSJEkSXkmKSpJNIYQ8TgjpJ4QMEEKeWDmnIoT8mRBybeVf5cp5ASHk3wkhbYSQfTs78iQ7SVJUkmwIIWQ/gEcANACoBvABQkgJgH8C8BaltBTAWyv/B4D3ArgE4EMA/nH7R5wkUUiKSpLNKAdwiVLqopT6AZwFcC+AewD8cuWaXwL4bytfCwEEVw6yzWNNkkAkRSXJZvQDOE4IySKESADcDaAAgJZSql+5Zg6AduXrPwI4AeD3AL673YNNkjiIdnoASRITSukgIeRbAP4EwAmgF0BgzTWUEEJXvvYDOLXtA02ScCQtlSSbQin9GaW0jlJ6OwArgBEABkKIDgBW/jXu5BiTJB5JUUmyKYQQzcq/hVj2p7yE5enNgyuXPAjgf+3M6JIkKiS5SznJZhBCzgHIAuAD8CSl9C1CSBaA/wBQCGACwEcopZYdHGaSBCMpKkmSJOGV5PQnSZIkvJIUlSRJkvBKUlSSJEnCK0lRSZIkCa8kRSVJkiS8khSVJEmS8EpSVJIkScIrSVFJkiQJryQ3FCbhDCGEYPmeEQGgAPwAAjQZQZlkFcmI2ncoKwKhAKBbOXIzMjKK5XL5boFAUOT3+3WU0gyxWCwSCAQEgEAgEEAkElGhUAgAEr/f7woEAoSuEAgEqN/v9wkEggWRSDTj9/snFhYWxlwu1ySAWQB6AHpKqWOnfu4kW09SVN4BEEKkAGokEskhlUr1Lr/fvz8lJSVNqVQiLy8PRUVFKcXFxZKCgoIUnU6H0CGXy7GsPetpbm7GyZMn152nlMJqtUKv14ePycnJpfHxcffk5KRvZmYGNpsNfr/fIRKJug0Gw1s+n68DQD+l1LOlv4gk20JSVN5mEEJkAA5IpdLDSqXyTr/fv0+hUKTW19cLb7/99syDBw8K9+3bh5SUFKZ+NhMVrrhcLvT19aGjo8N39uxZW09PD3W73Q6RSNRjMpn+4vF4OgBcSQrNrUdSVG5xCCEiAEdzcnIeAHBXZmZmWkNDg2hFQAQVFRUQi8W898sqKhvhdrvR19eHzs5Of0tLy0JXVxd1u90LXq/3v8xm88sAepP+m8QnKSq3IISQDELI+3Jzcz9JKa274447RPfff7/qzjvvRHp6+raMYStEZSMWFhbw5ptv0pdeesnc2dnpFwgEzbOzs78EcCZpxSQmSVG5RSCEFMlksnszMjL+TiqV5t97773pH/7wh2W1tbUQCLY/MmC7RGU1Pp8Pra2t+O1vf7vw+uuv+yilQ0aj8Rder/d/U0pN2zqYJJuSFJUEhhCizszM/FRaWtpDhYWF0tOnT2fec8894sLCwp0e2o6IymoopRgaGsLvfvc7929+8xuHxWIx2Wy277tcrl8nV5d2lqSoJBiEEAGAO/Py8r4gkUiq/uEf/iHj7/7u71IUCsVOD+0mdlpU1qLX6/GTn/zE9dOf/tTp9/vP6PX6b1NKu3Z6XO9EkqKSIBBCMpVK5d+npKQ89p73vEfyxBNPKOvq6nZ6WJuSaKISIhgMoqmpCc8+++x8b2/vgt1u/7bL5foVpXRpp8f2TiEpKjsMIeS2nJycL6empr73iSeeyHjooYdS5XL5Tg8LwPIUIxAIwO/3IxAIIBgMglKKYDCIrq4u1NfXgxCClaA4iEQiCASCTWNbthuDwYB//dd/df785z93+ny+X8/Pz3+HUjq70+N6u5MUlR2CEHJIp9M9V1BQsOfLX/5y1t1330220+EaDAbhcrngdDrhcrngcrngdrvh8Xjg8/nC1wmFwnWCQQiBXq9HTk5OWHgCgQB8Ph+CwWD4sykpKUhNTYVEIoFEIkF6ejpkMhnS09O3VXg8Hg9efvll/zPPPLNgs9ku6fX6z1JKr23bAN5hJEVlmyGE7M3JyflhWVlZ5fe///2s6urqLe/T4/HAZrPBZrNhYWEBTqcTACCRSCCTyW566NPS0iASiaI+9NGmP5RSeL1eeDyesGiFRMztdoMQArlcDoVCgczMTGRkZGxJPM3aMTU1NdHHH3/cPD8//2eDwfCPq6otJuGJpKhsE4SQ/JycnH/RaDR3/OAHP8g6fvz4lvRDKYXT6YTZbIbZbIbNZkNKSkr44VUoFJBKpczL0Kw+lUAggMXFxbDY2Ww2BINBZGZmQqVSITs7e8tibiil+N3vfhf43Oc+Z3U6nS+ZTKavUEptW9LZO5CkqGwxhBCVWq3+ekZGxv/x7LPPqj74wQ8K+Db9fT4fjEYjjEYjFhYWIJFIkJ2dDZVKBYVCsSVxLFvhqA0EAlhYWIDZbMb8/Dy8Xi+ysrKg0WiQnZ2NlY2MvOH3+/Gzn/3M+7WvfW3B7XZ/32KxPJt06LKTFJUtghAiUalUn5dIJI89/fTTmQ8++KCYz4diaWkJs7OzmJubg9/vh0ajgUajQWZm5rYEw23H6k8gEIDFYoHBYMD8/DwkEglycnKg0+l4nSq53W5897vfdf3gBz+wORyOpxwOx88ppYHon0yyEUlR4RlCCJHL5Q9KpdJvPvnkk5mf+cxn0tLS0nhp2+v1YnZ2FjMzM6CUIjc3FzqdbttC81ez3UvKlFI4HI7wzue0tDTk5eVBp9PxZsFYrVZ89atfXXzppZcsVqv1Ia/X+xYvDb/DSIoKjxBCdFqt9uV3vetd1c8//7wiMzOTuU1KKUwmEyYnJ+F0OpGXl4e8vLwdEZLV7HScit1ux8zMDObm5qBSqVBYWIjMzExeVpWmpqbwsY99zDIyMvKG0Wh8LBmhGxtJUeGBkHWiUCi+9ZOf/CT7rrvuYp5/eL1eTE5OYnp6GkqlkteHhg92WlRCrBZdl8uFoqIi5OfnM1svlFL89Kc/9X75y182mUym04FAoJmfEb8DoJTeUgeAnwMwYjmpT+jc1wBcBtAL4E8AclfOnwRgWznfC+Arqz5zCkA3gCcYx5Oj1Wqb77//fuvCwgJlZXFxkfb09NAzZ87QsbEx6vV6mdvcCs6cObPTQ1iH2+2mQ0NDtKmpiQ4MDFC3283c5uTkJD127JhZq9X+OwAZ5e8+FgLoAfDayv9/AeDGqnu1ZuW8AMC/A2gDsI+v/rfy2PEBxPHHuB1A7RpRyVj19T8AeIH+VVRe26SdV1f+sC/Hc7MAIDKZ7OP5+fmGN954I0AZsVqttL29nZ4/f57Ozc3RYDDI2uSWkoiiEiIQCNDJyUna3NxMe3t7qcPhYGovGAzSH/3oRx6tVjslFApPUH7u4ycBvLRGVD68wXV3Afh7AFoAP+ej760+brnE15TSFkJI8Zpz9lX/lWI5KXM0QvMIuuprThBCtFqt9uU77rij5oUXXshk2ey3sLCA4eFhAEBpaSlUKlXcbSVZRiAQoKCgAPn5+TAajeju7oZMJkNZWRmkUmnM7RFC8Oijj6a8//3vzz916tTvtFrta0aj8f+ilDrjGR8hJB/A3wD4BpbFJRJCAMGVIzHmvtHYaVWLU+WLscpSWTn3DQBTAPoBqFfOnQRgBtAH4E2sMh8BPIhl8/MfY+k7PT39b/Py8gyvv/46k3Vit9vppUuX6IULF6jFYmFpakdIZEtlLcFgkM7NzdGzZ8/S3t5epmlRMBikL7zwwpJWq50EcIDGd/++AqAOqyxpLFsqw1iexv8LgNSV8yIsW9MXAFTG0992Hzs+gDj/KOtEZdX3vgDg6ZWvM7AytQFwN4BrDH2S7Ozspw8dOmSen5+n8bK0tET7+vpoS0sLZWlnp7mVRCVEMBikMzMz9MyZM3RoaIj6fL6427p27Rrds2fPvFwuv5/Gdh99AMD/u/L1alHRYdkSSQXwS6zy/91qx44PIK5BRxaVwgjfGweQHUd/6RqN5rWHH37YFq/jNBAI0NHRUXrmzBk6PT2d8D6TaNyKohIiEAjQsbEx2tTUxPS3sNls9OTJkxa1Wv0sAAHldi99E8D0yr04B8AF4MU114TF5lY8dnwAcQ16jagAKF319WcAvLLydQ7+umzeAGAy9P8Y+spTq9WDP/zhD5donMzPz9Pm5mY6ODhI/X5/vM0kFLeyqITweDy0p6eHtra2UrvdHlcbfr+ffvazn7VrNJomxOjwX2uprPxLAHwPwDOxtJVIx44PIOYBA7/BclEq34riPwTgP1d8KZcB/G8AeSvXfhrAwIpP5SKAozH2dUin0+nPnj0b16vM6/XS3t5e2tbWxrwCkWi8HUQlhMVioWfPnqVDQ0M0EIjPVfarX/3Ko9FoRgHsovGJShOAKyv38YuxClQiHcngt01QKBQP6XS6b/3xj3/MKioqivnzBoMBV69eRUlJCfLz8xMmaC0SgUAgnKLA6/XC5/PB5/PB6/XC6/XelCvFaDRCo9EAWM65kpKSArFYfNO/UqkU6enpO5KYO1aCwSBGR0eh1+tRXV2NeKKhOzo68KEPfchoNBpPeb3eM1swzFuCpKisgRAiVKvVP6itrT31yiuvZMpkspg+7/f70d/fD4/Hg+rqavC174dP/H4/FhYWsLCwAIfDAafTCa/XC6FQGM6tslocQl+vjlK9dOkSDh06FG4vJD6rRSiUO4VSitTUVEilUshkMiiVSmRkZPC+65gPFhcX0dvbC41Gg9LS0pgFUa/X433ve59lenr6axaL5XtbNMyEJikqqyCEpKrV6jcffvjhhq9//evSWG8oq9WKvr4+7Nq1C4WFhQlhnVC6vBHPbDZjYWEBNpsNhBBkZmYiMzMTcrkcUqk05oqFsYTpU0rh8XjgdDqxuLgIq9UKm80GgUCAzMxMKJXKLc2fEivBYBAjIyOYn5/HgQMHYo5tWVpawgMPPGA7f/78yyt7h95RD1lSVFYghKRrNJq/fPGLXzzw+OOPx3R3U0px/fp1zM7Oora2Nq4AKz7x+/2Yn5+H0WiE2WwO51dRKpVQKBS8WAh87P3x+Xyw2WywWq0wmUzw+XzIzs6GVquFSqXa8WmTxWLB5cuXUVZWhtzc3Jg+GwwG8alPfcr++9///lWj0fhJSmkw+qfeHiRFBcsFzNVqdfPXv/71ykcffTQ1ls/6fD709PQgPT0d+/bt27EHwe/3h9MieDweqNVqaDQaZGVl3TJJmkJiaDAYYLFYIJPJkJ+fD61Wu2O/V6/Xi56eHkgkkpj/vpRSPP7444svv/zymyaT6WP0HZKj5R0vKoQQuVqtPv+d73xn78c//vGY5gB2ux3d3d1xvcn4gNLlHbpTU1NYXFyETqdDfn7+tlhKW71LmVIKu92OqakpmEwmqFQqFBQUQKlUbvu0klKKsbExGAwG1NXVxeQno5TiC1/4guMXv/jFWYPB8N8opf4tHGpCcMvt/eETQohUq9W2PfbYY/s++tGPxnSn6vV6DA8Po7a2FhkZGVs1xA1ZWlrCjRs3MDc3h6ysLOzatWtHHrathBAChUIBhUIRFs8bN27g8uXLKCgoQGFh4ZYnyl49lpKSEigUCly4cAE1NTVQKpWcP/vFL35RNj8/f9drr732KiHknre7xfKOtVQIIelqtfrcs88+W/m+970vZXBwEIcPH0ZqauTZT+itZTQacfDgwZgdnCzYbDaMjY3B4XBg165dyMvL27FpwU7lU/H5fJicnMTk5CTUajV2794NiUSybf07nU50dnaitLSUk3Vqt9vR1dWFuro6fOMb33D827/92xsmk+n+t7WPZacDZXbiAJCqVqvbfvzjH4ejZA0GA21ubqZLS5sHzgYCAdrb20u7u7vjDpKKlWAwSA0GA21tbaUXL16kRqMxIUL8dzr4LRAI0JmZGXru3Dna3t5OrVbrtvXt9Xppa2srHR0djfi3sNlstKmpidpsNkrp8t/yM5/5jF2j0fwSMUZ230rHjg9g239gQKxWq5ufe+65dVtVIwmL3++nFy9epENDQ9v2UJvNZnr+/Hna2dkZdxj5VrHTorIas9lM29raaHt7O11cXNyWPgOBAO3q6qKXL1/e8H5YKyghgsEgfeSRR2wajeYFmgDPw1YcOz6A7T40Gs0vnnrqKSfdhI2Exev10vPnz9Px8fHNPsYrNpuNXrx4kV68eHHdTZkoJJKohDCZTLSlpYX29vZSl8u15f0Fg0Ha399Pu7q6brJcNxOUEIFAgN57770LSqWSKetgoh7vKJ+KSqX69PHjx7/26quvZkZyahqNRoR8LIQQXLp0CXv27NnyFR6v14urV6/C6XSivLw8oRM2JUqO2rVQSjE3N4fh4WFotVqUlZVteeTuyMgIFhYWUFdXB6fTGfahRHLgLy0toaGhwTI0NPTht1tI/ztGVEQi0fG9e/e+2tHRoeISuWk0GjEwMABCCMrLy6HVardsbJRSTE1NYWxsLLw8negrOYkqKiEoXQ5InJqaQkVFRXif0lYRCn70er04ePAgpxXB2dlZNDQ0GGdmZg5TSm9s6QC3kcTf6cUDhJAirVb7yh/+8AdOggIAmZmZCAaD8Pv9cW0u44rD4cCFCxewsLCAxsZG5OXlJbyg3AoQQrBnzx4cOnQI4+Pj6Orqgsfj2bL+srOz4XQ6wxspuZCbm4v/+q//0mg0mj8TQuRbNrht5m0vKivRsn/+z//8T01+fj6nz/h8Ply8eBH79+9HVVUVLl68yPsNSSnFyMgIurq6sHfvXlRVVW1b3MU7ifT0dDQ0NCA3NxdtbW2YmprivY/QsvGRI0eQm5uLzs7Om3Z0R6K+vh7PPvtsgVqt/j0h5G3xPL4tfojNIIQINBrNq88880zR4cOHOX3G7/ejvb0dJSUl0Gq10Gg0KC8v51VY3G432traEAgEcPz48YT2nbxd0Ol0aGxshMlkQldXF3w+Hy/tro5DycjIwO7du6FUKtHb2wuuroXTp0+nnD59uk6tVv9PXga1w7ytfSpqtfpbH/3oRx/7wQ9+wMm0DAaDaG9vh06nw9ocKqudt9EC5CKh1+sxNDSEyspKZGdnx93OdkEpDac28Pl84Qcl9CARQm5KjXArTN1C/qvq6mrOkbEbsVZQVjMwMIBgMIj9+/dz+p0EAgG8+93vtnZ1dX3abre/FPegEoC3rajI5fKP1NTUvNDc3Kzk4v2nlKKvrw9SqRSlpaUbXsMiLIFAAAMDA3C73aipqWESJr4J7RZ2Op3hw+VyhQVELBaHj9ADMjs7i9zcXASDwbDg+P3L21oEAgGkUulNB1+7o/nC4XCgp6cHOTk5KCkpiVkMIwkKsHw/9fT0QKFQYM+ePZzbrK2tNY+Njb2HUtoT04ASiLelqBBCigoLCzv7+vqyuTpZR0ZG4Ha7UVVVFfEGi0dYPB4POjo6oNPpsHv37h19m1NKsbi4eFN+FaFQCIVCAZlMBplMxiljW6TVn1AGuZBALS4uhvO4KBSKcP6U7Qyv34hgMIiBgQF4PB4cOHCAs+hFE5TV7V+8eBHFxcWcwxFGR0fR2Ng4ZTAYymmcdYV2mredqBBCiEajaf+P//iPuhMnTnB6emdnZzE5OYmGhgZOe2liEZbQTubtWNbcDL/fD5PJBKPRCIvFAqlUelN+lXj2D8WzpOz3+2/Kn7IdKRq4MDExgcnJSdTX10fdgcxVUEL4fD60tbXFlKLyhRde8PzzP//zy3Nzc5/g9IFEY6ej7/g+MjMz/+HRRx/lHIa6sLBAm5ubY65ZzGWvkF6vp2fOnNmREPtAIED1ej1tb2+nZ86cof39/dRkMvG2Z4mPiFqfz0fn5uZoX18fbWpqoj09PXR+fn5H9jaZTCba1NQUcQ9RtEjZzXA4HLSpqYlzEbNgMEiPHj1q5qvE6nYfbytLhRBSXFRU1DEwMJDNJVbA4/HgwoULOHjwIGLNRQtEtljGxsYwNzeH+vr6bd3JvLi4iPHxcczPzyM7OxsFBQVQKBS8T7n4Dn6jlGJ+fh7T09NYWFhATk4OiouLtzXFpMPhQGdnJ/bu3YucnJybvherhbIWo9GIa9eu4ciRI5wsshXLedpgMOylt9o0aKdVja8DANFoNJ0tLS2cXnPBYJC2tbVRvV7P5fJN2chiGRoaou3t7du+k7mtrS38M21131u598fn89HJyUl69uxZ2tnZua07kD0eD21paaHT09Phc/FaKGu5du0avXz5MufrX3jhhSWNRvNLmgDPVyzH28ZSUSqVj3/0ox/96gsvvMDpNTIyMgK/34+KigrmvkMWy6FDh3Djxg24XC4cOHBgy30ElFLMzMxgbGwMGRkZ2LNnz7YljNqOMH1KKSwWC0ZHR+H3+1FWVga1Wr2lfQLLfpD29nYUFhZCoVAwWSiroZSivb0dBQUFnBy3lFIcP37ccuHChfsCgUAzU+fbyNtCVAghu4qKitqvXr2azWVFYX5+HsPDw5xNUS4YDAb09PRArVajtrZ2S1d4KKUwGo0YHh6GUqlEaWnptpcC2e69Pw6HA0NDQ/B6vaioqNjSrRPAslO5ra0NbrcbR44c4U2svV4v2traUF9fzymcf2pqCvX19TMr0yAHL4PYYm75iNqVqNlXXnzxxSwuguLz+XDlyhXU1tbyJiihh1ypVGJxcRFer5eXdjfCarWira0NMzMzOHjwICorKxOythDfyGQyHDx4EPv27cPQ0BA6OjrgdG6dq8HlcsHv90MqlcJsNvPWbkpKCqqqqtDT08MplL+goABf/epX1Vqt9gXeBrHF3PKiolQqH7/vvvtKGhsbOZkGoZILfDoAR0ZGEAwG0dDQgIqKii3ZK+Tz+XD58mVcvXoVlZWVqK2t3fE4j51AoVDg8OHD2LVrFzo7O8O/ez4JOWUPHjyIo0ePYm5uDjMzM7y1r1KpkJ2djWvXrnG6/pFHHkkpLS29WygU3snbILaQW1pUCCEqqVT6he985zucbNPQjZGXl8fbGCYmJmCz2cJBc3zvFaKUYnZ2FufPn0dmZiaOHj267Ym2E5Hs7GwcP34cAHDu3DlYLBZe2l27yiMQCHDw4EGMjY3BZDLx0gcAlJWVwWg0YmFhIeq1hBC89NJLSrVa/TNCSOKEJW/CLS0qGo3m//na176WyeWN7fF4MDIygqqqKt761+v1mJ6eDu+BWTUuXoTF5/Ohs7MTc3NzOHr0aMJUPUwUBAIBysrKcPDgQQwNDYX328TLZsvGYrEYDQ0NGBgYgM1m42PoEAgEqKmpQV9fH+dp0KlTp7JkMtn/ycsAtpKdXn6K9wCQv2fPHpPf74+8LrdCR0cHnZ2d5XQtF8xmc9SgOS4BcpHaP3PmDJ2ZmWEZ5paRaOkkg8EgvXbtGm1paYkrTy2XZePFxUXa1NREnc5Ns5HGzPDwMB0aGuJ0rcVioVqtdhZAGk2AZ3Cz45a1VHJycr733e9+V8Vlv8bc3BwopdDpdLz07Xa70dfXh4aGhog5UOKxWCilGB4extWrV8N5QJJEJ1Sbp7KyEp2dnTHlTeEa2CaTyVBTU4POzs7w5klWSkpKYDAYsLi4GPVapVKJT3/60wqlUvkkL51vEbekqBBCyrVa7cm//du/jTr+QCAQTjXAB8FgEF1dXaisrOTk7I1FWPx+Pzo6OuD3+3H06NF3pCOWlczMTBw7dgwGgwH9/f0hq3ZTYo2UVSqVKCoqQl9fX9S2uSAQCFBZWYkrV65wau/JJ5+UpKenP04IUTB3vkXckqKSk5Pzw+effz6Li3/h2rVrKCgo4G3Ztb+/HzqdLqZcKFyEJZS4SafT7WhN5rcDYrEYdXV1EIlEuHTp0qYJmeINvS8qKoJQKMT4+Dgv41UqlZBIJJidnY16rUQiwZe//OVMtVr9NC+dbwG3XPAbIeTwyZMnXztz5kxWtGtdLhc6Ojpw/PhxXh7SqakpzM3N4eDBg3E5TDfbK2S1WtHb24vq6uqEyALn9/tvyq3i8Xjg8/ng9XoRCCxX7LRarVAqlRCJROEkTWlpaeH8KRKJJCHyp8zMzGB0dBT19fU3WX6se3kCgQDa2tqwb98+Xv5mHo8HbW1tOH78OESiyNWI/X4/SktL58fHx6sopXrmznnmlhIVQgjRarU9f/nLX6r3798f9frOzk4UFhbyknJgcXER3d3dOHbsWNQ/eiTWCsv8/Dz6+/vR0NCwI9MdSpcLoZvNZlitViwuLkIgEITzqkilUqSmpoaFI/Sznz9/HseOHQtnhfN6vVhaWrpJjADclD9lOwrHb4TFYkFfXx/q6+shk8mYBSWEy+XCpUuXcOzYMV42jY6NjcHv9+O2226Leu0rr7wS+PSnP/3bubm5B5g75plbSlTEYvHd99xzz4uvvPJK1ByAVqsVQ0NDOHLkCHO/wWAQra2tqKqqgkLBPpUNCUtJSQlGR0dx6NChbY2KDQQCMBqNMBgMsFqtkMvl4fwqcrmck1XHJUw/EAjclD9laWkJWVlZyMnJQXZ29rYuj9tsNnR3d2Pv3r0YGhriZS8PsJyLR6/Xo66ujrmtYDCIlpYWHD58OOr9QCnF/v37569evXqEUjrK3DmP3DKismKlDF+6dKl0bf7YtVBK0dbWhsrKSl5unJGREVBKOb1BuDI8PIxr167hxIkTkMu3vjoDpRRWqxVTU1OwWCzQaDTIycmBUqnctiRNgUAAZrMZs7OzsFqt0Gg0KCws3JafH1iOK+rs7ERdXR2vq2qdnZ3Izc3lpc3Z2VmYTCZUV1ev+97CwgIefvhh9Pf3gxCCxx57jD7zzDNvzM7OfoC5Yx6J347ffhqPHDmSFU1QAMBkMiEtLY0XQbHZbJibm0NjYyNzWyFMJhMMBgMOHDiA7u5u5mTakQgGg5idncX169chlaZfbnYAACAASURBVEpRUFAQNWXmViEUCqHRaKDRaBAIBG5aodmzZw80Gs2Wjctut2NoaAj19fUYHBxERkZGXDl0NqKqqgqtra3Iyspi/jvqdDqMjo7C5XKtmw4//vjjuOuuu/DKK6/A6/XC6XSSH/7whw2EEF1C+VZ2OlCG65Gbm3ums7MzSnjQchDUuXPneCnUHQgE6NmzZ3mtZ7ywsEDPnDkTzgLGEiAXiUAgQK9fv06bmprowMAA77WF+Qx+s9vttKenhzY3N9OZmRneM7+tDWyz2Ww3/Q34YHZ2lra3t/PS1tzcHO3u7r7p3MLCAi0uLl73u/nFL37hU6vVz9IEeEZDxy2xbkkIKcrOzt7HZd5qNBohlUp5eQuNjo4iJyeHt702TqcT3d3dN+VC3Yq9QtPT02hpaYHX60VjYyMqKiq2NYNarMjlctTU1ODQoUOYn5/H+fPnYTQaeWl7I6dsRkYG9u/fj/b2dt7q/+h0OggEAuj17AaDRqO5ydkNADdu3IBarcYnP/lJHDhwAA8//DCcTidOnTolEolEDxBCEmar+i0hKlqt9p++9KUvRV1CBpaFYLMSG7HgdrsxOzvLubxCNLxeLzo6OnDgwIF1qyB8CYvdbkdrayusViuOHDmC22677ZaqepiWloaqqirU1tZicnIS7e3tcLvdcbcXaZUnOzsbJSUl6Ojo4G2X8759+zA8PBxedo+XUHTw6Ohf/a9+vx/d3d147LHH0NPTA6lUimeeeQapqan45Cc/KZNKpadZx88bO20qRTsApOfl5Rl8Pl80q5GazWbeTNCuri7mVJMhgsEgvXDhQtR9PPFOhfx+Px0YGKAtLS10YWGBZaic2Y69PwaDgZ45c4aOjY3FPCXimgJyeHiY9vf3swzzJkZGRujIyAhzO8FgkDY3N4enaHq9nhYVFYW/39LSQu+++25K6fJ0KScn5xpNgOeV3grTn7S0tI9+/OMfl3KJDbl27RovVorVaoXH44FWq2VuC1hePZLL5VFXB+KxWBYXF9Ha2orU1FQ0NjbysuSdKGg0GjQ2NsLlcuHixYtYWlri9LlY4lBKS0vhcDg4RbNyYffu3ZiZmdl0rMXFxaisrERNTQ0OHjy4aTuEEOzevRvXr18HAOTk5KCgoADDw8MAgLfeeiucClWr1aK6ujqTEMK+rs0HO61q0Q6dTtc/MTERVdkdDgc9f/581OuiEQwGaUtLC2/O2bm5Odra2hpTImquFsv4+Dhtbm7eNutkNdu9S9lgMNCmpiZqMBgiXhdPkmqv18trKZXZ2dl1jtYQRUVF1GQycWonEAjQpqYmGtqJ39PTQ+vq6mhlZSW95557qMViCV/7pz/9iep0ut/SBHhmE3pJmRCy9+jRo5rCwsKo146Pj2PXrl3Mfc7OzkKhUPDinF1aWsLVq1dx9OjRmGJBQhHAFy9e3HC5ORgM4sqVK/D7/cwRvrcKGo0GGRkZ6Orqgt1ux549e9YtP8cbKSsWi1FbW4vu7m40NjYyby/IycnBjRs3YLfbme4jgUCA3NxcTE9Po6ioKLxDeiPe9a53QSQS3UEIkdEdzmWb0NMfrVb75Oc+97moDlq/3w+j0biuVkusUEp5c/RSSnH58mVUVFTEFbuw2VTI5/Ph0qVLkEgkqK2tfUcISoi0tDQcOXIEDodjXXIj1tD7jIwM5OXlhacXLBBCcNttt2FkZGTD7733ve9FXV0dfvzjH0dtq6ioCBMTEyH/4qYIBAI89NBDUolE8rG4B84TCSsqhBAhIeSDH/jAB6KOcXZ2Nrykx8Lc3BwyMzN5WX6dnp6GWCxm8susFZalpSW0tbWhqKgIpaWl78gscAKBANXV1ZDJZGhvb0cgEOBtL8+ePXtgsVhgtVqZx5mVlQWPx7MuT8r58+fR3d2NN998E88//zxaWloitpOWlgaJRMIp7eQjjzwiUSgUjzMNnAcSVlQAHDpx4oSIy5Lo1NQUuEyRIkEp5c3R63a7MTY2Bi6bHqMREpa2tjZcuHABFRUV7/jETaElV51Oh9bW1nDoPeuUlRASTvHIuiwMLOehXWuthPIjazQafOhDH0J7e3vUdgoLCzE5ORn1utzcXKhUKjUhZOuLI0UgYUVFq9U+8LGPfSzq1MfhcEAgEDDv8DUajZDL5bzsFB4YGEB5eTlvMSJyuRyBQADBYDCZ9HoVSqUSS0tLEAqFvO3wlslkyM/PvylGJF6ys7PhdrvDQWxOpzNsuTidTvzpT3/i9OJRq9WwWCychO7UqVOylJSUHd0LlLCiQgj5wLvf/e6o101PT6OgoIC5v9HRUZSVlTG3YzabEQgEeFuODlXLq6mpQWVl5ZaU/4gGpRRLS0uw2+2Yn5+HyWSC3++H2WyG3W6Hx+OJOufnm9CUJ1Suo6uri7cgtt27d0Ov128aeBcIBHDgwAF84AORn11CCEpLS8MCZTAY0NjYiOrqajQ0NOBv/uZvcNddd0UdDyEEOTk5mJubi3rtvffem67RaD4R9cItJCG9fISQksbGxvRobx9KKS+b/ex2O4RCIXO+D0opBgYGUFtby9ROiEAggPb2dpSWlt6UaW6zVSE+oJTCZrPBbDZjYWEh/GZNTU1FamoqxGIxBAIBfD4fZmZm4PP54PF44PV6QQhBRkZGOH8KXxv21rLWh5KRkYGlpSX09fWhpqaG2dckEAhQXl6Oq1evbpjS4LnnnkN5eTnsdnvUtjQaDQYHB+Hz+bB792709fXFNaa8vDwMDg5GLS9TXl4OAOWEkFRK6fa+fVZISFFRKBQfPn36dNScKTabDTKZjHkFZHx8HMXFxUxtAMDk5CSysrJ4eZhCq0c6ne4mH0q05eaNkH5DCpffFVP/458YR2lpKWQy2YYOcJPJtK7cSchparVaMTAwALfbjezsbBQUFCAjI4MXx/JmTtnS0lJcvnyZt9U7rVaLGzduwGKx3JTZbXp6Gq+//jq+9KUv4bvf/W7UdgghyMvLw/T0NFPIQ0g4fT5fxGk1IQR33323+Mc//vFJAH+Mu0MGEnL6I5VKP/bBD34wqlLMzMwwOy1DZjzrdCUQCOD69eu8TKGA5SJlADa8EaNF3pKnyU1HrIICAMW/KIbiXxQQfk0I8jQ3MRAKhVAqldi9ezcOHTqE48ePIzs7GyMjIzh37hwmJyeZHKCRVnkIIaisrITBYOCt6Ne+ffswODh407knnngC3/72t2NaaQw5WlmniDk5OZw2LJ46dSozNzf3QabOGEg4USGEKDMyMnK4lNMwmUzMqSJDwsT6Fp2amoJOp+PFOWu1WjE5ORkx78laYVktIltBqG3dd7iXOREKhcjJyUF9fT0aGhrgdDrR0tKC8fHxmP0fXJaNQ9UE+/v7mTYihpDL5UhJSQnXUn7ttdeg0WhizvKWmpoKqVTKvFSt0+k4+VUaGxsRCATuIDsUc5BwoiIWi+/+yEc+EtW54XA4kJ6ezjz1mZycZF6ODgaDuHHjBnbv3s3UDrBsOfX19aGuri5qZOeYZwwnm08i7Znt2/U+55wDeZrgvtb7YvpcWloaysvL0djYCLfbjZaWFs4WRSxxKGlpadi/fz96e3t5cR6vDmJrbW3F73//exQXF+PUqVNoamrC6dPcNgcXFxczZ9+Xy+VwuVxRrT2xWIyDBw+KAKxPH7cNJJyoaDSaT953331R1wfn5uaYI2idTidEIhFzsNv09DS0Wi0vyY8HBwdRVFQU1WlMniY4+vOjzP3Fi8VvicsqEovFKC8vR0NDA65fv46enp6IOU3iCWxTq9WQSqXhKeRqlpaW0NDQgOrqauzbtw9PPfVUxLZC9ZStViu++c1vYnp6GuPj43j55Zdx55134sUXX+Q0pqysLNhsNqbpHyEE2dnZmJ+fj3rtAw88kJWVlXUq7s4YSChRWSk+Xcml8JfRaGSe+uj1emafDKUUN27c4CXvitlsxuLiYkSnMcsUR0zEoE/RTQ+JKPZYD/I0gfQbsa+aSSQSNDQ0IDs7G62trRtGjLJEylZUVGB8fBwu183+pNTUVDQ1NaGvrw+9vb34wx/+gIsXL0Zsq6ysjDluhRACtVrNSRAiodFoOCWwev/7309SUlLuZeosThJKVADcVlVVFXUqGAgE4PV6mS0MvV7PbO1YLBbIZDLm5d1gMIj+/n5UV1dv6EepeL4iZjF5oPIBDN8/jLb3tmHpn5bg/Yo34vXOLzlvEhlVGrd6Ni6/Ky6hI4SgoKAABw8eRF9fH2ZmZsLfYw29F4lE2LdvHwYGBtb1GVqd8/l88Pl8Uf1pSqUSbrf7pnQGJ0+exGuvvRbTmHQ6HXOKhaysrLCPJxIr200yCSFbk/w4AgklKoSQuttvvz3qHbR2mS8e3G43BAIBsxjwtRw9MTERNtvXQp4mGJwf3OBT6ynLLEPzyWa4P+/GP+76RywtLeHQoUNx/Zzmz5vDAsOFeC0omUyGo0ePYmpqCteuXeNtL49arUYwGFxnHQQCAdTU1ECj0eA973kPDh06FLUtrqHykVCpVFhYWGAK0hMKhUhJSeHkiD5w4AABwE+93xhIKFHJzc1996FDh6Le/fPz81Cr2bY3zM7OMk99vF4vHA4Hs8D5fD6Mj49vuBzN9UENPfzDjw9j7969aGpqQkpKCiorK3mpzshVXOKemonFaGhogNlsRmtrK291efbv34+rV6/e5LQVCoXo7e3F9PQ02tvb0d/fH7Wd/Px8zMzMMDl/CSHIyspingJlZ2dzslZOnDiRKRaLN88EtUUklKgEg8GGAwcORL2OD0vFYDAwT32mpqZQUFDAvBx9/fp1FBcX37SSdfp3pzk9oGsfdkopZmdnkZOTg/n5eXi9kac8sUKfonigMnJRvHiFxeFwwOVyQalU8pb4WiqVIjMzc8P4jszMTNxxxx34wx/+ELUdkUgElUrFHAPDdVk4EiqVipOo1NfXi7Ra7buYOouDhBEVQohQJBKpMjMzI14XDAbh8/mYpi18+mRYrR2fz4fZ2dmblrWzvpWFX1/5dcTPlWeXb2g5DA0NQSQS4cCBA7xm6V/Ni/e+iDMnzkS8JlbnbWjKc/DgQTQ0NGB+fh7T09MbXjs1NYU77rgDFRUV2LdvH5577rmIbYf231BKYTKZwk5ht9uNP//5z9i7dy+nMebl5TH7RFQqFXO8ilKp5JQKoaqqCn6/n589IzGQMKICoGxl30JEbDYbs1m8sLAApTLqLoCIhJx2rOVKx8fHUVhYGI5JSflaCixLloifoU9RXP37q+vOz87Owm63Y//+/SCE8F7+Y6NxbEYsUbxrfSihILaxsTHYbLZ114tEIjz77LO4evUqLl68iOeffx5Xr67/fYRIT0+HQqGAwWCAXq/HHXfcgaqqKtTX1+M973lP1I2BIbKysmC1WpmmQEKhEEKhkOnvIRQKQQiJWl5EIpEgLS1NTghhj3WIgYQRFUJI3YkTJ6Kqhc1mQzRrJhrz8/PIyuJU8WNT9Ho9uET9RoJSGk4VCCwLii+4+Y0iT5Fv+iA7nU6MjIygtrb2punYTgoLl2nQZk5ZkUiEurq6DeNYdDpdeNOmXC5HeXn5TStHG7Fnzx5cv34dVVVV6OnpweXLl9Hf34+vfOUrUccY/nkI4Tz1iARXn0gkFAoFpw2NK85a9sQ+MZAwoqLT6d516NChqK99PkTFbDbftOs3HviY+hgMBmRlZUEkEkH3HV1EQfnRB34E+xc2vokopejt7UVVVdWG2wR2Ulh+3LV5ysRoqzwymQx79uxZtyy8mvHxcfT09ERdwQktIzscbOlbt3NZOBKZmZmcpkAnTpxQiMXieqbOYiRhRIVSeohLygDW6U8wGITX62Watvj9fvh8PmafTGg5+vN/+TzmnJs77+hTFI/WPbrp92/cuIHMzMyIzuutFpby7I2nrp967VMbnue6bJyfnw+Px7Oh49bhcOC+++7D9773PU73RHFx8YZRtrGQnZ0NiyXy9DQaKpWKuQ2FQrHh1HAt9fX1Yo1Gs63O2oRIfUAIEeTn52dH83NQShEMBpn2+ywuLkIul8f9eWB5wx/r6pPH44HP50NGRga+3frtTa+Ltozr8XgwMTGB48ePR+0znrQJq/OrLC4uwuVywefzweFw4MKFC5BIJMjIyED7g+2QP8vt9xpLHEpo93FHRweys7PDy+M+nw/33XcfHnjgAdx7L7fA0ZycHAwNDaGioiLuFTuBQICUlBQsLS3F/WIK+UQCgUDcmfvlcvm6/LcbUVNTg0AgsK3O2kSxVHILCwujRgS53W5m68ButzMX3OLTJxPJ78AlLmR4eBilpaWchZarxbK0tITBwUE0NzdjbGwMIpEIRUVFqKurw/HjxyGVSnHgwAHk5+eHk1NttiK0+meMJ7BNIpFAo9GErQxKKR566CGUl5fjySef5NQGsCwISqWS2UrgI9aEqyhshlAoDNfZiYREIoFIJGJ7i8ZIooiKrqioKKpkOxwO5gRIrLVYgGWfDB+iUvrrzZMJcRGUpaUlWK3WqNnA1hJJWPx+PwYGBnDp0iXIZDLcfvvtqKurQ1FREZRKJVJTUyEQCEAIQVpaGrKyssL5U44dOxax39WC8sQTT0Cj0XBODl5SUhJOmdDa2opf/epXaGpqQk1NDWpqavDGG29waic3N5e5iDofjtaMjAxOjtZIpKWlcarauJIgiy2tYQwkkqhEtSX5EhWW6U8wGITf72eKk/H7/bj37OYm+48+8CNO7YyNjW1YVIsLGwmL1WrF+fPnIZVKcfvtt6OgoCAm8zxSLpm1FsonPvEJTkFnq9vW6XSYmppCY2NjODNeb28vent7cffdd3Nqh+su30hwjROJhFwuZxYVmUzGydpZeemwLVXGQEKIikgkyi0qKoq6RdblcjFnTWeZCwP8CJvFYsGcZ2PHrCpNFdEpGyIQCMBoNDKtQK0WlvHxcVy5cgUNDQ0oLi6O2+ewmYW1dspz++23x+yX4sPRKhQKkZqaum73ciyE/Dose3j4sFQkEgmnPUCFhYUivNNERaVSlebm5kYdC6uohPJ7soTV8zF90v5w89SV5s9zM6v5KqCm0WiQnZ2NgYEB1NXV8VbqYi0lJSXMv7e0tDSkp6czWwl8WCtcrYTNSEtLY16Fk0gknMSxuLg4HcC2FYtKCFFJTU0t5vLGZXXU8uXoZXk4Tv9u80xhXHcDA8tpMPPz8+MeRwiz2QyLxYLa2lp0dnZuWfmP0dFRJusgRGhjHwuJ4hMRCARM1k56ejpXSyU9PT2dvY4NRxJCVCil+VyiUymlTG9mPkRlcXGRSVQ229MTbZPeakJlMVinYT6fD5cvX8bBgweh0+m2NI6lpqYGXV1dzCkeQ0mKWNrhQxC209HK+nmdTofMzMySuDuKkYQQFb/fr4mWzZ6PfKOs/hSATZgiJY1+8V5uaQkBflI/AMuVFEtLS8M/z1YGyIVqAV2/fp2pnVA1wlDVv3jbCMU8xYtUKmW2vFhFJSUlhdMu9JWE7EVxdxQjCSEqQqEwNVqchd/vZ85Uz4eoAIjbJ7NZ1Gws0x6An20Gi4uLcDgc65ajWYXls69/dtPvlZWVYXJyEj6fD/fffz+OHDmC4eFh5Ofn42c/+xnnPviYvshkMiZhYhUEPtrgeh/qdDoEAoHY4g4Y2PGIWkKIcNeuXVHH4fV6mRNLu91upry2LBGQm1kp8eSFtVqtnLfrb0aozOtGN2Y8kbfAsr/pe53f2/T7QqEQRUVFmJiYwG9+85v4Bo7lMPfx8fHwRsx4kMlkcDgccYcXiEQi5iLuXH0irKhUKvj9frZt+TGQCJZKtlqtjmqH+nw+5nIcHo+HKb7E7XbHbelsZqU4vxTb25JSikAgwPS78Pv9sNlsEadQsVosoTiUaBQUFGB6eprZJ8Ky8gIsP9CslgbANi1PTU1lnmYKBIKo4kYIgZiPglQcSQRRkchksqh2nN/vZxYVFksDiF+UPv+Xz294Ph4rhQ9nc6gIWzTzmauwhATlzpY7N/z+6umdWCxGeno6s08kGAwyPdBpaWnMVkJKSkrUnCaREAqFzNaOSCSC3+/n0te2FRaLKiqEkJ8TQoyEkP5V52oIIRcJIb2EkE5CSMPKeUII+T4hZJQQcpkQUrvqM58lhHQTQj66pgsRFxFlfTsDy8FKLKIS7xg22zAYq5UC8CMqsTh6owlLNEHZCD5KVYjFYqYHmg+fCKsobKeoxFKtkBByFyFkeOU5/qeVc/sIIRcIIb8khETUDS6Wyi8A3LXm3LcBPE0prQHwlZX/A8D7AZSuHI8C+OHKgGQA6gE0APjYmrY4iwproBerpcL6+dUQxPfi4MPZHOumys2ExW63Q/EvioiC0pDbsO4c1wRDkWAVBT58InyICssKFBBTrAvhIiwrtbeex/KzXAHgfkJIBYAnAXwQQCeA90ZqI+prl1LaQggpXnsaQChYQwEglLXmHgD/Tpft0ouEkExCiA6AY9Xn1o1BLBZH/WEppcwJplnbiEfYsr618cbD4FPx3Ux8rIL5fL6Ynd6rnbcnm08unzwb/XOXHrm07pxUKmWa/gDc39CbwcUXEQ1WUeFjDISQm6aBp393Gm9eexPvL33/TWEKKy9DAYBoHTYAGKWUXl9p/2UsP9dCLD+/QSDyGzHeV/8TAP4nIWQKwHcAfGHlfB6AqVXXTQPIo5QuAriCZZX77Zq2RCKRiJOo8FFqgoV4LJVo+WbjGcNO/R40Gs1fBYUDmy2Vi8Vi5mz5LpeLef8O6xgcDgeTX4YQwpydf3FxMWw9nv7dafz6yq9hWbLg11d+fVP09tjYWDYALibuhs8wgOcAvA7gCIA/RWogXifFYwA+Syn9T0LIRwD8DMC7I32AUvpNAN/c4FvE5XLJmpubI3bo9XrDOV3jZXFxEdH64TIG1qJScqE87nF4PB4QQnDjxo24+2f9PXDhzIkzm/YRerOyjMHhcGBxcTHucqQhRy/LGBYXF3H58mUMDQ3F9flAIACfz8c0Brvdjt7eXojF4nXR2r++8ms8rHp49am45+6U0h4A0auuIX5ReRDA4ytf/38Afrry9QyA1XsM8lfORcKfmpq6ePLkyYgqOjMzA5fLhdLSzXOQRKO5uRknT56M+/PT09NYWlpCSQm3iOfN9vnY/+/4/Qnj4+OglGLXrl1xtxHv78Fut3Oa8nDJVtfV1YWjR+MvMH/58mXk5eXFnddmaWkJPT09OHLkSNxj6Onpwa5du+LOmex0OjEwMICGhvV+J650d3f/dbPmBn+b0N+5pKTENDo6ysW0i+cZvol47ehZACdWvr4TwLWVr38P4OMrq0CHAdgopdEy4vi5hBoTQpidWgBbXEGsc+BotXvigdWXACzPr2NdOQmt8tif3FwQuVYx5COFBWuIAR9O90Rw/HP1EwYCAYLo/hQA6ABQSgjZtVLa4xSWn2vORP2rEEJ+A+AkgGxCyDSApwA8AuA5QogIwBKWV3oA4A0AdwMYBeAC8EkOY/D7fL6od6JAIGDe/xNyrMV7M/KxBCjAsrc+Xr9IWloaczGqUCpDrvlMVhf6ksuXy4SErB2j0YjBwUEcPnyYc/+sibIA9lWwt4uocL2XVqZ7UR8gSqmfEPJpAH/E8nTp55TSzcsZbACX1Z/7N/lW3QbXUgB/H8sAAPi4vDX5ekOzFsdmFZXW97XC4/HEHWvCR9BWdnY2TCYTJ1FZKyhriSekf35+nvMUcjNYt23wsTTPKgqscVPAXy22SKVQAHASlFXXvoFlAyEuEiGi1uN2u6P+wHyJCoso8BFWzRpfwTUxTyTUajUMBkPU66IJSohYQvoDgQBzTprQi4ElPIAPUWEVNj5W8kKi8vdvRH6XU0rZfQccSQRRMZlMpqjj4ENUUlJSmEQhFkHYrJYw6yayUNJpVnFMS0uLmEGNq6CE4CosoeLxLILAshEwBB+RyQCbsLHuRQP+Kkz+4Ppno0ixvOGSUgqfz8f28MTAjosKpdTndrujPiFisZhT7ohIsFoJYrGYs7BtVkuYj8AvrtXpIlFSUoKRkZENvxeroISIJiyUUoyNjTGtXAHLOX5Zq1Q6nU5IpfEnmOfDytjqVBzjT4wDWP57CgQCthDmGNhxUQGAQCDgjfbm5ZqQJhJ8+COA+FeQGnIbeMkYxkfdGZVKBUrpunbiFZQQkYRlfHwcarWa+UHiK58MS+Y8vhJ+sbTB9T7U6/UQiURstVpjICFERSgUzkd7SFhD9AF+truz+FUuPXIpnMeDBbVazRyJCQCVlZXo7+8PLy+zCkqIjYTF6XRiYmICt912G9OYg8EgLz4ZSimTk9TlcjFPn5aWlpjaCCVy32wrSAi9Xg+/389WhiAGEkJUBALBDJcCT6yxKnzsTGWt1xIymVn8Q6mpqSCEMFtdEokEpaWl6O7uhs1m40VQQqwWFqfTic7OTlRXVzPvNDebzVCpVMw+mUQoSsdq7YR8MhttBVGl/XVlT6/XY3FxcSzujmIkIUTF5/ONz85Gt85YRYGPTFt8TF+USiVzrIlOpwOX31k08vLykJ6ejtbWVtTV1fEiKCE0Gg3KysrQ3NwcrnDIyszMDFOtI4CfsrV8iArrknKkIMLVpV6mpqY8i4uL7yxLxWKxXJudnY06QWQVBdbVH4AfUeEjx2pBQQGmpqaYAwLtdjvMZjPy8/MxODjIlKNkLW63G6Ojo+EiYKy/e5/Ph4WFBWZ/Cl8+GRYB5iOTodvtxhc7vxj1uvHxcRf+mklgy0kIUfF6vTOTk5NRgy9Ys6gTQpgdvqyFtQF+HK1isRgKhYLJt7Lah1JVVYX8/Hy0trYyjy208fPixYuoqKjAvn37eMnSPzk5ifz8fKapD6WUefoTysTPIgp8WDoulwu/vxE9gn5iYsIHgK2AdAwkhKgA0E9MTESd17BmQAfYLQ2hUAhCCLNPBADzm7ukpATXrl2LfuEGbOSUzcvLQ0NDA8bGxnDpeV+TAAAAIABJREFU0qWYl60ppTAajWFhamxsDE8zWLP0BwIBTE5OMiW7BpaXo5VKJZMw2Ww2ZkHgQ1QcDgfoBimK1ibGWim+tm2isuPZ9FfQT0xMRI1VkclkzGkHQqLCYv6qVCpYLBamzPw5OTnQ6/UoLi6Ouw25XI7U1FSYTKaY6gBFWuWRSCQ4dOgQLBYLRkZGsLS0BK1WC7VaDblcvi5BlNfrhc1mg8lkgtFohEKhQHV1NW8h/SEmJiaQm5vLnKAqVC6WBbPZzItPpqCArWjgb0fXpiZaZm1irJWXw7bFqSSKqMyMj49HfXXwEaIul8uZhSlUi5dFVHJzc9Hb28skKgBQXl6Ozs5O3H777ZzevlyXjVUqFRoaGuDxeGAymTA5OYnFxcVwJG8oJ4tYLEZGRgays7NRVlYWdUoQj7B4vV5MTEzg+PHjUa+NRCguZ9++fUztzM/PY//+/UxtsG6qDAaDeO7ac1Gv83q98Hq9S7Hs/WElIUSFUurT6XR2p9OpjhTlGApRZ9nlm5GRAZvNFu9QASz7ROKddoSQSCQIBoPM4eJSqRRqtRrXr1/Hnj17Il4bTxxKamoq8vPz19VtZslNE6uwDA4OoqSkhNmxaTKZoFQqmSJhKaXMqRuCwSACgQCT1eVwOBDYIJNBKDQ/RH9/P0Qi0ZW4O4qDRPGpQCgUdvX29ka9jjVORCQSQSAQMDlrQzcDa4RvqLAWK7fddhumpqYiBtXxFdjGF1x9LEajEW63m5di9BMTE8yWodVqhUKhYPLJLCwsxJR4fCMe/F8Pbng+FJoforOzM2CxWN5i6ixGEkZUDAbDX9rb26OuZyoUCl4sDdYl3ZBPhIXc3Fzo9Xrm5FNCoRBVVVXo6enZsK1EE5QQ0YTF4/FgYGAA1dXVzBHVS0tLWFpaYt4zpNfrmeNk+FjSfvX6q5yua2lpWXC5XOuzj28hCSMqfr+/s6WlJepyAx+b6fiIE9HpdMyiIhQKodFoeAliU6lUyM3NRX9//03nE1VQQmwmLJRSdHV1oaKigpfdxDdu3GBeOQqtbsXiFN+I+fl5ZlHZiI3KoXR0dAQARJ8C8EjCiAqAAS7TH4VCwSwqodUbFmQyGTweD3Ow2J49ezA6OsocxAYAu3fvhs/nw/Xr1wEkvqCEWCsslFJcvnwZWVlZ0Gq1zO37fD7Mzc0xT6FsNhvkcjlzYiaWJF0AUPy94g3Pr1318fl8sNvtS5RSttWNGEkYUaGUej0ejz3a6o5IJAIhhOlhDrXB6hPhYwqUlpaGrKws5naA5eC+mpoazM3NYXR09JYQlBCrheXq1auglKKsrIyXtq9fv45du3YxpyqYnZ1lnvrw4U+ZsK33w21UnG5gYABisbh/3Te2mIQRFQAQCoU9fX19Ua9TqVTMe2c0Gg2n7GeRCIXKsxLKbcJHYm+hUIi9e/diaGgI+fn5t4SghFCr1ZDJZJiYmMDevXt52Znu8XgwOzvLHBMSDAZhMBiYLae5uTmmNjar0PDfj/33dec6OzuDFovlTNydxUlCiYrBYPhLR0dHVBOEjzD33NxcZl+GRCKBUCjkvBpV8XzFhufT09ORk5OD8fFxpvEAy1Oevr4+HDt2DCaTKTwVSnQopejv74dAIEBdXR0uXbrEHHEMAENDQygrK2POBTs3NweNRsPUTsgnwxLftFmFhm+9+1vrzrW0tFidTufFuDuLk4QSFZ/P13H27NmoSzuh4DMW5HI53G43s08ktFmOC4Pzg5t+r6SkhHnT3WofilKpxKFDh7CwsIDLly/zYgVtFT6fD5cuXUJKSgpqamqg1Wp52Stks9ngcDiYpyzAcoIpVkfv4uIipFJp3PE2F6YubHh+IwctALS3twexzU5aIMFEBUB/V1dXVI+lWCzmxSei1WqZS19qtVrMz8+v2wu0Op8FF0QiEcrKyjAwEFM1hDAbOWWFQiEOHDgAiUSC1tZW5n1TW4HFYkFraysKCwtx2223hac8rHuFKKW4cuUK9u/fzzyNCsX/sOZgYd0icPKXJzc8v1G9arfbDZvN5qKUsmUEi4OEEhVKqdfv998YG4ueT0aj0TALAh9TIEIICgoK1lkrq/NZxDKeQCCAubm5mD4XaZWHEIKSkhLs378fHR0dGBsbSwirxe/3Y2BgAFevXkVDQ8OG1gSLsIyOjiIrK4vZKRpqK1q0MhdY/SnewPqX6GYvr7feeguU0j/E3RkDCSUqAGC1Wn/56quvRr2DtFots6M1IyMDTqeTlynQ5OQkc00gQgiqqqowODjI2QrjumysVCpx/PhxeL1enD9/nlmQ44VSiqmpKZw7dw4SiQTHjh2LGPIej7DY7Xbo9Xrm1JXAcnoBu93O5AcBlqdiEokk7tD8zaozbPbyeumllywGg4H/EpkcSDhRcblcr7700ktR/SoKhQJ2u53prUsIQX5+PvMKjkgkQl5eHiffSrR8oqmpqdi7dy+6u7ujxq7EGociFApRXl6Ouro6TE1NobW1FUajkZcYmWgEg0FMT0+jpaUFNpsNR48exa5duzhNTWIRFr/fj56eHtTU1DAvIQPAtWvXUFpayjyFYvHJXJi6sGF1BnnKxn/zYDCI5uZmP4CNnTBbTMKJCqV0Vq/X26MFuBFCoFKpmB22hYWFvGRQ27VrFyYmJqJaKxvlE12LTqdDRkbGpiU0ALbANqlUirq6OlRVVWF2dhZnz57F6OgoL5UG1uJwODA4OIizZ8/CbrejoaEB+/fvj7neDRdhoZSit7cXu3fvZs5VAiz7JRYWFpCTk8PUjt/vZ0qV0fhvjRuet39h41XHrq4uCIXCTkrpttX6WU3CiQoAeL3eV958882oT3leXh6zTyQlJQUymYw5wlYsFiMvLw83btwIn9vMK8+F8vJymM3mDf0rfEXKyuVy1NTU4OjRoxCJROjq6sK5c+cwPDwMs9kcVyIqn88Ho9GIgYEBnD17Fv39/ZDL5Th+/DhzyH00YRkbG0NKSgpzTEqI0HI0q5UyPT2NvLy8uNr5/F8+j+AGxQU3s1IA4JVXXnHMzs7+W8yd8QTZxjQLnCGE1Nx9991/ev311yNusqB0uVD4iRMnmExds9mM8fFx1NWtKw8dE4FAAOfOncPhw4fDWdLJ0+tvpP9x7H9sGFewFq/Xi7a2NlRXV4eTRm916L3X64XRaITZbIbNZkMwGER6ejqkUilSUlKQkpICQgiGh4dRWloKr9cLj8cDl8sFt9sNkUgEpVKJrKwsqNVq5nQFG7G6KHzI4pmZmcHExAQOHz7My7THarVicHAQR44cYRaVlpYWNDQ0xJU5f6P7BwDoU5s/t6WlpabR0dE9lFK2vKdxkhD5VDagr7u72x+qa7IZhJBwsXEWr7pKpUJ/fz9zGUqhUIiysjIMDQ2hpqZm0+u+3fptTqKSkpKChoYGXLp0CfX19QgGg1seep+SknJT/hRKKdxuN5xOJ7xeL3w+HwKBACilEAgEkMvlyM7OhkQiQVpaGi9RsNFYm4/FbrdjbGwMR44c4UVQKKUYGBhAVVUV889jsViQnp4el6C871fv2/B8jnTz6djExARcLtfUTgkKkKCiQimleXl5Z86fP/+xO+64I+K1BQUFuHbtGpOoEEKwe/dujI6OMmcF0+l0GB8fx8LCAjIzMyEWiOELxr+6JJFIUFtbi0uXlmMRGv7/9s48vI3q3vvfI0vyElteJW+xHTtO4t2Jg7M6hAt54cLDe29XCCVNS0spl6Wl0EJLb1NSoEsKbdKWAC0vpeylBdqUQmmhiR07jh0vsR3b8Ra8a4ssWZtlLXPeP2wpsqNlJI1t2ZnP88wTZaQ5M7bG3znn/H7n+9uyZVFT7wkhiImJuSxCw4VfbCg4haW2thYCgQDbt28P2WrSydjYGCQSCSfzMn19fUFHof554Z8e98u/7X2d2F//+lfb5OTkK0GdkCPCck4FAMbHx19+8803/S5Hjo+Ph9lsDjkRLjMzE2q1OuR2CCEoKSlxZbFaf+C5PW9PIW9thuMwdalx/71w1UOanp5GX18fCgoKQm5rcnISlNKgPFzSn/KcJFeYUujzuFdffVVnMpneCfiEHBK2ogLgxPvvv2/z98fkTD4LNSwsEAiQm5sLNol3/pBIJEhPT/cZvfH2FJqPcw5l69atqKysRFNTU8jWDysBhUKBrq4uVFVVobi4OOSUfgAuy4WCggKIxeKQr7Gnpyeoldb1I/VQmDwnQHbd2+X1OJ1Oh5GRESOlNDQT5hAJW1GhlE47HI7a6upqv5915pqE+jTPysqCQqHgpKBWfn4+1Go1dDodYoTB+ZnOn5SVSCTYsmULzp49y4mx03KEUor+/n7XHEpUVFTIKf1OxsbGEBEREbLbPjDz3dntdiQlBbZcAwB2vLjD4/7bS2/3edwrr7xitVgsLwR8Qo4JW1EBALlc/rOnn37ab767WCxGfHx8yDkrAoEAa9as4WRlr9PbpK2tDZOPeM7lEz/u/WnoLcqzatUq7Ny5E0NDQ+jt7b2ihkUOhwNtbW0wGo3Yvn37nN5EqMIyNTWFvr4+lJaWcnKtvb29QfVSvBkwRZAIvPqZV70eRynFr3/960mdTvfbgE/KMWEtKgAaz5w5o2dj/ZiXl8eJGOTk5EAul3OSCBYXF4ecnBy0t7d7fN/bBK6/sLFIJMLWrVthtVo5swgIdwwGA+rq6iCRSFBeXu4xyhOssDijaqWlpZxM9k5MTMButwdsGVk/Uu/RgAkA7Ad85ww1NzfDZDK1UUpDe7JyQFiLCqWUms3mZ37/+9/7vUPi4+Nht9tDXokrEAhQUFCA7m7vNgWBkJOTA0II7i6+2+P7kp/MjTCwzUMRCAQoKSlBbm4uTp06FfI6qHCFUoqhoSE0NzejvLwceXl5PidlgxGWzs5OpKWlceIb6wxHBxNF9DbsYZNE+ctf/lI7Pj7+04BPugCEtagAgMFgePHo0aN6Nt18p99rqKSmpmJ6ejrkLFvg0iLB22S3eXzfYL2UThBMYltqaiq2b9/u+sNbSb0Wo9GI+vp6TE5OoqqqivWK40CEZXR0FBaLhZNVyAAwMjKCxMTEwJdOeFkwSEA8Whu4YzAY8PHHH5sBLLrLmyfCXlQopVqLxXLy44/9ly5JTU2FTqeDxeK3LLNPnGHhzs5OTuYsIiIicNVVV6Eg1nOYUvITSUiZslFRUS77gFOnTuGTTz4JC3uDYLHb7Th//jxaWlpQUFCAsrKygDNz2QjLxMQEBgYGsHHjRk5C0jabDQMDAwHnpex7Z5/HBYMAwPzQ//f4u9/9bnp6evoZSj3k8y8BYS8qACCXyx97/PHH/Y4VnUlsXISF4+LikJCQwIkHLTCTxFZ3R53H9wxWAyeZsunp6aiqqoLFYkFNTQ3GxsaW1UQuwzC4cOECTp48CbFYjKqqqqCiJ058CYvRaERbWxsqKys5S5rr7e1Fbm5uwO15s4i8Nvtav8cyDIMjR47odTrdswGddAFZFqJCKe3o6+sbYzO0cSaxhdpbAYCCggIMDAxwtno3KSkJm1I2eXxvT80eTjJlRSIRCgsLsW3bNmg0GtTU1GB4eDisey7OJ3x1dTVsNht27dqFvLw8TlLuPQmLxWJBU1MTNm/eHFL5Une0Wi10Ol3AWcbe1vZEIAIf3+G/d/73v/+dWq3WDymlYZO8tCxEBQDUavVjhw4d8uuzIhAIkJ+fz8ncikgkQnFxMdra2jh74rfc2+JxPwMGv23mLhoYFRWFsrIybN26FSaTCdXV1ejp6Qm5wD2X6PV6nDt3DrW1tQCAqqoqbNiwgfNFiO7CYjAY0NjYiJKSEk7S8IFLoe5AKyn6SinQPMDOOfCJJ564qFAonmB90kVg2YiK3W7/27FjxwxswsuZmZnQaDSc9DBkMhmio6MxPMxdkqK3JKavv/d1zs7hJCoqCoWFhdi1axeioqLQ2tqKurq6kE22g8VsNmNgYAA1NTXo7u5GUlISdu/ejbVr13I2DPGETCZDfn4+qqurkZuby2mFwO7ubmRnZwfkYbvm8BqvKQUvbHuB1aR0W1sbhoeHL1BKe1ifeBFYNqJCKXUYjcbHHnvsMb/1MAghnIaFi4uL8cknn3D2lD+656jX97yt+QgVoVCInJwc7Ny5E5s2bYLVasWZM2dw8uRJnD9/3qN5NxdYrVYolUp0dnbixIkTaGtrg0AgwLZt27B161ZkZGRwMszxh8ViQX9/P9avX48LFy5wJqhOi4jc3FzWx+x7Z5/XfJTKxErcuvNWVu3cf//9GoVC8Q3WJ14kwtJPxRuEkAiZTNbX1NSU68+Ih1KK+vp6FBcXc2J+fPHiRfT09IS8vN49yiP5hefuty+vDK6xWq1Qq9XQaDTQ6XRgGAYSiQSxsbFYtWoVVq1ahcjISIjF4jk1b06cOIFrrrkGlFI4HA7YbDaXRYLJZILRaITRaIRIJEJCQgJSUlKQnJy8IP4q/jCbza4hT0pKikc/lmCw2Wyoq6vDli1bWM/N1I/Ue81HiY6Ixun/Oo2ysjK/7dTU1ODWW289LpfL/c/mLjLLSlQAQCQS/ddnP/vZl958881Ef5/V6XTo7OzEjh07OAkZ9vT0wG63B22PMD9svObwGq9PrMUUFnccDgcMBoNLHEwmE6anp2G1WudM9hoMhjmlQMRiMSIjI+eIUWxs7KL0Qnyh1Wpx9uxZlJeXz4kkhSoslFI0NjYiKysroLpC3iZmAeD47uPYvn273+uhlKK8vFzT0dGxM9yGPsAyFBVCCElNTW0/fvx4SWGh72XgwMy4MyUlBZmZmSGfO9gbCfCe2ObtJhNAAMcPQ3PnX0icPZVwZnR0FAMDA6isrPTYkwhFWIJ5wPgSlO5buyESiVgl4f3lL39h7r777j8rFAp246RFZtnMqTihlFKlUnn3/fffzyrdtbCwEL29vZysPCaEoKKiAr29vTAY2Btr+Ups89YjYcAE5LnCcwlKKc6fP4+xsTHs2LHD69Ak2LVCTrtNNg81J74ExfCQAUqlktW8jMPhwLe//e0JpVL5IOuTLzLLTlQAgFJa19nZ2XX6tP8ysWKxGHl5eTh//jwn5xaJRNi0aRNaWlpYCRWbTFlvxjtsPVd4LjE1NYX6+nowDIMtW7b4jSgFKixmsxmdnZ3YvHkz66GdL0FhDjCuSops2nvppZdsBoPhLUrpGKuTLwHLUlQAQKFQ/M+9996rYTN8y87Ohl6v52QtDzCzeDE/Px9NTU0+k8rYpt77Mt7xdUPyzEWhUOD06dNYt24dioqKWM+jsRUWZ8Rs48aNrIdLvr6/529+HiMjI4iJiUFysu96UMBMBOuxxx7TqVSq/2V18iVi2YoKpfTc+Ph47T/+8Q+/qaKEEJSXl6OjoyPkKoJOMjMzIZPJ0Nra6jExLtC1PL4mZslBEtYZsUuNzWZDe3s7hoaGsGPHDkilPosweMSfsNjtdjQ2NqKgoMBV2cAfvgTl9tLbsb94PwYGBlBUVMSqvV/96leWqampZyilWlYHLBHLbqLWHUJIzvr165u6urpS3MOd3ujv74fVamX9JbLBWVDdfcIulMWBvm5Ezf2akNbCcEk4TNRSSiGXy9HT04O1a9ciKysr5Cifp8lbhmFw5swZpKenIzs7228bvsLGAHB93vX4x75/oLGxEWvWrGFl2q7T6VBYWKhQKBRrKaXhkxbtgWXbUwEASumQVqt97amnnmKVOrt27VpotVqwycplS1FREaanp13LAkKty+PLMjD518loa2sL2Zx7JeDMPVEoFNixYweys7M5SRuY32OhlKKtrQ2JiYmsBGXfO/t8CsqWjC348IsfYnh4GFFRUayrQNxzzz06k8n0vXAXFGCZ91QAgBASKZPJumpqavLYLDl33ow7d+7kLC3c+SSTSCRQKBQhrzaW/EQyx2dlPv+++t/IzMxEXl7ekiSTAUvXU3G63Ws0GhQVFQU11GGDSqVCV1cXEhISEBERgZKSEr+ilf5UulfDamBGUBq+1gCTyYQzZ86gqqqK1ff3wQcfMHfcccdJpVL5H3QZ/MEu654KMGOQrVKpbrnlllsm2MyXxMTEID8/n9NFggKBABs2bMCFCxcgk8lCXm2s/54eAh9fzbU11yIiIgInT55c9t4pbLHb7ejp6UF9fT0SEhJw9dVXL5igAIBUKkVkZCQUCgWrAu3CHwl9Csrtpbej4WsNcDgcaGlpQXl5OStBmZycxF133XVRqVTuXQ6CAqwAUQEASmmzXC5/5dChQ6yGQatXr4ZQKMTg4CAn59fr9WhtbUVVVRWmpqbQ0xN6kqO/xLf8V/NRVVWF6elpV4F1LnJxwo2pqSl0dXW5PFauvvpqrF69ekErITIMg5aWFiQkJGDTpk1+fYDJQQIH9f59nfrKKZdpdWdnJzIyMlhP9t599906nU73HUqpd8UKM5b98MeJcxhUXV2dx6YQlMPhQF1dHcrKyoIq9uRk/hwKpRStra2Ijo5GQUFByDe/v5Ay/SGF3W7H8PAwhoeHkZycjLy8PKxa5dmekCsWcvhDKcXk5CQGBgZgMpmQl5e3aAsPnSbY8fHxLjd8b5m3j3z0CA7VHfLZnntUb3x8HKOjo6isrGR1X7z//vvMV77ylRqlUnntcumlACtIVACAELK5tLT0n62trUlsokFGoxFNTU2s1lt4wtukrLMoFcMwXp3fA8GfsDx/8/O4a/NdoJRCoVBgcHAQDocDq1evRkZGBieFseazEKIyNTWF0dFRjI+PIyYmBrm5uUhOTl6U+szATB5KU1MTUlNTL0uXny8s/ua9gLmCotfr0dLSwnouT6fToaSkRDU2Nla+nHopwAoTFQCQyWRPP/DAA3c/+uijrJaNqlQq9PX1Bbz62F+Uh1KKCxcuQKFQoLKyMuQ/bMFBASi8f1c58TkYfGDQ9f+pqSmMjY1hbGwM0dHRSEtLg0wmC6pQuCe4EhWTyQSlUgmFQgFKKTIzM5GZmbmg3iqecD5gNmzY4LWYmEqlwp9P/xn3tt7rs63IiEhY/veS86DVasWpU6ewefNm1vNtt9xyi+6DDz6432AweC/2E6asOFEhhIhlMlnXiRMn1rJdm9Hf3w+TyYSysjJWT8VAwsYKhQLnz58P6Ibyhvhxsd9i756S6PR6PZRKJVQqFRwOB6RSKVJSUmYKyAf5xxusqExPT0Or1brsFpxh1dTUVM6sHQPl4sWL6OjoQEVFhU+bDF+ryp0UphTOyZBmGAanT59GXl4e0tLSWF3Pe++9x9x5550nlErlnuU07HGy4kQFAAghm0pKSj5qbm5OYtNDoJTi7NmziIuLQ35+vs/PBpOH4uz6FhUVQSaTsTrGG2xubOdwyBM2m22Of4rD4YBEIkFiYqLLtiA6OtqvuPoTFYZhYDabYTKZYDAYoNPpYDAYIBaLkZCQAKlUiuTkZLAZpi4UzppCIyMjqKys9NqL85fM5mT+7z2Q+8qJRqNBeXm5amxsrIxSuiyLOa1IUQGAlJSUR2+66aZH/vCHP0jY9D4YhkFDQwNycnK82hqEktg2PT2NlpYWSCQSFBYWhjTP8tvm3/q1nowRxsD0ff+F1RiGgV6vh06nc5krOW04RSIRxGIxxGIxRCIRRCKR67r7+/uRn58PhmFgtVphs9lgtVpdrwUCAWJiYly+KgkJCYiLi1u0+RF/2Gw2tLW1ISIiAmVlZV7Fjc3ciTebip6eHkxPT6O0tJTVz22z2VBVVaXt6OjYbzab32P3k4QfK1ZUCCFEJpO9/f3vf//Gb3zjG6wmEmw2G+rr61FYWHhZDkSombLApeLiCoUCFRUVIUdo2Cw29NVr8QWl1CUU7v8675fu7m6XODrFx/mvUCgMG/HwxMTEBNrb27Fu3TqvPjtbf7cVjeONftuqTKzEya+fvGyif2hoCAqFAlu2bGH9u/jqV7+qP3bs2C/UavVBVgeEKStWVICZMLNUKm1+4403Cq+77jpWXQOLxYLTp0+jvLzclUvAhaC4o9Vq0dbW5lqvEgoRByPAwHfy20IYPoXD2p9AoZSir68PKpUKmzZt8ijq+97Z57UOz2Xt/ZB6DDePjY1hcHAQ27ZtYz28e+aZZyw/+tGP/qVSqf57Oc6juLOiRQUACCFpaWlpLXV1del5eXmsjjGbzWhoaEBFRQUIIZwKihPnylqHw4HS0lJER0cH3dYNr9zAynslKSoJmke4Wfe03ERFr9ejvb0dSUlJKCgouGz4ySbnxIkz3d6Ju7DodDr09vZi27ZtrCfBq6ur6ec///nzarW6glIaesGqJWbFiwowk7+ybt26D5ubm5PZCoPRaITTBGrr1q2cCoo7zjUm2dnZyM3NDWnYwNZ7ZX74ORiWi6jY7Xb09vZCo9GgtLT0skTHQMQkgkTAfsBzxQGVSoX29nYIhULs2LGDdQrB4OAgduzYIZfL5VdRSsdZHRTmrIg0fX9QSpuVSuW3Pv3pT2vZrpNxfo6QhfUykclkrlKltbW1mJz0Wy/NK/SH1KuLnDtDk0MgB8mClQMJF1QqFWpraxEVFYWqqqo5glL0TBHIQcJaUB7e+bBXQQFmhlaEEFBKWa8pMxqNuOGGGzRyufxTK0VQgCukp+JEJpP96ktf+tKXf/7zn/vsdrjPoRBCXG5fbNdrBIter0dHRwdWrVqFDRs2hDQkEv5I6HM9ijvzk7XYEM49Fb1ej+7ubggEApSUlMz5PbKJ5rgzf6jjifHxcfT397uGP2zMtBmGwY033qhraGh4UKfT/Z71BS0DrihRIYQIpFLpicOHD2/7whe+4HHA62lS1mmXUFxcvKArYwG4Uu17e3uRkpKCdevWBZ2Nyyb0PB82f0RAeIqK2WzG+fPnMTU1hcLCQpehVdEzRei+GFhhObZDxKGhIYyOjs7xw2Xj0v/d737X+OKLL76iUqnuCejClgFXlKgAACFEIpVKG1966aX8m266ac7UvK8oj8ViQWN4Qy0qAAARcElEQVRjI/Lz8wMuzxEMlFKMjIxgYGAAmZmZyM3NDTr7lW141B0Cgudufs5rODqcRMVisaCvrw8TExMoKCiATCbDthe2BfwzA0DaqjTIvy33+zlneoBGo0FlZeVlUR5fwnL48OGpH//4x6fVavX/oZRld3IZccWJCgAQQpKlUunp119/PW/Pnj0CgF3Y2GazoampCVKpFGvXrl2UXAyHw4HBwUEMDw9DJpMhLy8v6GFRMOLiZH4PJhxERa/XY2BgAHq9HmvXrkXRK0UBDW3cYSsmwMzQpaOjA5RSlJWVeU1k9CQszz333PSBAwea1Gr1dZTSxS9mvQhckaICADO5cbKGP/3pTzkbN24kbMPGDMO46gGXlpYuWgU+hmEgl8tx4cIFREdHY+3atUHP8YQiLk72SPfgX/f8K6Q2goFSCrVajYGBAez5aA/MTGjuimyHe05sNhuam5uRnJyM/Px8vw8Wd2F54403ph9++OF2tVp99UoIHXvjihUVACCEZKSmpjb+4Ac/yNy/fz/rsDGlFAMDA1AqlbjqqqtCqscbKJRSaLVa9Pf3Y3p62rWqN5hrqB+pR9WLVX6T59gyfzEdVwSSkMYGkUCE6i9XY3vW9oCOMxgMaG5uxvr16wMaAqtUKhw9epQ+++yz7SqVaiel1P/6iWXMFS0qAEAIyUpLSzv1xz/+MfPqq68OaDzjzDHZuHFjSEZPwWKxWFz2BpGRkVi9ejXS0tKCWqTHZqHicuf6vOvx4Rc/DOpY52rziooKSCSSgI59+eWXrQ8//HCPUqncSSkNbny2jLjiRQWY6bHIZLK61157Lds5x8IWo9GIlpYWZGVlYc2aNUu25kWv12N0dBRKpRKrVq1CamoqZDJZUPMvgYZdw5lAhzfzYRgG3d3d0Ov12Lx5c8CRuOeff376wIED7SqV6j9Weg/FCS8qsxBCZFKptO6ll17KnR8V8ofD4UBHRwfsdjvKy8sX3WDIHUopDAYDVCoVVCoVbDabyz8lMTEx4GsLJhy7lAQ7tPHE1NQUWlpaIJVKWZlfz+fIkSNTTz75ZKtard5DKWXln7wS4EXFjdmoUN3hw4fzvOWx+GJ0dBT9/f0oLS1lVcZyMbDZbLh48aLLP8VutyMuLg6JiYkuD5VAhCbchklciog7Y2Nj6O3tRWlpKVJSUgI6llKKgwcPmo8ePdqoVqv/c6VGebzBi8o8ZvNY/rZ///6KQ4cOxQYa3TGbzWhtbUViYiI2bNiwpCZEnmAYBgaDAVqtFjqdDkajEXa7HREREYiJiUFsbCyio6Pn+Kg4/3X/XbiHlK9/5Xr868LCR4K4WLPkD6vVio6ODgBAWVlZwD07s9mMvXv36hoaGt5VqVR3UUq95/avUHhR8cBs5u0vy8rKvvjuu+8mBrqY0BkdGhsbQ2lpadiUKvWF3W6H2Wx2mTTN91GxWq1z1rQYDAZXtEwgEMwxcnIKktOkKSYmJuzE1RPj4+Po6enB+vXrvfqs+GJ0dBQ33HDDxPj4+A+0Wu3RBbjE5YFzAdRy2QBkATgOoAtAJ4Bvzu7/OYDzANoBvAsgYXb/GgBTAM7Obs+5tXUNgCYAhzydSyKR7F+3bt3F/v5+GgwGg4HW1tbS9vZ2arVag2ojXDl+/PhSXwJnmM1m2tjYSJuamqjFYgmqjbq6OiYjI0MRERFRRS+/Z6MANAJom71nD87uvw9APwAKIIXOvS8n3e7ZA27v7QXQAuCB+ecJl23JLyDgCwbSAVTMvo4D0AugCMD1AISz+38G4Gf0kqic89LWHwFEA3gaQIGXz2xOS0sb/+ijjxzebynvMAxDBwcH6b///W86MjJCGYYJppmwYyWIisPhoP39/fT48eNUoVAE3c4LL7wwLZVKewBkU8/3EAEQO/taBKABwDYAm2bvz0EPovKel7b+AiACwJvONsNtW3bWB5RSOaW0Zfa1AUA3gExK6T/ppfHraQCrWTQnwMxTgsHMF+/pfM0KhaLitttu6zpy5Ihl9otlDSEEOTk52LlzJzQaDU6dOhWSvQEPN6hUKpw8eRJ2ux27du1iXSjdHbvdjnvuucfw6KOPVs8aLA17+tys9hhn/yua3SiltJVSOhjgaZ33KYWXe3bJWWpVC2XDjMoPA5DM2/83APvcPmMC0AqgGsAut8/dgJmu5NMszhUpk8ne2bdvn256epoGi1arpXV1dbS5uZmazeag21lqlmtPZXJykp46dYo2NTVRk8kUdDsTExN0586dE1Kp9CeYnZv0tWGmd3EWgBGzvWi39wZxeU9Fg5nh0gcAit3e+9LsvfyQv3Mu1bbkFxD0hQOxAJoBfGbe/u9jZk7FOQkdCSB59vVmACPzRSiAc5Lk5ORHS0pKNF1dXTRYGIahCoWCnjhxgra3t9Opqamg21oqlpuoGAwG2tTURGtra+nExERIbR0/fpzJzs5WxcbGfp4Gfg8lYGZOsMRt33xRkeDScOkmAH2BnmcptyW/gKAueqb7+CGAB+ft/zKAegAxPo49AeCqEM+/SSaT9T/xxBMmu91Og4VhGDoyMkKPHz9Oz507t6zEZbmIisFgoM3NzfTkyZNUpVKFNKdlNBrpnXfeOSmTyRrhZf6EzQbgAIBvu/1/jqh4+LzP98NtW/ILCOILIQBeBnB43v7/xExESDpvvxRAxOzrPABjAJI4uA6xVCp9urS0VNPd3U1DweFw0OHhYXrixAl69uxZajQaQ2pvMQh3UZmYmKCNjY20traWKpXKkCfIT5w4weTk5KgTEhLuZzPcoZffg85oZDSAkwBudnt/fk8lza2nvQUzQ/yAzrmU25JfQMAXDFRhZpKqHZdCbjdhJjQ3gnmhYwCfxUwY7yxm5k/+L8fXUyGTyQaefPLJkHotlM70XORyOa2traWnT58O+cm6kISjqDgcDjo6Our6/Wk0mpDbNBqN9Gtf+9qkTCY7AyCHBnePlM3Og7QDOIfZEDGAbwAYBWAHMA7ghdn9983es22YCTrsCOa8S7XxyW8cQAgRp6Sk/DQjI2P/W2+9lbxhw4aQ25ycnMQnn3wCnU6HrKwsrF69elEtFvwRDiZNTsxmM4aHhyGXyyGTybBmzZqQC7UBQE1NDd2/f79mcnLycZ1O92vK/7GwghcVDiGEbJbJZG9961vfSv/Od74TzUUWqdVqxejoKEZHRxEdHY2srCzIZLJFM4fyxlKLit1uh0KhwPDwMCilyM7ORnp6OoRCYchtm81mPPjgg/p33323T6VSfY4GHva9ouFFhWNmqyL+LCEh4fbDhw8n3XjjjQKu7BB0Oh1GR0ehVquRmJiIjIwMpKSkLInALIWo2O12qFQqjI2NwWQyIS0tDVlZWZz0SoCZ1eYvv/yy7cCBAzqj0fhjnU53hO+dBA4vKgsEISQnLS3tSEZGxs5nnnkmZdu2bZy1TSmFRqPB+Pg4NBoN4uLikJaWBplMFrTzfqAslqhMTU1BqVRCoVDAYrFAJpMhMzMTEomEM+8aSimOHTvGPPTQQxMGg+FPKpXqfymlE5w0fgXCi8oCQwgpSUtLe7aoqKjoN7/5TVJhof9iX4FAKYVer4dCoYBarQbDMEhOToZUKg3KP4UtCyUq09PTmJiYgFqtxsTEBMRiMWQyGdLS0hAbG8v5+Wpra3HvvfdeVKlUJxQKxbcopaOcn+QKgxeVRYIQsjM1NfW53bt3r37qqacSQi3M7g13/xStVguGYZCQkICEhATEx8cjLi6OkxXDXIiK3W6HXq+HTqeDTqeDXq+HSCRCUlISUlJSkJSUtGCrmzs6OnDfffdpent7OxQKxf9QSs8vyImuQHhRWUQIIUQoFN6cnJx85HOf+1zywYMHJQtt5uRwOKDT6TA5OQmdTgeDwQBKKWJiYhAXF+eyJoiJiUFUVBTr+Rm2ouJwODA1NQWz2YypqSkYjUYYDAZMTU0hIiIC8fHxiI+PR0JCAiQSyYLPDw0ODuLBBx/Unjp1alipVH6dUhq81ySPR3hRWQIIIRGrVq36Umxs7MGbb7457pFHHolft27dop2fUgqTyQSj0ejyTzGbzbBYLM68ijn+KEKhEBERERAIBCCEQCAQYGBgALm5uaCUgmEY2O121+b0YAFmvFaio6MRHR3tMoGKi4tDVFTUovr5njlzBk8++eREQ0PDRZVK9U2GYT7kJ2EXBl5UlhBCSIRQKLxZKpU+lp+fv/rAgQMp11133ZKZZzuhlLqMmdzFgmEYV4JTV1cXiouLIRAIIBAIIBQKXZtYLIZQKFzyn8Nms+Gdd95xPPHEE1qNRtMhl8sPAKjjxWRh4UUlTCCElKanpx+Iiorafc8990juuOOOyHDxufXEUuep+GJ4eBjPPvus6eWXXzbZ7fa3VSrVT6kXWwIe7uFFJcwghCRKJJI7YmJi7tu8eXPcQw89lHLNNdcs+VN/PuEmKjabDceOHWOefvppzeDgoFKr1f7cYrH8iV5BLvbhAi8qYQqZUZHK9PT0RwQCwa6bbrpJtHfv3oRdu3YtaQkQJ+EgKiaTCR999BFef/11TU1NjZ1S+lelUvkLSmnPkl7YFQ4vKssAQkgkgN0ZGRn7HQ7HtRUVFaJ9+/Yl33jjjSTYesqhslSiMj4+jmPHjtlfffVV7cDAgJlhmPdUKtVrABoppY5FvyCey+BFZZkx24MpS05OvlUsFn8+LS0t/vbbb5d86lOfily7du2iXcdiiQqlFO3t7Xj77bfNb731lslgMMiNRuNrer3+bUrpwIJfAE/A8KKyzCGEZMTExHwqMTFxv1AozKuoqCC7d++Or6ysFG3cuBExMTELct6FEhWtVovW1lY0NDRYqqurDefOnaMA2hUKxe8dDscHlFIt5yfl4RReVFYQhBAxgGKxWFwpk8muczgcFZGRkfEbN27Erl27ErZs2SLauHEjJ+nuXIjKxMQEWlpanAKi7+7uJg6H4yIhpEEul39MKW0G0MsPa5YXvKiscAghIgDFQqHwqtTU1D0Mw2wWi8XxOTk5NCcnJyInJycqOzs7JiMjg2RkZCA9PR1SqdRverw/UbHZbFAqlRgfH4dcLsf4+DgzNDRkGhoamh4eHmaGh4fhcDguAmhQKBTuAsJw+fPzLD68qFyBzApNBmZqKKWLxeLMxMTEdWKxeA2lNNNut6dERERERkVFRUilUiY6OhoikYjMZtgSkUhEjEZjrFgsNthsNmq322Gz2ajRaCRqtZrYbDa7w+GwCIVCFSFk1GKxDGo0mj6GYcYByJ0bLyArE15UeLwyKz4pmKlIIAIgnN1EmKmVZJ+3TQG4yA9Xrmx4UeHh4eGUZVehkIeHJ7zhRYWHh4dTeFHh4eHhFF5UeHh4OIUXFR4eHk7hRYWHh4dTeFHh4eHhFF5UeHh4OIUXFR4XhJAsQshxQkgXIaSTEPLN2f1/JIScnd0GCSFn3Y75HiGknxDSQwi5wW3/XkJICyHkgaX4WXiWjtALz/KsJOwAHqKUthBC4gA0E0L+RSm91fkBQsjTACZnXxcB2AugGDNriT4ihKyfTdPfC6ASwGuEkFhKqXGxfxiepYHvqfC4oJTKKaUts68NALoBZDrfnzWIugXAG7O7/hvAm5TSaUrpJwD6AWxxftzZrNtrnisAXlR4PEIIWQNgEwD3Ylu7ACgppX2z/88EMOL2/iguidA7AJoANM0KFM8VAj/84bkMQkgsgLcBPEAp1bu9dRsu9VJ8Qin9A4A/LMDl8YQ5vKjwzGHW7uBtAK9RSt9x2y8E8BkAm90+PgbAvSj06tl9PFcw/PCHx8XsnMn/A9BNKf3FvLf3ADhPKR1123cMwF5CSCQhJBfAOgCNi3O1POEK31PhcWcngC8C6HALGz9KKX0fM9GcOUMfSmknIeQtAF2YiRzdyxs08fAmTTw8PJzCD394eHg4hRcVHh4eTuFFhYeHh1N4UeHh4eEUXlR4eHg4hRcVHh4eTuFFhYeHh1P+P7BRtFRrzMcC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150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64088" y="3212976"/>
            <a:ext cx="26384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420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a:spLocks noGrp="1"/>
          </p:cNvSpPr>
          <p:nvPr/>
        </p:nvSpPr>
        <p:spPr>
          <a:xfrm>
            <a:off x="251520" y="125760"/>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err="1"/>
              <a:t>matplotlib</a:t>
            </a:r>
            <a:endParaRPr lang="en-US" dirty="0"/>
          </a:p>
        </p:txBody>
      </p:sp>
      <p:sp>
        <p:nvSpPr>
          <p:cNvPr id="3" name="Content Placeholder 4"/>
          <p:cNvSpPr>
            <a:spLocks noGrp="1"/>
          </p:cNvSpPr>
          <p:nvPr/>
        </p:nvSpPr>
        <p:spPr>
          <a:xfrm>
            <a:off x="228600" y="1268760"/>
            <a:ext cx="8686800" cy="35052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S</a:t>
            </a:r>
            <a:r>
              <a:rPr lang="en-US" sz="2000" dirty="0" smtClean="0"/>
              <a:t>trives </a:t>
            </a:r>
            <a:r>
              <a:rPr lang="en-US" sz="2000" dirty="0"/>
              <a:t>to emulate </a:t>
            </a:r>
            <a:r>
              <a:rPr lang="en-US" sz="2000" dirty="0" smtClean="0"/>
              <a:t>MATLAB</a:t>
            </a:r>
          </a:p>
          <a:p>
            <a:pPr lvl="1"/>
            <a:r>
              <a:rPr lang="en-US" sz="1800" b="1" dirty="0" err="1">
                <a:solidFill>
                  <a:srgbClr val="0070C0"/>
                </a:solidFill>
                <a:latin typeface="Courier New" panose="02070309020205020404" pitchFamily="49" charset="0"/>
                <a:cs typeface="Courier New" panose="02070309020205020404" pitchFamily="49" charset="0"/>
              </a:rPr>
              <a:t>matplotlib.pyplot</a:t>
            </a:r>
            <a:r>
              <a:rPr lang="en-US" sz="1800" dirty="0"/>
              <a:t> is a collection of command style functions that make </a:t>
            </a:r>
            <a:r>
              <a:rPr lang="en-US" sz="1800" b="1" dirty="0" err="1">
                <a:solidFill>
                  <a:srgbClr val="0070C0"/>
                </a:solidFill>
                <a:latin typeface="Courier New" panose="02070309020205020404" pitchFamily="49" charset="0"/>
                <a:cs typeface="Courier New" panose="02070309020205020404" pitchFamily="49" charset="0"/>
              </a:rPr>
              <a:t>matplotlib</a:t>
            </a:r>
            <a:r>
              <a:rPr lang="en-US" sz="1800" dirty="0"/>
              <a:t> work like </a:t>
            </a:r>
            <a:r>
              <a:rPr lang="en-US" sz="1800" b="1" dirty="0"/>
              <a:t>MATLAB</a:t>
            </a:r>
            <a:r>
              <a:rPr lang="en-US" sz="1800" dirty="0" smtClean="0"/>
              <a:t>.</a:t>
            </a:r>
          </a:p>
          <a:p>
            <a:r>
              <a:rPr lang="en-US" sz="2000" dirty="0" smtClean="0"/>
              <a:t>Each </a:t>
            </a:r>
            <a:r>
              <a:rPr lang="en-US" sz="2000" b="1" dirty="0" err="1">
                <a:solidFill>
                  <a:srgbClr val="0070C0"/>
                </a:solidFill>
                <a:latin typeface="Courier New" panose="02070309020205020404" pitchFamily="49" charset="0"/>
                <a:cs typeface="Courier New" panose="02070309020205020404" pitchFamily="49" charset="0"/>
              </a:rPr>
              <a:t>pyplot</a:t>
            </a:r>
            <a:r>
              <a:rPr lang="en-US" sz="2000" dirty="0"/>
              <a:t> function makes some change to </a:t>
            </a:r>
            <a:r>
              <a:rPr lang="en-US" sz="2000" dirty="0" smtClean="0"/>
              <a:t>the </a:t>
            </a:r>
            <a:r>
              <a:rPr lang="en-US" sz="2000" dirty="0"/>
              <a:t>figure</a:t>
            </a:r>
            <a:r>
              <a:rPr lang="en-US" sz="2000" dirty="0" smtClean="0"/>
              <a:t>:</a:t>
            </a:r>
          </a:p>
          <a:p>
            <a:pPr lvl="1"/>
            <a:r>
              <a:rPr lang="en-US" sz="2000" dirty="0" smtClean="0"/>
              <a:t>e.g</a:t>
            </a:r>
            <a:r>
              <a:rPr lang="en-US" sz="2000" dirty="0"/>
              <a:t>., </a:t>
            </a:r>
            <a:endParaRPr lang="en-US" sz="2000" dirty="0" smtClean="0"/>
          </a:p>
          <a:p>
            <a:pPr lvl="2"/>
            <a:r>
              <a:rPr lang="en-US" sz="1800" dirty="0" smtClean="0"/>
              <a:t>creates </a:t>
            </a:r>
            <a:r>
              <a:rPr lang="en-US" sz="1800" dirty="0"/>
              <a:t>a figure, </a:t>
            </a:r>
            <a:endParaRPr lang="en-US" sz="1800" dirty="0" smtClean="0"/>
          </a:p>
          <a:p>
            <a:pPr lvl="2"/>
            <a:r>
              <a:rPr lang="en-US" sz="1800" dirty="0" smtClean="0"/>
              <a:t>creates </a:t>
            </a:r>
            <a:r>
              <a:rPr lang="en-US" sz="1800" dirty="0"/>
              <a:t>a plotting area in </a:t>
            </a:r>
            <a:r>
              <a:rPr lang="en-US" sz="1800" dirty="0" smtClean="0"/>
              <a:t>the </a:t>
            </a:r>
            <a:r>
              <a:rPr lang="en-US" sz="1800" dirty="0"/>
              <a:t>figure, </a:t>
            </a:r>
            <a:endParaRPr lang="en-US" sz="1800" dirty="0" smtClean="0"/>
          </a:p>
          <a:p>
            <a:pPr lvl="2"/>
            <a:r>
              <a:rPr lang="en-US" sz="1800" dirty="0" smtClean="0"/>
              <a:t>plots </a:t>
            </a:r>
            <a:r>
              <a:rPr lang="en-US" sz="1800" dirty="0"/>
              <a:t>some lines in </a:t>
            </a:r>
            <a:r>
              <a:rPr lang="en-US" sz="1800" dirty="0" smtClean="0"/>
              <a:t>the </a:t>
            </a:r>
            <a:r>
              <a:rPr lang="en-US" sz="1800" dirty="0"/>
              <a:t>plotting area, </a:t>
            </a:r>
            <a:endParaRPr lang="en-US" sz="1800" dirty="0" smtClean="0"/>
          </a:p>
          <a:p>
            <a:pPr lvl="2"/>
            <a:r>
              <a:rPr lang="en-US" sz="1800" dirty="0" smtClean="0"/>
              <a:t>decorates </a:t>
            </a:r>
            <a:r>
              <a:rPr lang="en-US" sz="1800" dirty="0"/>
              <a:t>the plot with labels, </a:t>
            </a:r>
            <a:r>
              <a:rPr lang="en-US" sz="1800" dirty="0" smtClean="0"/>
              <a:t>etc.</a:t>
            </a:r>
          </a:p>
          <a:p>
            <a:r>
              <a:rPr lang="en-US" sz="2000" b="1" dirty="0" smtClean="0">
                <a:solidFill>
                  <a:srgbClr val="FF0000"/>
                </a:solidFill>
              </a:rPr>
              <a:t>Note</a:t>
            </a:r>
            <a:r>
              <a:rPr lang="en-US" sz="2000" dirty="0" smtClean="0"/>
              <a:t> that </a:t>
            </a:r>
            <a:r>
              <a:rPr lang="en-US" sz="2000" b="1" u="sng" dirty="0" smtClean="0"/>
              <a:t>various </a:t>
            </a:r>
            <a:r>
              <a:rPr lang="en-US" sz="2000" b="1" u="sng" dirty="0"/>
              <a:t>states</a:t>
            </a:r>
            <a:r>
              <a:rPr lang="en-US" sz="2000" b="1" dirty="0"/>
              <a:t> </a:t>
            </a:r>
            <a:r>
              <a:rPr lang="en-US" sz="2000" dirty="0"/>
              <a:t>are preserved </a:t>
            </a:r>
            <a:r>
              <a:rPr lang="en-US" sz="2000" b="1" u="sng" dirty="0"/>
              <a:t>across function </a:t>
            </a:r>
            <a:r>
              <a:rPr lang="en-US" sz="2000" b="1" u="sng" dirty="0" smtClean="0"/>
              <a:t>calls</a:t>
            </a:r>
          </a:p>
          <a:p>
            <a:endParaRPr lang="en-US" sz="2000" dirty="0"/>
          </a:p>
        </p:txBody>
      </p:sp>
      <p:sp>
        <p:nvSpPr>
          <p:cNvPr id="4" name="Content Placeholder 2"/>
          <p:cNvSpPr txBox="1">
            <a:spLocks/>
          </p:cNvSpPr>
          <p:nvPr/>
        </p:nvSpPr>
        <p:spPr>
          <a:xfrm>
            <a:off x="251520" y="4725144"/>
            <a:ext cx="8702040" cy="2060784"/>
          </a:xfrm>
          <a:prstGeom prst="rect">
            <a:avLst/>
          </a:prstGeom>
        </p:spPr>
        <p:txBody>
          <a:bodyPr vert="horz" lIns="91440" tIns="45720" rIns="91440" bIns="45720" rtlCol="0">
            <a:norm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000" dirty="0" smtClean="0"/>
              <a:t>Whenever you plot with </a:t>
            </a:r>
            <a:r>
              <a:rPr lang="en-US" sz="2000" b="1" dirty="0" err="1" smtClean="0">
                <a:solidFill>
                  <a:srgbClr val="0070C0"/>
                </a:solidFill>
                <a:latin typeface="Courier New" panose="02070309020205020404" pitchFamily="49" charset="0"/>
                <a:cs typeface="Courier New" panose="02070309020205020404" pitchFamily="49" charset="0"/>
              </a:rPr>
              <a:t>matplotlib</a:t>
            </a:r>
            <a:r>
              <a:rPr lang="en-US" sz="2000" dirty="0" smtClean="0"/>
              <a:t>, the two main code lines should be considered:</a:t>
            </a:r>
          </a:p>
          <a:p>
            <a:pPr lvl="1"/>
            <a:r>
              <a:rPr lang="en-US" sz="1800" dirty="0" smtClean="0"/>
              <a:t>Type of graph</a:t>
            </a:r>
          </a:p>
          <a:p>
            <a:pPr lvl="2"/>
            <a:r>
              <a:rPr lang="en-US" sz="1600" dirty="0" smtClean="0"/>
              <a:t>this is where you </a:t>
            </a:r>
            <a:r>
              <a:rPr lang="en-US" sz="1600" dirty="0" smtClean="0">
                <a:solidFill>
                  <a:srgbClr val="FF0000"/>
                </a:solidFill>
              </a:rPr>
              <a:t>define</a:t>
            </a:r>
            <a:r>
              <a:rPr lang="en-US" sz="1600" dirty="0" smtClean="0"/>
              <a:t> a </a:t>
            </a:r>
            <a:r>
              <a:rPr lang="en-US" sz="1600" dirty="0" smtClean="0">
                <a:solidFill>
                  <a:srgbClr val="FF0000"/>
                </a:solidFill>
              </a:rPr>
              <a:t>bar</a:t>
            </a:r>
            <a:r>
              <a:rPr lang="en-US" sz="1600" dirty="0" smtClean="0"/>
              <a:t> chart, </a:t>
            </a:r>
            <a:r>
              <a:rPr lang="en-US" sz="1600" dirty="0" smtClean="0">
                <a:solidFill>
                  <a:srgbClr val="FF0000"/>
                </a:solidFill>
              </a:rPr>
              <a:t>line</a:t>
            </a:r>
            <a:r>
              <a:rPr lang="en-US" sz="1600" dirty="0" smtClean="0"/>
              <a:t> chart, </a:t>
            </a:r>
            <a:r>
              <a:rPr lang="en-US" sz="1600" dirty="0" smtClean="0">
                <a:solidFill>
                  <a:srgbClr val="FF0000"/>
                </a:solidFill>
              </a:rPr>
              <a:t>etc</a:t>
            </a:r>
            <a:r>
              <a:rPr lang="en-US" sz="1600" dirty="0" smtClean="0"/>
              <a:t>.</a:t>
            </a:r>
          </a:p>
          <a:p>
            <a:pPr lvl="1"/>
            <a:r>
              <a:rPr lang="en-US" sz="1800" dirty="0" smtClean="0"/>
              <a:t>Show the graph</a:t>
            </a:r>
          </a:p>
          <a:p>
            <a:pPr lvl="2"/>
            <a:r>
              <a:rPr lang="en-US" sz="1600" dirty="0" smtClean="0"/>
              <a:t>this is to </a:t>
            </a:r>
            <a:r>
              <a:rPr lang="en-US" sz="1600" dirty="0" smtClean="0">
                <a:solidFill>
                  <a:srgbClr val="FF0000"/>
                </a:solidFill>
              </a:rPr>
              <a:t>display</a:t>
            </a:r>
            <a:r>
              <a:rPr lang="en-US" sz="1600" dirty="0" smtClean="0"/>
              <a:t> the graph</a:t>
            </a:r>
            <a:endParaRPr lang="en-US" sz="1600" dirty="0"/>
          </a:p>
        </p:txBody>
      </p:sp>
    </p:spTree>
    <p:extLst>
      <p:ext uri="{BB962C8B-B14F-4D97-AF65-F5344CB8AC3E}">
        <p14:creationId xmlns:p14="http://schemas.microsoft.com/office/powerpoint/2010/main" val="13321089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07504" y="332656"/>
            <a:ext cx="8460433" cy="193899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err="1" smtClean="0">
                <a:ln>
                  <a:noFill/>
                </a:ln>
                <a:solidFill>
                  <a:srgbClr val="7030A0"/>
                </a:solidFill>
                <a:effectLst/>
                <a:cs typeface="Arial" pitchFamily="34" charset="0"/>
              </a:rPr>
              <a:t>Rhodonea</a:t>
            </a:r>
            <a:r>
              <a:rPr kumimoji="0" lang="en-US" b="1" i="0" u="none" strike="noStrike" cap="none" normalizeH="0" baseline="0" dirty="0" smtClean="0">
                <a:ln>
                  <a:noFill/>
                </a:ln>
                <a:solidFill>
                  <a:srgbClr val="7030A0"/>
                </a:solidFill>
                <a:effectLst/>
                <a:cs typeface="Arial" pitchFamily="34" charset="0"/>
              </a:rPr>
              <a:t> :</a:t>
            </a:r>
            <a:r>
              <a:rPr kumimoji="0" lang="en-US" b="1" i="0" u="none" strike="noStrike" cap="none" normalizeH="0" baseline="0" dirty="0" smtClean="0">
                <a:ln>
                  <a:noFill/>
                </a:ln>
                <a:solidFill>
                  <a:srgbClr val="273239"/>
                </a:solidFill>
                <a:effectLst/>
                <a:cs typeface="Arial" pitchFamily="34" charset="0"/>
              </a:rPr>
              <a:t> </a:t>
            </a:r>
            <a:r>
              <a:rPr kumimoji="0" lang="en-US" b="0" i="0" u="none" strike="noStrike" cap="none" normalizeH="0" baseline="0" dirty="0" smtClean="0">
                <a:ln>
                  <a:noFill/>
                </a:ln>
                <a:solidFill>
                  <a:srgbClr val="273239"/>
                </a:solidFill>
                <a:effectLst/>
                <a:cs typeface="Arial" pitchFamily="34" charset="0"/>
              </a:rPr>
              <a:t>A </a:t>
            </a:r>
            <a:r>
              <a:rPr kumimoji="0" lang="en-US" b="0" i="0" u="none" strike="noStrike" cap="none" normalizeH="0" baseline="0" dirty="0" err="1" smtClean="0">
                <a:ln>
                  <a:noFill/>
                </a:ln>
                <a:solidFill>
                  <a:srgbClr val="273239"/>
                </a:solidFill>
                <a:effectLst/>
                <a:cs typeface="Arial" pitchFamily="34" charset="0"/>
              </a:rPr>
              <a:t>Rhodonea</a:t>
            </a:r>
            <a:r>
              <a:rPr kumimoji="0" lang="en-US" b="0" i="0" u="none" strike="noStrike" cap="none" normalizeH="0" baseline="0" dirty="0" smtClean="0">
                <a:ln>
                  <a:noFill/>
                </a:ln>
                <a:solidFill>
                  <a:srgbClr val="273239"/>
                </a:solidFill>
                <a:effectLst/>
                <a:cs typeface="Arial" pitchFamily="34" charset="0"/>
              </a:rPr>
              <a:t> or Rose curve is a rose-shaped sinusoid plotted in polar coordinates.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cs typeface="Arial" pitchFamily="34" charset="0"/>
              </a:rPr>
              <a:t>               </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cs typeface="Arial" pitchFamily="34" charset="0"/>
              </a:rPr>
              <a:t>Where,</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273239"/>
                </a:solidFill>
                <a:effectLst/>
                <a:cs typeface="Arial" pitchFamily="34" charset="0"/>
              </a:rPr>
              <a:t>a</a:t>
            </a:r>
            <a:r>
              <a:rPr kumimoji="0" lang="en-US" b="0" i="0" u="none" strike="noStrike" cap="none" normalizeH="0" baseline="0" dirty="0" smtClean="0">
                <a:ln>
                  <a:noFill/>
                </a:ln>
                <a:solidFill>
                  <a:srgbClr val="273239"/>
                </a:solidFill>
                <a:effectLst/>
                <a:cs typeface="Arial" pitchFamily="34" charset="0"/>
              </a:rPr>
              <a:t> = length of petals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b="1" i="0" u="none" strike="noStrike" cap="none" normalizeH="0" baseline="0" dirty="0" smtClean="0">
                <a:ln>
                  <a:noFill/>
                </a:ln>
                <a:solidFill>
                  <a:srgbClr val="273239"/>
                </a:solidFill>
                <a:effectLst/>
                <a:cs typeface="Arial" pitchFamily="34" charset="0"/>
              </a:rPr>
              <a:t>n</a:t>
            </a:r>
            <a:r>
              <a:rPr kumimoji="0" lang="en-US" b="0" i="0" u="none" strike="noStrike" cap="none" normalizeH="0" baseline="0" dirty="0" smtClean="0">
                <a:ln>
                  <a:noFill/>
                </a:ln>
                <a:solidFill>
                  <a:srgbClr val="273239"/>
                </a:solidFill>
                <a:effectLst/>
                <a:cs typeface="Arial" pitchFamily="34" charset="0"/>
              </a:rPr>
              <a:t> = number of petals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rgbClr val="273239"/>
              </a:solidFill>
              <a:effectLst/>
              <a:cs typeface="Arial" pitchFamily="34" charset="0"/>
            </a:endParaRPr>
          </a:p>
        </p:txBody>
      </p:sp>
      <p:sp>
        <p:nvSpPr>
          <p:cNvPr id="3" name="AutoShape 2" descr="r=a\cos(n\theta)"/>
          <p:cNvSpPr>
            <a:spLocks noChangeAspect="1" noChangeArrowheads="1"/>
          </p:cNvSpPr>
          <p:nvPr/>
        </p:nvSpPr>
        <p:spPr bwMode="auto">
          <a:xfrm>
            <a:off x="42863" y="-395288"/>
            <a:ext cx="1419225" cy="25717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253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0" y="980728"/>
            <a:ext cx="790575"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275856" y="1119460"/>
            <a:ext cx="4572000" cy="5262979"/>
          </a:xfrm>
          <a:prstGeom prst="rect">
            <a:avLst/>
          </a:prstGeom>
        </p:spPr>
        <p:txBody>
          <a:bodyPr>
            <a:spAutoFit/>
          </a:bodyPr>
          <a:lstStyle/>
          <a:p>
            <a:r>
              <a:rPr lang="en-IN" sz="1400" dirty="0"/>
              <a:t>import </a:t>
            </a:r>
            <a:r>
              <a:rPr lang="en-IN" sz="1400" dirty="0" err="1"/>
              <a:t>numpy</a:t>
            </a:r>
            <a:r>
              <a:rPr lang="en-IN" sz="1400" dirty="0"/>
              <a:t> as </a:t>
            </a:r>
            <a:r>
              <a:rPr lang="en-IN" sz="1400" dirty="0" err="1"/>
              <a:t>np</a:t>
            </a:r>
            <a:endParaRPr lang="en-IN" sz="1400" dirty="0"/>
          </a:p>
          <a:p>
            <a:r>
              <a:rPr lang="en-IN" sz="1400" dirty="0"/>
              <a:t>import </a:t>
            </a:r>
            <a:r>
              <a:rPr lang="en-IN" sz="1400" dirty="0" err="1"/>
              <a:t>matplotlib.pyplot</a:t>
            </a:r>
            <a:r>
              <a:rPr lang="en-IN" sz="1400" dirty="0"/>
              <a:t> as </a:t>
            </a:r>
            <a:r>
              <a:rPr lang="en-IN" sz="1400" dirty="0" err="1"/>
              <a:t>plt</a:t>
            </a:r>
            <a:endParaRPr lang="en-IN" sz="1400" dirty="0"/>
          </a:p>
          <a:p>
            <a:r>
              <a:rPr lang="en-IN" sz="1400" dirty="0"/>
              <a:t>  </a:t>
            </a:r>
          </a:p>
          <a:p>
            <a:r>
              <a:rPr lang="en-IN" sz="1400" dirty="0"/>
              <a:t>  </a:t>
            </a:r>
          </a:p>
          <a:p>
            <a:r>
              <a:rPr lang="en-IN" sz="1400" dirty="0"/>
              <a:t># setting the axes</a:t>
            </a:r>
          </a:p>
          <a:p>
            <a:r>
              <a:rPr lang="en-IN" sz="1400" dirty="0"/>
              <a:t># projection as polar</a:t>
            </a:r>
          </a:p>
          <a:p>
            <a:r>
              <a:rPr lang="en-IN" sz="1400" dirty="0" err="1"/>
              <a:t>plt.axes</a:t>
            </a:r>
            <a:r>
              <a:rPr lang="en-IN" sz="1400" dirty="0"/>
              <a:t>(projection='polar')</a:t>
            </a:r>
          </a:p>
          <a:p>
            <a:r>
              <a:rPr lang="en-IN" sz="1400" dirty="0"/>
              <a:t>  </a:t>
            </a:r>
          </a:p>
          <a:p>
            <a:r>
              <a:rPr lang="en-IN" sz="1400" dirty="0"/>
              <a:t># setting the length</a:t>
            </a:r>
          </a:p>
          <a:p>
            <a:r>
              <a:rPr lang="en-IN" sz="1400" dirty="0"/>
              <a:t># and number of petals</a:t>
            </a:r>
          </a:p>
          <a:p>
            <a:r>
              <a:rPr lang="en-IN" sz="1400" dirty="0"/>
              <a:t>a = 1</a:t>
            </a:r>
          </a:p>
          <a:p>
            <a:r>
              <a:rPr lang="en-IN" sz="1400" dirty="0"/>
              <a:t>n = 6</a:t>
            </a:r>
          </a:p>
          <a:p>
            <a:r>
              <a:rPr lang="en-IN" sz="1400" dirty="0"/>
              <a:t>  </a:t>
            </a:r>
          </a:p>
          <a:p>
            <a:r>
              <a:rPr lang="en-IN" sz="1400" dirty="0"/>
              <a:t># creating an array</a:t>
            </a:r>
          </a:p>
          <a:p>
            <a:r>
              <a:rPr lang="en-IN" sz="1400" dirty="0"/>
              <a:t># containing the radian values</a:t>
            </a:r>
          </a:p>
          <a:p>
            <a:r>
              <a:rPr lang="en-IN" sz="1400" dirty="0" err="1"/>
              <a:t>rads</a:t>
            </a:r>
            <a:r>
              <a:rPr lang="en-IN" sz="1400" dirty="0"/>
              <a:t> = </a:t>
            </a:r>
            <a:r>
              <a:rPr lang="en-IN" sz="1400" dirty="0" err="1"/>
              <a:t>np.arange</a:t>
            </a:r>
            <a:r>
              <a:rPr lang="en-IN" sz="1400" dirty="0"/>
              <a:t>(0, 2 * </a:t>
            </a:r>
            <a:r>
              <a:rPr lang="en-IN" sz="1400" dirty="0" err="1"/>
              <a:t>np.pi</a:t>
            </a:r>
            <a:r>
              <a:rPr lang="en-IN" sz="1400" dirty="0"/>
              <a:t>, 0.001) </a:t>
            </a:r>
          </a:p>
          <a:p>
            <a:r>
              <a:rPr lang="en-IN" sz="1400" dirty="0"/>
              <a:t>  </a:t>
            </a:r>
          </a:p>
          <a:p>
            <a:r>
              <a:rPr lang="en-IN" sz="1400" dirty="0"/>
              <a:t># plotting the rose</a:t>
            </a:r>
          </a:p>
          <a:p>
            <a:r>
              <a:rPr lang="en-IN" sz="1400" dirty="0"/>
              <a:t>for rad in </a:t>
            </a:r>
            <a:r>
              <a:rPr lang="en-IN" sz="1400" dirty="0" err="1"/>
              <a:t>rads</a:t>
            </a:r>
            <a:r>
              <a:rPr lang="en-IN" sz="1400" dirty="0"/>
              <a:t>:</a:t>
            </a:r>
          </a:p>
          <a:p>
            <a:r>
              <a:rPr lang="en-IN" sz="1400" dirty="0"/>
              <a:t>    r = a * </a:t>
            </a:r>
            <a:r>
              <a:rPr lang="en-IN" sz="1400" dirty="0" err="1"/>
              <a:t>np.cos</a:t>
            </a:r>
            <a:r>
              <a:rPr lang="en-IN" sz="1400" dirty="0"/>
              <a:t>(n*rad)</a:t>
            </a:r>
          </a:p>
          <a:p>
            <a:r>
              <a:rPr lang="en-IN" sz="1400" dirty="0"/>
              <a:t>    </a:t>
            </a:r>
            <a:r>
              <a:rPr lang="en-IN" sz="1400" dirty="0" err="1"/>
              <a:t>plt.polar</a:t>
            </a:r>
            <a:r>
              <a:rPr lang="en-IN" sz="1400" dirty="0"/>
              <a:t>(rad, r, 'g.')</a:t>
            </a:r>
          </a:p>
          <a:p>
            <a:r>
              <a:rPr lang="en-IN" sz="1400" dirty="0"/>
              <a:t>   </a:t>
            </a:r>
          </a:p>
          <a:p>
            <a:r>
              <a:rPr lang="en-IN" sz="1400" dirty="0"/>
              <a:t># display the polar plot</a:t>
            </a:r>
          </a:p>
          <a:p>
            <a:r>
              <a:rPr lang="en-IN" sz="1400" dirty="0" err="1"/>
              <a:t>plt.show</a:t>
            </a:r>
            <a:r>
              <a:rPr lang="en-IN" sz="1400" dirty="0"/>
              <a:t>()</a:t>
            </a:r>
          </a:p>
        </p:txBody>
      </p:sp>
      <p:pic>
        <p:nvPicPr>
          <p:cNvPr id="22532" name="Picture 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8184" y="1628800"/>
            <a:ext cx="2638425" cy="2562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07083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75656" y="260648"/>
            <a:ext cx="3466655" cy="584775"/>
          </a:xfrm>
          <a:prstGeom prst="rect">
            <a:avLst/>
          </a:prstGeom>
        </p:spPr>
        <p:txBody>
          <a:bodyPr wrap="none">
            <a:spAutoFit/>
          </a:bodyPr>
          <a:lstStyle/>
          <a:p>
            <a:r>
              <a:rPr lang="en-US" sz="3200" b="1" dirty="0" err="1" smtClean="0">
                <a:solidFill>
                  <a:srgbClr val="00B0F0"/>
                </a:solidFill>
                <a:latin typeface="+mj-lt"/>
              </a:rPr>
              <a:t>Visualisation</a:t>
            </a:r>
            <a:r>
              <a:rPr lang="en-US" sz="3200" b="1" dirty="0" smtClean="0">
                <a:solidFill>
                  <a:srgbClr val="00B0F0"/>
                </a:solidFill>
                <a:latin typeface="+mj-lt"/>
              </a:rPr>
              <a:t> Errors</a:t>
            </a:r>
            <a:endParaRPr lang="en-IN" sz="3200" dirty="0">
              <a:latin typeface="+mj-lt"/>
            </a:endParaRPr>
          </a:p>
        </p:txBody>
      </p:sp>
      <p:sp>
        <p:nvSpPr>
          <p:cNvPr id="3" name="Rectangle 2">
            <a:extLst>
              <a:ext uri="{FF2B5EF4-FFF2-40B4-BE49-F238E27FC236}">
                <a16:creationId xmlns:a16="http://schemas.microsoft.com/office/drawing/2014/main" id="{5E100F33-76B5-F1A1-8F69-00BB3C1C74E1}"/>
              </a:ext>
            </a:extLst>
          </p:cNvPr>
          <p:cNvSpPr>
            <a:spLocks noChangeArrowheads="1"/>
          </p:cNvSpPr>
          <p:nvPr/>
        </p:nvSpPr>
        <p:spPr bwMode="auto">
          <a:xfrm>
            <a:off x="251520" y="847746"/>
            <a:ext cx="828092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effectLst/>
              </a:rPr>
              <a:t>For any scientific measurement, accurate accounting for errors is nearly as important, if not more important, than accurate reporting of the number itself. For example, imagine that I am using some astrophysical observations to estimate the Hubble Constant, the local measurement of the expansion rate of the Universe. I know that the current literature suggests a value of around 71 (km/s)/</a:t>
            </a:r>
            <a:r>
              <a:rPr kumimoji="0" lang="en-US" altLang="en-US" b="0" i="0" u="none" strike="noStrike" cap="none" normalizeH="0" baseline="0" dirty="0" err="1">
                <a:ln>
                  <a:noFill/>
                </a:ln>
                <a:effectLst/>
              </a:rPr>
              <a:t>Mpc</a:t>
            </a:r>
            <a:r>
              <a:rPr kumimoji="0" lang="en-US" altLang="en-US" b="0" i="0" u="none" strike="noStrike" cap="none" normalizeH="0" baseline="0" dirty="0">
                <a:ln>
                  <a:noFill/>
                </a:ln>
                <a:effectLst/>
              </a:rPr>
              <a:t>, and I measure a value of 74 (km/s)/</a:t>
            </a:r>
            <a:r>
              <a:rPr kumimoji="0" lang="en-US" altLang="en-US" b="0" i="0" u="none" strike="noStrike" cap="none" normalizeH="0" baseline="0" dirty="0" err="1">
                <a:ln>
                  <a:noFill/>
                </a:ln>
                <a:effectLst/>
              </a:rPr>
              <a:t>Mpc</a:t>
            </a:r>
            <a:r>
              <a:rPr kumimoji="0" lang="en-US" altLang="en-US" b="0" i="0" u="none" strike="noStrike" cap="none" normalizeH="0" baseline="0" dirty="0">
                <a:ln>
                  <a:noFill/>
                </a:ln>
                <a:effectLst/>
              </a:rPr>
              <a:t> with my method. Are the values consistent? The only correct answer, given this information, is this: there is no way to know.</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effectLst/>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effectLst/>
              </a:rPr>
              <a:t>Suppose </a:t>
            </a:r>
            <a:r>
              <a:rPr kumimoji="0" lang="en-US" altLang="en-US" b="0" i="0" u="none" strike="noStrike" cap="none" normalizeH="0" baseline="0" dirty="0">
                <a:ln>
                  <a:noFill/>
                </a:ln>
                <a:effectLst/>
              </a:rPr>
              <a:t>I augment this information with reported uncertainties: the current literature suggests a value of around 71 ±± 2.5 (km/s)/</a:t>
            </a:r>
            <a:r>
              <a:rPr kumimoji="0" lang="en-US" altLang="en-US" b="0" i="0" u="none" strike="noStrike" cap="none" normalizeH="0" baseline="0" dirty="0" err="1">
                <a:ln>
                  <a:noFill/>
                </a:ln>
                <a:effectLst/>
              </a:rPr>
              <a:t>Mpc</a:t>
            </a:r>
            <a:r>
              <a:rPr kumimoji="0" lang="en-US" altLang="en-US" b="0" i="0" u="none" strike="noStrike" cap="none" normalizeH="0" baseline="0" dirty="0">
                <a:ln>
                  <a:noFill/>
                </a:ln>
                <a:effectLst/>
              </a:rPr>
              <a:t>, and my method has measured a value of 74 ±± 5 (km/s)/</a:t>
            </a:r>
            <a:r>
              <a:rPr kumimoji="0" lang="en-US" altLang="en-US" b="0" i="0" u="none" strike="noStrike" cap="none" normalizeH="0" baseline="0" dirty="0" err="1">
                <a:ln>
                  <a:noFill/>
                </a:ln>
                <a:effectLst/>
              </a:rPr>
              <a:t>Mpc</a:t>
            </a:r>
            <a:r>
              <a:rPr kumimoji="0" lang="en-US" altLang="en-US" b="0" i="0" u="none" strike="noStrike" cap="none" normalizeH="0" baseline="0" dirty="0">
                <a:ln>
                  <a:noFill/>
                </a:ln>
                <a:effectLst/>
              </a:rPr>
              <a:t>. Now are the values consistent? That is a question that can be quantitatively answered.</a:t>
            </a:r>
          </a:p>
          <a:p>
            <a:pPr marR="0" lvl="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smtClean="0">
              <a:ln>
                <a:noFill/>
              </a:ln>
              <a:effectLst/>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smtClean="0">
                <a:ln>
                  <a:noFill/>
                </a:ln>
                <a:effectLst/>
              </a:rPr>
              <a:t>In </a:t>
            </a:r>
            <a:r>
              <a:rPr kumimoji="0" lang="en-US" altLang="en-US" b="0" i="0" u="none" strike="noStrike" cap="none" normalizeH="0" baseline="0" dirty="0">
                <a:ln>
                  <a:noFill/>
                </a:ln>
                <a:effectLst/>
              </a:rPr>
              <a:t>visualization of data and results, showing these errors effectively can make a plot convey much more complete information.</a:t>
            </a:r>
          </a:p>
        </p:txBody>
      </p:sp>
    </p:spTree>
    <p:extLst>
      <p:ext uri="{BB962C8B-B14F-4D97-AF65-F5344CB8AC3E}">
        <p14:creationId xmlns:p14="http://schemas.microsoft.com/office/powerpoint/2010/main" val="41141499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854C1DB3-14AD-0EE6-A8EA-518EC37584C8}"/>
              </a:ext>
            </a:extLst>
          </p:cNvPr>
          <p:cNvSpPr txBox="1"/>
          <p:nvPr/>
        </p:nvSpPr>
        <p:spPr>
          <a:xfrm>
            <a:off x="107504" y="260648"/>
            <a:ext cx="8928992"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000" b="1" dirty="0" smtClean="0">
                <a:solidFill>
                  <a:srgbClr val="7030A0"/>
                </a:solidFill>
                <a:latin typeface="+mj-lt"/>
              </a:rPr>
              <a:t>Types And Description Of </a:t>
            </a:r>
            <a:r>
              <a:rPr lang="en-US" sz="4000" b="1" dirty="0" err="1" smtClean="0">
                <a:solidFill>
                  <a:srgbClr val="7030A0"/>
                </a:solidFill>
                <a:latin typeface="+mj-lt"/>
              </a:rPr>
              <a:t>Visualisation</a:t>
            </a:r>
            <a:r>
              <a:rPr lang="en-US" sz="4000" b="1" dirty="0" smtClean="0">
                <a:solidFill>
                  <a:srgbClr val="7030A0"/>
                </a:solidFill>
                <a:latin typeface="+mj-lt"/>
              </a:rPr>
              <a:t> Errors</a:t>
            </a:r>
            <a:endParaRPr lang="en-IN" sz="4000" b="1" dirty="0">
              <a:solidFill>
                <a:srgbClr val="7030A0"/>
              </a:solidFill>
              <a:latin typeface="+mj-lt"/>
            </a:endParaRPr>
          </a:p>
        </p:txBody>
      </p:sp>
      <p:sp>
        <p:nvSpPr>
          <p:cNvPr id="3" name="Rectangle 2">
            <a:extLst>
              <a:ext uri="{FF2B5EF4-FFF2-40B4-BE49-F238E27FC236}">
                <a16:creationId xmlns:a16="http://schemas.microsoft.com/office/drawing/2014/main" id="{8EADC853-CCAB-3F11-E5A1-8C47FFA9F59B}"/>
              </a:ext>
            </a:extLst>
          </p:cNvPr>
          <p:cNvSpPr>
            <a:spLocks noChangeArrowheads="1"/>
          </p:cNvSpPr>
          <p:nvPr/>
        </p:nvSpPr>
        <p:spPr bwMode="auto">
          <a:xfrm>
            <a:off x="92688" y="1351629"/>
            <a:ext cx="5646199" cy="3970318"/>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inherit"/>
              </a:rPr>
              <a:t>1.                               </a:t>
            </a:r>
            <a:r>
              <a:rPr kumimoji="0" lang="en-US" altLang="en-US" sz="2400" b="1" i="1" u="sng" strike="noStrike" cap="none" normalizeH="0" baseline="0" dirty="0">
                <a:ln>
                  <a:noFill/>
                </a:ln>
                <a:solidFill>
                  <a:srgbClr val="000000"/>
                </a:solidFill>
                <a:effectLst/>
                <a:latin typeface="inherit"/>
              </a:rPr>
              <a:t>Basic Errorbars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rPr>
              <a:t>A basic errorbar can be created with a single Matplotlib function call:</a:t>
            </a:r>
            <a:endParaRPr kumimoji="0" lang="en-US" altLang="en-US" b="0" i="0" u="none" strike="noStrike" cap="none" normalizeH="0" baseline="0" dirty="0">
              <a:ln>
                <a:noFill/>
              </a:ln>
              <a:solidFill>
                <a:schemeClr val="tx1"/>
              </a:solidFill>
              <a:effectLst/>
            </a:endParaRPr>
          </a:p>
          <a:p>
            <a:r>
              <a:rPr lang="en-IN" dirty="0"/>
              <a:t>%</a:t>
            </a:r>
            <a:r>
              <a:rPr lang="en-IN" dirty="0" err="1"/>
              <a:t>matplotlib</a:t>
            </a:r>
            <a:r>
              <a:rPr lang="en-IN" dirty="0"/>
              <a:t> inline</a:t>
            </a:r>
          </a:p>
          <a:p>
            <a:r>
              <a:rPr lang="en-IN" dirty="0"/>
              <a:t>import </a:t>
            </a:r>
            <a:r>
              <a:rPr lang="en-IN" dirty="0" err="1"/>
              <a:t>matplotlib.pyplot</a:t>
            </a:r>
            <a:r>
              <a:rPr lang="en-IN" dirty="0"/>
              <a:t> as </a:t>
            </a:r>
            <a:r>
              <a:rPr lang="en-IN" dirty="0" err="1"/>
              <a:t>plt</a:t>
            </a:r>
            <a:endParaRPr lang="en-IN" dirty="0"/>
          </a:p>
          <a:p>
            <a:r>
              <a:rPr lang="en-IN" dirty="0" err="1"/>
              <a:t>plt.style.use</a:t>
            </a:r>
            <a:r>
              <a:rPr lang="en-IN" dirty="0"/>
              <a:t>('</a:t>
            </a:r>
            <a:r>
              <a:rPr lang="en-IN" dirty="0" err="1"/>
              <a:t>seaborn-whitegrid</a:t>
            </a:r>
            <a:r>
              <a:rPr lang="en-IN" dirty="0"/>
              <a:t>')</a:t>
            </a:r>
          </a:p>
          <a:p>
            <a:r>
              <a:rPr lang="en-IN" dirty="0"/>
              <a:t>import </a:t>
            </a:r>
            <a:r>
              <a:rPr lang="en-IN" dirty="0" err="1"/>
              <a:t>numpy</a:t>
            </a:r>
            <a:r>
              <a:rPr lang="en-IN" dirty="0"/>
              <a:t> as </a:t>
            </a:r>
            <a:r>
              <a:rPr lang="en-IN" dirty="0" err="1"/>
              <a:t>np</a:t>
            </a:r>
            <a:endParaRPr lang="en-IN" dirty="0"/>
          </a:p>
          <a:p>
            <a:r>
              <a:rPr lang="en-IN" dirty="0"/>
              <a:t>x = </a:t>
            </a:r>
            <a:r>
              <a:rPr lang="en-IN" dirty="0" err="1"/>
              <a:t>np.linspace</a:t>
            </a:r>
            <a:r>
              <a:rPr lang="en-IN" dirty="0"/>
              <a:t>(0, 10, 50)</a:t>
            </a:r>
          </a:p>
          <a:p>
            <a:r>
              <a:rPr lang="en-IN" dirty="0" err="1"/>
              <a:t>dy</a:t>
            </a:r>
            <a:r>
              <a:rPr lang="en-IN" dirty="0"/>
              <a:t> = 0.8</a:t>
            </a:r>
          </a:p>
          <a:p>
            <a:r>
              <a:rPr lang="en-IN" dirty="0"/>
              <a:t>y = </a:t>
            </a:r>
            <a:r>
              <a:rPr lang="en-IN" dirty="0" err="1"/>
              <a:t>np.sin</a:t>
            </a:r>
            <a:r>
              <a:rPr lang="en-IN" dirty="0"/>
              <a:t>(x) + </a:t>
            </a:r>
            <a:r>
              <a:rPr lang="en-IN" dirty="0" err="1"/>
              <a:t>dy</a:t>
            </a:r>
            <a:r>
              <a:rPr lang="en-IN" dirty="0"/>
              <a:t> * </a:t>
            </a:r>
            <a:r>
              <a:rPr lang="en-IN" dirty="0" err="1"/>
              <a:t>np.random.randn</a:t>
            </a:r>
            <a:r>
              <a:rPr lang="en-IN" dirty="0"/>
              <a:t>(50)</a:t>
            </a:r>
          </a:p>
          <a:p>
            <a:r>
              <a:rPr lang="en-IN" dirty="0"/>
              <a:t/>
            </a:r>
            <a:br>
              <a:rPr lang="en-IN" dirty="0"/>
            </a:br>
            <a:r>
              <a:rPr lang="en-IN" dirty="0" err="1"/>
              <a:t>plt.errorbar</a:t>
            </a:r>
            <a:r>
              <a:rPr lang="en-IN" dirty="0"/>
              <a:t>(x, y, </a:t>
            </a:r>
            <a:r>
              <a:rPr lang="en-IN" dirty="0" err="1"/>
              <a:t>yerr</a:t>
            </a:r>
            <a:r>
              <a:rPr lang="en-IN" dirty="0"/>
              <a:t>=</a:t>
            </a:r>
            <a:r>
              <a:rPr lang="en-IN" dirty="0" err="1"/>
              <a:t>dy</a:t>
            </a:r>
            <a:r>
              <a:rPr lang="en-IN" dirty="0"/>
              <a:t>, </a:t>
            </a:r>
            <a:r>
              <a:rPr lang="en-IN" dirty="0" err="1"/>
              <a:t>fmt</a:t>
            </a:r>
            <a:r>
              <a:rPr lang="en-IN" dirty="0"/>
              <a:t>='.k');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a:r>
            <a:br>
              <a:rPr kumimoji="0" lang="en-US" altLang="en-US" b="0" i="0" u="none" strike="noStrike" cap="none" normalizeH="0" baseline="0" dirty="0">
                <a:ln>
                  <a:noFill/>
                </a:ln>
                <a:solidFill>
                  <a:schemeClr val="tx1"/>
                </a:solidFill>
                <a:effectLst/>
                <a:latin typeface="Arial" panose="020B0604020202020204" pitchFamily="34" charset="0"/>
              </a:rPr>
            </a:b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02E427C-7CF9-1463-2373-7B4BE8BCBE2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63257" y="4437112"/>
            <a:ext cx="3658118" cy="2198369"/>
          </a:xfrm>
          <a:prstGeom prst="rect">
            <a:avLst/>
          </a:prstGeom>
        </p:spPr>
      </p:pic>
    </p:spTree>
    <p:extLst>
      <p:ext uri="{BB962C8B-B14F-4D97-AF65-F5344CB8AC3E}">
        <p14:creationId xmlns:p14="http://schemas.microsoft.com/office/powerpoint/2010/main" val="26151319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99F2FB36-B42D-C218-0255-746DA362019F}"/>
              </a:ext>
            </a:extLst>
          </p:cNvPr>
          <p:cNvSpPr txBox="1"/>
          <p:nvPr/>
        </p:nvSpPr>
        <p:spPr>
          <a:xfrm>
            <a:off x="611560" y="404664"/>
            <a:ext cx="6551721" cy="584775"/>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3200" b="1" dirty="0">
                <a:solidFill>
                  <a:srgbClr val="7030A0"/>
                </a:solidFill>
              </a:rPr>
              <a:t>2 . </a:t>
            </a:r>
            <a:r>
              <a:rPr lang="en-US" sz="3200" b="1" dirty="0" smtClean="0">
                <a:solidFill>
                  <a:srgbClr val="7030A0"/>
                </a:solidFill>
              </a:rPr>
              <a:t>Continuous  Error</a:t>
            </a:r>
            <a:endParaRPr lang="en-IN" sz="3200" b="1" dirty="0">
              <a:solidFill>
                <a:srgbClr val="7030A0"/>
              </a:solidFill>
            </a:endParaRPr>
          </a:p>
        </p:txBody>
      </p:sp>
      <p:sp>
        <p:nvSpPr>
          <p:cNvPr id="3" name="Rectangle 2">
            <a:extLst>
              <a:ext uri="{FF2B5EF4-FFF2-40B4-BE49-F238E27FC236}">
                <a16:creationId xmlns:a16="http://schemas.microsoft.com/office/drawing/2014/main" id="{1F004477-4C5A-92E9-B310-561C6CF9F0F6}"/>
              </a:ext>
            </a:extLst>
          </p:cNvPr>
          <p:cNvSpPr>
            <a:spLocks noChangeArrowheads="1"/>
          </p:cNvSpPr>
          <p:nvPr/>
        </p:nvSpPr>
        <p:spPr bwMode="auto">
          <a:xfrm>
            <a:off x="583008" y="1761783"/>
            <a:ext cx="8021440" cy="258532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rPr>
              <a:t>In some situations it is desirable to show errorbars on continuous quantities. Though Matplotlib does not have a built-in convenience routine for this type of application, it's relatively easy to combine primitives like </a:t>
            </a:r>
            <a:r>
              <a:rPr kumimoji="0" lang="en-US" altLang="en-US" b="0" i="0" u="none" strike="noStrike" cap="none" normalizeH="0" baseline="0" dirty="0">
                <a:ln>
                  <a:noFill/>
                </a:ln>
                <a:solidFill>
                  <a:srgbClr val="333333"/>
                </a:solidFill>
                <a:effectLst/>
              </a:rPr>
              <a:t>plt.plot</a:t>
            </a:r>
            <a:r>
              <a:rPr kumimoji="0" lang="en-US" altLang="en-US" b="0" i="0" u="none" strike="noStrike" cap="none" normalizeH="0" baseline="0" dirty="0">
                <a:ln>
                  <a:noFill/>
                </a:ln>
                <a:solidFill>
                  <a:srgbClr val="000000"/>
                </a:solidFill>
                <a:effectLst/>
              </a:rPr>
              <a:t> and </a:t>
            </a:r>
            <a:r>
              <a:rPr kumimoji="0" lang="en-US" altLang="en-US" b="0" i="0" u="none" strike="noStrike" cap="none" normalizeH="0" baseline="0" dirty="0">
                <a:ln>
                  <a:noFill/>
                </a:ln>
                <a:solidFill>
                  <a:srgbClr val="333333"/>
                </a:solidFill>
                <a:effectLst/>
              </a:rPr>
              <a:t>plt.fill_between</a:t>
            </a:r>
            <a:r>
              <a:rPr kumimoji="0" lang="en-US" altLang="en-US" b="0" i="0" u="none" strike="noStrike" cap="none" normalizeH="0" baseline="0" dirty="0">
                <a:ln>
                  <a:noFill/>
                </a:ln>
                <a:solidFill>
                  <a:srgbClr val="000000"/>
                </a:solidFill>
                <a:effectLst/>
              </a:rPr>
              <a:t> for a useful result.</a:t>
            </a:r>
            <a:endParaRPr kumimoji="0" lang="en-US" altLang="en-US" b="0" i="0" u="none" strike="noStrike" cap="none" normalizeH="0" baseline="0" dirty="0">
              <a:ln>
                <a:noFill/>
              </a:ln>
              <a:solidFill>
                <a:schemeClr val="tx1"/>
              </a:solidFill>
              <a:effectLs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b="0" i="0" u="none" strike="noStrike" cap="none" normalizeH="0" baseline="0" dirty="0">
                <a:ln>
                  <a:noFill/>
                </a:ln>
                <a:solidFill>
                  <a:srgbClr val="000000"/>
                </a:solidFill>
                <a:effectLst/>
              </a:rPr>
              <a:t>Here we'll perform a simple </a:t>
            </a:r>
            <a:r>
              <a:rPr kumimoji="0" lang="en-US" altLang="en-US" b="0" i="1" u="none" strike="noStrike" cap="none" normalizeH="0" baseline="0" dirty="0">
                <a:ln>
                  <a:noFill/>
                </a:ln>
                <a:solidFill>
                  <a:srgbClr val="000000"/>
                </a:solidFill>
                <a:effectLst/>
              </a:rPr>
              <a:t>Gaussian process regression</a:t>
            </a:r>
            <a:r>
              <a:rPr kumimoji="0" lang="en-US" altLang="en-US" b="0" i="0" u="none" strike="noStrike" cap="none" normalizeH="0" baseline="0" dirty="0">
                <a:ln>
                  <a:noFill/>
                </a:ln>
                <a:solidFill>
                  <a:srgbClr val="000000"/>
                </a:solidFill>
                <a:effectLst/>
              </a:rPr>
              <a:t>, using the Scikit-Learn API (see </a:t>
            </a:r>
            <a:r>
              <a:rPr kumimoji="0" lang="en-US" altLang="en-US" b="0" i="0" u="sng" strike="noStrike" cap="none" normalizeH="0" baseline="0" dirty="0">
                <a:ln>
                  <a:noFill/>
                </a:ln>
                <a:solidFill>
                  <a:srgbClr val="007EE5"/>
                </a:solidFill>
                <a:effectLst/>
                <a:hlinkClick r:id="rId2"/>
              </a:rPr>
              <a:t>Introducing Scikit-Learn</a:t>
            </a:r>
            <a:r>
              <a:rPr kumimoji="0" lang="en-US" altLang="en-US" b="0" i="0" u="none" strike="noStrike" cap="none" normalizeH="0" baseline="0" dirty="0">
                <a:ln>
                  <a:noFill/>
                </a:ln>
                <a:solidFill>
                  <a:srgbClr val="000000"/>
                </a:solidFill>
                <a:effectLst/>
              </a:rPr>
              <a:t> for details). This is a method of fitting a very flexible non-parametric function to data with a continuous measure of the uncertainty. We won't delve into the details of Gaussian process regression at this point.</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9495860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18D3EA-AE1A-710F-452B-1ABE98A3128F}"/>
              </a:ext>
            </a:extLst>
          </p:cNvPr>
          <p:cNvSpPr>
            <a:spLocks noChangeArrowheads="1"/>
          </p:cNvSpPr>
          <p:nvPr/>
        </p:nvSpPr>
        <p:spPr bwMode="auto">
          <a:xfrm>
            <a:off x="294944" y="3241145"/>
            <a:ext cx="3868406" cy="29084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model</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900" b="1" i="0" u="none" strike="noStrike" cap="none" normalizeH="0" baseline="0" dirty="0">
                <a:ln>
                  <a:noFill/>
                </a:ln>
                <a:solidFill>
                  <a:srgbClr val="008000"/>
                </a:solidFill>
                <a:effectLst/>
                <a:latin typeface="Menlo"/>
              </a:rPr>
              <a:t>lambda</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sin</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9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xdata</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array</a:t>
            </a:r>
            <a:r>
              <a:rPr kumimoji="0" lang="en-US" altLang="en-US" sz="900" b="0" i="0" u="none" strike="noStrike" cap="none" normalizeH="0" baseline="0" dirty="0">
                <a:ln>
                  <a:noFill/>
                </a:ln>
                <a:solidFill>
                  <a:srgbClr val="333333"/>
                </a:solidFill>
                <a:effectLst/>
                <a:latin typeface="Menlo"/>
              </a:rPr>
              <a:t>([</a:t>
            </a:r>
            <a:r>
              <a:rPr kumimoji="0" lang="en-US" altLang="en-US" sz="900" b="0" i="0" u="none" strike="noStrike" cap="none" normalizeH="0" baseline="0" dirty="0">
                <a:ln>
                  <a:noFill/>
                </a:ln>
                <a:solidFill>
                  <a:srgbClr val="666666"/>
                </a:solidFill>
                <a:effectLst/>
                <a:latin typeface="Menlo"/>
              </a:rPr>
              <a:t>1</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3</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5</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6</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8</a:t>
            </a:r>
            <a:r>
              <a:rPr kumimoji="0" lang="en-US" altLang="en-US" sz="9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ydata</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model</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xdata</a:t>
            </a:r>
            <a:r>
              <a:rPr kumimoji="0" lang="en-US" altLang="en-US" sz="900" b="0" i="0" u="none" strike="noStrike" cap="none" normalizeH="0" baseline="0" dirty="0">
                <a:ln>
                  <a:noFill/>
                </a:ln>
                <a:solidFill>
                  <a:srgbClr val="333333"/>
                </a:solidFill>
                <a:effectLst/>
                <a:latin typeface="Menlo"/>
              </a:rPr>
              <a:t>) </a:t>
            </a:r>
            <a:r>
              <a:rPr kumimoji="0" lang="en-US" altLang="en-US" sz="900" b="0" i="1" u="none" strike="noStrike" cap="none" normalizeH="0" baseline="0" dirty="0">
                <a:ln>
                  <a:noFill/>
                </a:ln>
                <a:solidFill>
                  <a:srgbClr val="408080"/>
                </a:solidFill>
                <a:effectLst/>
                <a:latin typeface="Menlo"/>
              </a:rPr>
              <a:t># Compute the Gaussian process fit</a:t>
            </a:r>
            <a:r>
              <a:rPr kumimoji="0" lang="en-US" altLang="en-US" sz="9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gp</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GaussianProcess</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BA2121"/>
                </a:solidFill>
                <a:effectLst/>
                <a:latin typeface="Menlo"/>
              </a:rPr>
              <a:t>'cubic'</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theta0</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666666"/>
                </a:solidFill>
                <a:effectLst/>
                <a:latin typeface="Menlo"/>
              </a:rPr>
              <a:t>1e-2</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thetaL</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666666"/>
                </a:solidFill>
                <a:effectLst/>
                <a:latin typeface="Menlo"/>
              </a:rPr>
              <a:t>1e-4</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thetaU</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666666"/>
                </a:solidFill>
                <a:effectLst/>
                <a:latin typeface="Menlo"/>
              </a:rPr>
              <a:t>1E-1</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random_start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666666"/>
                </a:solidFill>
                <a:effectLst/>
                <a:latin typeface="Menlo"/>
              </a:rPr>
              <a:t>100</a:t>
            </a:r>
            <a:r>
              <a:rPr kumimoji="0" lang="en-US" altLang="en-US" sz="9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gp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fit</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xdata</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newaxis</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ydata</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xfit</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linspace</a:t>
            </a:r>
            <a:r>
              <a:rPr kumimoji="0" lang="en-US" altLang="en-US" sz="900" b="0" i="0" u="none" strike="noStrike" cap="none" normalizeH="0" baseline="0" dirty="0">
                <a:ln>
                  <a:noFill/>
                </a:ln>
                <a:solidFill>
                  <a:srgbClr val="333333"/>
                </a:solidFill>
                <a:effectLst/>
                <a:latin typeface="Menlo"/>
              </a:rPr>
              <a:t>(</a:t>
            </a:r>
            <a:r>
              <a:rPr kumimoji="0" lang="en-US" altLang="en-US" sz="900" b="0" i="0" u="none" strike="noStrike" cap="none" normalizeH="0" baseline="0" dirty="0">
                <a:ln>
                  <a:noFill/>
                </a:ln>
                <a:solidFill>
                  <a:srgbClr val="666666"/>
                </a:solidFill>
                <a:effectLst/>
                <a:latin typeface="Menlo"/>
              </a:rPr>
              <a:t>0</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10</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1000</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yfit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MSE</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gp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predict</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xfit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newaxis</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eval_MSE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1" i="0" u="none" strike="noStrike" cap="none" normalizeH="0" baseline="0" dirty="0">
                <a:ln>
                  <a:noFill/>
                </a:ln>
                <a:solidFill>
                  <a:srgbClr val="008000"/>
                </a:solidFill>
                <a:effectLst/>
                <a:latin typeface="Menlo"/>
              </a:rPr>
              <a:t>True</a:t>
            </a:r>
            <a:r>
              <a:rPr kumimoji="0" lang="en-US" altLang="en-US" sz="9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dyfit</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2</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sqrt</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MSE</a:t>
            </a:r>
            <a:r>
              <a:rPr kumimoji="0" lang="en-US" altLang="en-US" sz="900" b="0" i="0" u="none" strike="noStrike" cap="none" normalizeH="0" baseline="0" dirty="0">
                <a:ln>
                  <a:noFill/>
                </a:ln>
                <a:solidFill>
                  <a:srgbClr val="333333"/>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D318D3EA-AE1A-710F-452B-1ABE98A3128F}"/>
              </a:ext>
            </a:extLst>
          </p:cNvPr>
          <p:cNvSpPr>
            <a:spLocks noChangeArrowheads="1"/>
          </p:cNvSpPr>
          <p:nvPr/>
        </p:nvSpPr>
        <p:spPr bwMode="auto">
          <a:xfrm>
            <a:off x="323528" y="332656"/>
            <a:ext cx="3868406" cy="2908489"/>
          </a:xfrm>
          <a:prstGeom prst="rect">
            <a:avLst/>
          </a:prstGeom>
          <a:solidFill>
            <a:srgbClr val="F7F7F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model</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900" b="1" i="0" u="none" strike="noStrike" cap="none" normalizeH="0" baseline="0" dirty="0">
                <a:ln>
                  <a:noFill/>
                </a:ln>
                <a:solidFill>
                  <a:srgbClr val="008000"/>
                </a:solidFill>
                <a:effectLst/>
                <a:latin typeface="Menlo"/>
              </a:rPr>
              <a:t>lambda</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sin</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x</a:t>
            </a:r>
            <a:r>
              <a:rPr kumimoji="0" lang="en-US" altLang="en-US" sz="9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xdata</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array</a:t>
            </a:r>
            <a:r>
              <a:rPr kumimoji="0" lang="en-US" altLang="en-US" sz="900" b="0" i="0" u="none" strike="noStrike" cap="none" normalizeH="0" baseline="0" dirty="0">
                <a:ln>
                  <a:noFill/>
                </a:ln>
                <a:solidFill>
                  <a:srgbClr val="333333"/>
                </a:solidFill>
                <a:effectLst/>
                <a:latin typeface="Menlo"/>
              </a:rPr>
              <a:t>([</a:t>
            </a:r>
            <a:r>
              <a:rPr kumimoji="0" lang="en-US" altLang="en-US" sz="900" b="0" i="0" u="none" strike="noStrike" cap="none" normalizeH="0" baseline="0" dirty="0">
                <a:ln>
                  <a:noFill/>
                </a:ln>
                <a:solidFill>
                  <a:srgbClr val="666666"/>
                </a:solidFill>
                <a:effectLst/>
                <a:latin typeface="Menlo"/>
              </a:rPr>
              <a:t>1</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3</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5</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6</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8</a:t>
            </a:r>
            <a:r>
              <a:rPr kumimoji="0" lang="en-US" altLang="en-US" sz="9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ydata</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model</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xdata</a:t>
            </a:r>
            <a:r>
              <a:rPr kumimoji="0" lang="en-US" altLang="en-US" sz="900" b="0" i="0" u="none" strike="noStrike" cap="none" normalizeH="0" baseline="0" dirty="0">
                <a:ln>
                  <a:noFill/>
                </a:ln>
                <a:solidFill>
                  <a:srgbClr val="333333"/>
                </a:solidFill>
                <a:effectLst/>
                <a:latin typeface="Menlo"/>
              </a:rPr>
              <a:t>) </a:t>
            </a:r>
            <a:r>
              <a:rPr kumimoji="0" lang="en-US" altLang="en-US" sz="900" b="0" i="1" u="none" strike="noStrike" cap="none" normalizeH="0" baseline="0" dirty="0">
                <a:ln>
                  <a:noFill/>
                </a:ln>
                <a:solidFill>
                  <a:srgbClr val="408080"/>
                </a:solidFill>
                <a:effectLst/>
                <a:latin typeface="Menlo"/>
              </a:rPr>
              <a:t># Compute the Gaussian process fit</a:t>
            </a:r>
            <a:r>
              <a:rPr kumimoji="0" lang="en-US" altLang="en-US" sz="9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gp</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GaussianProcess</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corr</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BA2121"/>
                </a:solidFill>
                <a:effectLst/>
                <a:latin typeface="Menlo"/>
              </a:rPr>
              <a:t>'cubic'</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theta0</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666666"/>
                </a:solidFill>
                <a:effectLst/>
                <a:latin typeface="Menlo"/>
              </a:rPr>
              <a:t>1e-2</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thetaL</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666666"/>
                </a:solidFill>
                <a:effectLst/>
                <a:latin typeface="Menlo"/>
              </a:rPr>
              <a:t>1e-4</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thetaU</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666666"/>
                </a:solidFill>
                <a:effectLst/>
                <a:latin typeface="Menlo"/>
              </a:rPr>
              <a:t>1E-1</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random_start</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666666"/>
                </a:solidFill>
                <a:effectLst/>
                <a:latin typeface="Menlo"/>
              </a:rPr>
              <a:t>100</a:t>
            </a:r>
            <a:r>
              <a:rPr kumimoji="0" lang="en-US" altLang="en-US" sz="900" b="0" i="0" u="none" strike="noStrike" cap="none" normalizeH="0" baseline="0" dirty="0">
                <a:ln>
                  <a:noFill/>
                </a:ln>
                <a:solidFill>
                  <a:srgbClr val="333333"/>
                </a:solidFill>
                <a:effectLst/>
                <a:latin typeface="Menlo"/>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gp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fit</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xdata</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newaxis</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ydata</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xfit</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linspace</a:t>
            </a:r>
            <a:r>
              <a:rPr kumimoji="0" lang="en-US" altLang="en-US" sz="900" b="0" i="0" u="none" strike="noStrike" cap="none" normalizeH="0" baseline="0" dirty="0">
                <a:ln>
                  <a:noFill/>
                </a:ln>
                <a:solidFill>
                  <a:srgbClr val="333333"/>
                </a:solidFill>
                <a:effectLst/>
                <a:latin typeface="Menlo"/>
              </a:rPr>
              <a:t>(</a:t>
            </a:r>
            <a:r>
              <a:rPr kumimoji="0" lang="en-US" altLang="en-US" sz="900" b="0" i="0" u="none" strike="noStrike" cap="none" normalizeH="0" baseline="0" dirty="0">
                <a:ln>
                  <a:noFill/>
                </a:ln>
                <a:solidFill>
                  <a:srgbClr val="666666"/>
                </a:solidFill>
                <a:effectLst/>
                <a:latin typeface="Menlo"/>
              </a:rPr>
              <a:t>0</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10</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1000</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yfit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MSE</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gp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predict</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xfit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newaxis</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eval_MSE</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1" i="0" u="none" strike="noStrike" cap="none" normalizeH="0" baseline="0" dirty="0">
                <a:ln>
                  <a:noFill/>
                </a:ln>
                <a:solidFill>
                  <a:srgbClr val="008000"/>
                </a:solidFill>
                <a:effectLst/>
                <a:latin typeface="Menlo"/>
              </a:rPr>
              <a:t>True</a:t>
            </a:r>
            <a:r>
              <a:rPr kumimoji="0" lang="en-US" altLang="en-US" sz="900" b="0" i="0" u="none" strike="noStrike" cap="none" normalizeH="0" baseline="0" dirty="0">
                <a:ln>
                  <a:noFill/>
                </a:ln>
                <a:solidFill>
                  <a:srgbClr val="333333"/>
                </a:solidFill>
                <a:effectLst/>
                <a:latin typeface="Menlo"/>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1200" b="0" i="0" u="none" strike="noStrike" cap="none" normalizeH="0" baseline="0" dirty="0">
                <a:ln>
                  <a:noFill/>
                </a:ln>
                <a:solidFill>
                  <a:schemeClr val="tx1"/>
                </a:solidFill>
                <a:effectLst/>
                <a:latin typeface="Arial" panose="020B0604020202020204" pitchFamily="34" charset="0"/>
              </a:rPr>
              <a:t>dyfit</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900" b="0" i="0" u="none" strike="noStrike" cap="none" normalizeH="0" baseline="0" dirty="0">
                <a:ln>
                  <a:noFill/>
                </a:ln>
                <a:solidFill>
                  <a:srgbClr val="666666"/>
                </a:solidFill>
                <a:effectLst/>
                <a:latin typeface="Menlo"/>
              </a:rPr>
              <a:t>2</a:t>
            </a:r>
            <a:r>
              <a:rPr kumimoji="0" lang="en-US" altLang="en-US" sz="900" b="0" i="0" u="none" strike="noStrike" cap="none" normalizeH="0" baseline="0" dirty="0">
                <a:ln>
                  <a:noFill/>
                </a:ln>
                <a:solidFill>
                  <a:srgbClr val="333333"/>
                </a:solidFill>
                <a:effectLst/>
                <a:latin typeface="Menlo"/>
              </a:rPr>
              <a:t> </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900" b="0" i="0" u="none" strike="noStrike" cap="none" normalizeH="0" baseline="0" dirty="0">
                <a:ln>
                  <a:noFill/>
                </a:ln>
                <a:solidFill>
                  <a:srgbClr val="333333"/>
                </a:solidFill>
                <a:effectLst/>
                <a:latin typeface="Menlo"/>
              </a:rPr>
              <a:t> </a:t>
            </a:r>
            <a:r>
              <a:rPr kumimoji="0" lang="en-US" altLang="en-US" sz="1200" b="0" i="0" u="none" strike="noStrike" cap="none" normalizeH="0" baseline="0" dirty="0">
                <a:ln>
                  <a:noFill/>
                </a:ln>
                <a:solidFill>
                  <a:schemeClr val="tx1"/>
                </a:solidFill>
                <a:effectLst/>
                <a:latin typeface="Arial" panose="020B0604020202020204" pitchFamily="34" charset="0"/>
              </a:rPr>
              <a:t>np</a:t>
            </a:r>
            <a:r>
              <a:rPr kumimoji="0" lang="en-US" altLang="en-US" sz="1800" b="0" i="0" u="none" strike="noStrike" cap="none" normalizeH="0" baseline="0" dirty="0">
                <a:ln>
                  <a:noFill/>
                </a:ln>
                <a:solidFill>
                  <a:srgbClr val="666666"/>
                </a:solidFill>
                <a:effectLst/>
                <a:latin typeface="Arial" panose="020B0604020202020204" pitchFamily="34" charset="0"/>
              </a:rPr>
              <a:t>.</a:t>
            </a:r>
            <a:r>
              <a:rPr kumimoji="0" lang="en-US" altLang="en-US" sz="1200" b="0" i="0" u="none" strike="noStrike" cap="none" normalizeH="0" baseline="0" dirty="0">
                <a:ln>
                  <a:noFill/>
                </a:ln>
                <a:solidFill>
                  <a:schemeClr val="tx1"/>
                </a:solidFill>
                <a:effectLst/>
                <a:latin typeface="Arial" panose="020B0604020202020204" pitchFamily="34" charset="0"/>
              </a:rPr>
              <a:t>sqrt</a:t>
            </a:r>
            <a:r>
              <a:rPr kumimoji="0" lang="en-US" altLang="en-US" sz="900" b="0" i="0" u="none" strike="noStrike" cap="none" normalizeH="0" baseline="0" dirty="0">
                <a:ln>
                  <a:noFill/>
                </a:ln>
                <a:solidFill>
                  <a:srgbClr val="333333"/>
                </a:solidFill>
                <a:effectLst/>
                <a:latin typeface="Menlo"/>
              </a:rPr>
              <a:t>(</a:t>
            </a:r>
            <a:r>
              <a:rPr kumimoji="0" lang="en-US" altLang="en-US" sz="1200" b="0" i="0" u="none" strike="noStrike" cap="none" normalizeH="0" baseline="0" dirty="0">
                <a:ln>
                  <a:noFill/>
                </a:ln>
                <a:solidFill>
                  <a:schemeClr val="tx1"/>
                </a:solidFill>
                <a:effectLst/>
                <a:latin typeface="Arial" panose="020B0604020202020204" pitchFamily="34" charset="0"/>
              </a:rPr>
              <a:t>MSE</a:t>
            </a:r>
            <a:r>
              <a:rPr kumimoji="0" lang="en-US" altLang="en-US" sz="900" b="0" i="0" u="none" strike="noStrike" cap="none" normalizeH="0" baseline="0" dirty="0">
                <a:ln>
                  <a:noFill/>
                </a:ln>
                <a:solidFill>
                  <a:srgbClr val="333333"/>
                </a:solidFill>
                <a:effectLst/>
                <a:latin typeface="Menlo"/>
              </a:rPr>
              <a:t>)</a:t>
            </a:r>
            <a:r>
              <a:rPr kumimoji="0" lang="en-US" altLang="en-US" sz="800" b="0" i="0" u="none" strike="noStrike" cap="none" normalizeH="0" baseline="0" dirty="0">
                <a:ln>
                  <a:noFill/>
                </a:ln>
                <a:solidFill>
                  <a:schemeClr val="tx1"/>
                </a:solidFill>
                <a:effectLst/>
              </a:rPr>
              <a:t> </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5F7903E4-1238-7B3E-9731-94D648B203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55976" y="1412776"/>
            <a:ext cx="4160911" cy="3741910"/>
          </a:xfrm>
          <a:prstGeom prst="rect">
            <a:avLst/>
          </a:prstGeom>
        </p:spPr>
      </p:pic>
    </p:spTree>
    <p:extLst>
      <p:ext uri="{BB962C8B-B14F-4D97-AF65-F5344CB8AC3E}">
        <p14:creationId xmlns:p14="http://schemas.microsoft.com/office/powerpoint/2010/main" val="1325533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51720" y="332656"/>
            <a:ext cx="5230534" cy="584775"/>
          </a:xfrm>
          <a:prstGeom prst="rect">
            <a:avLst/>
          </a:prstGeom>
        </p:spPr>
        <p:txBody>
          <a:bodyPr wrap="none">
            <a:spAutoFit/>
          </a:bodyPr>
          <a:lstStyle/>
          <a:p>
            <a:pPr fontAlgn="base"/>
            <a:r>
              <a:rPr lang="en-IN" sz="3200" b="1" dirty="0">
                <a:solidFill>
                  <a:srgbClr val="7030A0"/>
                </a:solidFill>
                <a:latin typeface="+mj-lt"/>
              </a:rPr>
              <a:t>Contour Plot using </a:t>
            </a:r>
            <a:r>
              <a:rPr lang="en-IN" sz="3200" b="1" dirty="0" err="1">
                <a:solidFill>
                  <a:srgbClr val="7030A0"/>
                </a:solidFill>
                <a:latin typeface="+mj-lt"/>
              </a:rPr>
              <a:t>Matplotlib</a:t>
            </a:r>
            <a:endParaRPr lang="en-IN" sz="3200" b="1" dirty="0">
              <a:solidFill>
                <a:srgbClr val="7030A0"/>
              </a:solidFill>
              <a:latin typeface="+mj-lt"/>
            </a:endParaRPr>
          </a:p>
        </p:txBody>
      </p:sp>
      <p:sp>
        <p:nvSpPr>
          <p:cNvPr id="3" name="Rectangle 2"/>
          <p:cNvSpPr/>
          <p:nvPr/>
        </p:nvSpPr>
        <p:spPr>
          <a:xfrm>
            <a:off x="395536" y="1268760"/>
            <a:ext cx="8352928" cy="646331"/>
          </a:xfrm>
          <a:prstGeom prst="rect">
            <a:avLst/>
          </a:prstGeom>
        </p:spPr>
        <p:txBody>
          <a:bodyPr wrap="square">
            <a:spAutoFit/>
          </a:bodyPr>
          <a:lstStyle/>
          <a:p>
            <a:r>
              <a:rPr lang="en-US" dirty="0"/>
              <a:t>Contour plots also called level plots are a tool for doing multivariate analysis and visualizing 3-D plots in 2-D space.</a:t>
            </a:r>
            <a:endParaRPr lang="en-IN" dirty="0"/>
          </a:p>
        </p:txBody>
      </p:sp>
      <p:sp>
        <p:nvSpPr>
          <p:cNvPr id="4" name="Rectangle 3"/>
          <p:cNvSpPr/>
          <p:nvPr/>
        </p:nvSpPr>
        <p:spPr>
          <a:xfrm>
            <a:off x="428696" y="2204864"/>
            <a:ext cx="7887720" cy="646331"/>
          </a:xfrm>
          <a:prstGeom prst="rect">
            <a:avLst/>
          </a:prstGeom>
        </p:spPr>
        <p:txBody>
          <a:bodyPr wrap="square">
            <a:spAutoFit/>
          </a:bodyPr>
          <a:lstStyle/>
          <a:p>
            <a:r>
              <a:rPr lang="en-US" dirty="0"/>
              <a:t>Contour plots are widely used to visualize density, altitudes or heights of the mountain as well as in the meteorological department.</a:t>
            </a:r>
            <a:endParaRPr lang="en-IN" dirty="0"/>
          </a:p>
        </p:txBody>
      </p:sp>
      <p:sp>
        <p:nvSpPr>
          <p:cNvPr id="5" name="Rectangle 4"/>
          <p:cNvSpPr/>
          <p:nvPr/>
        </p:nvSpPr>
        <p:spPr>
          <a:xfrm>
            <a:off x="553510" y="3244334"/>
            <a:ext cx="2665281" cy="369332"/>
          </a:xfrm>
          <a:prstGeom prst="rect">
            <a:avLst/>
          </a:prstGeom>
        </p:spPr>
        <p:txBody>
          <a:bodyPr wrap="none">
            <a:spAutoFit/>
          </a:bodyPr>
          <a:lstStyle/>
          <a:p>
            <a:pPr fontAlgn="base"/>
            <a:r>
              <a:rPr lang="en-IN" b="1" dirty="0" err="1">
                <a:solidFill>
                  <a:srgbClr val="FF0000"/>
                </a:solidFill>
              </a:rPr>
              <a:t>matplotlib.pyplot.contour</a:t>
            </a:r>
            <a:endParaRPr lang="en-IN" b="1" dirty="0">
              <a:solidFill>
                <a:srgbClr val="FF0000"/>
              </a:solidFill>
            </a:endParaRPr>
          </a:p>
        </p:txBody>
      </p:sp>
      <p:sp>
        <p:nvSpPr>
          <p:cNvPr id="6" name="Rectangle 1"/>
          <p:cNvSpPr>
            <a:spLocks noChangeArrowheads="1"/>
          </p:cNvSpPr>
          <p:nvPr/>
        </p:nvSpPr>
        <p:spPr bwMode="auto">
          <a:xfrm>
            <a:off x="251520" y="3733583"/>
            <a:ext cx="8568952" cy="8309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73239"/>
                </a:solidFill>
                <a:effectLst/>
                <a:cs typeface="Arial" pitchFamily="34" charset="0"/>
              </a:rPr>
              <a:t>The </a:t>
            </a:r>
            <a:r>
              <a:rPr kumimoji="0" lang="en-US" b="1" i="0" u="none" strike="noStrike" cap="none" normalizeH="0" baseline="0" dirty="0" err="1" smtClean="0">
                <a:ln>
                  <a:noFill/>
                </a:ln>
                <a:solidFill>
                  <a:srgbClr val="273239"/>
                </a:solidFill>
                <a:effectLst/>
                <a:cs typeface="Arial" pitchFamily="34" charset="0"/>
              </a:rPr>
              <a:t>matplotlib.pyplot.contour</a:t>
            </a:r>
            <a:r>
              <a:rPr kumimoji="0" lang="en-US" b="1" i="0" u="none" strike="noStrike" cap="none" normalizeH="0" baseline="0" dirty="0" smtClean="0">
                <a:ln>
                  <a:noFill/>
                </a:ln>
                <a:solidFill>
                  <a:srgbClr val="273239"/>
                </a:solidFill>
                <a:effectLst/>
                <a:cs typeface="Arial" pitchFamily="34" charset="0"/>
              </a:rPr>
              <a:t>()</a:t>
            </a:r>
            <a:r>
              <a:rPr kumimoji="0" lang="en-US" b="0" i="0" u="none" strike="noStrike" cap="none" normalizeH="0" baseline="0" dirty="0" smtClean="0">
                <a:ln>
                  <a:noFill/>
                </a:ln>
                <a:solidFill>
                  <a:srgbClr val="273239"/>
                </a:solidFill>
                <a:effectLst/>
                <a:cs typeface="Arial" pitchFamily="34" charset="0"/>
              </a:rPr>
              <a:t> are usually useful when </a:t>
            </a:r>
            <a:r>
              <a:rPr kumimoji="0" lang="en-US" b="1" i="0" u="none" strike="noStrike" cap="none" normalizeH="0" baseline="0" dirty="0" smtClean="0">
                <a:ln>
                  <a:noFill/>
                </a:ln>
                <a:solidFill>
                  <a:srgbClr val="273239"/>
                </a:solidFill>
                <a:effectLst/>
                <a:cs typeface="Arial" pitchFamily="34" charset="0"/>
              </a:rPr>
              <a:t>Z = f(X, Y)</a:t>
            </a:r>
            <a:r>
              <a:rPr kumimoji="0" lang="en-US" b="0" i="0" u="none" strike="noStrike" cap="none" normalizeH="0" baseline="0" dirty="0" smtClean="0">
                <a:ln>
                  <a:noFill/>
                </a:ln>
                <a:solidFill>
                  <a:srgbClr val="273239"/>
                </a:solidFill>
                <a:effectLst/>
                <a:cs typeface="Arial" pitchFamily="34" charset="0"/>
              </a:rPr>
              <a:t> </a:t>
            </a:r>
            <a:r>
              <a:rPr kumimoji="0" lang="en-US" b="0" i="0" u="none" strike="noStrike" cap="none" normalizeH="0" baseline="0" dirty="0" err="1" smtClean="0">
                <a:ln>
                  <a:noFill/>
                </a:ln>
                <a:solidFill>
                  <a:srgbClr val="273239"/>
                </a:solidFill>
                <a:effectLst/>
                <a:cs typeface="Arial" pitchFamily="34" charset="0"/>
              </a:rPr>
              <a:t>i.e</a:t>
            </a:r>
            <a:r>
              <a:rPr kumimoji="0" lang="en-US" b="0" i="0" u="none" strike="noStrike" cap="none" normalizeH="0" baseline="0" dirty="0" smtClean="0">
                <a:ln>
                  <a:noFill/>
                </a:ln>
                <a:solidFill>
                  <a:srgbClr val="273239"/>
                </a:solidFill>
                <a:effectLst/>
                <a:cs typeface="Arial" pitchFamily="34" charset="0"/>
              </a:rPr>
              <a:t> Z changes as a function of input X and Y. A </a:t>
            </a:r>
            <a:r>
              <a:rPr kumimoji="0" lang="en-US" b="0" i="0" u="none" strike="noStrike" cap="none" normalizeH="0" baseline="0" dirty="0" err="1" smtClean="0">
                <a:ln>
                  <a:noFill/>
                </a:ln>
                <a:solidFill>
                  <a:srgbClr val="273239"/>
                </a:solidFill>
                <a:effectLst/>
                <a:cs typeface="Arial" pitchFamily="34" charset="0"/>
              </a:rPr>
              <a:t>contourf</a:t>
            </a:r>
            <a:r>
              <a:rPr kumimoji="0" lang="en-US" b="0" i="0" u="none" strike="noStrike" cap="none" normalizeH="0" baseline="0" dirty="0" smtClean="0">
                <a:ln>
                  <a:noFill/>
                </a:ln>
                <a:solidFill>
                  <a:srgbClr val="273239"/>
                </a:solidFill>
                <a:effectLst/>
                <a:cs typeface="Arial" pitchFamily="34" charset="0"/>
              </a:rPr>
              <a:t>() is also available which allows us to draw filled contours.</a:t>
            </a:r>
            <a:r>
              <a:rPr kumimoji="0" lang="en-US" b="0" i="0" u="none" strike="noStrike" cap="none" normalizeH="0" baseline="0" dirty="0" smtClean="0">
                <a:ln>
                  <a:noFill/>
                </a:ln>
                <a:solidFill>
                  <a:schemeClr val="tx1"/>
                </a:solidFill>
                <a:effectLst/>
                <a:cs typeface="Arial" pitchFamily="34" charset="0"/>
              </a:rPr>
              <a:t> </a:t>
            </a:r>
          </a:p>
        </p:txBody>
      </p:sp>
      <p:sp>
        <p:nvSpPr>
          <p:cNvPr id="7" name="Rectangle 6"/>
          <p:cNvSpPr/>
          <p:nvPr/>
        </p:nvSpPr>
        <p:spPr>
          <a:xfrm>
            <a:off x="932790" y="4869160"/>
            <a:ext cx="6447522" cy="369332"/>
          </a:xfrm>
          <a:prstGeom prst="rect">
            <a:avLst/>
          </a:prstGeom>
        </p:spPr>
        <p:txBody>
          <a:bodyPr wrap="square">
            <a:spAutoFit/>
          </a:bodyPr>
          <a:lstStyle/>
          <a:p>
            <a:r>
              <a:rPr lang="en-IN" b="1" i="1" dirty="0">
                <a:solidFill>
                  <a:srgbClr val="FF0000"/>
                </a:solidFill>
              </a:rPr>
              <a:t>Syntax:</a:t>
            </a:r>
            <a:r>
              <a:rPr lang="en-IN" i="1" dirty="0"/>
              <a:t> </a:t>
            </a:r>
            <a:r>
              <a:rPr lang="en-IN" i="1" dirty="0" err="1"/>
              <a:t>matplotlib.pyplot.contour</a:t>
            </a:r>
            <a:r>
              <a:rPr lang="en-IN" i="1" dirty="0"/>
              <a:t>([X, Y, ] Z, [levels], **</a:t>
            </a:r>
            <a:r>
              <a:rPr lang="en-IN" i="1" dirty="0" err="1"/>
              <a:t>kwargs</a:t>
            </a:r>
            <a:r>
              <a:rPr lang="en-IN" i="1" dirty="0"/>
              <a:t>)</a:t>
            </a:r>
            <a:endParaRPr lang="en-IN" dirty="0"/>
          </a:p>
        </p:txBody>
      </p:sp>
    </p:spTree>
    <p:extLst>
      <p:ext uri="{BB962C8B-B14F-4D97-AF65-F5344CB8AC3E}">
        <p14:creationId xmlns:p14="http://schemas.microsoft.com/office/powerpoint/2010/main" val="25714403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404664"/>
            <a:ext cx="8964488" cy="2862322"/>
          </a:xfrm>
          <a:prstGeom prst="rect">
            <a:avLst/>
          </a:prstGeom>
        </p:spPr>
        <p:txBody>
          <a:bodyPr wrap="square">
            <a:spAutoFit/>
          </a:bodyPr>
          <a:lstStyle/>
          <a:p>
            <a:pPr fontAlgn="base"/>
            <a:r>
              <a:rPr lang="en-US" b="1" i="1" dirty="0">
                <a:solidFill>
                  <a:srgbClr val="FF0000"/>
                </a:solidFill>
              </a:rPr>
              <a:t>Parameters:</a:t>
            </a:r>
            <a:r>
              <a:rPr lang="en-US" i="1" dirty="0"/>
              <a:t/>
            </a:r>
            <a:br>
              <a:rPr lang="en-US" i="1" dirty="0"/>
            </a:br>
            <a:endParaRPr lang="en-US" i="1" dirty="0" smtClean="0"/>
          </a:p>
          <a:p>
            <a:pPr fontAlgn="base"/>
            <a:r>
              <a:rPr lang="en-US" b="1" i="1" dirty="0" smtClean="0"/>
              <a:t>X</a:t>
            </a:r>
            <a:r>
              <a:rPr lang="en-US" b="1" i="1" dirty="0"/>
              <a:t>, Y:</a:t>
            </a:r>
            <a:r>
              <a:rPr lang="en-US" i="1" dirty="0"/>
              <a:t> 2-D </a:t>
            </a:r>
            <a:r>
              <a:rPr lang="en-US" i="1" dirty="0" err="1"/>
              <a:t>numpy</a:t>
            </a:r>
            <a:r>
              <a:rPr lang="en-US" i="1" dirty="0"/>
              <a:t> arrays with same shape as Z or 1-D arrays such that </a:t>
            </a:r>
            <a:r>
              <a:rPr lang="en-US" i="1" dirty="0" err="1"/>
              <a:t>len</a:t>
            </a:r>
            <a:r>
              <a:rPr lang="en-US" i="1" dirty="0"/>
              <a:t>(X)==M and </a:t>
            </a:r>
            <a:r>
              <a:rPr lang="en-US" i="1" dirty="0" err="1"/>
              <a:t>len</a:t>
            </a:r>
            <a:r>
              <a:rPr lang="en-US" i="1" dirty="0"/>
              <a:t>(Y)==N (where M and N are rows and columns of Z)</a:t>
            </a:r>
            <a:br>
              <a:rPr lang="en-US" i="1" dirty="0"/>
            </a:br>
            <a:endParaRPr lang="en-US" i="1" dirty="0" smtClean="0"/>
          </a:p>
          <a:p>
            <a:pPr fontAlgn="base"/>
            <a:r>
              <a:rPr lang="en-US" b="1" i="1" dirty="0" smtClean="0"/>
              <a:t>Z</a:t>
            </a:r>
            <a:r>
              <a:rPr lang="en-US" b="1" i="1" dirty="0"/>
              <a:t>:</a:t>
            </a:r>
            <a:r>
              <a:rPr lang="en-US" i="1" dirty="0"/>
              <a:t> The height values over which the contour is drawn. Shape is (M, N)</a:t>
            </a:r>
            <a:br>
              <a:rPr lang="en-US" i="1" dirty="0"/>
            </a:br>
            <a:endParaRPr lang="en-US" i="1" dirty="0" smtClean="0"/>
          </a:p>
          <a:p>
            <a:pPr fontAlgn="base"/>
            <a:r>
              <a:rPr lang="en-US" b="1" i="1" dirty="0" smtClean="0"/>
              <a:t>levels</a:t>
            </a:r>
            <a:r>
              <a:rPr lang="en-US" b="1" i="1" dirty="0"/>
              <a:t>:</a:t>
            </a:r>
            <a:r>
              <a:rPr lang="en-US" i="1" dirty="0"/>
              <a:t> Determines the number and positions of the contour lines / regions.</a:t>
            </a:r>
          </a:p>
          <a:p>
            <a:pPr fontAlgn="base"/>
            <a:endParaRPr lang="en-US" b="1" i="1" dirty="0" smtClean="0"/>
          </a:p>
          <a:p>
            <a:pPr fontAlgn="base"/>
            <a:r>
              <a:rPr lang="en-US" b="1" i="1" dirty="0" smtClean="0"/>
              <a:t>Returns</a:t>
            </a:r>
            <a:r>
              <a:rPr lang="en-US" b="1" i="1" dirty="0"/>
              <a:t>:</a:t>
            </a:r>
            <a:r>
              <a:rPr lang="en-US" i="1" dirty="0"/>
              <a:t> </a:t>
            </a:r>
            <a:r>
              <a:rPr lang="en-US" i="1" dirty="0" err="1"/>
              <a:t>QuadContourSet</a:t>
            </a:r>
            <a:endParaRPr lang="en-US" i="1" dirty="0"/>
          </a:p>
        </p:txBody>
      </p:sp>
    </p:spTree>
    <p:extLst>
      <p:ext uri="{BB962C8B-B14F-4D97-AF65-F5344CB8AC3E}">
        <p14:creationId xmlns:p14="http://schemas.microsoft.com/office/powerpoint/2010/main" val="1835843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4572000" cy="6186309"/>
          </a:xfrm>
          <a:prstGeom prst="rect">
            <a:avLst/>
          </a:prstGeom>
        </p:spPr>
        <p:txBody>
          <a:bodyPr>
            <a:spAutoFit/>
          </a:bodyPr>
          <a:lstStyle/>
          <a:p>
            <a:r>
              <a:rPr lang="en-IN" dirty="0"/>
              <a:t># Implementation of </a:t>
            </a:r>
            <a:r>
              <a:rPr lang="en-IN" dirty="0" err="1"/>
              <a:t>matplotlib</a:t>
            </a:r>
            <a:r>
              <a:rPr lang="en-IN" dirty="0"/>
              <a:t> function</a:t>
            </a:r>
          </a:p>
          <a:p>
            <a:r>
              <a:rPr lang="en-IN" dirty="0"/>
              <a:t>import </a:t>
            </a:r>
            <a:r>
              <a:rPr lang="en-IN" dirty="0" err="1"/>
              <a:t>matplotlib.pyplot</a:t>
            </a:r>
            <a:r>
              <a:rPr lang="en-IN" dirty="0"/>
              <a:t> as </a:t>
            </a:r>
            <a:r>
              <a:rPr lang="en-IN" dirty="0" err="1"/>
              <a:t>plt</a:t>
            </a:r>
            <a:endParaRPr lang="en-IN" dirty="0"/>
          </a:p>
          <a:p>
            <a:r>
              <a:rPr lang="en-IN" dirty="0"/>
              <a:t>import </a:t>
            </a:r>
            <a:r>
              <a:rPr lang="en-IN" dirty="0" err="1"/>
              <a:t>numpy</a:t>
            </a:r>
            <a:r>
              <a:rPr lang="en-IN" dirty="0"/>
              <a:t> as </a:t>
            </a:r>
            <a:r>
              <a:rPr lang="en-IN" dirty="0" err="1"/>
              <a:t>np</a:t>
            </a:r>
            <a:endParaRPr lang="en-IN" dirty="0"/>
          </a:p>
          <a:p>
            <a:r>
              <a:rPr lang="en-IN" dirty="0"/>
              <a:t>  </a:t>
            </a:r>
          </a:p>
          <a:p>
            <a:r>
              <a:rPr lang="en-IN" dirty="0" err="1"/>
              <a:t>feature_x</a:t>
            </a:r>
            <a:r>
              <a:rPr lang="en-IN" dirty="0"/>
              <a:t> = </a:t>
            </a:r>
            <a:r>
              <a:rPr lang="en-IN" dirty="0" err="1"/>
              <a:t>np.arange</a:t>
            </a:r>
            <a:r>
              <a:rPr lang="en-IN" dirty="0"/>
              <a:t>(0, 50, 2)</a:t>
            </a:r>
          </a:p>
          <a:p>
            <a:r>
              <a:rPr lang="en-IN" dirty="0" err="1"/>
              <a:t>feature_y</a:t>
            </a:r>
            <a:r>
              <a:rPr lang="en-IN" dirty="0"/>
              <a:t> = </a:t>
            </a:r>
            <a:r>
              <a:rPr lang="en-IN" dirty="0" err="1"/>
              <a:t>np.arange</a:t>
            </a:r>
            <a:r>
              <a:rPr lang="en-IN" dirty="0"/>
              <a:t>(0, 50, 3)</a:t>
            </a:r>
          </a:p>
          <a:p>
            <a:r>
              <a:rPr lang="en-IN" dirty="0"/>
              <a:t>  </a:t>
            </a:r>
          </a:p>
          <a:p>
            <a:r>
              <a:rPr lang="en-IN" dirty="0"/>
              <a:t># Creating 2-D grid of features</a:t>
            </a:r>
          </a:p>
          <a:p>
            <a:r>
              <a:rPr lang="en-IN" dirty="0"/>
              <a:t>[X, Y] = </a:t>
            </a:r>
            <a:r>
              <a:rPr lang="en-IN" dirty="0" err="1"/>
              <a:t>np.meshgrid</a:t>
            </a:r>
            <a:r>
              <a:rPr lang="en-IN" dirty="0"/>
              <a:t>(</a:t>
            </a:r>
            <a:r>
              <a:rPr lang="en-IN" dirty="0" err="1"/>
              <a:t>feature_x</a:t>
            </a:r>
            <a:r>
              <a:rPr lang="en-IN" dirty="0"/>
              <a:t>, </a:t>
            </a:r>
            <a:r>
              <a:rPr lang="en-IN" dirty="0" err="1"/>
              <a:t>feature_y</a:t>
            </a:r>
            <a:r>
              <a:rPr lang="en-IN" dirty="0"/>
              <a:t>)</a:t>
            </a:r>
          </a:p>
          <a:p>
            <a:r>
              <a:rPr lang="en-IN" dirty="0"/>
              <a:t>  </a:t>
            </a:r>
          </a:p>
          <a:p>
            <a:r>
              <a:rPr lang="en-IN" dirty="0"/>
              <a:t>fig, </a:t>
            </a:r>
            <a:r>
              <a:rPr lang="en-IN" dirty="0" err="1"/>
              <a:t>ax</a:t>
            </a:r>
            <a:r>
              <a:rPr lang="en-IN" dirty="0"/>
              <a:t> = </a:t>
            </a:r>
            <a:r>
              <a:rPr lang="en-IN" dirty="0" err="1"/>
              <a:t>plt.subplots</a:t>
            </a:r>
            <a:r>
              <a:rPr lang="en-IN" dirty="0"/>
              <a:t>(1, 1)</a:t>
            </a:r>
          </a:p>
          <a:p>
            <a:r>
              <a:rPr lang="en-IN" dirty="0"/>
              <a:t>  </a:t>
            </a:r>
          </a:p>
          <a:p>
            <a:r>
              <a:rPr lang="en-IN" dirty="0"/>
              <a:t>Z = </a:t>
            </a:r>
            <a:r>
              <a:rPr lang="en-IN" dirty="0" err="1"/>
              <a:t>np.cos</a:t>
            </a:r>
            <a:r>
              <a:rPr lang="en-IN" dirty="0"/>
              <a:t>(X / 2) + </a:t>
            </a:r>
            <a:r>
              <a:rPr lang="en-IN" dirty="0" err="1"/>
              <a:t>np.sin</a:t>
            </a:r>
            <a:r>
              <a:rPr lang="en-IN" dirty="0"/>
              <a:t>(Y / 4)</a:t>
            </a:r>
          </a:p>
          <a:p>
            <a:r>
              <a:rPr lang="en-IN" dirty="0"/>
              <a:t>  </a:t>
            </a:r>
          </a:p>
          <a:p>
            <a:r>
              <a:rPr lang="en-IN" dirty="0"/>
              <a:t># plots contour lines</a:t>
            </a:r>
          </a:p>
          <a:p>
            <a:r>
              <a:rPr lang="en-IN" dirty="0" err="1"/>
              <a:t>ax.contour</a:t>
            </a:r>
            <a:r>
              <a:rPr lang="en-IN" dirty="0"/>
              <a:t>(X, Y, Z)</a:t>
            </a:r>
          </a:p>
          <a:p>
            <a:r>
              <a:rPr lang="en-IN" dirty="0"/>
              <a:t>  </a:t>
            </a:r>
          </a:p>
          <a:p>
            <a:r>
              <a:rPr lang="en-IN" dirty="0" err="1"/>
              <a:t>ax.set_title</a:t>
            </a:r>
            <a:r>
              <a:rPr lang="en-IN" dirty="0"/>
              <a:t>('Contour Plot')</a:t>
            </a:r>
          </a:p>
          <a:p>
            <a:r>
              <a:rPr lang="en-IN" dirty="0" err="1"/>
              <a:t>ax.set_xlabel</a:t>
            </a:r>
            <a:r>
              <a:rPr lang="en-IN" dirty="0"/>
              <a:t>('</a:t>
            </a:r>
            <a:r>
              <a:rPr lang="en-IN" dirty="0" err="1"/>
              <a:t>feature_x</a:t>
            </a:r>
            <a:r>
              <a:rPr lang="en-IN" dirty="0"/>
              <a:t>')</a:t>
            </a:r>
          </a:p>
          <a:p>
            <a:r>
              <a:rPr lang="en-IN" dirty="0" err="1"/>
              <a:t>ax.set_ylabel</a:t>
            </a:r>
            <a:r>
              <a:rPr lang="en-IN" dirty="0"/>
              <a:t>('</a:t>
            </a:r>
            <a:r>
              <a:rPr lang="en-IN" dirty="0" err="1"/>
              <a:t>feature_y</a:t>
            </a:r>
            <a:r>
              <a:rPr lang="en-IN" dirty="0"/>
              <a:t>')</a:t>
            </a:r>
          </a:p>
          <a:p>
            <a:r>
              <a:rPr lang="en-IN" dirty="0"/>
              <a:t>  </a:t>
            </a:r>
          </a:p>
          <a:p>
            <a:r>
              <a:rPr lang="en-IN" dirty="0" err="1"/>
              <a:t>plt.show</a:t>
            </a:r>
            <a:r>
              <a:rPr lang="en-IN" dirty="0"/>
              <a:t>()</a:t>
            </a:r>
          </a:p>
        </p:txBody>
      </p:sp>
      <p:sp>
        <p:nvSpPr>
          <p:cNvPr id="3" name="AutoShape 2" descr="data:image/png;base64,iVBORw0KGgoAAAANSUhEUgAAAX8AAAEXCAYAAABF40RQAAAABHNCSVQICAgIfAhkiAAAAAlwSFlzAAALEgAACxIB0t1+/AAAADh0RVh0U29mdHdhcmUAbWF0cGxvdGxpYiB2ZXJzaW9uMy4yLjIsIGh0dHA6Ly9tYXRwbG90bGliLm9yZy+WH4yJAAAgAElEQVR4nOydd1hUx/f/35feexFUFBULgg0RFXvDrmDXaKImJjExxcSYxBRTTSKi2GJXbNgBUbGAYEMEEVGxIYKAdJayy7LLlvP7Y8Go995lQfl+fib7eh4ehTN37uzsvWfOnHNmhiEiaNGiRYuW/xY6/+sGaNGiRYuW/3u0yl+LFi1a/oNolb8WLVq0/AfRKn8tWrRo+Q+iVf5atGjR8h9Eq/y1aNGi5T+IVvlr0fL/MQzDEMMw7f7X7dDy70Or/LW8kTAMM5NhmOsMw4gYhslnGCaKYZh+r6HeXQzD/Po62qjh/VrXKnhR7U8WwzBfN6KedxiGudwUbdTy70Sr/LW8cTAMsxjAGgC/A3AE4AJgI4AJ/8t21QfDMHpqxFZEZAZgBoAfGIYZ+X/ULC3/UbTKX8sbBcMwlgB+BvARER0joioikhFRJBEtqS1jyDDMGoZh8mp/1jAMY1grG8QwTC7DMF8wDFNUO2uYWytbAGAWgK9qrfDI2r93YhgmjmGYcoZh0hiGGf9ce+IYhnn3ud9fsMBrrfqPGIZJB5Be3+cjoqsA0gB4cH12hmF2MwxTzDDME4ZhvmMYRodhmE4ANgHoU9vu8kZ0rZb/GFrlr+VNow8AIwBhasosA9AbQDcAXQH0AvDdc/JmACwBNAcwH8AGhmGsiWgLgH0A/iIiMyIaxzCMPoBIAGcBOABYBGAfwzAdGtDmiQB8ALirK8So8AXQGUAKR5F1te1uA2AggDkA5hLRPQAfALha226rBrRNy38UrfLX8qZhC6CEiORqyswC8DMRFRFRMYCfAMx+Ti6rlcuI6BQAEQA+Zd4bgBmAP4iohojOAzgBlXtGU1YQkYCIqtWUKQEgALANwNdEFPO8kGEYXQDTAXxDREIiygKw6qXPpUWLxqjzQWrR8v8jpQDsGIbRUzMAOAN48tzvT2r/9qyOl64VQ6Xg+erKISLlS/U1b0CbczQoY1fPgGYHQB/sz9WQdmjR8gyt5a/lTeMqAClUrhQ+8gC0eu53l9q/acLL29zmAWjJMMzz74oLgKe1/68CYPKcrJkGdTaGEqhmLC9/rrp2aLfn1dIgtMpfyxsFEVUA+AEqP/1EhmFMGIbRZxhmFMMwf9UWCwXwHcMw9gzD2NWW36vhLQqh8qnXcQ2qmcFXtfcZBGAcgAO18psAAmrb0Q6qGMJrh4gUAA4B+I1hGHOGYVoBWIx/PlchgBYMwxg0xf21/PvQKn8tbxxEtAoqxfcdgGKo3CofAwivLfIrgOsAbgG4DeBG7d80YTsA99rMnnAiqoFK2Y+CyvreCGAOEd2vLb8aQA1UyjcEqoBxU7EIqpnGYwCXAewHsKNWdh6qLKEChmFKmrANWv4lMNrDXLRo0aLlv4fW8teiRYuW/yBa5a9FixYt/0G0yl+LFi1a/oNolb8WLVq0/Ad5YxZ52dnZUevWrTUuXymVokIigaOZGQx0dVnyp4JKWJoYwcyInRlXLZGhRCCCs6MldHXrHx9lMgUKngrg6GQNqaQGghIRnFrYwMCwYd2rUChRVCqCtaUxjAz1WfLyqmpI5Qo4WvKtRwIE1dWQyOVwNjdv0L0bQo1CgQKRCM14+rayWgKxVAZHSzMwDMNZR15hBSzMjGBmathk7XwepZJQLBDC1NiQ954CUTXkCgUcePpXLJOhWFwFFwtL3s/1qtQoFMgXCeFkZs7ZtwBQJalBZbUEDpbm0NVht6OsQgylkmBrbdrodshlCpQJRKgsE8PI2ADNW9mqLS+RylAsEKG5oxV0ONpERCiqrIKRvh4sTYxYclFNDcok1WhpYdnoNmtChUSCSqkUzS0soMPzHRaUC2FsoM/ZzkphNaQyBeyszdCQR6AovxyMDgN7R0sIK6pRUVaF5i62YDj6io8SgQj6erqwtDBmt6taiipJDZys2e99cnJyCRHZswRE9Eb8eHl5kabEZj6m9uuCKODgPhJKpSz5xbuPyWNxEEUkpbFkoioJTXz3b5q6cCtViqrrvZdUKqOPp2+kgL6/0NMnJZR8NZ2mDvidJvT6ic6fuKlxm4mIqsRSGjlnHX39RxinfFXkReryxWp6UlzGW0dg/CVyDQ6kuMzHDbp3Q/gm+gx1WL+aCoRClkyuUND4P3eR/8rdpFAoOa8/e/Eu+QaspMjoW7z3yLifR2uWh9Gh7RcpIe4ePc0uIblc0eg2y+QKmrloO836ZAdvPb8ciaZuX66hbJ7+vZCVSa7BgRRy80aj21EfH5yIIPcNayhfWMkpVyqVNHvtARr281aSymQsuahKQn6z19LXK7ifofq4fzuHfl9ygEZ1+55GdfuePp+zmfw8l9HpY9fVXncvPZ/6Tw6kPzae5m33lFV7aeyKnSRXsPs//P5dcg0OpDOPHjaq3ZqQISglj43BNOngPqqRyznLpOcXk8fiINp45ipLJpcraNrCrTR/yW5SKrmf7ZdRKpW04fdI8vNcRtvXnCGlUkkXztymUV2/o2/e30lSKfs75OOj70PJf8EmksnYbd8Wk0gei4MoLaeAJQNwnTh06r/O7ROfk40PTx5He1s77JwQADMDtmW/M/Y6HC3NMKobezuXiLOpKBaI8P0no2Fuyh75X2bzn6eQnvYUX/46Cc4utujRux02HPoIbTs64c9vDmPdL8dRI5Vp1HYTYwNMHtUdlxIfITOHnao9Z0AP6OnqYGfsdd46PvbujXbWNvj2/DkIpVKN7tsQnlZW4ui9NEzr7AlHM7aFfO5WOh4XCvD+cB9OC7BaUoO/91xEh7aOGD2YtXElANUMaNX3x3Am/Aa2rzmDHxftxbwxq+Hf+2d8NHUD/lh6CPu3xOJydBqyHxdBLlPU2249XR28O8MXWbmlOHfpHmeZ94f7QE9XBxvOXOWU93dpBZ/mLbA+KQFimWbfaUNIyM3BmYx0fNjTB83MuGduiY9ykJKVh/lDvGGgx55ZHo1KgahKiren9Nb4vgqFEvHn7+KLt7fi05mbkHT5Ifzf6ouQqMUI3PkuPHu2xpbAKJQWVfLW0bFdM0wf1xOR0bdx/dYTlpxhGMwb0hNZxWWIuf2IJR/j1gEuFpb4+3oiqAnSz6tlMiw8FQkDXV2sHTUW+jyzqp2xyTA20MMM364s2cXEdOQWlGPmxF4azfyICFsCo3A8NAGT5vhi7ifDwTAMBozwwGfLJ+JG/CP8sfQQFPL6n18AmDWhF4pKhIi+fJ8lm9LHE6aGBtgVm6xRXcC/zOd/Pe8p3osMQysrK4RMnAQLQ7byvp1dgKSMXMwZ6AV9vRcfgBqZHIdO3oCXpws8Ojizrn2Z6MgUnDyciKnz+qPP4E7P/m7naIE/t83DlLn9cfJwIhbP2Yr8XIFGn2HymB4wMtTDvvBElszOwhQTvTsjIukuiipEnNcb6unhz2F+KBAJ8Vf8JY3u2RA2Java9b6XN0umVBI2n7uGto42GO7pxnn9/vAkFJUK8em8IZyDAwCcDUtGxv18LF0xBUcuL0PQngX4bPlEjJvmAxs7c9xNzcbu9TH4dXEoFkxciwk+P2GB/1r8ujgUuzdE486NLM56B/q0R/s2jth+MB4yjgHD3sIMM/t1w6mU+3iYzx58GYbBkr79USIWY+fNG3xd1CgUSiV+uRiL5uYWeLeHF2cZIsL60/FwsDBFgE9nllxcXYMDx6+jr1cbdGzLtcvEi0jENTh+IAHvTQjGz5/tR3FhBd5fMhp7zi7Be1+MhH0zK+jo6OCzHydCViPHht8j1Srm+dP6okUzK/y16SyqJTUs+fAubmhlZ4Vt55NY9ejp6OA9L2+kFhbgSk52vW1vCESEH+JikF5agtV+Y+BsbsFZrqBciFM37iPAxwNWpsasOvaHJ6FFMysM9OF+tl8uvzP4LML2xGPCzD5494uRLwwYIyZ64cOvxyA+5i6CfgiDUqlUU5uK3j1c0cbFDvsj2P1nYWyEqX08cSb1IXJKNdvR+1+j/FMLCzAv4hiamZljz8TJsDE24Sy3MzYJ5saGmOTDtjrPXryHEoEIsyb2qvd+mQ8LsO6X4+ji7Yq3Px7Gkuvp62L+5374MXgWCnIF+HjaRlyJuVtvvZbmxhg/vCvOXbqPgqIKlvydwV5QKJXYc5Ff+XR3csbcbl7YdzsV13I12VNMM/KFQhxOu4PJ7h6cL9D5O4/wqKAUC4ZxW/0FRRXYF5GEYf06oktH7v3IRJXV2LUuGp27t8IAPw+YWRjDvasLRgb0xHtfjsIvG+dg9+kvEZbwPdYd+BBf/jYJk9/uh+YutshML8CBrRfw1bztyH5cxKpbR4fBgpn9kF9UgciYW5z3nzfEG2aGhlh36gqnvIeTM4a6tsGW5CSUS9Rt0tkwDt29g3slxfjadwCM9NjxHgCISnmAm1n5+HhkX06r/9jpFFSKJHhnSh+19yotqsTO4LN4a8RKbPz9BCwsjfFt4HTsPPE5/Gf3hanZi0ZT81Z2mL1wKOLP38Plc2m89Roa6mPpQj/kFVZg2wF2/+nq6GDeEG/cyy3C1YdsBT+5U2c4mZlj4cnjiHzItm4by6G7d3D0Xho+7tUbA1q15i235+INEAhzBrAH35Q7Obj3qADTJ3hrFAfcszEGh3ZcwtipvfDB0tGcM4UJM/vgnUXDEHPiJjb8dqLeGQ/DMJg5wRuPs0uQcCOTJZ81oAd0dBjsvqCZYfKvUP73iovwTvhRWBsbY6//FNibcge6sorLEH37Eab7doXpS4FepZIQGpEEN1cHeHdtxXl9HVVCCX79IhSm5kb4+s+p0NXjnkICQJ/BnbD+4EI4u9jil8/3Y0tgVL1uiunje4JhgNDjbPdOS1srjOzWAYeu3kKFWMJbxxd9fNHK0gpfx5xF9WtyUWy5kQQlCB/2ZA+OSiVh07lraG1vDb9u7Tmv37jnIhgAH84ewHuP/VviUFkuxgdLx6idWhubGMLNvTmGjeuOuZ+OwI/Bs7A98nPsi1kKQyN97N4Qw3mdT7fW6NqpBUIOJ0DC4Y6zNDHC3ME9EXf3MW5mcu8F90WffhDVSLEpOYm3fQ2hUipF0NXL8HZujtFu3H1XXSND0IlL6NTCARO8+a1+n+6t4e7mxFnH4wf5CFx2BG+PXIVDOy6hq7crgnYvwJp9H2DACA+1z3HA7L5wc3fGht8jIawQ85br3rklJo7oisMnbyDtYT5LPs6rExwszbAthj2zNdTTw6Ep09HBzg6fnj6Jb1/Ds3uvuAjL487Dt6ULPunFPyhWiCU4knAbI7t1gLMN27DZF5EIa0sTjBqo9kgGVdnNsdi/OQ4jA7yw8Nuxap/jae8OxNR5Kg/B9tVn6h0AhvXrCAc7c+yLYPefo6UZxnl1QnhiGgQi/u+ojjde+T8SlGJO+BGY6Othr/8UOKnJcgmJS4a+ri5m9uvGkl25noEnTwWYOcFb7ZdFRAj64Rjyc8vw7V/TYGNXf1ZNsxY2WBXyHsZN98Gx3VewZN42FBfwT80cbM3hN8AdkTG3UVZRxZLPH+oNsVSG0Cs3eesw1tfHiqEj8KSiHKsTuK3YhpAhKEXonVsI6OiOFhwZGXF3H+NBXjHeG9YLujrsx+pmWg7Oxz/AW/694GjHPe3OySxGxP6r8PPvATf3+t1uXFjbmiFgti8un0tD+t2nLDnDMFgwqx9Ky6twNIrrvBRgVv/usDU3QXDUFc6XsaOdPcZ36ISQmykoFHG73xrC+sSrEFRX4/sBg3mfvV2x11FYIcLSCQM5Z1XhZ1NRXlmNuVP6cl6/ccUJLJyyAZej72L0VG9sP/EZvl89E+7dXDRqo66eLj7/yR/CympsXhmltuyHswfAxsoU60PiWDJ9PV28PdALSRm5SH3CHhyam1tgf8BUfODVCwfSbsP/0H6kl5Zq1MaXqZRKsfBUJKyMjLDabwznc1nHofhbEEtlmDu4J0uWnlWEaylZmDKmBww5svCe5+D2C9izIQbDxnfHJz9MgI6aewKq53HupyMwdpoPjuy6jNCtcWrL6+npYvq4nriZlss5uL4zyAsSmRyhl/l1Qx1vtPLPKi/DW2GHocPoYI//FLS05E8TK6mswvHrdzHRuzPszNkzg/3hiXBysMDgvuoPaDq2+wquxNzF/M/94OHVWuO2Ghjo4aNvx+Gbv6YhK70QH03diOuXH/KWnzWxF2QyOQ6dYE/h2jvZYaC7K/ZdTIFYTTC5d4uWmOnZFTtu3sDNAvaDogl3i4vwyekT8NsXAj0dHXzY04dVhoiw6VwCWthaYnT3jiy5QqFE8M5YONqZY8YEdqygji2BUTA00sfbi4Y3qq11BLztC3NLY+xaG80p79qpBfr0cMXesEQIq9izJxNDfSwY5oPrGbmIf8AOXgLAZz59oSAl1iUlvFJbM8vLEJKagsnuHvBwcOQsU1AmxI7Y6/Dr2h5ebVqw5BKpDKERSfDu2oozVpX5sADHQxMwfEJ37Dm3BAu/HgvnlupTN7lo08EJU+cNQPTxFFy/wn8ipamJId7y74Xb958i9W4uSz65twcsTYw4rX8A0NfVxVe+/bFrwiSUiqsw8eBeHLl7p0GBYCLC0ugzyK2swNpRY2Bnwu0GBgCpTI69l1Lg27E1OjizMyJDI5JgbKSPiX5so/F5ju6+gp3B5zB4dBd8/pN/vYq/DoZhsPCbMRg2rht2r49B+N54teXHDvWEuZkR9nPEBds42mJw57YIvZKqVjcAb7Dyf1pZibfCDkOuUGKP/2S0sbZRW37f5RTIFAq8PYjtz7t1/yluP8jD9HE9oafGn3cnOQvb15xFv2GdETCb28Kqj4EjPbE29EPY2Jvj+4/2IGR9NBQKdrDHpbkNBvZuj7DTN1ElZmftvDfMB+ViCf4+y52ZUsfSvv3haGqGpdFnIJWrOyvkH4gIV3Oy8Xb4EYwN3YO4zEzM7+6F6Nlz0cqKfULgpXuZuJdbhAVDe3H234mY20jPLMLCOQM51y8AQOKlB0i69BCz3h8Ma1v+dQyaYGpmhGnzByI5Ph23rrN9owDw3ox+EIokOMDhWgOAKb090dzGAsFRV6BUspVOKysrTOvsiUNpt/GkvPFH5v5+KQ6Gunr4sk8/3jKrT14GEWHx2P6c8oizqSirEPP6+kO3xsHE1BALvhwFc44c8YYwY8EgtHS1x9qfwyGu4s8mGzvUE1YWxthz7BpLZmJogFn9uiEu7THSOQLrdQxo1RonZsxBt2ZO+Cr6DL48dxpVNexAMhc7b97AmYx0fOXbH97O7AHzeSKu34VAJMZ8Dqs/v6gCMZfvY/zwLrAw48/+i9h/FVsDo9B/hAe+/HWSRnGB59HR0cHnP/nDd6g7Nv11CmfC+LN2TIwN4O/XDRcT05Gdx04kmTe4JyrEEoQl3lF/zwa18P8TCkRCvBV2GKKaGoRMnIT2tnZqy4skUhy8cgvDPN3gYsdWXvvCEmFpbozRQ7hTDwFAUCLEb0sOwKmFNT7/2f+VFvm0dLXHmr3vY/iE7gjdEodvF+xElYhtgb7l3wsisRThZ1NZsq6tnDCljyd2X7iBWxzT5zrMDQ3x25DhSBeUYkMS+0V8HoVSiahHD+F/aD9mhR3G3eJifNmnHy7Pew/f9BvImX6osvqvwdnaAmN7dmLJhVUSbA29jK6dWmAIz6xKJpNjy8ooNG9li/EzNU9RVMe46T6wdTDHrnXnOC3G9m0cMaRvBxw6kczpWtPX08VCvz64l1uEs7e4Z2iLevWGno4OvjwXhZDUG4jLykRWeRnkGmRuAMCl7CzEZD7GR718eONUN7PycCrlPt4e1JPTFy2VyrA/PAleni7o2omt5J5kFOHS2TSMn9Eb5pb81q+mGBjo4fOf/FFcUIlda8/xljMy1MfUsV5ISMlEeiY7+D6zf3cYG+hjR6z6uImjmRl2T5yMz3z6IuLBPYw/sBf3itn1Pc+N/Dz8ceUihrdpi3e7sxX68yiUSoTEJcOjpSN6tmX338HIZIBhMG0cfz0nDyXi7z9Oou9QdyxdMUVt7EQdunq6WPrnVPT0dcOa5eG4cPo2b9kpY7pDX08XoRFs46WbqzN6uDoj5EIyZAr++OIbp/xLxGLMDjuCUrEYuyZMQmeeqfLzHE24A6FEinkcI3tmTgmuXM/ApNHdYcyx2hcAFHIFVnx1EGKRFN+tmsHKhmgMRsYGWPxzAD7/yR+pSZkI28Oe6nVs2wzeXVvhUGQypDVsq33x2P6wtzDFDwfPokaNVT+otSsCOrpjU3Ii7nK8OFK5HAfv3MKIvbvw0alIVEgk+GXwMFya+y4WevtwpszWEf/gCW5nF+Ddod6cudP7w5NQIazGp/P4/dmRB64hN6sEC5aMhr7+61l0bmikj5nvD8bdlGwkXuJW3u/O8EVNjRy7j3IPimN6dES7ZrbYcPoq5ByzMwdTM3ztOwD3S4rx04VYzDt+DEN274D7xmAM2b0D844fw88XY7E7NQUXn2Qhu6IcitqBQa5U4reLcWhlaYV3uvbgvL9SSfgzPA4OFqaYP4Rb+RyPvo3S8ip+q39LHAyN9OHfyJkqF+7dXDB+Rm9EHrjGm1YLAP4ju8HE2AB7w9j9a2lihKl9uiAq5QFyS9lZbc+jq6ODT3z6YK//FFTJauB/aD/23U7lHNQF1WIsioqEk5k5Vg4fWa+RFnP7EbJLyjFvCDvWVyGsxomYWxjRvxMcbLlje1FHr2Pdr8fhM6ADvvlrKvT0G6f46zAw0MN3QTPQubsL/vr2MK5d4M56srY0xejBHjgdl4bSMrbxMndwT+SXCXHmJr9r+Y1S/uWSaswJP4KnwkpsG++Pbs24sxqeRyZXYPfFG+jVriU8XNi5z6ERSTA00EPASH5/3q510bh9PQuf/DABru3rz59uCH7+XvAZ2BER+6+imsO9M9vfB6XlVYiKZU/hzIwM8eOUYcgoFGBLNLf/tI7vBgyClZERlkafeWYNCKVSbE5OxMCQbfjm/DmY6utj3cixiJ49F7M8u/KmHNZBRPj7bAKaWZljgjc7C6JSWI2jUSkY3KcD2rfhHqTLS0XY+/d59PR1Q6/+3JkujcVvohecWlgjZN05zjxqF2cbjBrsgfAzqSgoZi9g0tXRwaJRvsgqLkNEEneK45yu3XHrg0W49u4HODh5Gv4c5of3evSEu509ikQiHEq7jeUXzuOdiKMYFLId7huDMWzPDkw9fAAPBaX4pt8AGHKkbQLAiRv3cCenEJ+N6QcTQ7ZhIq2RY194Irq5t0D3zi1Z8pzMYlw4fRvjZ/jA8hW2euDinU+Gwd7JEmuWh/MuYjQ3NYK/XzfEXn2InLwylnzOwB7QYXSwK45/0eLz9G7REidnzEGfFi3xfWw0FkWdQOVzCxmVRFh8Jgql4mqsHz1OrdECqAbXHbHX0crOCkM82rLkx6JSIJHKeeNU5yJuYO3PEejp64ZlQTNem+FiZGyAn9bPRpsOTvj1iwO4eS2Ds9z08T2hUCpx+CTbRTSgUxu0dbRRuyD0jVH+CiK8HX4Uj8sE2DJ2Ino1V+/Hq+PkjfsoqhBxWv1FpUKcvXQP44Z5wsqCe0ocf/4uDu+8hDFTemHoWPUBn8Yy7d0BEFZU4/RR9pfY3aMl3N2csC88idP67N/JFeN7dsL2mCQ8yCvmvYeVkTF+HjQMacVFWJVwBX9duYR+O7fizyuX0M7GFiETJyFi+lsY076D2qyI57mWnoPUJ/m8q00Pn7wBcXUN3p7M78oJWR8NqUSGBUtGvfb9cvT0dTH7o6F4/KAAl85yK+86i3nXYe7YyeDObdCllRP+PpsAqYx7dsUwDOxNTOHt3AJT3D2wpG9/rB89DidmzsHtDxYhYf77ODBpGv4YOgLzu/dEexs7SBRyTOzQCcPbtOOsUyytwZqTl+Hp0gxjerDdaYAqllIiEGHuVG6rPnRrHAwM9RAwhz+e0FiMTQzx6Q8TkJtVgv2b43jLTR3rBT1dHeznSE10sDTDeO9OCEtMQ0kl23rlwtbEBNvHB2Cpb3+cyUjHuNA9SC0sAABsTLqGi9lZ+H7gYHhq4BHYEZuEtJxCzgw1iVSGo1Ep6OvVBm1c2G7l2JOpCPohDN182uD71TNhYPB6t0kzNTPCb3+/DeeWNlj+yT7cS2Wv12nhZI2BPm4IP5PKigvq6DCYN8QbLWz5k2DeGOWfXVGO+yXF2Dh6PPq5qM/Df56QC8no4GyPvh3Y1xw5dQOkJF5/XmmxEIHfHYVb5+Z4f+noRre9Pty7usCzZ2scDbnMCv4yDIPZAT7IL6rAhQTuKdxXEwbB0tQIyw/x+2ABYGQ7N4xu1x5bkpOwOTkR/V1aIXzaLOz1n4L+Lq0brHy3xiTCwcIU/r24884Pn7yBgT5uaNuKnUEBAFnphTh9LBnjp/eGSxuHBt1bUwaN6oLWbo7YvSGa003QzN4C/iO74VTsHTzlSL9lGAafjvZFYYUIRxL4fbB8MAwDB1Mz9GreAlM7e+Ir3/7YOGY8Ts2cgyA/7sU/ALArLhnFlVVYOnEQZ2qnQqHEvrBEeHZsjh4ebKs/P1eAuFO3MHaaD6xsXq/VX4dXXzcMn9Adh3Ze4lxUBwC21qYYPcQDUTzuiXmDvSFXKLFfg9TEOnQYBu979cLBydOhICWmHg7FhqQErLkWj/EdOmKmR5d667iTXYB1UfEY1a0Dxvdkz1qjYtNQXlmNWf7sNS0FT8sQ+P1ReHi1wo/Bs2BopH6G3FgsrEzw+5a5quSQhSGcuwTMmqiKC56IYT+b43u6I3jueN763xjlL5bJ4N/RHUNc29RfuBYiwpPicvRp78L5kuXml6OlszWcHLhHx/ycUohFUsx4b+BrH9lfpqevG0qKKjmn0D7dWwMA59QZUPlPR3XvgIf5JfWmw33TbyCGurbF6bfewfrR49DFsfFurCfFZejd3gWGHNPdsgoxRGIp+njxf1+5War2Dh7D3kfldaGjo4M+gzshL1sAhZw7EDugVzsolQnobfoAACAASURBVITcfO7+7dWuJcyNDZFZpNkWHa+DjMJStLC1RNdW3K5NaY0cRaVC9PVqw/ls5+cKoFQSeg14va60lxk71QdKhRLZj/lnnb27u0IuV6KwhO1ac7GzgoudFbKKufteHT2cnHF48gzIlEpcy82Fkgif+vTVyIh5kFcMJRE+GNGbRzeUwdBAjzOIXpCrepZmvDcIRsbcccLXha29OeZ9OgIioQT5Oeznr2O7ZjA3M0IOz7OrjjdG+Rvp6SGzvGEfkGEY2FmY8K52s7EyQVkF/xL9Fq1VFmvh08an8mlKeWkVjIwNYGzC3m5YUK5qv40VvwVXWC5Ec5v6txpOfJqLmMwM3KqdKr8K9hamKBVy923ddsJlalaD2jupBl11G4a9DgTFQljZmvIG40rLVRapPU+KqUQmh7BayrvVc1PgZGWBksoq3sHcxNgAxkb6EJRzu0vqFh+Wl2rmTmksxQWqYK1TC/5U6/qe31KhmHPtjSbcL1UNOv1rvQG5leqDx3W0drAGAOSVcT97NtamkNbIIa5mp5Za1/ZtZXn9q2hfB4X5Kv3TpgPbEJDJFBCKJLBVoxv4eGOUv7GePu4WF0HZwB3/7MxNUVLJo6CsTFEhrObc5AsArGxMYWFlgmyOVLXXjaBECBt77oyCuhdc3f7sOSUVav17dTypUD1IO1OSX3n3RHsLMxTz+GqNDPVhZmqI0jL+FbAOTqq02zoF0lSUFlXCzoF7VTEAFJeq2mhnw93/xbWb6Kk7R+F142RtDolMjrIqfuPEzsaM05UCALa1n1dQLGyS9tVR54po1tyat8yz55dDQUlkcgglUthbNE75X8p+AkNdPYxsp5rhZJZpZiC6OqgGK77ZXN1AxTW42ta+p0X5TW8UAsCje3mwc7TgdN+VVdZvGPLx5ih/fT1UyWTIaqD1b2tughIhj3VU22FlPIMDALRwtUNuJv9ClNeFoEQIGztu5VL3gvMpfyJCrqACLWzqV/45tZbR3ZJiJD5lr75sCPYWprzKHwDsrM1QIuBX/pbWJtA30Gvyl6ikqBJ2jvx9UywQwshQD+Y8h7wU1Cr//0vLv5mVSsHkl/ErbztrM5TwDK5m5kYwMNRDKUcW0+ukILcM5pbGMDXnz6wpKRPB0twY+hwzr7pAr11jlf+TLPg0b4EWFhYwNzBERplmrjlrU2NYmhghq4hbn9QNVKUcyt/MwhgOzlZ4dI9776fXTca9PLTtyL3diaAe3aCON0f516Yd3ikqbNB19hamKOF1TaheZgGP9QQALVvbIyeT35/5uhAUi55NJ1+mznrmm9pViCUQSWrQ0q5+5Z9dUY6ujs1gbWT0ytsS21uaoqyqmneNga21KUrU9K2Ojg7sm1k2ueVfUlj5zBLmorhUBDsbc16XWWG5SgE7Wjbd6WgvU3ciU0G5GuVvwz+4MgwDW3tzlDa15f9UgGZqXD6AynixseLOpnum/M0bvgDtqbASGWUC9HNpBYZh0NbaRmPlzzAMXB2seS3/OmXK51Zz6+SM9LtNr/wl4hrkZpWgXSfu2E+pBl4BPt4Y5W+opwcDXd0GK387c1OUVYk50yRtrVUPHNfoXodLG3uUC6rU7mT4OigrEfJuEldaVgWGAax5lH9O7SIZTS3/9rZ2mOnZFeceP3qlrQkcLFSDJ59bTZ1yelaHkyUK85rO8pdU10BUWQ07RzXKXyCCg5otJYr+F24fK1V783l80sA/gyuf+87a3hyCJo6nFOSWwakFv8sHUD2/dYbWyxTXzsob4/a5/CQLAJ5t09zG2hqPBZoH5V0dbOp3+/AYL27uzsjPEUBU+fq29ebicXoBlEpCu048ln+t7vpXu30YqHZTTKtnaffL2JmbgAicQd+6DuPzmwJAC1dV0DenCV0/EnENxFVS2NjzuH3Kq2BlYcK771DdCsn6fP7VMhmKqqrgYmmJtzy7QU9HByG3uHe21IS6qXoxj1vNzlrlk1YXW3BwslK7w+mrUhdMVu/zF8Kex98PAIUVIpgZGbC2AW9KrEyNYKSvh3x1lr+1GWpq5BBxLA4EAFt7iya1/BUKJYryyuu1/AXlVbyW6au4fS5lP0EzUzO42ag2qWtjbYOCKhFEGu7/4+pggxKhGJXV7K1VLM2NoavD8M5c27mrzqNoatdPxj3V1i28ln9t+6w5tu6oEEuQksne2baON0b5A0BnewfcKSpqUKDStjaLgMvvX9dhfFM7AGjpqlrg0ZSuH0Gp6gVVZ/mrm9Zpqvzr/P0tLSzhaGaGMW4dcCTtTqOPe3SoU/48p4rZ2ZhBJlegkmPfojrsm1lCUCyCjGcB1atSUqf8eSx/pZJQUibizfQBVMr//9LqB1RuiWZW5up9/ja1My+e2ZWtvXmTBnxLiyohlyvgpCbYS0Rqn99iYRV0dRhYmzZswzmFUokrOdno16rVM3ddWxvVIPRYQ9ePa23GD5ffX0eHgbWVKb/bp3bL8aZ2/Ty6lwcLKxPemFVpeRUszIxgwJFunZqVhznrD/HW/UYpf08HRwhrpMiu0NxHXGdRcPn9DfT1YGFmpNbt4+hsDX0DPbV5zK9K3QuqzuevblqXW1oBO3MTGBuoX2ySU9tvLpaqLJu53b0gktXg8F31u//xYV/r9iniCfrWvfDqXD8OTlYqBVHYNO6JOsufz+dfIRRDLlfC3ka92+d1B3sflwnq3afeydpcvc//Wf/y9L+9BcRVUs5tQ14HzzJ91Fj+QpEEMrmCN15VUlkFGzMTjVeV13GrsAAVUgn6u7R+9re21g1V/vVn/PApf0trUzg4W3GeGfE6ybifj3adnHjjUYKyKl7dwBfrrOONUv51m7ilFWvu97evtfxL1SgodQFfXV0dNG9li9ymtPxLVMqRL9WztKzq2YvORU5puUZpntnPWf6AajD1dm6OkNSUZxuONQRrU2Po6eiguJLf8gfqV/4AUNREQd+SQvWWf1Ftmqc9z8ZdgCrg+7qCvQqlEluSkzBqXwg+jopUW9bJykKtz/9Z//Jk/Ng4qNrcVNZ/Qa7KYlbn8y95lo3C4/OvrGq0y4cB4Nvyn8NoXCytoMswGgd9m9tYQodhnsXMXsbO2hSlanL5mzroK5PJkZVeyJvpA9TjUuNxx9bxRin/9ja20NfRwe0GBH1ta7MI+PzSNlamai1/QLUFc3YTKv+yEn63j1JJEFSIeV8eAKo0Tw2Uf05FOcz0DWBj/M8Ue243L+RUViA6k3vzKHXo6DCwNTfhTfd8ZpmqzfVXtbuoiYK+JUWVMDU34lw8B/yT48/n9pErlCgRiuFo9eqW/1NhJWaHHcEfVy7CRN8ATyrK1bowm1mbo0QoVptNBYB3LUVdPnpT+f3zcwXQ0VVlbPFR3xqVUqH4mYHWEC5lZ8HDwfGFs7oNdHXhYmmFDA2Dvnq6OrA2M1abCq5unUpTB32fPCqCXK7gDfYCqsGV16VWWQULY+7nHnjDlL+hnh7a29ohrUjzoK+hvh7MjQ35F3pZm6oN+AKAi6s9Cp+W8e5e+KoIioXQ1dOBhRXb71khrIZCoeT9gmVyBQrKhWhpyz6n4GWyKyrQ0vLFVcDD27RFCwsL7ExpXNqng6UZijn2wwf+sfb43BIAnvkyi5oo6Ft/mqdKMfIFfEuEVVASvbLbJ/LhfYzetxu3iwrw5zA/fNa7D2oUCpRW8ysO59p0z8JybgVkbGQAUxMD3v6tm0k21QrqgtwyODpZqt2/vr41KsWVogZn+lRKJbhZkM95GHtbaxuN3T6AKhuwlEc32FiZorxCzHnYEtD0Qd+M++qDvUQEQTm/26dUqH5W9UYpf0AV9E0rLmxQ0NfO3FTt6C4oV5+R0sLVDkolIS+7afZ2EZQIYW1jxnnsW93Lw/cFPy2rBFH9wV5AleP/8lGXujo6mNOlOxLzchucRguo+raIx+1jaKAHczMjtdaToZE+rGxMUZzfNG6f0sLKetM8dXUYzmwJQBXsBYBmjVD+RIRicRU+P3MKn54+CTcbG5yYMQdT3D3Q3FzVpjwhv2J2sq5N96wn44dvZmVr37SrfAtyNcnx51+jolAqIRBVP0vK0JT4nBwoiF7w99fRxsYGWeXlGrsx7dQsArW1MoFCSagUcQ/QTR30fXQvDyamhnBqyd3H4uoaSGvk/D7/SvXbZrxxyr+LYzOUSSTY3oDtCRwsTZGeX8L5QNjbmEFaI+fdNA0AWrVTxRrOhL/6lggvo1Ao8fhBAa91mp5Z+KydXFxIewwAcKnH8k8vLcWTinK0tmSXm9rZE2b6Bng7/Ah+iI3Gjfw8jT9nMytzPBVUoIznBXGwMcO9RwWcRyE+q6O5NdJuZqOG48CaV0FYIUbukxI48LgliAhpD/Ngb2vOe+xeapbK+mpmzf39VMtkOJ/5GPtup2LV1ctYcu40Zh07jKG7d8Dj77Xw2bYJJx7ex+e9++LA5OnPjsFsXht3Schlb9Vbh3PtPRMf8ZextzXHo0yVe+BlTMwMYWxigIdprz8oWZArQNajonrPAn6YWQRjI32YcGyA9jCvBEoiOFpqpvyJCLFZj/HnlYswMzBAd47zPNxsbFGjVCDyIfchKC/jYGmGJyXlqJKw00PtauNAD3l2LLW0NoVTC2ucPpaMp09ebyp4xv18XI5OQ9tOTrxnAdedkGbHoRuqa2R4UlKmdlb1xil//47uGNGmHX6/fAFfnI2CRF6/K2ZKny7IKi7DofhbLNnQfh1hYmyAtTtjeRWeq5sjRk/xRtieeOxay30sYGO4fT0Ti6ZvRMb9fIyZxt46tkosxeb9l+Hm6oBObuwH/fL9LKw+eQkD3V3RhWf3R0B1+tm7kWGwNDLC7K7dWXILQ0OETJwEX5dWOHw3DZMPh2JwyHasTrhS7xR6ch9PyORKBEZe4JaP6YF7jwoQepz/uL6p8wcgO6MI24JOq71XQ1n/WyQk1TUYN537PIGT5+8g+XY2po5ln+sMADkl5Vh/Oh693Vzg1oyt5BRKJeaEH8G7kWH4PjYam64nIj4nG1K5DJ3s7DHTsyuW9R+E49PfwqJefaD33Evc0dYOg1u3QdDVK7wzruY2FvDr2h7bYhJx4zG3Ap80qjtyC8qxP4LdvwzDYNyM3rhw+jZuJDzivL4xVAkl+GHRXujp6yJgDv8JYbfuP0X05fvw9+vGylZRKgl/hMfCysQII7rWv/Pow9ISzI04hvnHw6DDMPh7zHjOk+NGt2sPb+fmWHLuNE6lP6i33sm9PSGslmLzuQSWzKdbazSzt8CG3Rc4B1cA+Gy5P4QVYnwycxMS4jQbcOrj4pnbWDxnC3R1dfDBV2M4yygUSqwLiYOttSl8OXbO3RqTCIGoGpN7e/LfiIjeiB8vLy+qQ6FU0tpr8dQmOJDG7t9NuRUVpA6lUknv/n2E+ny7gUoqq1jyA8eTyDdgJV1IeMhbh0KhoOCfw8nPcxntWHOGlEql2nuqoyi/jH5fcoD8PJfR7BF/0cUztznLBe84T/0mraQ7D/JYsqwiAfl8s54mBe6hKomU914SmYwmHdxHHdevoZv57HpeplIioSN379Bbxw5Rm+BAcg0OpIkH9tLOlGQqrmL3HRFR8KnL5LE4iK7cz2LJlEolfbcyggZMDqTUe7m8993050ny81xGl87eqbeNmnDh9C3y81xG+zaf55TnF5bT8FnB9PH3B0ihYH+XcoWCZq89QH2+3UD5ZZWcdfyddI1cgwNp181kyhdWklyhaFAbS8VV1GfbJhq0axtVSiScZYTVEhr123Ya+tMWKhOJOcssWxlBg6cF0ZPcUpZMUl1D88YG0TujAqlazP+caIpcJqdv399Fo7t/TzevZfCWk8nkNPuznRSwYBOJq9n3PZZwmzwWB9Gxa+q/71JxFf0QG03t1q6irpvW0fYb10kql6u9RiSV0pTDodRu7So6lf6g3s/048Gz1O3LNfQov4Qlu5DwkHwDVtLByOu81xc8FdBHUzeQn+cyCll/juTyhj0HdSgUCtoZfJb8PJfR57M3U2kx93NHRBR25ib5BqyksxfvsmRZRQLqviSYvt53ioiIAFwnDp36P1fqmv48r/zriH78iDz/XktemzdQfPYTNd1KlFFQSt2WrKFloadZsucf1GpJDW8dCoWC1v4cQX6ey2h7IwYAqaSG9m0+T+O9l9O4nj/Sno0xvC/kw8eF1H9yIP216SxLVjeY9f52PeUL+B8QpVJJn0SdINfgQDr5sP6X4GXyhZW0NTmJxu7fTa7BgeS+YQ3dKy5ilZPUyGjsip3k9+s2quLoP6FIQlMXbiX/9zZRWQX3AFJTI6NPZvxN/n1+pqfZ7JewIZQWV9KU/r/RohkbSS5jKwqFQkmLfjhAw2cFU15hOWcdO84nkcfiIDqelMYpv1tcRB3WraYPT0S8kiGQ+DSH2q1dRYtORfLWk5ZTQN2XBNPCrWGcA1WJQER+s9fSR9+FcspTkx6Tn+cymjn0D0pJeNRo5UREtGFFJPl5LqNTR5LUltsXnki+ASvp4rV0lkwgFFO/7zbSnHXcAy8RUY1cTjtSkqnrpnXUbu0q+iE2mkrF3M8OF0KplCYf2k9u64Lo9CN+o66uPX2XbaB5Gw+zvgOlUklf/HKEhs8KpmKBkLcOSXUNBX53hPw8l9GyD3ZRZbnmbSUiElVW0w8f7SY/z2W0+sdjJJXKeMuWVVTRyDnr6OPvD3C29/3NR6n3t+upuEJERPzKX3f58uWvZarS1GzZsmX5ggULXvhbG2sb+LV1Q0xmBnbevAEzAwN0a8a9IMLazBiSGjlCr6Sib/tWaGb9T3aHjo4OXFva4vDJGwAYeHm6sK4HVNNo7/5uKC+tQvjeeMhkCnTz4T5M43mICPHn7+GnT/bhSsxd9BncCcvXvoW+Q9w595hXKgnLVkagpkaOFUsnwvClg2RO33yInXHX8eW4AejDcUJZHcHXrmLPrZtY0rcfZno2/MAUMwND9HByxkzPrvBr64bIB/dxPS8Pk907Q+e5z6ynq4P2TnbYczEFMrmCdWqagYEeunRqjiMnb+BRVjGG9evE6jNdXR10790WUUeSkJLwGMMmdOf1w6uDiPDn0kPIzSrBb5vegRVHCufRqBSEnUnFF+8N4/yu0/NLsGTPKQzxaItFo3xZba1RKDD/+DEoSInt4wNgYtD4bR+am1tAT0cHu1JT4GBqCk+Ow3XsLcxgbmyIfZdSYGqoj26uL6b+mRgbwMrCBEdOpcDWxgwd275Yh6OzNdp2dEJc1C2cPpaMqKNJKMovh6m5EewcLTQ+we34gQTs3Xgek+b4Ytq7A3nL3b7/FL+ti0JfrzaYP82XJV8RFos72YVYN38CKxuFiBCblYkPTkYg4sE9eDu3wOaxEzDZ3QPG+pqfmGWgq4tR7dojITcbu1JT0NHW/tkK4JcxNtCHubEhQi/fhKuDDdyc/jm2kWEYuLs54cipFJQIRBjYm9tFpaeniz6DO8HGzhwnDibiwunb8Ozpyrtq/3lys0rwzYKdeJCWi4Vfj8Wcj4ZCT00GVfCO87ibXoA/vvZnBXvP38nA1phEfD6mH3q3V72HP/30U/7y5cu3vFzPG638AcDa2BgTO7rjkUCAnak3kF1RjoGtW0NPh915XVo54UTyPSQ9ykGAj8cLx+M1c7DE04JyREbfwhDfDrA0515uXjcAVAiqELY3HrIaObr5tOV9gZ5kFOHPrw/j4PaLsHO0xDd/TcPUeQNgxlM/ABw/dwvhZ1Px5YLh6Nz+xRddWC3Fx9vD4epogx8mD31BCT9P+P17+PliLCa7d8Y3vgNf+XxcOxNTOJqZISQ1BdZGxuj2UrDN2cYCxZVVOBifigGdWrNSI+2szWBhboTDJ2/A0FAPXThOSDKzMEbLNvYI2xOPKqEE3moOdFcqlRCUiJCVXog7yVm4duE+Yk7cxNGQK7iRkIF3F4+Ez8COrOuy8wT4buVx+HRrjYVz2P0ikyuwcFs45EolNr43kfPg9NUJ8Yh69BDBfmOeLTx8Fbycm+NmQT723UnFUNc2sDdlB+k8WjoiPb8EB+NvoU+HVs+2fK7DzdUBt+49xem4NIwc6A7Tl9Y1tHS1x8RZfdC2oxPEIiniom4j6kgSzh1PgaBYCAsrE1jbmfE+J9evpGPlsqPoNaADPvvJn/NoSQDIL6rAp8sPwcbSBH9+GwAjwxcVdkrmU6wIi8Pbg7ww1uvFs4mVRFgUdQJBCVdgZWSMwOGj8HnvvrAzadx2z4Z6qn3+43OyEZJ6A+52DmhjzT0AdGxuj0v3s3DuVjom9/aEwXPK18LcGHK5AkejbqK7R0vek/8YhkH7zs3RvXc7XIi6heOhCbB3suQ8hKWO65cfYtmHIZDVyLF83VsY4Oep9l1Ne5iPVVujMX2cF/wGvnj8pFgqw6IdEXCytsBPU0c8+474lD9Drzl7hQuGYXQBXAfwlIjGMgzjCuAAAFsAyQBmE5Ha3Zh69uxJ16/zn0SvJFKd45kQD3d7B2waMwHNLdgZGudupWNxyAl84z8YM/u9eCB7aVkVZn6yHZ3dnLHq+0lqvwSlUomNv5/AiUOJmDK3P+Z9NuKF8qLKauzbFIuI0ASYmBhgzsfDMGaKt9qcaAAoq6jCzE92ol0re6z9aSqrDSvCYhF65SZCP52Bzi25j2BMysvF7GNH0N3JCSETJ8OAIzDWGIgI846HISkvF2dmvcPq38pqCSb+tRu2ZibY/9kMVkCOiPBj0AlcSHiItT9P4zwiDwA2rzyFsD3xWPjtWLTr5IzCp2UozCtHYV7tv0/LUZRfDtlL2UFWNqZwdLaGh1drzP98BCtLQq5Q4qPvQpGdV4Y9a96BHcfCuXVR8dgSfQ3Bc8djiEdbljwlPw9TjhxAQCd3/DVspEb9pgklYjHGhu6Gqb4BIqa/BTOO2URltQRTg/YBAI59OQcmLynW3PwyzFkcAp+urfH70glqn98qkQRXY++pgsFXH0EhV6J5KzsMGumJgaM8XzhT+UlGET6fvRmOztYI2v0e74K5KrEUH3y7H8UCEbasmAWX5i8qWplCgalB+1AlrUH4krdZ7T+YdhvfxJzFol698ZF379f23FZKpZgTfgT3iouwccx4DHVlf6+A6lzfmWtDMWeAF74cP+AFmUQqw+zPdsLIUB87A+eotcwBoKxUhN+XHMDt61kYN90HC5aMgv5z++8QEY7suoydwWfR2s0RP6yZpfZAHEAV5F3wzT6UllVh/9p5rAyqtaeuYGtMInZ9NAVebf55txiGSSYi9kHlXL6g1/0DYDGA/QBO1P5+CMD02v9vAvBhfXVw+fy5qC8OoFQqacGmo9Tn2w1UXCliyQ9GXiffgJV0LCql3nsplUpa94sqBrAt6DQplUqSyxV06kgSTR3wO43s8h0F/xxO5QL2ffj4de0pGjh1FWXmsP3eaTkF1OWL1fTr0Rje67PKyshr8wYaHLKdyqq5A4SvQm5FBXXeGExzI45y+qijb6WTx+Ig2haTyHm9qErl/5/47t9q/f+fztpEfp7LXviZOuB3WjRjI/36RShtXRVFx0MTKPHiA3qSUUjVVfUHM3cfTSDfgJV07tI9TnlqVh51/XI1Z1yIiEhcU0ODQ7ZTvx1beAO0r0JCTja1XbuKPjt9ktf/n/gohzwWB1Hg8Quc8n1h18g3YCXFxmse46koq6JThxNp6fztNLLLd+TnuYw+nLyODmyLo4dpufTOqECaPmgFFeaV8dYhkyvoi1+O0IDJgZSUyg78E/0TR4m5/YglKxVXUffN62nq4VBSvEIMhY8KSTWND91DHdatpvOZ/IHq5YfOUdcvV9PDvGKW7FJiOvkGrKTQCPXxjjrkMjltXnnqWQC3pFCVmCKprqE/lh4kP89l9OsXoRo9u0REYadTyDdgJUVfZj+/mUUC6rZkDX27P4olw/8q4AugBYAYAEMAnIBqd+YSAHq18j4AztRXj6bKn4goQ1BKw3fvoHZrV9G5DHbA6Z+O4gj+yhW0+JfD5Buwko6fS633Xs8PAEE/HKOPp6mi/ovnbKH0u081bjMRUcqdbPINWEmb9l5kyeQKBU1fvY8G/riJKsTVnNeXV1fTsN07qPvm9fS4TNCgezeEHSnJ5BocSBH32ZkGRESf7jxOXl8F05NibmXxIKOABk0Noi9+OcIf8KuRUUrCI7p28T5lPdJMuasjPbOIBk5dRd8HHueUi6U1NHbFThr+y1aqFHMr9h9jo8k1OLDe5IJXYe21eHINDqQDd27xlll+6Bx1+WI13cnOZ8lkcgXN/SKExs/bSBVC7udEHSVFlRS2N54+e+ufwXdczx/pXmq22uvWbI8h34CVFH7mJqc8T1BB3l+vpY+3h3PKl5yLIrd1QfSghK10Xxfl1dU0bv9u6rB+NcVlPuYsUyYSk+93G+mdDYc4g6lLfjtKw2auoeJS/uDvy8RF3aIJvX6i6YNX0IUzt+njaRtoZJfvKHRLrMbJAoJyVZD3kx8PcrZrwabaIC+HQfu/VP5HAHgBGFSr/O0APHpO3hLAnfrqadW5Q4MsAqFUSmP2hVCfbZtIJGUrjjUnL5HH4iBKzmCnH0qkMvrilyPkG7CSIs42bACYNfRPOn/yZoMzQGpq5DTrkx00+YPNnBlHoZdvksfiIDqRzG211sjlNPPoIWq/LogSctS/qK+KXKGgiQf2Us8tG0ggZs8uCsuF1Pvb9ZzZE3Uci1JZMbuPJjRpW4lUffv24l00bt4G3tnGirDz5LE4iBIeciv2y9lZ5BocSD9d4E4dfV3IFQqadewQddqwhu7zKMIKcTUNXr6ZJgXuoRqOtMf7GQU0YHIgrdjAPYPRlPxcAR3ZdYmSr7INqOep+y7X7uDvm0XbI8j767X0tJSdlp34NIdcgwPpj8vcs5n6KJWIaHVaDCUVc884nqesWkxj9oVQh/Wr6WJWJmeZw1dv8b5rufllNHhaEP0YFNmgSRkbIwAAIABJREFUNmY+LKB5Y4PIz3MZ+ff+ma7Gcr/HfKzYcJoGTOH2CJxLfUgei4No78UbnNf+T5Q/gLEANtb+v8HKH8ACqGIF143aOtGH8fupskZzayY57ym5BgfSCo6HqkpSQ8N+3koBK3eTjCP1rTEDwI2rj0hc1Th3wJ5jKpfE5ST2lLi4QkR9vt1A8//mVqZKpZK+jj5DrsGBdDiNe81AHefzHtDQ02vou+QIulac2egp9r3iInJbF0RfnmVPM4mIDsWnqvK4E7jbo1Qq6YdVx2nA5EC6mZbTqDZoyuZ9l8g3YCVdSmT3LRHRtfRs8lgcRL8f41ZeFRIJ9d2+mYbt3kHVMv5U4NdFUZWIvLdupOG7d1BVDff96txrW6Ovcco37I4j34CVdP1W081SiIgSb2bSgMmBtOS3o7wppLF3HvG6AmvkcvLbs5P67djC+1n5kCrktPNhPHlHrqCOx5ZTt4hfKaGI26J/HoFYTKP3hVDH9Wvo0hP2gKFQKGnGmv006MdNnLPAbQcu87pf1CGqrKY9G2PoSUahxtcolUoKjVCtQ9oQEseS16fHiPiVf1Ov8PUFMJ5hmCyoArxDAAQDsGIYpi760QIA5/JFItpCRD2JqKeTsSUuFT7CtLhteCzUbCl1DydnTHH3wI6UZDwSvLh3uomhPpZOGIiH+SU4GJ/KutbQQA+/fTUBfXq44q9NZxFxll3meRiGQffebXmDYeooKKrArsNX0b9XO/j2ZAejAiMvQiKTY1nAEM4g3raU6ziYdhsLe/pgsrsH733ulufjy6QjUBLhVO4dvH0pBMPOrEFQWjTSKxt2QlpHO3u87+WNo/fScCk7iyWf5OOJHm2aY2XkxWenNT0PwzD46oMRcHKwxPLVJ1DWRMdkpj3Mx96waxg9xAP9vNl9K5JI8f2Bs2htb43PxvTjrOOXi7EoqhIhcMQoGOlpnm5YR5VMiozKYlwpzMDRrBRsuH8BP6RE4lBmMmd5exNTrPYbjYwyAX6Mi+EsM9SzHYZ3aYe/zyYgq5i9Ncm8qX3RvJkV/tp0FpIm2pDwSW4pvg+MROsWtlj++VjO1FyxVIYVYXFo18wWcwb2YMl33EzGQ0Epfhw4GCYapnISEWLzH2B89Eb8eecsutm0xJ7+76CFiTU+uLoficVZaq+3NjbGHv/JaG1lhfciw3E970X1o6PDYFnAYJSKxNh49irr+rcm9oK7mxN+DDqBzfsu8W789jKm5kZ468MhLwTT1SGVyvDr2iisD4nDoD7tMX8aezX11phrKCgXYlnAENZJf8n5T3HyIf8q5yZV/kT0DRG1IKLWAKYDOE9EswDEAphcW+xtABH11WVjaIod/eagUibB1LitiMnTbCn1V337w0RfHz/Gna+bTTxjqGc7+HZohfWn4zkVlKGBHn5dohoAVm4+V+8A0FjW7DgPAPh03hCW7Fp6Nk7euI+5g3s+O3ziec5mpOOPyxcxql17LO7Dzqmuo7C6EguvhsLSwBgHBs3HpdFfIrBnANwsHLEjPR7jY/5GwPnN2Jkej6JqzTYC+9i7N1ytrPHd+WiIZS8qGB0dBsunDIOkRo4V4bGc15uaGOLnL8ahQliNX9edUrv/T2OQSGX4dd0p2NuY4dO5gznL/BVxAQXlQvw6w+//cffe0VFV3f//K733ThJCQiehB5ASeofQe5eiCIoFsKIPKgqKAoqiFKVDICT03iGUQAgJKUACpPfeMzOZOb8/YnwY7p0A6vf3WT7vtbIWes69584t+5yz93u/t2wxnDOPEwm5H8eCTl1oK8PB1wjBo9I8wnIecSA5kp/vX2JZ5BHmXdtF4LkNdDq6Cv9jqxh+fgNzr+9i2d0j/HT/Eqcy4vhP1DFOZ8TLXld3Ty/e7PwKIffjCLkfJ9vno9F9MDE05PPgc5J7Z2pixAfzB5KRXczv+68/71a9NIpLK3l/5UGMjAz45qPRsto9ABvP3iSzqJRlY/tK2F8ZpaX8GH6DAT6N6e/T5IXGTSjJYc61XSy4GYSBnj4bu05hU7ep+Dt6sS1gJu5/TAC381PqPY+9mTm7Ro/H2cKCD8+fRqnWlm/w9XRl/Ctt2BsWxcNMbTl3ExMj1n8xkcD+bdgZGs6Sr0IoKftnZZ1zC8pY+GkQp6/EM29yD75cHIjJM+yopNxCtl26wwj/VnTwcddqU6nVfHLhHCuvycuuwP+dts8HwHt6enqPqKV7/vYiB3Vy9CK49zx8rBx5M3wf6+IvoFTXLwbmYG7Okq49uJGeKhF70tPT46PRfVCo1Hx39Irs8U/vAFZvPEvIib8mfSyHhCc5fLDyIGG3HzN7QjdcnbSpkwpVDStCLuDhYMO8/lLtn+jsLN49fYI2Lq58P3CwTs5/uUrBgptBlNUo2NB1Ms6mVpgbGjPMszUbu03h8pDFLGszBCN9A76NPUvvU2t4NWwHQUkRpFfoFrwzMTRkZb+BpJWWsObGNUm7t7M98wd24Ux0IodvyxuwZj4uLHq1D+F3k9kZGl7f7Xpp/LrrCmmZRXz85hAJ7x3gUtxjDt6KY3Zff9rKaCPlVVbwyYWz+Dk5s7CTVB9ICMF7tw4QeH4D867v5tO7R/npwWUuZydSrKzCy9KBUQ3bsti3P6v9x7AzYBZnBy4iesQnhA1dShs7d5ZFHiGlXF4/aVHnrrzi7slnF8/xsEC623WytmRxYAARj9M5EB4jae/QuiHD+7Vm35EIHjzOfpFb9kJQKFQsW32EvIIyVn4wClcdvPfErHx2XI5kZKdWWtRDqL13n1+uXfR81ku66HkWaRVFLL97jNEXNhJfnMknbQZzqN98ero2/bOPg4kF23rMwM3MhvnXdxOel1TvOR3Mzfm8dz+eFBXx210pjXzR0O5YmZrwdegFyeRqYmzIB28M5IM3BhIVl86cpTuJefDPCOhFxqQy9/2dpGYWserDUcwc94pkxy+EYOXBi5gZGfHucOmOdce9KBIK8vmsp/yi58+T/Bv+nmb7VNeoxMd3DokWocvFkDPrxY3n+Plq1GoxMmiXaPvrepFcJGWgrD95Tfi9t0Yc1pHKL4QQCqVKvP91qOg+ZrX4av2JemUg6oNarRFhtx+JNz8NEt3HrBYDpv4gdh8Ml/hLNRqN+DTotPB7b40Iu58kOU90dpbw2/CDCNi6SeSW66aS5laVidHnfxV+B78QF7OeT/9LKssX6+MvioGnfxQtQpeLFqHLxaDTP4ovoo6LsGx5n/myC2f/kJB4IGlT1ajF7A3Bot2SdbIUv7rfunztMdF9zGpxUAdb5GVRp32y7jd5Wuz99BzR5aOfxLjvdgqFSppKX65QiBF7d4qWP6/TyUD5PvasaBG6XHx+95iIyEsR6eVFQqGuX3fmaaSVF4ouR78RfU+tFekV8syonPIy0XnzL6LLll9kGVwajUbM+SVYdHj/BxGdLNVuKimrEiPn/iLGvr5RFBa/OOVYF0rKqsQbn+wRPcbK68rUoayqWgSu2iZ6fvaLKCiTBtl/i4wQ3j98Jzbf0U2b1Gg0IjwvSSy8ESRahi4Xfge/EF9FnxBFivopzDlVpWLY2Z+E78HPxdaE688lX8w/dlg0W79GRGZK2Xmh4bHC7701YsPpGzqPj0/MFGNe+1V0H7NafP3TSVH4ktIOdSgqqRArfjwhuo9ZLSYu3CKepOpmPtXRZveGSb+X6Ows0fyntWL24VChqZ21ZH3+/78kef0TkEvyupKdyIp7J0mrKCLQszVL/QbiZCovfZxWUsKIoF24WVkRMn6yVqp4jVrDaxtDuJeSxc63JtHSQ94np1Zr2Lr/OttDbuLj6ciXS0fQsEH9euZ1UChUnLocz/5jd0jJKMTZwYpxQ9sTOKANVhamkv5B16L5KvQCr/XvwltDtH19eZUVjArahb6ePsHjJ+FqKZ9CnlxewLxruyhUVLCuywQCXF5saw21i4Lk8gKu5T4mLOcxt/KTqVKr+KztUCb7dNL+bTU1TDsYTFxeLkFjJ9LmGfdIebWC1zeGEp+Ry7pZgfRqJVUhVKpqWLb6CNfvPOHDNwYxvH89aoTPQdjtR3z87WG6tGvEyg9HS3yhGYUlTPsxCEMDA3YtmiQpzq5Sq3nt2CHCUlP4dfhI2aSg3Y9vseLeSSZ6d+Q/bYf95QzquOIsXg3bjq2xOTsDZuFiJk1MTCjIZ0rIfkwMDQgaO0lSk6GovIrJP+yhWlVD0NtTtKRLAB48ymbhp0EYGRrQ3s8T/zZe+LduSEN3+5e67ryCMhavCCEts4hP3x5K327NZfspVDW8u/0Y1x8ms/n1sXRq4qnVfj0tlZmHDtDPpzEbho6Q7FiV6hpOpMey43E490uysTU2Y6K3P5O9/WXvjxzKVNV8fOcw57IeMLBBS77qMBJLI/l4XHF1FaOCdqNQqzkyeRpOT2UUCyH4ZO9pjkXe56c5o+jZ0lv2HJVVSrYduMG+o3cwMzXi9SkBjBjQ5oUkSoQQnLgYy4YdVyivVDBlZCdmjntFkh1dh/DEVF7bGEq/1k34fob2u1dYVcmIoF0AHJk0DXszc51JXv9q4w9QrVax6WEYWxKvYWpgyNut+jLJ2x8DPelNv5KSzKuHQxjRvCVrBg7RumkFZZVMXLsbQwN99r07FRtzqUGuw827SXz5wwlUNWo+XDBI50cAtRm7oSejOHg6iuLSKpr5uDBphD99uzbTmSV450k6c38JoVtzL9bPHqmVSq9Sq5l+8AD3crMJHjdJp7xATFEGr1/fA8DGblNobecu2+9FoVTX8Fb4fq7lPmJzt2l0ddY24PmVlYzet5sajYaDE6dIJqTSqmpe2xhKQmY+P84eQY8WjSRjKJQ1fPTNIW5HJ/PxwsEM6aM7eA21Pv2CogoKiisoKCqnsKiCvMJygo9H4tPQkR8/n4CZqbYvuriiiunr91FQXsmONyfQxNVRq10IwfvnThNyP46VfQcw0a+NZNzTGfG8eyuYvm4t+KHLeNl37WUQXZjOnGs7cTK1YnvATJxNpZP5/bxcpoQGY2lsTNC4iX8Wg6nD4+wCpq0Pwt3ehh1vTpDIUsQ+zOTY+Rgi7qWQnVdbQMbJ3pKObRri39oL/zZesrrwdUhJL+C9Lw9QWl7Nqg9H69S/KqtSsGjrESIep/PZuH6M76p9/9JLSxgZtAtHcwtCJkyRZDJvf3STzQlhFCgqaGLlxIwmrxDo2RpTg5cPtAsh2PboBt/HncPTwp4fukygmbX8wu5+Xi5jg/fS1sWVnaPHa8lvVylVTF+/j8yiUva9MwVPR921M5LTC1iz+RyRsWk083Fh8bz++DbTLe+QnF7AdxvPEhWfTpuW7ix5bQA+DR119s8uKmPiut3YWpixZ9FkLJ56v9UaDbMOh3A7M4P94yb9uQj7nzX+dUgqK+CL6OPczEvC19aN/7QbJmvwfrp1kzU3r/GfXn2Y2VabfXAvJYtZPwfTuaknP88ZiYGOIgoAOfmlfPb9UeISshg/rAMLpvfC6CmRtqS0fPYdvcOZK/EoVWq6+zdm0gh/2rXyqHe1lV1cxsS1e7AyNWbPO5OxNtOehJZfOs+Oe1GsHTSUkc1byp4jLOcRb4fvx97Egs3dp9HIsv6CGy+KcpWCyZd/I6+6jL295uJtpX3e+/l5TAjei4+dPUFjJ0qEuEoqq5n3awiPcwpYP3ukRAAOandIH6w6xJ2YFBbM6IWttTmFxRW1Rr6o/A9DX0FhcQUVlVJFEH19PZo3duHbj0Zj90yRkGpVDfN+PUBcWi6bXh+Df2OpvMTq61f5JeIW73TpxqIuXSXtt/KTmXttF61tG/Bbj+l/ySjJIbIglXnXduFmbsv2gJk4mEj1bGJyc5gWGoyjuTmhE6ZgY6r9boQ9SGbhlkP0auXDulmBsvo7Qggyc0qIuJdCxL0UImPT/gxWNvKwp+MfE0F7X08sLWpXyvGJWSz9KhR9fT2+WzaW5j7yC4680nLe2HyIx9kFrJg8iGEdtLWVqlQqxgfvJa20lEOTpuJtqy1nEJwcyWd3j9LVyYe5zbrT1cn7b2tSAdzOT+G9WweoqFHwefvhBHpKJ3SAQw/iee/MSea078gnAb212tIKipm0dg9udtbsfGuiLDmgDkIILlx/yPptl8gvLCewf2tenxqArfV/q8UpFCq2h4Sz5/AtzEyNWTi9F0P7+unUTAJQ1tQw6+dgnuQUsuftyfi4aHsd6t7dlf0GMtH3vzvn/3njD39snzLiWHXvNAWKciZ6+7PEtz8WT233NEIw/9hhLqUksXvMeDo10DYA+2/c48sD5+nr15gvJw2UGN+noVKp2bDzMsHHI/Ft5sbn7wWSllnEvqMR3LybhLGxIUN7+zJheEeJzokcFKoaZv28nye5hexZNJnGzxQQCY6P5YNzp5nbviMfP/Ny1uFwajTLIo/Q1NqZjd2m6nSD/VWkVRQx8dKWWtZQrznYGGsL1J1/8pjXjh1iSJNm/DhkuGRLX1xRxZxfDpCSV8SGeaPp/IxLAGpX9O9/HUpk7H8rWJmZGuFga4GDnSX2tuY42FniYGeBg60F9nYWf/7bxspMdqut1mh4b/sxLsY9ZvX0YQySKSCyI/ouyy9fYLJfG1b06S8xPAklOUy7uhVnUyt29ZyNrbFucb6/glt5ybx+YzcNLezZ1mMmdibS0pK3MtKZfjCYTu4ebB0xRsKg2X31LqsOXWJO3046qatPQ6MRPErOJSImlYh7Kdy7n061ogZ9fT1aNHbFt5kbx87HYGdjzppPx+HhJq8/k5JXxOubQiksr2LdrEDJxC6E4J3TJziW8IDfRoyhdyNt98ndgjRmhm2ns2MjNnab8rd3U88it7qM924d4E5BKpO9/fmw9SCMDQwl/eoWVz8OHsbwZtqT19X7SSz87RDDOrTg68mDnzsxVVYp2br/OvuPR2JhZsxrUwMI7NeaOzGpfL/5HBnZxQzq1Yo3Z/aSLFTk8MWBcwTfiGHtzOH0b9NUq+3M40TmHz/CJN/WfN1voFbbv974+3VoLWIjpYwGOZSpqll//yK7H9+mp2tTfn5lkpYRKlUoGLVvNxVKJUcnT8PZ4r8GUgjBzit3WXvsKm52VqyZOZwW7vXzci9cf8jKn0+hVKlRqzXY25ozZkh7Rg1sqzXb1wchBJ/uO8Ph2/GsmxVIv9ba/vno7CwmHtiHv7s720aO1dqW1h3/e+J1vos7xytO3qzvMlGnj/PvIiI/hdlhO+jo6MWmblMxekZBdXPkbVaGXWFR566884qUm1xYXsmcXw6QUVjChrmjZVfgKpWahKRcrC1NcbCz0EklfBEIIfgq9CL7rkfz4ajeTA2QVjM7+SiBN08cpZ93YzYMGyG5v1mVJUy+/BsC2NtrDg3Mn18z+a/gWu5jFtzYSxNrZ7Z2n4G1sXTxcSA+lvfPnWZq67Z80buflhESQvBlyHmCb8SwYtJARnbyfanxlaoa4hOyiLiXwp2YVOITs2js5cTqT8bqLMIel5bDgi0H0WgEG+aNpnVDKSW27p1Y0rUHCzp10WrLrSpj3KVNmBoYsb/3vJeeVNVCzcOyBBqYNsDWWPdzUWnUrIs7z++PbtDGzp21ncdLnqNSrWZq6H7u5+cROmEKzRy0XTC/nLnJhtM3ZIUhdeFJaj5rtpwjKi4dF0crcvLL8Gxgx5LXBuh0nz2Lg7fi+GzfGWb38efd4QHa5y8qZFTQbnzs7dk3diImhtqT2v+psNs/8efQwkH8+miTKFbKF9+Qw65H4aJF6HLx031pZtyD/DzR6ud1Ytz+PbKVgSKfpIu+n28SHd7/QYTcjHkuYyAlo0Cs2nBKHD13T1TXU4hBF3ZfvSv83lsjfjp5TdKWW14uum75VQRs3SQrp6DWaMTK6FOiRehy8W54sFDU6B7/blGUWBG3UmxL2iEiCu+ICtVfYyaEJt/9k+nyLDQajVh69qTw/uE7cfShfBZkXmm5CFy1TXT6cL24++TlNJBeFpvPhQu/99aI73WIoYWnp4nmP60VY/ftFpUyWaZFikox7OzPwv/ISvGwOPv/6bUKIcSlrATR+uAXYsLFzaJMKZ8xvjLssvD+4TuxPUqa0q+sqRFzNgSLdkvXycqXvAyqq5X1vvvXHyaLzh+tFwO+3Cye5EgriQkhxJWUJNH4x+/FguNHJOdS1KjEpEtbRIfDX730vS1XlYvjmSfFO3eXiBnhs8XCO4tEbLFuxl4dTqfHi45HvhavHPtGlsGWXVbLsOqz/TdR8oyAn1qtEQu3HBTtlqwTx+7cf2EZF41GI05fiRfT39kqtgSFvbCNUNWoxbZLEaLD+z+IOb8ES7J4yxUKMXDnVtFx488io1S+oiH/C8VcjAaacjH3EmYGpjSy8Hrutqu1XQPSKorY9Tic1nbueD3l+3Y0N8fLxpbfoyIpUyok21A3O2sCO7YkPj2HnVfuklFYSrfmXrJ1QwFsrMzo0akJzXxcJOyS5yHicTof7j5Jz5befDpO292gVKuZe/QgqaUl7Bw1Ds9nCrArNWo+vHOQ4JRIpjfuwhftA2VrGQBcyQvj18ebEQielD/hWsENTmadJq4kniJlEUb6Rtga2byQn7WlrStVNUp2PrmFnYk5bZ6Kr+jp6dGzYSPCM9LZdS+aAK9GuFpqu5/MTYzp36YJ5+4lsv9GDJ2beOJi+/zCFy+LIxHxfH3wIkPbt2DZ2H6S35ZYUMCMQwdwtbRk5+jxWJlo75aq1Srm39hDQmkuG7tOoY29vAx1HYQQVKorKVAUklWdRVJFMg/KEoguvsftwgjC8q9zPucCJ7NPkVj+iDa2bTDQ035ejSwdaGbtws7H4dzKT2awhy/GzzzTrh6e3M/LY1v0Xdq5uv1ZGB7AQF+fXr4+nI1O5HBEPAPaNMW6HgJDfTA0NND5PpyKesh724/h6WDL7wvG4+EgXXWnlhQz81AIDW1s2RI4CuNnVqWfRx/nQtZDVncaSxcneSbNs8iqyuZgxiE2PfmNeyUxeJk3ZJT7CFKr0jmdfRZ9PX2aWjbRed2NrZ0Y0KAVV3Iesf3RDdzMbWhp+9+gbG1RKFe2RUWSUJDPsGbN/zyXnp4ePVo24mZCKnvCooh8koFfQxfsLOvf4evp6dHYy4nRg9vRwa/hC9mImNRsFv1+mCMR9+nevBHfTB2iFcgXQrD47EluZWawKXAUrZy0PRSHUqMJy3nM0Z9+/7/T8/8n4O/vL45ePcaOlF3El97H26IRM72m423ZqN7jqmpUTLnyG5mVJRzo8xqeFto+yxVXLvF71B3WDBzCqBatJMerNRo2ng3n17M3aeLqyJqZw2nkVL/u9otCpVZzJjqRbw9fwtrMlD1vT8bKTNv4fHbxHLtiovlh8DACn/FBVqgUvBW+nxt5T3jPtx9zm0qrTkHtS3Is6wQH0kPxs/blzaZvYKRnxKPyx8SWxBFbGkdyRQoCgYWBOa1sWuFn7UtrGz8cTHTHKtRCw5s393E1J5GN3abS3VmbEllQWcno/btR1KjZP26SloGqQ3ZxGa9uCKakoprN88forFHwV3D9YQoLtxyiY2N3fpk7GqNn2FXZ5WWM3b+XGo2GkAmT8bDWNl5qoeGd8GDOZz3g+07jGOIhdaHcLozgYu5lymrKKFWVUVZThlrIF/s2NzDH2sgKK0MrzA3MuFcSSxsbP95quhAjfWkA8XRGPItvH6CDQ0M2dp2K2TPSEhVKJRMOBJFWWkLohCk0sdeOESXnFTHlh7242Fiy862JWJr+c27AvWFRrDx0kfaNGvDj7JGy7LhKlYqx+/eQXV7OoYlTJc9/X1IEy6OO83qzHrzj26/e8YQQxJXGcyb7LNElMRjqGfKKQxcGuvTHy6LWdVKtrmZr0g5uFobT1qYNrzeei4Whbl96ZY2St8L3cTs/hV0Br9LGXpsgsi0qki+uXGRx1+6SJD+1RkPwjRh+PHmNKoWK6b06MH9AF9niPy+LsioFP568xr7r0ThZWfDh6D70by2dzLZERvB12GU+6B7A6x21k0Dji7OYcvl32jt4si1g5r/b518X8BVCEF54iz2p+yhVldLXuQ9jPUZjYah75k2rKGL8xU24mduwp+ccrY/oaepkyPjJtHSS9+9ff5jCB7tOoFJr+HziANmA4YuitKqakJux7L56l5yScnxc7Fk7M1ASva8rbjGvgz8f9dAum1ekqGTu9V08LMlmRfsRjPKS9z9qhIbdKXs5l3uBrg6vMNf7VQz1pYGuMlUZcaXxtZNBSTxFqtrMXjdTN/xsWtHaxo8WVs0xMdA2IBUqBZOv/E52VQlBvebiY6XtI00sKGBSSBCmhkYEjZ0o4agDZBWV8uqGYMqqFGyZP05nnsXLID49h1c3BOPpYMu2heMlhq9UoWDigSDSS0sIGjtRQpkVQvBl9An2JkXwUetBzGgizfCNKo7mh4SfcDRxpIGZG9ZG1lgZWmFtZIW1oTVWRpZYG1r/afCfve+Xci+zNXkH7W3b8WaTN2Sfy7G0GN6PCOUVJx9+6ToZk2eClBllpYzetxtzQyNCJ07B3kz7O7iZkMr8zaF0a96I9bNH1MtgexEIIfjp1A02nQunt68Pq6cPw9RIet1C1FblOvU4ka0jxhDg1UirPbIglVlXt/OKc+3v0hXgVWqUXM+/wemcc2RWZWJtaE1fl970de6NjZH0XRJCcD73IntSg7A3tuPNJgtoZKG71GmxsopxFzehFhoO9HlNi2UlhODdMyc4+vABW0eOpeczvwFqKeLrjodx6HYcLjaWvD+yFwPaNP1LLCUhBKejE/j28GUKyiqZ3KMtbw7uJjtp30xPY/rBYPr7NGHD0ECt8YoUlYy/tBm10BDS5zUcTC3/N4x/HSprKgnNOMS5nAtYG1kxyXMiXR266LzpV7ITmX9jD4GebVjVcZRWv7zKCkbs3YWJgQGHJ02TUOjqkF1UxpKdx4lOyWJqQDsWD+8pWU21oBYjAAAgAElEQVTWh4zCEnZdvUtoeCyVChWdm3gys1cHerTwllC87mZlMjlkP53c3dn6TIC3RqNh3vVd3ClIZX2XifRybfrsUACoNCo2PtnC7cIIBrsOZKLnePRfgEUhhCCjKpPY0jhiS+J4WJaAUqPEzMCM95svxsdSe3ueUVHMhEubsTQyZV/vuZKAXXxeLlNDg7EyMWbvWClHve7evLohmCqFit8WjKeZm26u8/OQXlDCtPVBGBsasOutSZKSkoqaGmYfCeV2Zga/jRhNQMNGknNsfHiVdfEXmN20G0v9BkjaH5c/YdWD1TQwdePDlksxM/hrzJ9zORfYmbIbf7uOLGjyusQFBHAwJYqPIw8T4NKEn7pMlLBU7mZlMjl0P+1c3NgxWlq5bf/1aL4MuUC3Zl70b9OEV5o1xNNBN1ddF9QaDStCLnDgZgyjO/vy2bj+Ot0XP98O5/sbYXzYvSevddROCsypKmXcxU1YGJqwv/c82aB2obKICzkXuZh3mfKachqaezLIdSBd7DvJ7pKexaPyx/z86BfKVGVMbzSNXk4BOvvWrZLb2Xuwpft0rW+tbveSU1HOkUnTJLvDOkQlZbIi9AIPM/Po2qwhH43uI6vFpQtpBcV8FXqRaw+SaenhzH/G9dO5C84qK2NE0C5sTU0JnTBFy1WpFhrmX99DeH7yn7sZXQHff5XP/+kavkb6RrSxbU0727YklCVyLvc8CeUJ+Fj4YGUk9R17WTqAnh47H4dLfNQWRsZ0cGvAtuhI4vPzCGzWQnYSsTQzIbBjSyqUSnZfjeJGQgrdmntJXDXP4l5KFt8eucyXBy4Ql5bDgLZNWTFpEHP6dcLLyU4yVl5FBdMOHsDG1JTto8Zh8UwizHexZzmWHsMX7QJlXRFQOzmuTfiReyUxTPKcwGiP+sv6PQ09PT2sjaxpYtmYbo5dGew6iJZWzYkriedGwQ26OHTWMnbWxqa0d/Bk15NbRBemM8yztdZKzsnCgu4Nvdgbc48TiQ8Z1LipxLdubWZK71Y+HI18wOHbcfRs6Y39c/yoT6NKqSK7uIxH2bXF1yuqlfz+xjg8njFyGiFYcvYU55OesLr/YAY1kU6coSl3+freKQI9W/OZTPZudlU23z78DktDSz5suQRLw79Op/Wx9MbMwIwzOWfJqc6lo117yXgtbV1xNrVi++ObJJTkMsC9pdb9dbOywtPGht+j7pBTUU5/b+2a0r6erhgbGnAl/gkn7j5k99UojkTE8yi7gGplDfZW5vXy1qGWhrx01wmORz5gXr/OfDCqt+wuQgjBj7dusPbmdQKbteCTAO06yQp1Da9d301OdRlbe8zA7Rm2TWplGntT97E1eQcPyxJobePHrEbTGe8xFi+LhrKToxzsje3p5tCVpIpkzuScpUBRgJ+Nr+zxTqZWuJpZs/1xOApNjZb70sjAgICGjdgbe4+rqSmMadlKNqbmamfFmC5+2Fuac+zOA3aH3UWhqqFNQ7d6F4gqtZqtFyNYuuM4OSXlvDc8gP+MHyCp0fzn/aupYc7Rg+RUlLNz9HjcrLT7rb9/kdDUKP7Tdhh9G9Qmn/6f1vD9J1Afz18jNFzOu8L+tBAUGgVDXQcT2GCYxEWhEYKFN4MIy3nEjoBZtHfQ5pjvvBfFfy6d5+0uXXm7i5Si+DTO3kvk06AzGBros2rqEEnGqlqj4WLsY7ZfvkNUchZWpiaM69qaKT3a6Xyw8F+qWVxerqwb6lhaDEsjQpns7c9n7YbJnqNYWcz3CevIqMpknvdsujpKXRZ/BemV6XwZ/zUupq580vIDyf09lBLFR5GHmdCoA8vbDZcYsejsLKYfOoCjuQV7x0zAxVJqNFPyinh1QzAaIfj9jXHYWZiTX1ZBXmkF+WUV5JdWkFdWQUFpJXl//Hd+WQXl1f9N+DI2NGDz62MlSocAK8Muszkygve7BTDfXyqWdzk7kYU399LFyZtfuk6RBFqLlSWsuP811epqlrX6GFfTv1/AHeB45gn2p4fQw7Ebc7xfld2h7X5yixXRJxni7st3ncZKcijW3rzG+ls3+bhHL+Z2kGf2JeUWcTMxlfDEVG4/SqesWgFA8wZOdGnqyStNG9LRx13Ld11aVc2i349w50mGTqos1L7zn1++wK6YaMa29OXrvgO0CBJCCJbdPUJoShQ/dpnAgAbaSYrJFSmsiF+JgZ4BvZwC6O/SD2dTpxe/iTLQCA0HMw5zJPMYDc09ebPJAlxM5d2KX0QdZ29SBGs7j2Owu/ai6kLSE+YePcjYlr58239QvQup/LIK1h4L40hEPG52Vnwwsjd9/RpLjrmblMEXB87zKLuAfq2b8OGo3vXaBoBPL55jd0w0Pw0JZGhTbdfzhayHLLwZxBivdqxoP+LpIPX/lttHDqWqUvalBROWfx0XE2febfY2bmbaW6dSZTXjL22iWl3D8f4LtbjwQgiWnj3FwQfxbAocpbPQcx1S8op4b/sxErPz+WRMXyZ2awvA7cfpfHngPEm5hbjbWzO9ZwdGd/Z9oWDQqrDLbIqMkA3wppQXMurCL/jaNuD3HjMkhglqffefx39FmaqUt5ouxM/m5Xjez0NUUTTrEtfT3bEr83zmSNq/jz3HlsRrfNVhBGO8pEYiMiuTmYcO4G5lzcGJUyVZwABPcgqZ/UswBWXyGv9mxkY4WVvgaG2Bo5V57b+t/viztqCJq4PsR1SXJDejTTv+00taGyGpLJ+xFzfRyNKBnQGztJIDoZZP/lX8KtKq0vmwxVIaW0o1iv4ODmUc4WDGYYa4DmJSwwmyfTYnhLEm7jxLfPszp5m2hLemzs/+KIHdYybwioc0ge5p1Kg13M/I5WZC7WRwNzkTZY0aQwN9ejRvxMhOrejStCFzfz1AQlY+X00axNBnsnbrIITgo/Nn2B8fy2sdO/FBtwDJ/a1zX73RvCeLWmmrTSrUCj6O+RQNguW+y2T9+X8HUcXRbHy8BYAPWiyRjQMoNWpmXt1GQkkOR/ovwN1ce9e47uZ1frx1g+8GDGZMy+d/V3eepPNV6EUSs/IZ1LYZKyYPwtTIECEE609dZ/O5W7jZWfHx6D709q3f1gCcSEzgzZNHea2DPx8+EwPMrSpj+PmfaWhhz+6es7ViQ/96nv/L1PCNL7kvFt55W7wR8ZZIqZCWNIwuSBctQpeLH+KklZsqlUoRuGeHaPnzOnFHRuXvWVQpVeLNLYdE68VrxIEb98Ty/WeF33trxKAVW8SpqIeiRi1fXUcOT4oKRbP1a8QHZ+XL7711c5/ocPgrkVNZKtuu1qjFt/e/F7NvvSYSy+QVNP8J7E89IGaEzxYPSxNkrkEjpl7+XXQ99q0oUchXXbuSklRbEvFSPYXocwvFz6eui52X74iTdx+IiMdpIjm3UFRU/7VavrkV5aLtr+vFpANBss9Eo9GIGVe2ic5HV+m8v6eyzogZ4bPFjfz/N6UnNRqN2Jq0Q8wIny3iS+TzIzQajVh4Y69of/grkVUp5XVXKpWi59bNYtDOrUL1Eu+eELXv8vWHyWL14cuiz/KNwu+9NaL90h90Fl1/GntjooX3D9+J1deuyraXK6tFj+OrxeRLv8lWjwtNPyRmhM8WD0pfvPD8yyKnKle8e3eJeCvyHZFdJV9NK6OiWLQ9tEIsvR0qaVNrNGLMvt3ilS2/vnDVMVWNWmw+Fy5aL14jpqzbI7KLy8THe04Kv/fWiE+DTr/w+1ytUomeWzeLobu3yz7XTyOPiNYHvxDJZdJcC/6PKnn9Y1ALxQv3bWndgs9afYKhvgE7knchntndtLF3Z6iHH9se3ZAULjEzMuK3kWNwsbBkzpGDJBZoVwB7FqZGhqyeMYz23u4sDz5HaHgsM3t1JHTJDAa1bfZS7Ipvrl3B2MCAxV2lafkR+SmczbzP3GY9cDaT3xoeyjhCbGkc072m0MTy+SuJv4oRDYZjZ2THrpS9aIR2FSN9PT0+bjOYYmUlPz24JHt8QMNGzGrbnm3Rd7melirbx8vJjgWDujKtZwcGt2tORx8PvJzs/jKV7uurl6lSqVjRp7/sMzmcGs2t/GQW+/aXvb8FikJC0w/S1qY1Xeyl7qJ/Anp6ekz2nICziTNbnmylSi0tEKKnp8eHrQehFhq+jz0naTczMuKTgF4kFBawOybqpcY3NTKkazMvlozoyZllc9kwdxQD2jTlg5G96Oun+32Kzc1h+eULBDT04l2ZjG6ALYnXyFdU8EHrgRJ3VZGyiBNZp+hk709zq7/GoitRJKLSSAsyPQ1nUyeWNH+PGo2a7x6upURVIunTwNyGGU26cDTtHvHFWVpt+np6fNijJzkV5WyNkq/C9iwMDfSZ268za2cGkpCVz5CvfudIxH0WDu7K5xMGvPD7vCsmmrTSEj7s0VOSfZ5YmktI8l0m+3TCy/LFg8z/GuNfpkwis+LSC/d3NnVitPtIEssfEVl8V9L+Tqu+1GjUrL8vrTLlZG7B9lFjMTYwYNbhA2SUldY7lqmRIetnj2BW747sXjSJJSN6Yq5DjlUXbmWkc+bxI17v2BknC21uskYIvok5g4upFbOaSMXGAKKL73E48ygBjt3p5dRT5zgKdTEPi7ZSokh8qet7GiYGJkz0HEdKZQpX8sIk7a1s3RjfqAN7ntziUWmezBlgabcAvG3tWHr2FKWKF5/Y/wrCUlM4/PA+8/0709heKnJXpKjkm9gztLf3ZFwjaalBgF2pe9AgmN5o2j8iNqYLJgYmzPOZTYGygKDUYNk+HhZ2zGnanWPpMdzJl06eA3ya0N2zIWtvXqeg8q+VxzQ00CegpTffTBvCtJ7y9wSgpLqahSeO4mBmxpqBQ2Un1qzKErYm3mCYhx9tZZLkQtIPohEaJniMk7Q9Dwp1IRE5n3I+fQJhma9To6n/9zYwc+O95m9TrCrm+4c/yE6w85r1wNbYjNWxZyULx04NPBjo04SNEbfJf4l72691E35fMJ6mbg58MXEg8wdIC7ToQkZpKT/fvklAQy9ZZtqauPNYGBkzv7nu714O/xrjb6Bnws3sxTwu2ffCx/R0CsDN1I39aQeo0WhX/PK0sGOyTydCU6Jk69c2tLFl26ixlCtVzDoUQmFV/Q/a2syUxYE98ZPRNXkeNELw1dVLuFpYMqd9R0n78fQYYoszede3nyTRByBPkcfGx5tpaO7JjHqMkxBqbud8SFzhj5xPn8DF9Bkklx587gcjh1ccutDUsgkH0kOpqJEe/3arvpgbGrMy5pTkA4LaFer3A4eQU1HOl1fkyzz+E1DU1PDZpfN42diywL+LbJ/vYs9SrlKwvL1UiA7gTlEkkUV3GeU+AieTv05BrYMQAoW6mBqNfOm/ZlZNGeI2iEt5l7lXLK9nNbdZd1zNrPnq3knUz+y+9PT0+KxnXyqUStbclFZY+6dQy5w6SVZ5GeuHBOJgLs/OWhd/AYHgXZlErpSKVMLyr9Pfpe9LBXeFEKSUHuFs6ljSyk/R0CqQIsV9bmYvRSPqr1ncxLIxC5vMJ60yjfWJGyS2wcrIlAUtenEzL4mw3MeS49/vHoBCXcPMQwfILn+xkqcArRu6su/dqYzu/OJxuFqp6T2oNUKiNAq1YoCXshOY16yHRAhQqVHpTDiEf5HxtzT2wtW8B9H5q4gpWIcQzy+abKBnwATPcWRX53A576qkfX7znlgYGbMmTr5IdktHJzYHjiK9tJQ5Rw5SoZRKCP8TOPLwATG5OSzp1kMSAK1Wq1gbdx5fWzdZKVqlRsX6xF8QCN5ssgBjfd3byPjCX8mtCqeNw1JaOyymRlNOZN4XnEgeQGTulxRWx8kaajno6ekxzWsK5TXlHM44Imm3N7HgzRa9uZ77hAtZ8kWk27m68YZ/Z0Lux3HuyaMXGvdlsSEinOTiIr7s018ieAW1cr+hqVHMatJVVuu9Sl3FrpQ9eJh5MMhFyveXgxAaqmpyKaiOJq3sFA+LtnI372uuZb3FudRxHE3qwfHkPpxPn6hz4h3tPgp3swb8lrSNihqpO8Pc0JilfgO4X5JNSLJ0Z9vUwYEZbdsTFHuPuNycF7rul8WmO7c5n/SEj3v0ooNbA9k+sUWZHEm7x8wmr0gCqEIIgtL2YWFowYgGgS88bpkymauZ87iT9x+sjL3p5xmEv/MXtHf6hNyq60Tmfv5c+9DOti2ves8krjSe0AxpCfGJ3v54WtjxXexZyeTqY2fP5sDRpJWUMGbfHu7nSReP/wSupaUw8cA+DPT02D9+kkRkTiMEq2PP4mZmzfTG0oXNsczjfBq7XOf5/zXGXw99urquwcd6AonF27md+xFqzfPdBe1t29LMqimHMo5Itnh2Jua81iyAS9kJ3MpLlj2+s7sH64cMIyY3hwUnjkgKPf9dFFVVsfr6VfycnGXlJXY8uklWVSnvy/hKAXal7CGlMoV5PnN1UtgAsiqu8LB4C42sRtPEdgpNbafR3zOEXu5baWDZn7TyE1zKmMaF9Ek8LtmHUv38FU0jCy96OgVwLvcCmVWZkvbJPp1obOXEN7FnqKqRX4291bkrrRyd+Oj82b/sotCFJ0WFbIy4zcjmLenRUJ7d8XnUMdzNbVnQopfMGSA0/TBFymJebTRdNgO3QpXB/cKN3MldztXM1zmdMoLDT17hZMogLmfM4nbuR8QV/kh6+Wmqa/KwMPLEy3okLezmUaFKJ6Zgrey4xvpGzPOZQ1lNGbtS9sj2GeLui7+DF2vjz1OilO4i3u7SFXszM5ZfvvDCk/qL4mZ6Gt/dCGNY02bMbCtP/RR/uCvtjWu/s2cRXXyP+NIHjGowot4M/TqohZL7hRs5nzaBEmUC7Z0+pWeDLVgb18YjvK3H0Mp+Aanlx4kt/PG55+vp1INuDl05k32GAoV2bM9Y34B3W/UjoTSXI6n3pMd6NWLf+Eno6cGEA0FcTH7y3PFeBocf3mf24VAaWFtzYPwUmjtId5ynMuKILc5kUau+kroSxcpiTmafxt1MdxGnf43xB9DTM6Ct44f42b9DevkZrmUtQKmWBm20j9FjkucESmtKOZl1WtI+rXFn3MysWR17Fo2OD6S/TxO+7juAq6kpLD17Sme/l4EQgiMP7zNw11byKitY1rOPxLgXKCrYlBBGP7fmdHZsJDnHlbwwLuddYbjbUDrY6ZaXrVClE5G7DFvjlrR1/ODP/6+np4eDaTv8nT9nqNcZ2jl+BOgTnb+KEykDiMhZRn5VZL2GY5zHGEz0jdmTuk/Sz0jfgE/bDiGtooi18fK7K2MDA74bOIQyhYJPL577x4yUEIJlF85hamTIxwHyhv33xGs8Lsvn07ZDZd1pyRUpnM05Rx/nXjSxkpbAVAsl17IWcr/oV3Iqr6HWVGFn2pImtlNp6/gRXV1/pJ9HMIHeYQR6X6afZxBd3dbS1vF9WtkvoKnNNJJKD5BTeV32+rwtGhHYYBjXC24SUSgNMOr9EVwvVVbzs0xw3drElCVde3AnK5MjCQ+ec8deHLkV5Sw6dYxGtras7Keb834+6yERBSm81aqPRF68RlNDUFowrqYu9HGWfz5PI68qgvNpE7lf9Cvulv0Z4HkQb+sx6D2TD9Hcdi4+1hNJLN5OYvGu5553rMcoAELSD0naBru3oo2dOz/EX5BdvLR0dCJ0wlQa2dox7+ghdt17uQC7HIQQbI68zbunT9DBrQH7x02UJHJBbWW9tXHnaWHjQqCntOTpwYwjqIWacR5jdI71rzL+UPvCN7ObSSfnlRRWx3A541UqVNJV59NobOlDZ/tOnMw+TbGyWKvN1MCIRa36ElucycmMOJ3nmODbmve7BXA04QFfXrn4t4xURlkpc48e4p3TJ/CwtuHIpGl0dpcGwtbfv4hCXcNiX6m7IbMqkx3Ju2hl3YIxf7zAclBrqrmZvQSALq6rMdCXz0Y2MrDCx2YC/Tz30sdjD15WgWRWXOJK5hzOpY0lsXgHCnWh5DhrIytGuY8kpiSWqOJoSXsXJ2+m+nRi5+NwwvOSZMdu4ejEu127cepxIocf/jNG6uCDeG5mpPFB955aNVnrkFpeyK8PrjKoQStZeQyN0LA1aTvWRtaM8xgrO0ZC0VbKVSl0d/uZoY3O0ttjB51dvsHP4W0a20zAzSIAG5MmGOnLi4u1sl+IlZE3d3I/17nTCnQbhpe5F9uSd1KqkhIPWtq6MsG7I3ue3CZBJnY1rpUffk7OfBN25R9xW9ZoNCw6eZwKpZINQ0dIyjDWQalR813sWRpbOTHOSxowvpR3hazqLCZ6TpDdUdVBoS7+Y1c1DyFq6O62gU4uX2NqKF+dTk9Pj7aOS3G36E9MwfeklZ2s9/c4mjgywLU/1wtukFKhHTzX09Njid8AcqrL2Pn4puzxLpaWBI2dSC8vbz67dJ6vr176y4tDjRCsuHqJlWFXGNqkGdtGjsXaRF5qZm9SBOmVxSzxHSDRRcqoyuRy3hX6Ofep1xvwrzP+dfC0GkyPBr9Qrc7nUsYMihTx9fYf5zEGtVDL+vcCPVvTwsaFtXHnUaprZI6uxesdOzG7XUe2R99lQ0T4S1+zRgh2RN9l8K5t3ExPZVlAbw6Mn0wLR2mg61FpHsFJkUzy9peUSwQISt2Pkb4h8xu/Vm/Ke1T+KkqUD/F3/goLoxer42tn0pL2Tp8wtNFZOjgtx0jfipiCtZxOCaRMmSzp38+5Dw1M3diTug+VRrpCWuw7AC8Lez66c5gyVbXsmHPb+9PRrQH/uXSerLIXD6LJoaiqiq+vXqajWwOtcnZ1EELwRfQJDPX1+bjNYNlznMu5QHJlClMbTpJ1SZQpk3lY9BseloNxMa8/G1wXDPRN6Oj8JQp1Affyv5XtY6hvyGs+c6hSV7E9eafsomNRyz5YGpqw8p40uG6gr89nvfqSXVHOB+dOk1CQ/5eutQ7f3QjjVmY6X/UdIPFBP42gJ7dJqSjkfb8BEmpiZU0lhzIO08KqOe1t28oeL4QgtewYZ1NHk1p2nGa2r9LPcz8u5vJst6ehp2eAv/MKHE39icj9jJxKecNdh+FuwzA3MGd/2gFJWydHL/q6NmdTQhiFCnkqqYWxMRuHj2R6m3ZsuXuHhSeOUqWqP+j8LBQ1Nbx96hhboyKZ1a4DPw4ZLhujgtpE1V8eXKGbsw/dXaQU3P1pBzA1MGVEg+H1jvmvNf4AjmYd6eW+DQM9Y65kzCGrQhrUrYOLqTP9nPtwJe8qGc/4pw309FniO4CMymL2JN3WeQ49PT0+DujFqOYt+f7GNYJipb5AXUgsKGBC8F6WX75AB7cGnJ42i9ntO+rMA1gdexYLI2NZX3RsSRzRJTEENhhebyZkculBUsoO08JuHm4WuoWtdMFQ34xG1iPp7bGdfh77QE+fewXfyfQzZKrXZHIVuZzOPitpNzM0YpX/aHKqSll1T+p6g1ojtXrAYGo0aj48f/pv7ay+uXaFUqWCL/v0l42TnMiI41ruY95p1VeW01+oLCQkPZTWNn50tu8kaRdCcDfvKwz0TWnjsPgvXyeAvakvze1mk1p+jMwKedaTh7k7Yz1GE1EUyY0C6aLDzsSct1r14WZeEmczpTsn/wbuzO/YmTNPHjF493ZG7dvNrntRlFTLT8S6cPbxIzbduc2U1m1l41N1SC4vYP39S3Rz9iHAReouO5p1nPKaCiY3nCjrMipXphCWNZ+I3E+xNGpIX489+DkswlD/xcXzDPRN6Oq6BmtjH8KzF9e7OLQwNGekeyCxpXHElMRK2hf79adareLXh1d0nsNQX5/lvfqyLKA3Zx4nMiV0P3mV9ecd1KFUUc2swyEcT0zg4x69+DSgt+x7W4fNCWGUqqpYIuMReFD6kKjiaIa7DZXVOHsa/2rjD2Bt7EMv9+1YGXlzI/sdkkpDdPYd0WA4pgamsjN8d5fGdHduzK8PrsgGz+qgr6fHN/0H0cvLm2UXz3HqUf18eaVazY/hNwjcu5Ok4iLWDBzCtpFjdaoDQm0pvys5ibzRvKeEvqURGvam7sfJxJEBLro10IsU8UTlr8LZ7BVa2r1e7zW+CGxMmtHS7jVyKq/JTrJ+Nr50sG3HkcxjFCmLJO3t7D2Y16w7oalRXNTB/mlka8dHPXpxNTWF3TFSF5IulFRXE52TzdGEB3x/I4z98bHMbt9RdkdVqqxm1b1T+Nk2YLKP1LADtclrCGbqoM2mlh0lvzoCP4e3MTX8+9TPFnbzsDFuzt28FbKuNYDBrgNpatmEnSm7KZS5vxMb+dPM2plvYk9TrZauOt/vHsD12a/zcY9eVP9Bf+3y268sOnWMqynJqDX1s2NSiotZcvYUfs4ufKqjfjTU1s94JzwYAz19vnxKX6YOeYo8zmSfo7tjV1mJhUfFuzmXPoFiRTztHD+ml/tWbEzkVWufByMDK7q5/YSxgS3XM9+kXCWfUAjQ17k3TiaO7E87IElc9LFyZJxXB/Y+iSClXP75QO3icHb7jvwybAQPC/IZu38PjwrrTxLNKitjQnAQkVmZrBs0lLkd/Ovl/2dWlrDj8U1GeLalpa02rbyWPRWMvbEdA1371zsu/A8YfwAzQyd6um/Bxbwbd/NWEFuwXnblaGVkxXC3oUQVR/OgVGqAFvv2p1RVzeYEaeLS0zAyMODnoYG0dXHlnVPHuaEjSzUyK5MRe3eyLvw6g5s25cy0VxnVolW9D1ctNHwbcwZPCzum+kgzSa/mXyO9Kp0JnuN0Stsq1SWEZy/FxMCeTi5fo/eCSojPQ2ObSVgaNSKm4DtZLvWkhhNRCzX70+Qn4AUte9PCxoVP7x7VuYWe2rotPRs2YmXYZZKLa42cRgiyy8u4lZFOcHws398IY9HJY4wM2kX7jT/TftPPjN63m7dPHefn2+G0d3VjUWd598Da+PMUKipZ3n64rIZ8ZFEUd4oiGdUgECcT6eShUBcRU7AWe9O2NLIarfNevQz09Yzwd/4SpbqUu3lfy767+nr6zNX2a9AAACAASURBVPOZTY2oYVvSDkm7ob4+n7QZQmZlCb8lygeQHc3NmdvBn5NTZnB40jQm+rbmakoKMw+H0HPbZr67HkZSsXRiqa5RsfDEEfT19NgwNFCnO0L8UQMhoTSH1Z3GyNY5Dk4LQV9Pn7EygcjC6ljuFXyHs9kr9PcMxcdmvCSg+7IwM3Siu9sGBIJrmQuprpF3exnpGzHOYwyplWlcL5C6iRa27I2xvgHrdBAXnsbAxk3ZO3Yi1TU1jAveq9M+PCzIZ1zwHjLLytg6ciwjmreU7fc06pJSn9VGArhVGEFSRRJj3UfXS/muw/+E8Qcw1Denq+taGlmNIaH4dyJyl6ERUv/9QNf+2BvbEZQWLPnIWtq6MsKzLTsfh5NRUSw59mmYGxnx24jReNna8vqxw1pcaqVazeeXLzA+eC9lSiW/jRjNukHDdCbBPI2DKVEklObynm8/iW57tbqakPSDNLFsQic7qU4T1HLMb+cuo6omly4uqzEx+GeqjkGtkWrjuIRyVSqPiqX0QxdTZwa7DuR6wQ0elUuTY4z1DVjVcTSlyio+jzoua+T09PRY1X8gRgYGTD94gMG7tuG74Ue6/b6JSSH7+ODcaX6NuEVMbg62pqYMb9acj3v04tdhIzg5dSZxbywiZMIUzGUE46IL09mXFMHUxp3xfapsXx2q1dXsTNmNh5k7g1wHyt6D2IIfUGnKae+47G8bpqdhY9KUVvZvkFlxnvTyU7J9XExdGOs+iuiSe7LB9c5OjRjs3ootCWFkVupmwenp6dHa2YXPe/fj5pzX+WnIcJo5OPHrnVv02/E7Ew4EEXI/7s/A5eeXLxKfn8f3A4fUu2MNSbnLwdQo5jfvKevueVT2iPDC2wxxHYS9sfZ7KYQgpmDNnwsWM8O/p+b5NKyMvejmtp5qdT7Xst7SKQPR2b4T3hbehKQfRKnRDo47mVoyu2k3TmXEE12Y/twx27q4EjphCi4Wlsw8HMLB+9pup9uZ6Uw8EIRaCPaNm0g3z+cXcn9Qks3h1GimN+4imVhrNDUEp4fgaeZBN8fnx0Xgf8j4A+jrGdLeaRkt7OaRVn6CvKpbkj7G+sYMdxtKUkWSxPcPtTOqUqMmOCXyuePZmpqxbWStDMSGiP+OdfpxItuj7zKldVtOT5tFn0Yvrv54MCWKFjYuDGog9anGlMRSoiphrMconbuHEmUCOZVh+Dq8hb2p3wuP+6JwNe+Ok2knkstCZdsDGwzD3MBMNqkOoLmNC3Ob9eBM5n1yquUDu66WVqzqNwhbU1O8bG2Z3qYtX/Tux/aRY7k4Yw7xC97m4sw5bB81ji/79GduB38GNm5KcwdHWZXQOuxPuoOVkSlvt5SumqCWd16oLGRKw0myDJQaTRUpZUfwsRmHjYnUuP1dNLWdgbVxUx6VyPP6Afq79MPe2J7LufL+5yW+A2oVa9PkM4OfhYmhIUObNmfryDFce/U13u8WQEFlJUvPniI2N4eCykr2xcUwq10H+nrX/x5vSgijnb0HC1vKUzfD8q9jqm/KUDdpkL2iJo2C6rs0s31VJzvq78De1I/OLqsoUT4gvVw+7qSvp89o9xEUKguJL70vaZ/VtBsWhsYcTH0xSqeHtQ3B4yfR1sWVjy9oS0V8ffUyVsYmhIyforN64LM4knoPI30D2ZyJhPJE8hR5jHIf8UIFmwB0c6z+pdDT08PDcjAPijajVMtr8tgb14ofqWRcFw3MbbA2MqVC9WJ6M25WVjS0saVc+d/+dVIQi7t210mF04VqTQ2uZvJF1JV/MGkcjHWLN9VljNoaN3+pcV8G5kYNdPpPTQ1MsTS0QqXRTSts/Eepx6oa3X0GN2nKYJlCK38HVWoV9iYWEqnmOij+uGZnHfQ4jVACAgvD+qWS/yr09QyxNPKkXJmis4+hviF2RrZ/vgvPom5FWK2jvT64WFoy378zXT0bMnrfbvIqK7AzrQ2y+r6AgaqsUdLNyaeekowqLA0tMTWQ0hfrEjbNDf+5Gs7PwtG0lnJaU48A3J+2Qeb+WRgaY21k9lKJntYmpvT19uFOViYKdQ2mf+STlCgUtHdzw91aWtVOF6rVKiwMTWQrn9XtVOzrsQ3P4n9q5V8HA73aj1uXEqj+Hz7wZwM7dTD+/8g777Coru39f87QQUAQVFRUrIjYey9Ro4ldsZfE9JhqcnMT00xyE1OMRo2aWGJU7L03VBS7iIiCoghK720oM0zZvz8QEzhnhgE19/vc3/s888SwT5s9+6y99rvevZbKihKjacmn7Hgrq3IDorCkdOA42lQ9A6XeaMDaxMtTlqfDnLSzjItXSVVLLFcVSJI1Rky/AFaSlWxL/N9RVglJZ0GKjicJvTCa7FuovH/LaERJeno+k0qyxoj5sWclWZnsf0mSsJZUlQZwzcH9ocHPLi5GZyy9j40F2Wl1RgM2CjUmymAQBtN9yz/Rt6XvY+kkroyyicuUbbBWqdBXcdyWGXyN/q/fVavXy+oxVwaDMJqcWMue11S7Ev6njb/RhPG3fjgATSU9slFZU2K0fHavaPyLdDpsVCpZLVVLYBBGmS66DMaHz6v6Lxt/FVYIhXhKGawkldmEUmUGWF+FPn4S0FtgnOCv8VERZQZK9RQNlISNYqzq71BJKvRm+tdKUj3WxOruUGr8c4qLH41rGwvGcqXGH4NJ4yTKxjZPRpyghLJ3wmAm8VvZu2Wqf60lVZXHrd3Dvqto/O1NBM5NQW80mpyELXEMK+J/2vib9vxVD9uVf8RSz/9xjH+JWe7ZHPRG07O7wYLZ3cg/5fmbM/5W5o1/mef/Txt/MxMrVP4ClU14qqfIlqoka7MTKzzsXzN9Z62quoH6OxxtbLC1siK7uAjdwxWEUtW4irDE8zfluIh/wPOXJBUS1mazflo9YgWU+6/Usamq51/6nf5u/DWGahh/M56/wQLHsCL+N42/qpQTM2X8rSqjfaysze70lR9fgfbR6XCqpvG3aGlnxjsq8xr/m56/qhLjX2Yg9I9BTVQH5iZWsNz4PynprBJKaR/zfH0p7WOGVquGgfo7JEmiloMD2ZpidBZ6/kYh0AujWeNvNDO2yzx/6Sl6/gBWkq1FtI+p/rNWPRnj/6RpH0scw4r4nzT+EtaAymTWzyfu+VtX5PxLqsX3g3nv1PDQ+FiZfcEeev5P0TuVJGuz1ISVZGVyYgUefT9z1MXTgF4YTFI6YAHn/4/QPub7FixbWT3uxOpm70B20d+MfyWcv/5RbKCanL94+n1ben1bs55/Ge1kanK1klRV7tuyfRHah32pMxgwCFFlz/9xKeGK+N80/pKElWSHQShvX6/U81dZVyPg+9fxhTqdos7cEuiNpoOShocDUmXmZ/tHOH/JGmE24Gue87eR/ku0j/HxaJ9HAd//C7RPJTGVqgYlK8LdwZEcTfEjJ6gyz78sxlB92ueh5/8UV1VQ+l5Y5vmb4vzNixmUUGbktQ89/7IVQHU4f1POy1+e///nxh94aPzN0z6mPE9blVWVDFMpTVSe83eqpudvWUS/cs9fepqcP1aAeLRUr4jKPdPS76f7p2kfUTknLSGZ1EmLf8A7VUk2Fqh9zE+uVqqqe6cV4ebgUKr2MTw06pUZfws8f3O0j/ER7fNPeP6mjX/Z5GTS+FdL7VOe9ilbAVRVEKIXRpO5wP5yXP4/p32g1Pib+pHLPGdTcjlbq6p7/toKap9qe/7C8CggKm8rMz6mfzbxDwR8y4yfqf6rzPg/4vz/adrHzKoKzNMS8Hfv9GlTapVz/maltNXwTivCvcz4Wyj1tMT4m+tf8Q9QalDK+ZtT+1Qm9awO7WNvVWb8S++rrabnbzAjVbYkHlgR/7vGX1U57WPqBbFVWVVpI4dSwNfRtpoBXzMGyiiMZj3T0mP+AbXPQ+/MFD2hwnxQrGzp+o8HfM14nlC58X/ESz9NOSLWmFtVQeUBdetKpKCWwN3BAXWJFs3D1MTmjDr8zfhXElOpNJj+lAO+Ksm6EtrHvOf/JNQ+ZZNAdWgfkwFfyjj//yOevyRJ9pIkXZYk6bokSZGSJH318O8+kiRdkiQpRpKkrZIkVY8jMQMryc5kwLcyOZeNyhptFTx/u4fGv2z79uPQPublXMZKOb1/ivMvvZeJF0RlKe3zz+v8Ta2qwHLj/7Q3ef39XkooDahXJvV8/IAvQO7DtM82Vk/C8zeajFdVJ2BZHVRG+1QWD6ye2qf8Jq8ylsBUgjxTMB/w/b/H+WuBgUKIdkB7YKgkSd2BH4BFQohmQA7w0pO+sUqyN8P5m5dzVWeHL/DI+y8qqT7tU1lEv3Lj//S16GVBOWFCkmiFyqxxsqkk5vK0UCpFND3k9ZXSPv+A2ufhpG1+H0UlnP8TCvgC5GrLjP+T4PwNJpVq/wSlBpWrfSRK06qYDvhWvW/tZJ7/Q9rniUo9/49t8hKlKHj4vzYPPwIYCJQl1V8HmK5DWK37GhFCb5L2KcubY+oHFlAl2qcsX1OZ91+oKyFXo6lyQRIhBAYhHg3AiigNSGL2uqUDW2VWjfP4KONFlQ2UVIlxKvt6/w3PHxN9C38FfE3171/f1/Q1HhdlVzZvoMz3r0qSHmuTl1qrJTKjNEvto4IvlQzlst9SmDmwrH+V8JeS6un1bSkEBkx7/gLxkLZU7r/q9G2ZElBrKG/8qzr+dUbT/Wf2fTOBp875S5JkJUlSOJAOHAfuAbniL8I4EVCsLyhJ0quSJIVKkhSakZFh0f2MQsfVjHnkltwyWfLtYlZpBk5vhcr2d/LTOZR4gy4e8kITSriVmcHKq1fw8/DEydYWSZIY2qwFu29HMXPPTpLUysnlTKG5S22OJEUqLtu9HRugMWoV0/mWwd2+DWAkKntFle5rKcrK69lbeSqmi87X5RORewNvR9PJz/68ewEJ8FNIq/zomPAwWi1bzKANf/Dyvt3850wwgRHhhMTfJzE/r1q5a/xqenEy5TYZmgLF9saODcnX5xOWe02x3cW2KRLWZgsGPQ70xmJi83bgZO2NrUq5CpPGoCE05yoNHZVTAEfnpRGVm4Kva9USpAkhuJaSzL+DjtJ9zW+sCL1MKw9P+jRsjEqSWHDhrFmnw9vJDXdbR36LDlEsJgOl4zcyL1KxFrGrbWmW1IQC8zV3Hwdx+TvJ0oTjYd/B5DGhOVcxYqSBo7ymdpa2kAvpsbRwqWPxPZPy85mxZwe2VlZ0rVd6zZa1PPB0dOLfQUeJSEu1+FotXetwNesBqcXy/mvgUHrtS9mmKxFWxFM3/kIIgxCiPdAA6Ar4VuHclUKIzkKIzp6elef3LitWHq/eTyu312lZ82XZMcWGYg4kH6KtaxuaOcvT8i6JOomjtS1ftH++0vulqNW8tHcXNWxtWTVizKPSa0uHDefr/s8QlprMsMB1bI28YdEqQJIk3m01gLiCLHY9kBugnrV6UMeuDtsTd5rkJL2c+j2sabCWtCLloh6Pg8SCo+Rob9Da/S3FuMKupL2UGEsYr1CsA+BqZjwbYy8ztUlX2rgp1xSOzcnm+3Nn8PXwoIW7B8kFajbfvM4XwSeYuWcnff9cTevlSxiyYS2v7t/DdyHBbLxxnXMJD0hS55ssoP2h/2BKjAZ+vhmk2N7Psy/1Heqx6cEWtAY5ZehkU5/mNacRr95PlsaytL5Vwa3s3yjUJ9Cx9ucm9e4HUw6Tp8tjgvd4WZsQgh9uHMPFxoGXW/Sy6J55Gg1/hocxbNN6xm3fzMG70Yxo4cvuCVM4MHk6A3ya8HbX7uyNvsWu26ZLIdawseP7zmO4m5/ODzeOKR4zuv4otMYS9iUfkLW52bfGy2kAd3LWoTXIC8o8LtKKzhOeMZ86jr3wc5+teIxBGNiVuIf6DvXoplC+c2V0CFqjXrG0qhJuZWYwbvsmMouKWD96PO3qljo7tRwd2Tp+Ik62tkzdtY2LiQkWXe+1ln0QQvDbbXk6745u7Wnk2JDdSXvRW0hZ/2NqHyFELnAK6AHUlP4i9xoASY97/RKDmrMpb5JaFEJ7j09o5f6aYlrkIynHKDQUMq6BvArT9exETqREM6t5T2ramq8XqtZqeWn/bgoeFmvxcv7LU1NJEtPatufwlJn4167DJyeOMWvfLosKkw/0akl79wYsu32aYn15D8paZc147zEkFSdzPvOCyWu09fgQF5umhKZ9RrHeshWTJTAYtURmL8HVtgUNneWTY1JxMqfTzzCgdn+8HOSep8ag47Nr+6jnWJP3WiuXoDQKwccnjmFvbc3vw0ex/PmRHJoyg5tvvMP5Wa+yaewEvhs4mBfad6CJmzvxeblsiLjO56eCmL57B33WrmJI4FrUWrnxblyjFi8268HehOuEZclTUlurrJnRaBqZJVkcTFH2QH3dXsHBqg7hGT+YVeRUFdmaSO7mBdLYZRyeDsrlJROLkjiYcpgetbrTtIY8t/6ZtBguZMTypm9fXM2MXyEEl5MSmXP0EN3X/M7XZ05hZ2XFtwMHc/Gl1/l+0LO0q+v16P15q0t3utVvwJfBJ4jNMV3GsE+dZsxq3pMtcaEcS5JPFPUcvOjr2ZuT6cFkaOXjsrX7WwgMnEqcSpFOXmujusjT3uFS6ke42Dala50fTMZszmWeJ0WTyrgGY2SqmeSiPDbHhTK6YXt8nGtVes9LiQlM2rEVFRJbx0+ia/3yK4nGNd3YNn4S9ZxdeGHvTk7EyosfVUR9x5pM9OnMzgfXZOUky6qjZWgzOJNpvhLho3MsOqqakCTJU5Kkmg//7QAMBm5ROgmUuS4zgb2Pc59ifQYhyS+RrblB1zrf08R1guJx+To1R1KP0sW9s2L90F+iTuJu68j0pt3N3k9nMDD70H7uZmWy7LkRJosxeLu6Ejg2gHn9BnI5KZGhG9ex81ak2VWAJEnMaT2IdI2awFh5se4ubp3xcWrMrqQ9JnO6W6sc6Fr3B/SimNC0T5+YkbqXt4UifQptas1R9Ey3xm/HzsqO0fVHKp7/661g7hdk8XWHEThZK6uhAiPCCU1O4vO+A6jtVOPR3yVJom4NZ7o38GaSf1s+7t2P34aP4si0F4h88x3OvvgKgWMCmNu7H3E5OSy9rDw5vtayD3UdXPjP9cOKAX9fl5Z0d+/GoZTDpGnSZe3WKkfaeMwhr+T2E6N/jEJHWMY87K08aOP+roljjPwR9yeOVg5MaThJ1q43Gvnp5jEaOrkzyURt4qyiIlaHhTI4cC2Tdm4lKO4eAX6tOTB5OnsnTWOyf1vF+hNWKhULhzyHnZUV7xw+8EinroR3/QbS1q0+n1/bT1KRvBre6PqjUKFiV+IeWZuLbRO61fmJEkMeQQkB3MvbhnjMwHWxPp3zKe+UVvrzWmKyUIzOqGN30j58nHzoWFNOC624fRrAIq//SMxdZu7dSW0nJ7ZPmEzLWsp1nuvWcGbLuIn4enjy+sG97DGzsirDqy37YKOyYtntYFlbW1d/WtRozt6kfbJKZEp42p6/F3BKkqQI4ApwXAhxAPg3MEeSpBigFrCmujco0CVwJmkWBbpEenotpUEN5fJ7AAdTDqE1ljC2vjy+fCE9losZcbzWso9JwwSlXtNnp4I4m/CAbwcOpk+jxmafTyVJzGjXgYNTZtDSw4N/HT/CK/v3kFagzDsDdPFoRN86zVl955ysmLwkSQQ0GEdWSTYn00+ZvIaLbVPaeXxMhuYKt3Oq3b2PUKBLIDp3NXUd+1DbsZusPTIviut5EYyo9zwuNnK++kZOEmvvXmBcow70rK1cESoxP48fz4fQr1FjxvrKK5mZgkqSqOfsQk/vhrzcsTMTWrfhz+vXuJslL57taG3LR/5DuJWXyra4q4rXm9QwACvJik3xWxTb6zsNxtOhK5HZy54IRRGd8wf5JTF08JyLjZUy138sLYh7hbFMbTRFsX93PAjjnjqTD/0HKWbg/OXieXr+8TvfnT2Nm70DPw56losvvc7XAwbhZ0GhFi9nZ34cPJSozAy+P6dcRQxKlXILuozDKARfhR+UtbvbujG47jNcyLpEfJGc7qjr1JtB3ttxt2/H9cz5hCS/Yra4jTnojUWcT3kXnVFNT6+lOFqb5upPpZ8muySbgAZjZYxBnDqL3fHhTPLprFiX+O/YeOM6sw/to7VnbbaNn0R9Z/PFWtwcHAgcE0DX+g2Yc+ww668rx5vK4Glfg+lNu3Eg4QZ38tLKtUmSxHjvseTq8ghKO2n2OvD01T4RQogOQoi2Qgh/IcTXD/8eK4ToKoRoJoQIEMKEJrMS5GqjOZ30IjpjAX3qraSOo2mPPbskmxNpJ+nt0ZN6DuUDjUIIfok6iZeDCxN9lGvjlmHZlUtsj7rJ2127M6F1G4uftXFNNzaPncBnffpzLiGeoRvXsef2LZOrgDmtn0Gt07D6zjlZW2tXP1q7+LE/+SCF+iKT92zkPBLvGs9xK+d3MopDLX7WMghhILUwhPMp73IsfhRGoce/ltwzNQojWxK24WFbi8F1BsnaS4wGPgvbh4d9DT7yV56chRB8cuIYEvCfgYPNFrmvDB/26I2jjQ1fnTmp2L9D6/vRzaMxi6NOkqOV95+brRuj6o8kPPc64Tny4LokSbTz+Ai9sYjIrKXVfk6APG0Mt3NW06DGULyclL3KdE0GOxN3075mO7q7d5W1F+i0LI06RadaDRnkJQ+pRaansfTyBQb4NOHI1JlsD5jMeD//KsuRn/FpyovtO7Lu+jWO34sxeZy3kxtv+PYlJC2GSxlxsvbhXs/hYOXAjgTllZOjTT16eS2jo+c88kruEpQ4kbu566u0ghXCwOW0T8gruUPXOt9T0850ZTuNQcP+5IO0cvbFz0VeRP3X28HYqax5tUVvM/cTLLp4js9PBTGgcRMCxwTg5mCeOi5DDVtb/hg5lsFNmjLv9El+vXzRLDswq3lPatjYseSW3Plr6dyCNq7+HEg+RLGhWOHsv2CR8Zck6WdJklpbcuw/hcziMEKSX0aFNX3rr6m0Xu3epAMYEYqUxKnUO0TkJPGmbz+zaVZ334pi4cVzjPH1471uPav8zFYqFbM6dOLglOk0dXNjzrFDvHFwHxlF8rJyLV3rMNy7LRvuXSJNIbo/0Xs8Rfoi/ry/3uRAkSSJ9p5zqWHTgCtpc9EaTPO1f4fWkE10zlqOxo/kfOo75GijaOn2EoMb7sbFtqns+HOZ54kvSmC89zhsVXKDsio6hDv56cxrP1yxBB3AtqibnEuI59+9+lbqLVWGWo6OfNCjN+cT4jkcc1fWLkkSn7YbRoFeyy9RJxSvMaTOILzsvQiM36xIr7nYNqWZ62Tuq/eQrblZrecUwkBYxlfYqGrQzuNfJo4RrL3/J1aSFTMbT1OcFFfdOUt2SREft3lW1i6E+Ju3P5QWJigIS/FRzz74e9bmo6CjJJtRsk1t0pW6Di4sjDwhG59O1k4M9xrG9bwb3M6PVjxfkiQau4xikPcO6jh050bWIoKTXiS/pHJuHCAiawGpRWdo7/Fv6jrJa97+HcfTTpCvz2e8t9zrv5WbyqHEm0xv1h0P+xqK5+uNRj47FcTSyxcZ79ea34aPqnI9Dztra5Y9N5Kxvn4svHiOb0NOm3yvXW0dmNW8JydSoglXKCY/rsEYCg2FHElRDryXwVLP/xaw8uGu3NclSTK/9nnKSCk8zdmUN7G38qRfgz9xsTVfWDpNk8aZjBAG1u6Ph135wW986PU3cnJndMP2Jq9xPiGej08cpUeDhsx/ZshjeaZN3NzZOn4Sn/TuS/CDOIYG/klMtpyieKdVf4zCyLKHfOPf0cipEeMajOFy9hWCM0wvw21UTnSt8yMlhlxC078wyaEKIcgqDudK2qccvj+UyOwlOFrXo2udHxnW6BCt3Wcr1lfVGrTsSNyNj5OPokLiTn46v0eHMLxBGwZ4tVC8d1pBAd+FnKZrvQZMadPO5HepCqb4t8XPw5NvQ4Ip0smNd3OX2kxr0o3t98O4mSMPLlqrrJneaAoZ2gwOmQr+ur+GvZUHwUnTCUl6lavp87iVvZJ49QEyi69RrE83y1nH5G0mR3uTdh4fYWelXHv1dEYIUfm3megdoFifNbkoj3UxFxnh3QZ/t3qy9pNxsVxITOCdbj1wsVOuXVwV2Flbs3jYcPRGA+8dPWRyJ7GdlTVv+fYnIieJ48nyYuiD6w7CzcaNbQk7zHq5Dta16V53EV1qz6dQl8DJhMnczllldh9ETO4m7uVtobnrdJPxvzIU6As4lHKYDjXb06yG3LFZHHUSVxt7ZjVTdvY0eh1vHdrP5psRvNm5Gz8886zZzLHmYK1S8ePgocxs14E/wq/y7xNHTfbv9Kbdcbd1ZHGUnN7xcWpMF7dOHEk9ilpnWmRi0VMKIVYLIXoBM4DGQIQkSZskSRpgyflPEg/y93Ex9QNcbZvTt/4aiwo+707ai7XKmuFecoXKocSb3M1P5x2/ASZ/tDtZmbxxcB8+Nd1Y8fyIapVnrAgrlYpXOnZh/6Tp6I2CHxR41AZObkz06cyuB9eIU2fK2p/zGoq/S2s2PtisyJ+WoaZdS9p4fEBa0Tnu5gWWa9MZC4nN287JxImcTn6RlKIz+LiOY5D3DvrWX0WDGoPNpoo4knqMXF0uUxpOlCkkhBDMjziCo7Udc9sOVTy/NIZyHJ3RwPeDhjySyz4urFQq5vV/hpQCNStC5YFzgNmt+lHLzolvrh9SlIe2dvWji3tnDiQfIkMr738blRODvXfS2HkMBqElregct3JWEJr+OWeSZ3H4wbPsje3OsfhRnE1+g7CM/xCds4YE9RFSC0OIyl5GXce+NKih3DfZJTlsSdiGr3NL+nkqe69lK5f3/OTqKZ3BwPxzp2ni5sZk/7Ym+6qq8KnpxjcDBhOanGQysA4wqmE7mjp78EvUSZkRs1XZMrr+SO4VxprcV1EGSZLwdh7K4IY7qVdjAFHZyzmVOJ1c7W3ZscmFp4jIWkA9p4H421LH5QAAIABJREFU13qv0u9yKOUoxQYNYxvI44BhWfGcTrvLSy16Ka5Y8zQaZuzZyfHYGL7sN4APe/Z+LKcQSuNXX/QdwLvderAjKpK3TQTYnaxtea1lHy5mxHEhPVbWPrbBaLTGEg6kHDJ9L0sfSiqVd/g+/GQC1ykN2ipHxZ4C7uSu52rGl3g6dKFPvd8VNxlVRHxRAhezLjOkziBq2pZfsOiMBpbeOoWvax2G1ldmtdILC5i1bxcONtasGTUWFztl2qK6aF6rFq926sKJuFiuJMuXcK/79sXOyoZfFGZ4laTitaYv42jtyPKY3xW16WVo4jKBek4DicxaSrbmBnnaGMIz5nP4/rOEZ34HqOjg+TnPNTpKO49/K9I7FZFbksfBlMN0dutIC+fmsvYzaTFczIhjdqt+uNk5Kl5j/53bnIiLZU73XjSuWfnvWRV0rlefMb5+rLoayv1ceWDW2caeD/wHE5GTxJ54Zd3+ZO+JSJJkMvhrY+VMx9pf0L/BOp5rfJxRPhcY7L2bnl6/0t5jLs1qTsXV1hedUU1KwUkis3/lSvonnE99B0mypr3nXEWDIYRg/f1ADMLALJ+Zigm7buQksT/hBi80664YiNx8M4LYnBw+6dXPohq8VcFo31aMa9WaXy9f5EKCXDYLpZ7se37PmNy30sezF172XuxI2GXRDlU7K3e61vmB7nUXojFkcSpxGpFZyzA8zNWTo4nkStpc3Oxa07n2f5AqSXIWV3if42lBdHPvSsMKmxKFECyKPImHXQ2mNpHHWVLUaibu2EJEaipLhg5nZruOlT6/pZAkiXe79eTzvgM4eu8uL+/fTWGJXL0z0aczXg4u/BIlj23Vc6hHL4+enM4IMX0jIUSlH2ARcBf4HehaoS3akms87sevnbfYGdNeXEz5l9AbtcJSLIpeIl4PnS0KdAWyti2xV4TvrnniVEq04rkFWq0Yvmm9aL18sbiZlmrxPauKwpIS0XXVCjF+2yZhNBpl7UujTgnfXfPE9axExfMj86LEzEsviZX31pi9j1afJw7fHyZ2xrQXO2Pai933uoorqZ+JrOLrivetDGti/xQvXn5FpBTL+0ZnMIjnjy8TQ44uEVqDXvH8zMJC0en3ZWL0lkChNxiqfH9LkFagFm2WLxGz9u5SbDcYjWJy8BrR88CPIk9brHjMvqQDYsalWeJ6TsRjP4/OUCjytDEiueC0yNHcNnncxcxLYsalWeJQ8hHFdqPRKKae/kP0OviTKCjRyNrzNBrR6fdlYsrOrdX6bS1BgVYrnlm/RnRf/ZvILCw0+ZyTgleLvod+FkW6Eln7laxQMePSLHE6/UyV7q3V54kraV+InTHtxbEHY0SiOkgciBskDt9/ThTrMis9P1OTKd4Oe1+8f+1DkaPNlbWfTY0RvrvmicB7l2RteRqN6P3HStFm+RJxLv5BlZ67qtgRdVM0W/KzGLNlo8jTyH/n7XFXhe+ueSIo6ZasLVubLdI1GQIIFQo21VLPPwJoL4R4TQhxuUJb138iGKw1ZOLjMp6udeZjZWES0Bh1DNdyw3nOaxhO1uX1vRqDjuW3z9DB3Zt+deReq95o5O0jB7idmcGvw0bQurb5Ld1CCKKTMx6VvasKHG1seKdbD66mJHMyTr6Ee7FZD9xsHVkYGaTIj/q5tGJkveGczTzHuUzTu3ptrVzoXncRbWt9iH+t9xnW6Aid63yDu33bKi9XE4sSOZMRwjO1B1DXXt43Ox+EcU+dYVJ6CPDV6ZOoS7T8MOhZk0UqHhe1nWrwTrcenLofy4k4ebBQJUl81m4YOSVFLFVQTwAMrTuEOnZ1CHywCZ2JvRWWwlrliIttU7yc+ppUoKh1ajY82EQTJx+erTtY8ZiglNtczYrn7Vb9cbKRc/nLQy+Roylmbu9+j01FmIKTrS1Lhg4np7iYfwUdURyble1b6eTWkaZOTdj9cGe4pbC1cqFz7a/o6fUrelHMpbQPMQoNPb2WYG9tfhNWsaGYhXeWUGIsYU6Ld2WMgBCCRVEnqO9Yk4DGnWTnr7kWSpI6nz9GjaWnt3KaDSVodHrWBV8lKTvP4nPGtWrNsudGEJGeyrIrF2Xtoxu2p5GTO4tvnZLtW3GzdcPTznSA31LOf60QQi5JKW3LAzZYcp3HgYN1Hdp7zLW4zJsQgu2Ju3CxdmFwHTkfujn2CukaNe+1HqiokPgy+ATB9+P4esAg+jf2qfR+68+EMf7nQKYu2cKdFDk/XBkm+PnTyLUmP50PkeWtcbKx4/WWfbiUeZ9z6cpqh1H1R9DSuQXr7geSUmw6X0hNu5Y0qzmVFjVnWESbmcKWhO04WDkwqt4IWVuhTsvSW8EmpYcAx+7d5cDdaN7u2uOxFSiVYWa7DjRzc+eb06cU+VO/ml5M9OnMptgrRFfQTgPYqGyY3mgKadp0jqSaV1A8CWyM30KRoYiXfF5QpHtKjAYW3AyiqbMn4xrJ6YbE/Dz+vBbG2FatK3VazEFvMHLlXiIJmfLNWmXw86zN3D79CL4fxx/hYYrHVLpvxXsc2SU5FmnTK6KuYy8GeW/H1+01enr9WildqTfq+fXuClI0KbzV7A3FHD7Hk28RmZvCW779ZI5LVlERf1y7yrBmLehcTzk9iRLyijS8+ttOFuw/w/SlW4lJtdxGDGnanDG+fqy/Hk5qQfkArrVKxTt+A7ibn86hxKqpzp6Uu/W0U/FhZ1XLYg8msSiJ+bd/5LY6mtH1R2BvVZ6nTyjM4bfoEHrVbkpXj8bl2vRGIx8FHWXzzQje6Ny10kCZwWhk6eHzLNh3hi5NG5CWqybg50De/3M/4XGWb1G3sbLigx69uJOdxeprck3+JJ/O1HesybcRRyjQybl9K8mK15u+io3Khp/v/EKaRm7EnhTOZpzjRt5NRtYbTg2b8vI3IQTf3ThClraQj/yVVVHRWZl8cuIYrTw8ea2T8m7UTHUh2y9EcOz6HcJik0jIzKW4pHpet42VFV/2H0h8fh5fnzml6KG+6zcQF1t7PgrdhVonzwbbpqY/ndw6sjdpPzFq0xr3x0VQ2kkuZF1khNfzioYJYGnUKeILs/nIf7BMpKAzGPj4xDFUKok53S3L71MGIQT3UrPYGHKNt//YS58vVjBr+XamLd1CZILp8TS9bXsGN2nKD+fOsDdaruyBv/atzI84Kuv/Vi6+tHH1Z1/yAVKrMW5tVDXwc3+dWvbmlWJqnZpFd5ZwMz+SmY2n4+8qJyxyS4r58eZxmjp7MKJh+XdfCMF/QoIp1ut5v7tlUm8hBEfCoxm7YAM3E9L4YHhp4H7K4i2sO30VvcGyHczvdO2BURiZd1rO7w+t3xpf1zr8fDOIbK2ij64ISelFqCokSQoTQjy5iIcCOnfuLEJDzW9U0hq07E3ez5HUY9ir7JjgHUA/zz7lDJDGoGPK6T9IKsple/9XaFijvHzuu5BgVl+7yttdu/Nut55m1SdZ6iL+HXiISzEJjO3qz9yxAyjS6lh3+irbLkSgLtbStpEXM/t15Jk2zSqlNoQQvH34AEfu3WXtqLH0adi4XPvlzPvMOruefnVasLT7RMVnu1cQy8I7i1Gh4oOW7ymmsXgc3FXH8P3tn2jh3IwPWryPtar8vog/Yy7ww41jvN6yD+/6DZSdH5OdxeSd27BWqdg8boJikDctr4BZy7cTr+BxOtnZ4uniRC1nRzxdnPBwccLD2an0386l/9/A3RVHO7lC6cdzIfx29TIf9OjF7C7yDYHn0u/x+vlNdKrVkJU9p2JbYc9Hvi6fb6LmU2Qo4rNWnyjmL3ocBKefZu399XSs2Z7Zzd6Q9S3AngfhfBK2lwmNO/JVB/mq64tTQQTeuM6Pg55lvJ/5vS8AqblqLt2N5+LdeC7dTSAjv9R4eNdypXuLhtRzc2HzuesUaLQsfmEk3Vso0xxqrZbXDuzlYlICn/cdwIvt5ebg11vBLLt9mk/bDmVa0/K7xDO1mXwZ+Q0uNi584TcXByvLNkhZinsFsfwas4J8XT7TG02lf+2+smOMQvD6hU1cTI9lfd8Xae9efvJdf/0a806f5L1uPXmnm3LG4L8jLj2b73ad4uLdeHzrefJFwCDaNKxLao6ab3ae4MytOHzrefJlwCD8G1Y+llaHhfLd2dN83Ksvr1ZwmiJzU5hyeg0dazVkVc9p5ZwCSZKuCiFku1f/Z4z/tZxwAh9sIrMki94evZjoHSDbBi+EYG7YXvbEX2dFj8n0r1ted37wTjRvHznA9Lbt+aq/cuKxMoTFJvGvDQfJK9Lw6bhnGNO1vBdRpC1h9+VIAkOukZiVR313F6b37ciYrq1xtDMdsygsKWHc9s2kFxawd+I0vF3L85Eb7l3iu4gjvNWqP7NN5BlJKU5lQfRCCvQFvNP8LVq7Wp4qwRwytZnMi/wPjlYOfNH6U2pYl/f6z6Te5Y0LmxlUz5dFXQNkk1NsTjaTd25DINgybiJN3OS69cz8Ql5cvp30/AJ+eWEE7jUcycwvJFNdSMbD/2bmF5GhLnz09yJt+RVBTUd71s4OoFnd8nSSEIIPjh1mT/Qtk8Zxb/x1Pr66h+cb+PNj57Gy75CmSeObqPnYqez43G+ujC+uLs5mnGN13FrauvrzdvPZ2ChsljuWFMWcKzvo4tGYlT2nygqnlBmnVzt25uPeymMjv1jDlZhELt6N5+KdeO5nlKqg3Gs40K1ZQ7q3aEi35t7Ud//re6XnFfDayl08yMhl/tShPNtOeb+GVq/nvaOHOHrvLm927sYHPXqVc7yMQvD2xa2cTrvDH71nyFbdUfm3WHRnCTqjjoneAfT17IOTtbJKzFIIITiVcZqNDzZT08aVt5q9iU+NxorHlk1OX7Z/nkkVdvpfTUli8s5t9GnYmFUjRpt1Cou0OladuMSfwVdxsLHhrWE9mdizbTnnTwhB0I0Y5u8+Raa6kEk92/POcz2pYW96L8bfncP1o8fL4g0771/js2v7eKVFL+a0/mun/dM2/heFEOazoT0mTBn/LG0WgQ82EZYbTn2HesxsPJ2WzsqDc2tcKPPCDzLbtx9vtepfru1uVhZjtm3Et5YHm8ZNNKnlF0Kw/nQYiw6GUN/dlYUzh9Oynul00wajkZM377Eu+CrXH6Tg7GBHQPc2TOnTgTquyjsGH+TmMmprIPWdXdgRMLncbkEhBJ9c3cvehOss7z7Z5MapnJIcFkT/QoomhVebvET3WvJ8PJZCCEGKJpXlMb+RVZLF536fylJk3M1PZ/LpNTR0ciew74s4VsiP9CA3l8k7t6IzGtg0diLNa8mDclnqIl5asZ3kHDW/vTKGjk0s41SLtCVkqovIyC8gPa+QH/cGY6VSsfHdybI+LjEYeGnfLi4lJbJ6xBj6KuRmWhV9loVRJ5jVrAf/aiNPRxFbEMf82z/iZV+XT1p99Nhe6sWsS/x2bxV+Lq14r8U7irukT6ZE8+6lbbRxq8+qXtNk+adCHtxn1r5d9G/sw2/Pj5KtMveFRrHl3HUiE9IwCoGDrQ2dmzagW3NvujdvSPO6HqhUpg1aXpGGd/7Yy7X7ycwdM5BJvZQpFoPRyBfBJ9h8M4KXOnTi0z79y7UX6LRMCF5FXkkxOwa8ilcFieqDwgdsit/KbXU0dio7+nj0YnDdQYqigsqgNWhZdz+Qc1nnaePqz+tNXpHRlGUITr3DGxc2M7phO77rOKrcpJVRWMjILYHYWVmxd9I0XO2V5d5CCE7evMcPe4NJyVEzsnMr3h/eBw9n5WRyAOpiLUsPn2fL+XA8nZ34eMwABrVpZpLiLigpYezWjeRoitk3aXq5bMIAX17bz7b7YSzpNoHB9UpTVTyW8ZdKn2Qq0EQI8bUkSQ2BugrKn6eGisZfb9RzNO04e5L2ATC6/kierTNYcakMpemap59ZS/faTfitx5RyM7daq2X01o3ka7XsnzyNujWUk2upi7V8vvUYJ27EMKhNM76eOARnB8t3TYbfT2b96TBO3IhBpZIY1r4lM/t3Upw8Tt+PY9a+XQxv4csvzz4no66mnllLfEE2a3vPUNzZCVCoL2Lx3aVEq+8wteEkhphQjiifW0hU/i1u5N3kZl4kWSXZWElWvN/iHdq4lveYc7RFTAhehcagY1v/V2QvdGJ+HpN2bqVYp2Pj2An4esi/b25hMbNW7CAhM5flL4+mSzPTxWAqw+2kdF5Ytp167i6smz1B9huptVom7dzKg7xctoybiH+FoKgQgm8jDrMx9goft3mWmc3kfs313Bv8cmcJrVx8mdPiXZPjrjJcyQ5leczvNHduxgct3sPOSj6eQtJimH1xC76udVjTazrONuWNz73sLMZu20w9Z2e2B0yWZeYMirjL++sO0LKeJwP9m9KtuTdtG3phY1017b9Gp+df6w8SHBXLG0O688aQ7ib3KHx95hTrrl9jweChjG1VflUcq85kQvAqfGp4sKHvC9hbySe7+4UPOJYaxMXsSxiFkXY12/Js3cG0cva1KPaXpklj6d3lJBYnMar+CEbVG2GyuHl8QTYBwauo71iTTf1mlXsencHA9N07iEhPZeeEKbRSGLsACZm5fLf7FGdv36e5lwefjh1ApybKMRsl3IhP5evtQdxOzqCfnw9zxwyknrtympN72VmM3rqR5u4ebB43oVwt4BKDnmkha4lVZ7K9/yv4OHs8tvFfARgprcfbSpIkN+CYEEI5WvcU8Hfjf0d9l3X3N5BYnESHmu2Z1miyLG3D35GlLWT8qZVYSyq2D3i1XK5+IQRvHNrHidh7BI4JoFsDZaNzOymdOesOkJKj5v3hfZjet0O1JXQJWblsDLnGrkuRFJfo6N68Id9OfpbaFbzU5VcuseDCWeb27sfLHcv/dslFeUwPWUuutogl3SbSq46yyqHEqOP3eysJzQnjea9hBDQYp/jcBmEgtiDukbGPLYxDIHC0csDPpRX+rq1p69qGWna1KlzfwEtnNxCRk8j6Pi/QrgJPmqJWM3HnFvK1WjaOCVBUn+QVaXjlt53cS8vi15dG0aPF48cpzkc/YPbqPXRsUp8Vr4zGtkKx7LSCAsZt30SJwcDOgCkyes0gjLx/eQfHk2/xc5dxPNdAThGdyTjLmri1SEgMrD0AZ5sauFi74GLjjLO1My42pf92tHJUNDzXcsJZGrMcH6fGfNjyfcUVxIX0WN64sJkmzh6s7T1Dlqc/V1PMmK2bKCjRsmfiNOq7lDcYtxLTmblsK83revDHmwHY2TxejVy9wci87cfZeyWKCT3aMnfsAMVYlt5oZOaenVxNSWLb+Em0rVOe0z6ZEs3si1sUPe1y368kl5PpwZxMP4VaX4C3QwOG1B1M91rdFFdIAGE511gZuwYVKl5v+gpta5pOwFis1zHlzBpSivLYMeBVGjiVj0F9GxLMmmtXWThkGKMVMs1qdHrWnLjMH6dCsbGyYvbQHkzu1R7rSgreK0FvMLLx7DWWHSmVa89+tidT+3RQvNbhmDvMPrSfqW3a8c2A8skUk4vyGH9qJe52Tmzt/zI1bOwey/iHCSE6SpJ0TQjR4eHfrovSwuz/CDp37ixOXTjF1oTthGSeo5atO9MaTaWjm+l8PFA6CF8+t4Hw7EQ29ZslKx34+9XL/HAuRNHAlmH3pZt8u+skro72LJjxPB18LJd4mUNekYYdF2/w+/FLNK9bi7WzA8oZKSEEbx0+wNF7d/lz1Dh6NyxvFNOL1bx6fiP31BnM7zSa4d7Kg9wojKx/sJFT6cH09ujJi41nYq2yJkObyc28SG7m3SQq/xZFhmIkJJo4+eDv2po2rv40qeFjsii0EIIvru1nx4Nr/NR5rOz+RTodE7ZvJj4vj8CxATIDAKWrqVd/30l0ciZLZo2kt2/jKvaiaewPjWLu5qMM69CS76cMk9EaMdlZBGzfgruDA9sDJj0qWl4GjUHHy+cCichJYnXPaXT1lD9beM71RyqVQoOy0sJKsqKGdQ1cHk4IztbOOFg7EJJxFm/HBnzU8gMcFbjt0MwHvHp+I95ObvzZe6Zsl7TOYOCFvTu5mpxM4NgAmfQwM7+QSb9sQpIkNr87GQ8X0/RDVSCEYNHBs6w9Fcrgts35fupQ2eQKpbLIUVsDEUKwd9J0PBzLP/+yW8H8aiIAXBElRh0Xsy5yNDWIxOJEnK2dGVi7PwNrD3gUdzEIAzsT93Aw5RCNHRvxVvM3zercDcLIJ1f3cCDhBr/1mELfuuX3+xy4c5t3jhxkRtv2zFOIAZ6OimX+7lMkZefzXAdfPhjRR+bAVQfJ2fnM332K4KhYWtbz5Ivxz9C2kbzk6fdnT7MyLJSfBg9lXIXV1YX0WF4+F8iz9f1Y1C3gsYz/JaAncOXhJOBJqedvuhjmE0bL9r7imTVD0Bg1DK07hFH1RigukStiwc3jrLl7nvkdRzG6UfmJ4lzCA2bu2cnQps1ZOmy4zPsoLtHx3a5T7LkSSbfm3vww9TlqOT9eAEoJZcvycd38+TJgULnnKCwpYdy2TWQUFbJ30jQauJT3UNU6DbMvbuFK5gP+7T+EF5orqxCEEOxLPsCupNIiGnXt6zyS1bnbutPGtTX+rq3xc2klC+SawrqYi3x/4yivtezDexWUPUYhePPQPoJi77F6xBjFvRKFmhJeXbmLqMQ0fnlhBP38zCfoqw5Wn7jM4kPneLF/J+aMkCs8riQnMn33Dvw9a7NhTIAsG2NeSTFTz6wlXZNPYJ8XaeFqmnvWG/UU6AvJ1+ej1qnJ1+WTr1eX/lufT36Fv3k7NuC9Fm8r9ve1rARePh9IXXsX1vWZKcsoKR7Wldh8M0KRWtHo9Ly0fDt3UzNZ/9ZEfOtXnrO/qlh3+ioL9p2hWzNvfnlxhGKw8mZ6GgHbt9CuTl02jBlfLs1EZQFgJQghiMq/xbG0IMJzr2MtWdO9Vld6e/Rib9J+bqlv09+zH1MbTTa5MgDI1hby4ZVdXMiI5V2/AbzesvzYuJOVydhtm2jl4cnGsRPKxQC1Oj0fbzxM0I0YmtRx59OxA+n6GDSlqe958uY9vtt9ioz8Aib0aMcHI/rgYPvXdypdXe0gLCWFHQGTZKvqVdFnSdXk80X75xWNv6XpHaYC+ygttv4tEA0EWHLuk/rU8q0l/hM1XyQUKqc4UMLRxEjhu2uemHftgKwtKT9PdPp9mRi8/g+h1srTRdxPzxZjf1ov/OcsFEsPn6s0/UB2bqH4c/sFERrxoFrb6RcfPCv85ywUW89fl7XF5WSLdr8tFc9vXCeKSuRb5DV6nXjn4lbhu2ue+PHGMWEwc/9TacFi8Z1fxc+3F4mjKcdEUlFytZ73dMod4bfrK/HWhS2K91twPkT4LF4g1oSFKp5fqNGKGUu3iHYfLhJBEXerfH9LYTQaxTc7Tgj/OQtF4JkwxWMO3Y0WTRYvEK/u3634OycV5op+h34WfQ/9LJIK5akAnjRuZCeJzvvmiyFHl4i0onzFY9Zeuyp8Fi8QP5yVp0UwGo3iXxsOCv85C59q3wohxL4rkaL9h7+IgIWBIiNfnkJFCCF234oSPosXiHnBJ2Rt6hKNGHZsqeh54EeRXMW+TSlKEevjAsUrV94QMy7NEi9dfk2cSQ+p9LzwrATR//BC0XbPN2JHnHxM5Gk0YuC6NaLLquUiVa2WtX+59Zjwn7NQrAq6JEp0yqlLlHD9VqL417c7xcETNyx+59TFGjF/90nR5oOF4qMNh2TnZRQWih6rfxN9164SOcVF5drKjsVEegerefPmmZ2BpNLsSDUeGv8koACYL4SQ5xl+ivhj9dp5Wz/bjKtt5bne9UYjG+5d4tuIw/jV9GJhl/HleEmtXs+sfbvILCpiw5jxsgBvUMRd3ly9h+ISHYtmDiegR1uz0q6b0cm8/9V2Qi7HcCQ4krNX7uFgZ0PjBu6oLExb0LlpA24mpLHl3HW6NfPGy+2v71nT3gFfD0/WXLtKgjqPZ5s2L7c6sFapGFK/FdnaIjbcu0RiYQ7967bASoFnbuzUmG61utLDoztNazTF2ca5yrGLe/kZvHp+I02cPVjRY7JMD783+hbfnAlmYus2fNhDnumwuETHW2v2ci0umR+mDWOICelgTl4RNtYqi/tQCZIk0cu3EXdSMgkMuUazuh40rVM+btHcvRY17e35IzyM7OJiBjT2KffMzjb29KzdhK1xVzmVeofnG/grBimfBG7npTLr7HpcbB1Y32cmdR3l4/30/Tg+PH6EwU2a8e0z8sI3K4Mus+lsOO8+14vx3S0vOFSG1Ix8Tl+6w+a9oSxec5KI20n06NgEGxs5/deynid+3nXYeu46xyPu0s+vCS6O5QPSvh6eqLUl/Hk9jPrOLuUqh9laWdOjdhO2xIVyMSOOkQ3bYm0iHUhF1LCpQbuabRlYuz917esypv5I2tQ0vbdBCMHmuFA+uLwDFxt7VveaTr8KVI8QgveOHCQ8NYU1I8fS0qM8bbTz4g1WHLvIK8905Y1ne1iUliQnr5CFq06w+I+TpGWpCb54h2uRCbRu7kVNF/NMgq21Nb19fUrVayHXcHW0L0cBOdrY0NGrHn9eDyMqI4ORLf8KiJf996uvvkqZN2/eyorXtpT2ecT1/7dgySYvgPDsRL4OP8itvFT61GnGfzqOpLZ9eeP+6cnjbL4ZwfLnRjK0Wfkf/+TNe7y7dh9tGtbl5xnPlzPCFSGEYPvBMJatP03tWs588e5z3E/MYuv+UO4nZuPpXoPxz3dk5OC2ODtVng00r0jD5F82UVyiY+v7U2X84bIrl/j5wlk+7dOflzrIc44IIVgRfYalt4LpU6cZi7oGmC1JWR3kaIuYdHo1RfoSRWVPeGoKk3ZupUNdL9aNHi+TzGp1et5as5dLMfHMnzKM5zvK0z8YDEa+W3aEo6dLa5rWdHGgVk0n3N2cqOXmhHtNJzzcajz6dy03J2rVdMLRwdbkRKbR6Xl5xQ5uJaWz6rVxijLS78+dYeU3zbUnAAAgAElEQVTVKyY3gV3KiOOV8xtp61afNb2mmy38Ux3czU9nZsg67K2sWd/nBVnwEUolyeO2b8LbxZVt4yfhVEHZc+z6HT5Yf5ARnVrx7WR5cRcl5KuLCbuZQOiNB4RGxJOYUqr9d3N1pHULL85fjaVl0zr8NHesSWMVfj+Z2av3YGttxW+vjpUp2P4eAN46fhLtqhkAri6K9CXMCz/I/oQI+tVpzg+dxygWuV8Reomfzp/lsz79mVXhHYtMSGXGr9vo1KQ+K14ZU6nhNxiM7D1+nZWbzqLR6pg8sgvTx3Yj6Oxtlm84jVarZ9qYrkwb2w07W/NjyWgUvLt2H2dv32fNG+Nl4zcwIpwvgk/wTtcevFdh9/Hjqn0WABeAXcKSE54CKjP+uSXFLIoMYvv9MGrbOzO37VAG12slG0Tbo27y76CjvNapC//uVZ7nu5+Rw+RfNtHI0411syeYVUYUFmmZv/wowRfu0LtLU+a+NQyXGqUG3mgUXLoWx5b9oVy9EY+DvQ3Dn2lDwPMdqVenptnveTclk6lLttDCy4M/3hwvCwC/eWg/QbExrFPY5FGGbXFX+Sr8IP5u9fitxxST6ZSrihKjgVfOBRKencC6Pi/IdkAmq/MZs3UTDtbW7Jo4RRZALdHreWftfs5H3+ebiUMY1UW+vd5oFHy//AiHTkUydmh7aro6kp1TSFZOIZm5BWTnFJKdW4ROL0+gZ29njXtNJ1o18+KT2c9iX2GXb25hMdOXbiW7oIgNb0+kSYUVgFEIPqxkE9ihxJt8cGUnQ+q1YmHX8Yqrq+ogTp3JjJA/kSSJDX1epFEN+Qa4xPw8Ju4o3Suxe+JUWcWzyIQ0Xli2jZb1PFnzxniT41er1RFxO5nQiAdcvfGA6Ng0hAAHexs6tPamc9tGdG7bEB9vDyRJIuRyDF8uOkBdDxcWfjGeup7KDlFMaiavrdxNkbaEpbNG0blp+fGRXVzEqC0bMQojeyZNw9OxfAC6LAA8vlEHXm7RW7EPqoM4dRbvXt5GTH46b7cawGst+yiu5M/GP+CFvTt5rlkLFg99vpztyCkoZuIvGwHY+t5U3GqY39sReSeFn1cFcSc2jU5tGjLn5Wdo1OCv8ZadW8iv64I5duYWDbzc+Ndrg+nUxnySuPxiDZN/2UyRtoRtc6bi6fKXcyiE4KOgo+y8FcnqEWMY6PNX/Oxxjb8acAL0gIbSXD5CCPF49faqAFPGXwjB3vjr/HTzOHm6YqY37cZbvsqZDm+mpzF++2Y6edVn3ehx5bZAF2l1TF2ymcz8Qra+P9Wkxhbg3oMMPluwj+TUXF6d2ocpo7qY9FTuxKaxdf9Vgs7dRghBv27NmTSyC61byKP3ZSjz3sZ3b8OXAeVlXAUPA8CZRYXsmzRdJu0rw4nk23xwZSdejq6s7jmN+k7mJ53KIIRgXvgBtt0P48fOYxjhXT7vSZFOx8QdW3iQm8uOCZNlydp0egNz1h0gOCqWeQGDGKdARxiNgp9+P8b+oBvMmtiTWROU86cIIVAXaMjMKSQ7t3RiyMopICu3kMzsAk5duEOPjk349qNRMplcYlYe05ZuwdbaisC3J8lWVyUGAy/v282FxHhWmQhUlwW6pzbpwqdthz22lxpfkM30kD8xCCPr+7xAE2e5QiVFrWbSzq3kaTWKktn0vAIm/7IJKysVm96dLNtYlJyWy4lz0YRGPODG7SRKdAasrFT4t6hHp7YN6dy2EX7N6mJtQvsfHpnAx9/vwcHehoVfjMfHW1lFk5KTz2srd5OUnceimcPpWyGIH5meRsCOLbStrRwA/v7GEbbEhqIXRvrXbcHMZt3p6tG42n18PPkWc6/uxVqlYkHncSYl0UnqfEZtDsTD0ZGdE6aUW1EZjEZeX7mbsLgk1r81gdbeplMx5OYX8fvGEPYH3cDDvQZvv9CfgT1bmnz+K9fvs2BlEEmpuQzt78fsGf1xczXtrN1JyWTq4s34eddh9evjyvWfRq9j/LbNJKrz2TdpGg1dS995U8b/HwvYPu6nU6dOsmBIQkG2mH5mrfDdNU9MCl4tbuWmKAZNhBAit7hY9Fm7UvRco5x7/KMNh0SbDxaKc7fvm7yGEEIcOxMlBk5aJEbOWi7CbsabPfbvSMvMF8vWB4tnpy0Rvcb+JF6fu0lcDo8zefyiAyHCf85Csf2CPId8bE62aLtiqRi+ab0oVsiRXobQjAei6/7vRZ9DC8SdvDSLn7UMRqNRhGXGi++uHxbPHftV+O6aJxbeDFI87s2D+0TTJT+Lk3H3ZO16g0G8t3af8J+zUGw5F27yXgtXBYleY38Sv28Meawc9DsPh4leY38SP/1+TLE9MiFVdP1kqRi3YIMo1MiD/eq/1XG4YaKOww8RR4XvrnlidfTZaj+nEEKkFOWJAYcXie4HfhDRucr3yigsFAPWrRFtViwR4anyMa4p0YmJizaKLh8vFbeT0mXtyWm54vkXfhW9xv4kZrz/p1iy9qQ4H3pPFBZZXhdDCCHuxqWLkbOWi6EzlorIO8kmj8tWF4mAhYGiy8dLRUyKPLf+ntumA8BCCJFerBZLok6Kngd+FL675olRQSvEgfgIs0KGijAYjeLnm8eF7655IuDUSrOBeq1eL0ZtCRRtViwR97KzZO2LD5WKMXZevGH2nodO3RTDZiwVfccvEEv/PGVx/2o0JWLlphDRb8LPYtiMpeLo6Uizx+8PjRL+cxaKH/YEy9oe5OaIdr8tFc9tXCc0Op0QwnTA11K1T1+ljyXnPqlPReN/MjladN3/veiyf77YGhta6cD4OOioaLbkZ3EtRT5ogyLuCv85C8XyoxfMXmPP0XDRa+xP4s1PN4vMbGVlQ2UoLNKKrftDxdhXfxO9xv4kPvzPDhGXIH9B9AaDeHnFDtHl46UiKStP1n4i9p5osniBeOPAXrNKpOi8NNH74ALR//BCkVokv05FGI1GcSs3RSy4cVwMPLJI+O6aJ9ru+Ua8fHaD2HjvsmI/b4u8IXwWLxC/h15WvObSw+eE/5yFYl3wVZP33Xvsuug19iexZO3JJ1J8ZNm6YNFr7E8i6Ky8yIUQQpy9FSfafLBQfLFFeYJILygQPdf8Lvr/uVoUKKjBDEajeO/SduG36ytxKSOuWs+oNejFhFOrRKd934nIHGVjqjMYxJSdW4Xvr7+I0GRlpVuZo6Ck7DEYjOKtz7eIwVMXi9j4jGo959+RlJojAt5YKZ5/4VeRkJxt8ri0XLXo+8UKMfmXTYrj86vTJ4XP4gXivJliKBq9TuyICxPDjy8TvrvmifEnV1rU1wajUXwRtk/47ponPg/bJ7R6ndnjf718QfgsXiAO370ja4tMSBVtP1gkPt2sXFRHCCGKNSXi26WHRK+xP4k3Pt0k7j2QT8CWIDY+Q7w+d9Mjx6WkxLSSqEzBdi02SdYWFBsjfBYvEAsvlDomj2v89//tcxzIA05acu6T+pQZf73RIBbdDBK+u+aJMSd+E/EFpgdgGS4nJQifxQvEdyHymbKgWCue+WqlGPPTelGiN93ZW/eHPjLWGq35wWQJNFqd2Lj7khgybbHoG/CzuHJdvuJIysoTXT5eIt5ctVvRIK66ekX4LF4gvj590uy9onJSRMd934lRQSuEWqHqkxBCxKkzxa+3gsXzx0s9/Na7vxKvnAsUux+EmzxHCCFS/h933xkWRda0fTcZJQdJogIGVBAwK+aEOefsRnWjaVdXdw2rj7oiijkHEDFgwoCKCRUMSBIBRck554GJ9f0Yxgft7mFQfN9v3/u6+jKc091nTnfXqVN1V1VFOXXav5umneemfD5OSCGnpV60xv8Wr1BPeJtDA6Z60ZIN50kiaZyKXmKJlL79/RR5zNlFuQXci54yoUlE9Cwzg+y9Pen3YO4Pv0JUQ6NqBVOPq1tp7J199G3oKVoTcYV2x9+ncykRFJKTSG9Kc6lEKGD9/r+jr5PjxXV0KzOe93f8E/qQ7Lw9KSD+FWd7bFoOdVq2g3cRuxgURe4Tt1FgMJtC/KlIzyqmkfP20LTFh6mkjLuCFxHRtYgEXoqtQCSi/scP04ATR5TuXonkwvxSWjQNCPIix4vraFHYaXpXxi1gJTIprXpx+f0utT5FIqWkmBz37KQfrgeyryWV0lSvU9R/7QEqE3BXeUvNKKQ5vx6nPpO20eHTjz77/RVLpLTnxH1yn7iNvl/lR/mF3FTfqhq53Br/z0lOufXrzevUdrcXvSsq5BX+n5TYjWEYWwA7iWhSg0/+RHTt2pVuhYZgefgFPC1IwaSWbljjMqJeyp1IKsVYf19UikW4PXsBmnwUxPPPlRCcehQJnx+nwbUVd44c34vPcNDvEfr3aIN1S0ZzUt4+FSVlVVi0+gxkMhl8dsxnOSl9QiKxLTAE22aPxHC3Dys/ERH+fvQAJ6IjOdkJdRGal4SFT06jm1krHOg9E1pq6sgRlOFmVhyuZ75CXGkOAKCraUuMsnXCMOv2MNFWHhFKRPjm6mU8yUzHjZlzWemZK6qFGL/NB/o6WjizZBZ0OByQZRXV+HqFL4gIxzznwlC/8VL5ZuaUYMFyH7RvbYmda6eyInzFEilm7T6DnOJyXFg+hzM6c1vYI+x/8ZyTGQYoaMVPkV5VgvzqCuTVlCOvuhxFwip8/GXpqGugmY4BLHT1YaCpg7s5b7CgdS/8xpE8DgDuJL/Dd9euYIZTJ2waxM7LJJJIMG3HaVRUC3FpxVxWDqOc/DLMXXICTu2s4fXn5EZl0MS+zsIv686hnb0Fdq6dAm2OFNpEhEVHLiMyOQtXfpvLYs49Tk/D3MsBWNy1B5b37lPvPWukYvi8e4pDiY9RIxVjcqvO+NFxwPsAOIlMhj8iL+NqRix+cOyPHxyVVzGTymSYf+UCYvJyETx7ASz0Pnz+fo+isOXyA/wzeyRGuLGrrt15/Bpb99+CtpYG/vx5JHq41V/0SVXcC3uDzXtvQkdbExuWjYFbR3YQmYKZuGRUH3w16MNMOwWCKgz1PY72ZuY4M3l649n8IXf4xn/KuZ96tHdxpv43tpPL5Y2cgRl82Bf+lOy8PelO0jtWW3xGHnVatoPWnw/mPFcmk9GRM4/JfeI2Wut1lcSNpJV+jIjYNHKfuI32+rB3JhKplKbt8KN+fx2g0iq29iGRSmnhtStk7+1JN95y1yJW4GJqFDleXEculzfSrJBj5Hhx3fvt9LHEUMpRwSz0wfXi48jO25OO8ARyrT17mzot20Gxady+GIlESks2nKcBU70o/i2/DflzcDX4JblP3EZ+l7lNUkm5RdT191303YELJJWytUShREJj/X3J7eAeyqng1sK4IJRKKLOqhCIL0yko8xUdfxtGW1/eoqXPA2hWyDEacnMn/frsHIl46hunlpRQp/27acxpn/e224+hsEU/jE9mtclkMvp57VkaOsubcvIb9lxVxd3Q1+Q+cRut2XaFc+6IiDKLSqnbyl30wxHu3evy20HUZrcXxReobiopqqmkv6Ovk9OlDdQ58D+0LyGEykXVtOTZeXK8uI4OvK6/HrBYKqWfg66RnbcnnY5l74pySyuox6o99P3BC6xx1/VPLVzlR3k82vnnIjm9gKb/eIT6TfakM4HhnPP309Er1PX3XZRZxPZpnImNodX3gj/b7LMbwK7aYw+AxwBOqXJuYx26DtY09JY3r22UC+mlpdR+705aeO0Kq60+oSqTyWivj9xuvGlPkErbuZLCik+2V2/ee5P6TfakxGS2YzYhM49clvNv7avFIpp87jS127ODwrOUR0AfeP2Q+t7wpFHBe2hvwgNKqai/2DUX8ioryPXAHpp8jtumG/o6lZyWepHXVf4P8Yi/fGG9fIvbCdwYkMlktGrrZeo/dTvn3BIRnQmNVhoBnFRcRB327qRZF881yOn4qagWi2iU30lyPbCH0ku5HZWv0nPJZfkOWuN/i7P9Uq1/6tIXnFsiIr/Lz8l94jbac+I+b58TD16Q01IvCopiF6wvFgioy8G9NP7MqXqj6D9Gcnkh/fjkzHslxvHiOjqaGFrveSKJhBZdu0J23p60P5xdoJ2IaMmJQOrymzelF5aw2q7fjSX3idtox5E7JG5AhK9EIqWwe/FUUSaov3MtKqtqaNXWy+Q+cRtdCGK/nznF5dRt5W5axGMaJqLPFv7z6hyzALircl5jHs0c7alUqPqkSaRSmn85gJz2eVN2OXtl9nsURU5Lveh6BNshKJXKaMeRO+8dL3xaTV1c9gsjD+fVtGzeIXrzSvUUFAqUlQto9IK99PUKH86FZvvVh+S01Iuev+VmGBUJ5IwQt4N7OBkLdSGUiD/LqSqTyei7q5fIcc9OzntVVgtp6N+HacyWE1Qj4tZaw14kyRfW3eyQ9cZGSVkVjf16H836+RjV1LDtyzKZjH44cok6/+ZNidncTlH/2Biy8/akwxHhX3SsRES/Bd8kO29PupvMZk4REYnEEhr/z0katO4gpy06J6+UhszcST+vPftZcyusEdHTkNeUlsTPFJPJZOR5KJhXOBHJ7dgK2zmXoqVI/3A8ip8QoAwvCtLoyJvHdCOD2y9SFzViMX139ZLSHeuDuCRyWupFh4LZC0NJWRWNnLeHFv5xWiW58P68wgpa+e0x8nBeTfNHbqekN/zMxI8hk8nol3XnaNhsbyooYqebUCyut6K5d/58wl/VCBUjIjpZe/gRUSjDML+oeG6jwLapMWdEHhcKBQLMu3IBIWmpWNG7L6vgQX5ZJXbdCEWvti1YtjwiwraDwQi4EYVpY7pg2bdDlBa5AIDzxx5h/5brcO7SCpmphfh5xn54rg5AQW6Zyr/PQF8Xv349CK+T8nAhKIrVvmhYTzQ3NcSGgLsQitlFyE10m+D42IlQZxgsuHIRBQL+Wp5a6hqfZf+9mvgawclJWNKzN2c1Lq9rj5BbWoEN04ZyBhpl55Viw64baGPXDMu+HcI5FpFQjKinSUhOzEVVBbumbkNgZNAEq38cgdTMIuw/9ZDVzjAM1k8dBj0dbaz0C4KIo8j7tI7OGGrvAM+wx0goyP+s8SjD2bhYnI9/hR+79fwgUKcuDt55hne5RVg7ZQgMdD+MHCcibD0gLzK/crFqEb51IRKKEXYvHltXnsP0AVuw9kdfLJ9/BFlp3AXHGYbBL18NQu8u9th59B4ehyex+mioq2HdlKEorarGjmuPWO3j2jmiX4tW8HzyGFkV5Q0aLwB0MWuBr9u6Y0RzdtBgXQglEiy6EYjg5CSs6z+IM0peIBRj08V7cLAwwfwB7PZ9PiGoFAix4vv65YICryJS8cO0vXgVmYZZCwdCJBRjyeyDuHc9WqXzGYbB8u+GQCyWYtfx+6z2WX3c4Ghtjq2XH6Cyhl3fmw+qCv95HP83X+W7/A8iMicbY/19EZGdjS2Dh2GuCzsrxdYrDyCWSrFm0mDWx3HzQRyu3nmJ2RO648d5A5R+PEQEvwP3cHTnLfQf7ozNhxbg6LUlmPp1P4TceoVvxu6E7767qBGIVBr7oN7t0KuzHQ77P0Zu/ocLh66WJv6cNBipBSU4dIe7hk5LIyMcGTMBBYIqfBN4CQLxpxU8V4YCQRXWh9yDq4UV58fz7G06zj15ibn9unA60IVCMdZsCwQRYePysZyOQqlUhnW/+GHVd8exePIeTHLfiEnuG7Fo8h6s/ekU9m2+hoATj/Hw9iu8ic1ESVGlYofKi+6urTBlVGcE3IjC06gUVrupfhP8PX0YEnMK4X0jlNXOMAw2Dx4GQx0d/HrrBmokjT+3cfl5WPvgLtxtW+AXnhqx8Zl5OHL3OcZ27cAKoAKAa3djER6ThsVz+sOqmWolJoU1coG/5fdzmNZ/Mzb8ehoRYe/Qz8MJK7dOBcMAaxb7oLSYW6HQUFfD+qWj0cauGdbtuIrX73JZfdo3b4a5/TrjwrNXCE/K/KCNYRhsHDQERIS19+/W+yw/BdViMb69ehkhqSn4z6ChnHIBAA7cfoKckgr8NXkIq9hNVFwGbtyPw4yxXWHfgr96nwIymQznjz3Cb98cg7aOFnae+h5zFg/G7jOL0bajDf5ZFYD9W65DImZHq3+M5lbGmDupJ+6FvWG9vxrqavhryhAUVFRhd1BYvddSQCnbh2GYGQBmAugDoO6SrQ9ARkTKC902IupL70BEOBkThf88DoG1nj72jhzDWTjkUUIKFh+5jB+H98b3Qz/MIV5WUY1ZPx+DrZUx9m6coXRlJyIc3xWMc0cfYug4N/y6bgLU60ST5maV4Lj3bYTcjIVpM33M/2koBo9xrTdJWW5+GeYsOQHXDs3xzx8TWYvPH6dvIijqDc4tnYU2VtxRlneTk/D99SsY0NIOB0aP+yCS+XPxw42ruJuchKsz5rBKMQqEIkz09IWGmhoCls/hZPds3nsT1++9wtZVE+DelTva0nfvXfgdvI95Pw6BTSsz5GeXIj+nFHm1f+bnlLJ2A1raGjC3NIKFtSGcurTCjG/ZC7dQKMY3v59CeUUNTnjN44yk3HTxHs6ExuDgdxPRux27qMzDtFTMv3IB81zcsLY/u0D9p6KspgbjzpyCWCZF4PQ5MG3CHptAKMJMb3+U17J7DD9KoJZbUI65S07A0cGCk91UF8IaMV6EvsWj26/wLOQ1qgUiGBg1gfvgDug7zAmdutpBo5bVlhCTgd+/OQr7dlbYeuQraOtwM+yKSqrw/So/iMQSHNw8i7X4VIvE/30/ls1m7QoVBcr/6NMfC1w7q5Q0TRVUiUT49uplPMvKwFYlhe3fZBdg2g4/jOvaEeunfciuEoklWLDMByKxFL472ay8j1FRXg3P1RfwLOQ1+gzpiCXrJ6Cp/n+fl0QsxdGdt3DJNwwd3VriD8/pMDXnriCo6hg2XbyHs2Ex8P9lxgdRyJ8U4QugJYABkOf16V/n6AxAQ9m5jX1wRfgqUCkU0k83rpKdtyd9E3iRymq4ObkCoYg8Nh6hMVtOkJCDQfGfPUHUb8p2epeqnHkgk8lo3+Zr5OG8mnZtuEJSJY6quKg0+nnGfvJwXk0/TttLL8PZzIyPoYgp4ApQKq4QUJ81+2imt79Sm6NvTBTZeXvSH3dvN5pN/Xria7Lz9qS9z59ytm+6IE89G5HE7fNQMG8OneZPu/vs4WvycF5N21YHKB13ZXk1Jb3JoSf3E+jK6Sd0yDOINi7zp8VT9pCH82oK9OceY2JKHg2Y6kUrt3A7yKpFYhq79QQNWneQSiq5fUyKAKX7KfU/S1Uglcnom8CL1Ha3F0Vms4N2iP6bprnTsh30NJEdGCWTyWjJhvM0ZOZOysplOymJiGqqRfT4Thz9Z8UZGt9jPXk4r6YpfTfRznWXKCLsLYmVBBU9Cn5FwzutoQ2/+iklP6RkFJLHnF006+ejVFbB/g4VRADvG+zIaLFUSnMvnSc7b08afuoEPUhJ/ux3t0IopCnn/clh13a6lMAfTyGVymimtz/1+2s/p1/i+Lkwcp+4jcIiuP0wdfE6NoPmemyjUW5/0aVTYUp/w/0bMTS22zqaPnAzvYpMrffaka/SyX3iNtrvG8JqKxfU0MB1B2mK16kPmIn4HIfv/w8Hn/B/W1RIQ32OkcOu7bQv/KlSNoZXrdM0/F0Gqy2qdlL3+bAntS6kUintXH+JPJxX04Gt11V6OaVSKd29FkWzhmwlD+fVtOFXP8pK52fZSCRS+nqFD41esJfKytkCKDA8jpyWetHpR1FK77vlcYhSYa0qZDIZxeblUtdDe2mMvy+JORa78HcZ5LTUi7Zcus95jYR3OTRwmhf9uv4cr/DIySiiSe4badHk3VTdwNQDdce6euEJGtN1La+j8vSV50oDnxIy88h1xU765Xgg5/OtEYvJ49QJ6nZ4HxVwpAppKPY+l9ORT0TzOzwVBIXDd7jZKVfvyBfWgBvcTtdTB+41WOB/jAs+j+Xv/T/XlfaLfJVO/adup9/+c5Fz/lb5BZHr8p2cznWZTEbXE19T/+OHyc7bk2ZfPEdx+Q1PTUJEVFZTTRPP+lHrXdvpeiKbaVQXZ2sZX4Hh7NQK6VnFNHCaF/3pyQ4E+3jsV/yf0OjOf9Hsof9QQoxq6V9SEnPpq9FeNNLtT7rsp3yxICLatPsG9ZuynTOSOCjqNTkt9SKfkP++S58l/AH0BBAOeS5/EQApgHJVzm2sg0v4X3vzmjru86auh/ZSqJIwcSKixOwCcl2+k5MaJxSJaeZPR2nywoNUzcEGUUAiltC2P86Th/NqOraTP2KVD9UCIZ06cI/GdltHozv/RYc8g3hpX4kpedRvsidt3suOLpXJZPTtgQDqsWoPpRdwa3lEco1SwWVWpvXwIam4iHY8CaXBPkfJztuTnPZ5UwIHH1sgFNGITUdp+KajVMUxf2XlApq88CBN+O4Ab0SosEZEi6fsoYm9/1a6MKqCooJymtpvEy2esodEHGwjqVTOgR88YwelZ3FHiB+/F640n0tCQT6127ODvgnkFnCqIjQ9jRx2baefgq7yXic6NZtcV+ykH45c4tzt5RWW07DZ3vTDn9y7wRehieThvJr++tGXIsLekqQB9MS6kMlktHfzVfJwXk2X/cKU9lVQQO+GctA7KwTU98/9NNPbn5feKZRI6FhUBLkd3EP23p60/HYQJ2uPDyXVAhrr70ttd3vRzXfstA11UVBWSb3+2Etf7zvPyel/z7QpZjNtFKiqrKH/rDhDHs6rac3ik1RW0jCloLK8mtb+5Esezqtpy8pzSpUfZYwjmUxG3x+6SN1X7aacEvl8fa7wfwGgNYAoAOoAFkBe0OV/RfgLJZL3W+/J507XG3wjlcpo9i5/6rNmHxVXsIXt8fO1W7oX/Fs6sUhCm5b7k4fzavI7qDydQn0ozCuj7X9eoOGd1tDUfpvo6pmnnKajfT4h5D5xG0XEshe2jMJScl+zj0ZvPs5rniCSa6kzAs5S291e9S6QRESZ5WV08MVzGn7PpJgAACAASURBVH3ah+y8Pcne25NmBJyl07ExVCzgvs+Wy/d5aahSqYyW/R1AA6Z6KU0G5vXXRfJwXk1PH3Dn4mkowu7Fk4fzajq6gzs1Q15hOQ2fu5u++d2Xk6stlcro633nqdvK3ZSaz71AHI18QXbenrTjSSi9zMul/MrKBsUB5FSUU9dD8mpyXPmDiIiKKqpo8PpD5LHxCG88yrK/A2jwjB2UmcNWBKoqa2jOsH/o6zE7qKZaeRoFVSCRSGndz6doeKc1FHaPX6EQS6S0YLkPjflqL6f5J7A2OZlfPbvXsppq2vzoAbXbvYMc9+ykf0IfUnkNf7oRIjnteZTfSWq3ewfdSWYHd36MFT7XyW2FN6VwPOdbIXFKaaxERMlvcuir0TtohMsa8j/8QKkZWBmkUimdPnifhndaQwsn7VaqBF27+5J395peWEJdfvOmX47LdyqfLfxr/3xZ5/+iVDm3sY66wn/57aD3OW2U5eNR4Fb0G3Ja6kWXnrF5wKXlAho4zYtWb2MHgtXF4e1B5OG8ms4fr79MnKpIjMui5fMPk4fzarp9mb3lr64R0ZRFh2je0hOc50cmZ1Ln37zp1+PKt6NlNdXk4XucOu3fzVmyUoHTtVx2O29PGn/mFB2JfFHvwpqcV0TOy7xo4wXuDI0KO/+lm/wf+fOHb8jDeTWd2M0daf2p2LnuEg3vtIZS33GbDRQRqgHXuc0tOSXl1Hv1XvruwAXOdqlMRvMvX3g/Z3bentRxnzdteRzCKqnHhe+uXqKO+7zpbRH/R77S7wZ1/s2b4jO4f8Oj5+/IfeI2Os/zG45736YRLmsoLrr+hV9VVAuE9NOMfTS22zoqKeTXhl8n5VK/yZ6ckeuK3Wv3Vbs5M6t+jIyyUvrlpnwX2+fYIaX5gGZeOEeOe3ZSSGpKvdd9mZYjT+p4k72TkUplNParffTN7768psq87JL3NvsYFfx5qiD8cSJN7rORpvTdxGsZkMlk9MMafxoxdzdnArjDd56R01K5/41P+KvqThcwDKMFIJphmH8YhlkC1WmijQqxVIqb7xIxpYMT/uw38IN81nyIz8yHhpoaxnRtz2pLzSyCSCzFqEH85d8A4MXjt+jSuw0mz68/B4mqaNPBGv8c+xo6ulp4m5DNatfR1oRHvw5ISiuAmIMO5mZngzFd2yM8KVOxIHPCQFsHv7n3Q4VIiIRCbo56gaAKmx+HoKeNLe7P/RqXps3C125dWCUuP0Z8Zj6IgOm9Xbjb3+XAUF8X44ZxtwNAXFQa1NTVMPP7AUrv1VBMmtcHRITEV5mc7YN6t4OFmT7i37KpiQBgaaSPEW6OiE3P5ZxfNYbB4THjcWnaLBwYNRbr+g/CIDt7HIoIR78TR7Dn+VNUivhpvhHZ2RjT1hGtTUx5+0SlZGOwU2u0b85dgP31uxyoqTEYN5R7fhPjMuHQ3hodXJQXCmkIdHS18N3yERDWiPEmLou3Xzt7C7RzsMSbpDxWG8MwmNzTGQKhGGkFpfXes7mBIXZ6jMK+kWORVVGO4GR2PAEgryvxPCsDX7t1Qb+Wreq9bkKmfGwTurO/f0WNiJEDnD5g8tXF05DXENaIseXwV+jUtXFy+3R1b4PVntNRXipATDiblgzI52/UICeUV9Ygr5AdG6H4PQlZ/DEpqgrwObV9fwRQBcAWQL1J3RiGsWUY5j7DMPEMw8QpAsMYhjFhGCaYYZi3tX+y69Xx4GV+LqrEYvRvqfpEZxWXwdJYn5M6lpMn59NbK+FEC6qESEvKR3sXdnKlzwXDMLBuYYK8zBLOdqtmhiAC5wMGgHZW5igT1CCvrFLpfdqbyXnJrwu5g3X+CX0EoUSCjYOGoKWR6oVfMovk82djyj1/2XllsLE0UhovkZFSAGtbE2gqqZz2KbC0MYaauhqy0ot4+zS3MkZGDvfcA0BLcyNU1AhRUlXN2a6hpgYXC0sMc2iDuS5u2DV8NK7PnItezW3h9TQUA04cwdGoCAg/ChwrrhaguKYaDhxBcgrUiCXILimHnQV/n6y8MjQz1edNNpiTUQxr28apiFUXdm3kVMKURO6FUwGrZobIyecOdrQxkb8zWcWqB0MOc2gNKz19XEyI52yPK8iDlAhulvzFkuoiq7gcGupqMDdkJzHMrh23lQW/bIh6kgQLayO0sK+f998QdOzcEto6moh5nszbx7JWZnHNr4meLnS1NJBVzB80p5LwJ6I0yJO5WRHReiJaSkTvVDhVAmAZEXWA3Gn8A8MwHQCsBHCXiNoAuFv7b5UQmp4OBkCv5qoL4uzictjwVObKLZBPjqUS4f82PgtEhHZOzXn7fA4sbYyRm8Uj/C34HzAAtLWWc/0Tc7iF+vt76OnBUFsHrwsLWG1ROdm4kBCHBW5dOCN2lSGjqBTNDPU4Of0AkJVbCmslHw8gF/6N/fEAgIamOiysjZCtRPjbWhm/r1nLhZZm8oUwXQXtVAFHM3McHD0eF6fORHtzc2x69ACDfI7izKuXEEvlO7ikkmIAUKr1pxWUgAiwa8avG2XnlcLGknuxlkqkyMspg1Xzxhf+TfV10MzaqF7hb21hiLzCCkikMlZbc1OF8Fc9qleNYTDBsQMepaciv4qt8MTkysfTyYK/2lZdZBWXw9rYgFMxzM2Xj4tPMZRKpIgJT0bnXq0bveawpqYGnLu0QvQz7h0OgPdxFDn57PljGAbWxgZKF1aVhD/DMGMARAO4WftvV4ZhAus7j4hyiCiy9u8VABIA2AAYB+BkbbeTAMarMg4ACM1IQ8dmFjDWVT31b2ZxOZqb8Gim+WUwNW6qtIByYqx8a9vO+csIf4ta4c9lWlAIzuw87oeoCPRKzGYL9bpgGAaOZmYs4S8jwrqQe2jWtCl+5ChaXh8yisref8QfQyKRIr+wnFc4AfJgl6z0ItjaNb7wBwBrW1NkpfELfxsrI5RX1qC8gluzb2EuF7ypBfwLBB9cLa3gO2EKTk2YAks9ffxxLxjDTp1A4JsEvCuWC39lmn9ynrzPx7WG60K+uHLPb35uGWRSGay+gOYPyLX/1Ldsk05dWFsYQiqVoaCogtVm2EQH+jrayGyA5g8AE9t3gIwIV94ksNpe5ufCWl8f5k2VpyNXILuEXzFUKFwWPDWL37zKgqBSCLderVUcecPg0t0e6ckFKOIQ7gBgbqIHdXU1pTurz9b8AawD0B1AKQAQUTSABhm4GIZpBcANwDMAFkSUU9uUC4Adiis/5zuGYV4wDPOioKAAVSIRonJz4M5TuJwL1SIxiisFvDV5c/PL6g2Dfx2bAStbExgYNU4h9I9haWMMYY2YM3zezFgPGhpqvMLfQFcHVsb69Wr+gFwjfVNUCFmdReZ8XCxi8/Ow0r0/9OrULVUVmUVlsOUR/nmFFZDKCDZKitbnZBZDKpF9MeFv09IU2elFvD4RWyu5cM/I4dbsbUwMoK7GIL1Qdc3/Y/S2bYGAKTNweMx46Gpq4tdbN7A+5B50NDR4azADQEp+MdQY5v3u42MIqkUoLa/m3VnlZMgXD8vmKltVGwS7NhbISC2ESMTOhaTAe+2U5/21MTF4bzpUFfbGJnCztMKFhHjWc32Zm4tOzVTT+gG5yYlPNtSnGEY+eQeGYeDanTsH0+fCtYc8Aj6ax/Sjrq4GCzP9eoT/Z2r+AMRE9PFVVE7AwTCMHoALAH4log+WIpI/Pc5rEdEhIupKRF3Nzc0Rnp0FiUwGd1t22D0fsmtXPhsezT9HBeH/5lXmFzP5AHLhDwC5HHZ/dXU1WJoZ8D5gAGhrZYa3qgh/UzMIxGJklMmvVVZTg21hj9HV2gbj2jk2eNw1Ygnyyyp5Nf+sXLnAVGb2yUiR70Rsv4DZBwCsW5iiWiBCSRG3T6R5rfDnM/1oqqvDxsQQaYUN1/zrgmEYDLZzwLUZc+A9fBRs9A3Q3bo51JSYC5LzimFjYsCZHA/47/zy7awUwv9L2PwBwK6tJWRSGTKS+Xedim8rm+f9bW6qXDvlw8T2HZFYVIi4Okn2iqsFSC8vg4ulasK/TFCD4spq2Jpyz19ufplSX2Dk03do3cH6iymFDo6W0DfUVWr3V+5TMUBlDT/hQFXhH8cwzEwA6gzDtGEYZjcAlTIIMQyjCbng9yOii7X/nccwjFVtuxUAldIkhmakQUtdHV2tuStucUGx8tkYs1d3iVSG/MIKWPJs6wCgKL8chXnlX1T4WyiEf1YxZ7uVBf8DBoC2VuZIyS/mzEZZF44Kp2+R/GPd+SwMpcIarOs/6JNsllm1Ghvfx1OfcAKA9FrB8cU0/xZyk0k2j+nH2sIQamqMUrt/CzOjBtn8lUGNYTCmrSPuzv0KJ8Yr50yk5BfDrhm/4M7Oq0f4ZxZDU0sDps343+/PgV1b+YY9hYctBQAWZvpQV2N4d642JobILi5Tylbjwug27aClro6LCXHv/y82T26CcrFQzdkblyHv34GHSZWTX8brC6yqrMHrl5no3JM7P1VjQE1NDS7d7BH9LIl3fuoT/kqvr6yRYRjf2r8mAegIQAjAH0A5gF+VXll+PgPgKIAEIvKq0xSI/2YKnQfgSn3XAoDQjHR0sbKBjobypEp1odAqbEzZE1FQJDdLKNNM39TSBNt1+vKafx6f01fJAwbkTl+pjN7biPnQxtQMDIDXhQVIKCyA78tozHDqhA7m3C9/fVDYavnMPtl5pdDS0oCpMbs8ogIZyQUwa2aAJk21eft8DmxayoU/H+NHS1MDFmb69TJ+0gpLGyygPgdSmQxpBSVKhf/7xZXHrJaTUSxnPDViYr+6sGlhCk0tDaQk8tv9NTTU0UyJaaK5qSGEEikKK/hTkHPBUEcHQ+wcEPjmNUS1TvSYvFwwAJw4EjpyQSH8O9qy+ysUQz6rQOyLVMikMnT+QvZ+BVy62yM/p+z9Lu5jWDUzRHGpAEIhO8tsF/vmOLZ4Cu+163srujAMYw1gGoDtADwADKv9uyp7HXfIaaKDGIaJrj1GAtgCYCjDMG8BDKn9t1JIZDK8LixokL0fkAt/bQ11mOmzHUAKO6Qys8+b2Eyoa6jBoZ1q2sSnQEdXC8amesjhoXtaWxiitLwagmruLVxbK7nWXJ/dv4mmJloaGSOhsADrH9yDobY2lvVy/+RxZ9TawXnNPnllsG5moDS7ZEZqwRcz+QCAhbUR1DXqp3sq1/yNUS0SN1hAfQ6yS8ohlEhhXw/N00BPB3o8C2dOZvEXs/cDgLqGOlrYmyvV/AHVtNOG2v0BYEL7DiiuqUZIqpwLH5OXi9Ympir7rmLTc9HK3JhVEwGooxjyyIbIp++graOJ9q6NFz/BBdcecn9CFA/rx6p2V5dTwDadGevpopsDv9Jan/A/ADkV0xHyFA+KI6L2T6UgosdExBBRJyJyrT1uEFEREQ0mojZENISIlKuskKdlBQD3Fqrb+wEgu6QMVsYGnGaNnALVhL9dG0veNLaNBQsbY6WaP8DP+GlhZgRtDXUkZqtm97+d9A7PszOxrFcfGOl8esH0jKIyNNXWgnFT7msoY6IA8ujyzJTCLyr81TXUYWljzGv2ARTCn1+zVzhcVQlGaiyk5MvfhU+leRIRcjNLvhjTRwG7tpYq0D2N3puoPobCF5f5CXb/fi1awVS3CS68jgMR4WVersoUTyJCbHoOnFpw7xIUiqElj8ks6kkSnLu0gpYSlmBjoHkrM5g1M0D0M267v5USrn99UCr8iWgXEbUHcIyI7OscdkT0ZVzcPKgUiWCgrQ2nBpooMovLeQOQcvLKoKbGoJkpdxSrTCZDYlwWHL8QxbMulHH9revh+muoq8HB0hSJOcrpngDeB3DZGRljWkfnTxytHJm1NE+uhZWIkJ2nXPgX5pVDUCVEiy9k71fAuoWpUs3f1soYlQIhSsu56Z4ta+men8P4aShSak149Zl9+Oa3rEQAQZUQ1l+A418Xdm0tUVJYyVvoBfivaaKGwzSh0PwbEuilgKa6Osa1a4/7KclIKChAUbVAZeGfV1aJwgoBnGy5+78P8OJQDMtKqpCRUgCXL8TyqQuGYeDS3R4vw5Mhk7FjJb6Y8FeAiBY1+MqNjEqRCD2b2za4wEN2cTmnsxeQb5XMTPR4oyMzUwshqBKi7f+Q8M/PLYNUwk7joMoDbmtlrhLdc2y79uhu3Rx/Dxzy2cUyMpTQPEvLBaiuESt19makfllnrwI2LZTTPZtbycfIZ/qxMtaHpro60j6B6/+pSMkvhomeLox4dlUSiRR5BfwxFAob8RfX/NvINedUJaYfZYGK2poaaGbQFFlFDdf8AWBS+w4Qy2Q4+TISAOCiovBX2PudW3D3z82XK4YWZmzFUMHKa96Ku5hSY8O1hz3KSgScMRUmRk2hpan+PiCtIfhfyc/zKRDJpA2ieAJAZY0QZYIapUEcyqhcr2Nrnb1fkOmjgIWNMWRSGWfdX0N9XejqaPJunQG507eoQlCvXbq9mTnOTJ6G3g30nXwMmYyQVcwv/LNqf4eNpRKaZ/KXpXkqYN3SFMIaMYoL2IFGQP10T3U1NTQ3Nfwf1fyT84rRSonWr4ih4OX4Z8p3Opb/A5o/AKVOX+t6zJY2JoYNDvRSoL15M7Q3M8eD1BRoqam/Z7TVh9j0XGioq6GdNXf/nPxymJvoQUODrRjmZcvfEwVR40ujo5tc7r3jyP+lpsbAwtyAl0qrDP8a4Q8AScX82hsXamqDT7gKngOAUCSBUEmASlW5vFRgEYczpbEhqt0S19Swt8Y1QjEYhkGNkH+spVXysVYp4fUCQEJhAeZcOo/z8a/epxr4pPFKpZDJCAKe+VPMazXH71Ggura28ecWaK8PQkHt3PI4zBVzXs1hlgDkzA+RRIJqUePX7eWDQCRGVY0IMhn3+y6sHQsXywMAhDW1776S+W8MlJcKAACCKv5nqHgXuMw+RIQaiQQ1nzi3Mbk5KK6uRklNDRgGyK3kXuA/RkW1EGoMw5sTSygSQyKVcaalUMxpNc/71NjISJXv6Llkg0xGEIulSgPt+PCvEf5mTZrA52U0DkWGq36OQVP0btsSAU9jOQXd8P4dkfAuF/FvczjOBkZM6gpbO3N4rr6AspIvx/SQyWQI9H+GNh1t0NKB7dO4+SAegmoRRgzsyHl+WkEJTjx4gRGu7d7bp7kglcmw8s4thGWk4/c7tzDU9zjOxnHPTX3Q0dTAyM7tEPgiDqUcSc9cOjSHtYUhzl6N4F2wh0/oAt0mWjixK7jB91cVwhoxLvqGwrW7PWxacm/TfS4+Q9MmWhjSh531FQCCol4jq7gcU3p1arRxyYg+iLT+GHP6ueFNdgFuv0zkbLezNUP71pY4fz0SUg4B1XdoRzRpqo2LPuxi9I0FIsKeTYHQN9TF6Gk9ePsF3IiEgZ4OZ83mmNQcJGTmY1w37ndbGc68eolpAWehqa6Gg6PHQUtdA7/evKHS+/zt4O7Q0dTA76e4+w8f0BFFJVV4+Owtq63XwPYwNG6KLb+fQ2Hel1UM3yVkY8tvZ2HX1hKDR7uy2sMikpFbUA6P/h1YbSKJBFIOP4EC/xrhb6WnjzFtHbE19BEC4l+pfN6sfm7IL69CcAz7IY4c2BFNdLVw/nok57k6TbSw6p+pqCgVwOvPi1+M5x3+KBFZaYWYOKc3y3kqkxHOXotA+9aW6ORowzqXiLDp4j1oaahjxbh+Su9z+tVLxObnwctjJA6PHg8DHR2sunsbg32P4cyrl+/50qpi/oCuqBZJcCYshtWmoa6G6WO7Iv5tDmLiuVMqG5nqYfL8Pgi9G4/46PQG3VtVBAWEo6SoErMWDuRsT04vwIMniZg8sjMM9NiUP4lUhkN3nqOdtTkGOTU8oKdcKERMbg4uJcTDM+wxFl8PxHC/k+iwzxsTz53m/ThHd2mP1pam2HUjlFM4MQyDWeO7IzO3FCEcAkrPQBcjJnfDw1uxyM2sl0z3Sbh7LRqxL1Lx1S/DYGjMnUsnM6cEj8PfYbyHK2fRc5+HETDQ1cbYrmzhxQehRIJVd2/jj3vB6NncFlemzcbAVvb4z6ChiM7Lwe7nT+u9hqWxPtZOGYJXGXk49TCK1d6rsz1sLI1w/loEq03PQBcb989FZVk1Vi88gYoygcpjbwhyM4vx5w8+0DfUxcZ9c9GU4/08fz0CzUz10b9HG1abf2gMRm0+znv9f43wB4BtQ4fD3bYFVt29jXsp/CHPddGnXSu0MjfGqUfsB9y0iTZGD3bGvbA3KCzm3v7Zt7PCN8uG49nDNwj0r/+l+hRc9AmFmYUB+g5l5xR/EpmMzJwSTBvTlZNVczM6EU8S0/HzCHeYG/AHUxVUVWFb2CO427bA2LaOGGzvgCvTZuHImAkw0W2CP+4FY5DPUfjFxrDSD/OhjZUZ+rW3w+lH0ZwmkVEDnWBkoIvTV/h3axPnusPYTA9Hdtxs9MVVJBTj3PFHcO7aCs48udZPBjyFro4mpo7uwtkeFP0GqQUlWDi0B28UtEQmQ0ppCe6mJOFI5Av8cfc2pgecRfcj++F6cA8mnDuNZcFBOBjxHK+LCtFc3wDDHFrjZV4uZ3IyQO5nWDKqDzKKyhDwJJazT9/urdHcyhh+l59zzt2E2b2hpqaGC19A+68or8Zhz5tw7GQLj4nccwcA569HQkNdHRNHsLXWjKJS3I1NwtTendCEY2HgQnZFOaZdOIuzcbH4oVsPHB074X2Sx1Ft22Fyh47YG/4UzzIz6r3WMJe26NmmBU49imItsOrqapg0wg2xb7KR8I5tGWjTwQZrvWchO70If/7gixpB45qAykqqsHqRD8QiKTbun8cZpZ2UVoCI2HRMHOHK8k1IZTL4P46GpRF/PY5/lfDXUlfH/lHj0N68GX4MuoqIHP5CEgqoqTGY2ccVsem5iEljP8RJI9wgk8lw8WY07zXGzuiJHv3a4cj2m0h+w20i+lTcCAhHTHgKxs3sBQ0O1tHZqy/QzEwfA3qyV/aKaiH+ufIAHW0tMLW3cpPExkcPIJJKsWHgkPdCjGEYDLKzx6WpM3F87ERYNNXDn/fvYJDPUfjERKm0CHw1qCtKqqpxJZydX11bWxOTR3VGWEQyXr/jZoPoNtHG7EWDEB+Vjif3uQXhp+LmxQgUF1Rg9sJBnO0pGYW4F/YGk0d2hqE+m1UjlclwKPgZ2lqZYZATdyTnkcgX6LjPG4N9juHbq5fxn8chuJ30DlKSYWAre/zu3hcHR41D8Oz5iFv8C+7N/QpHxk7ATo9RcGpmAa+nobzz3Le9Hbo6NMeB4Gecvhx1dTXMHNcNb5LyEBHL3jmZWRhg0BgX3L4cqZSK+Sk4uSsYFWUC/LRmLG8EcXllDa7fi8XQvo4w44jyPv0oGmpqDGa4sxcGLoRlpGOs/ykkFxfj4KhxWNarD4uxtrbfILQ0MsbS2zdQVlO/L2l2Pzfkl1Xi7kt2hvpRg5yUWgZcuttj5T/TkPgqE38v9YeYx7fYUNRUi7D2p1MoyC3F+t2z0cKem94ecCMS2loaGDuE/e0/iEtGVnE5Zvd1473Pv0r4A4CelhaO1QqqbwIv420RP39bgXHdOkBfRxunHrIfoo2lEfp0bY3A4Bhe5xnDMFiyYSL0jZpg82/nGmWVF4sl2LMxELs2XEHn3q0xhsNmmpich8hXGZg8wo2TdbA7KAzFldX4c9JgpbTNR+mpuJr4Gou6doedEdsnwDAM+reyQ8CUGTg5fhKs9Q2wLuQeBpw8ipMxkaiR8DvjOtvZoFNLK5x48ILTOTZlZGcYGehin2+IUtt/81ZmOO4dzEl1/RSIRBKcO/oQHd1aolM3bq3f58Iz6GhrYtoYbs31ZnSiXOsf1pMzSrlQIIDX01B0trLG1iEeOD9lOiK+XYwX3y3G+SkzsHWIB77v0h1DHVrDwcQUWnWqzqkxDH5374vsigr4vuRWPBiGwZJRfVBcKcDJELb5AQA8+neAqVFT+F1+ztk+ZX5fiIQSBPo/4Wz/FLx5lYnr58MxdkZPODjyR74HBsegRijB1NFdWW3l1TW4+PwVRri2QzND/h0rIDdtHo4Mx9zLATBt0gSXp8/CUAfuxbiplhZ2eIxEgUCAP+4F17ub7OtohxZmRvDlsQyMGuSk1DLgPrgDflk7HhFhb+G5+gKn/6UhkEqk2PzbOSS+ysTvW6a+Z/p8jNJyAW49TMDwAR1hwKG4+D6MhI2JAQYqMVX+64Q/UOv8HT8ZWurqmH8lANkVyp0uTbS1MKmnE4JfvkVuKZsNMGVUZ5SWVyP40WveaxiZNMWKTZORmVqIA/9c/6zxlxRVYtW3x3Ht3HNMnt8Hf++dC50m7JD0s9cioKujiTFD2Sv7m+wCnAmLxnR3F87cJAoIJRKsfXAPLQ2NsLBLd6XjYhgGfVu0wrnJ0+E7YTJaGBpifch9DDh5FMeiIjgXAYZh8NXArsgqLsedl2zbc9Mm2lgwpRciX2XgaRR3STp1DXV89eswZKQU4NZlbi2robh9KQKF+eWYtWggp7kmPasYd0NfY4KHK4wM2JlKpDIZDgY/Q2tLUwzm1frDIZJKsWnQUEzp4IQuVjYNqjPhbtsS/Vq0wt7wZygXcmupnVpaYWinNjjxIIKTxqutpYEpozsjPCYNb5LZdEtbO3P0GuiIQP9nqBYIVR4bH6RSGfZsDISxmR7m/DCYt59YLEXAjSh07dQSrVux6ZQXnr6CQCjGnH6dld6vUiTCT0HXsPnxQ3g4tMGFqTPrLTjkYmGJpT3dEfQuEefr8Q+qqTGY1dcNL9Ny8JLDMjB5ZGdIpTJcusVvGfCY0AVfL/FAyM1Y7N9y/ZPNl3IH+lU8C3mNxatGw30wvx8kMPglRCIJJo9ka/YJmfmISM7CDHdXpUrhv1L4A4CtoSGOj5uICpEI8y9fQGkNd3SmAjPcXUEEnAllOyfdnGzh0NIc56/zM1MAwK2nA6Z+1Rc3L0bg4W3Vnc518TY+Cz9N34fEuCz8vnkK2bl1FAAAIABJREFUvlk6nLM+aGFxJe48fo1Rg5yh35Tt6Dn5IAK6WppY7NFL6f0ORDxHamkJNgwcDG0N1ULRGYaBu21LnJ08HacnToW9kQk2PnqAwT7HUShgO7cGdnRAK3NjHLv/gnP+xg51gY2lEfb7PuTVjHoNbI8Ori3gu+/uZ++sxGIJzh59iPYutnDrwa35nLzwFJoa6pgxjq2VAsDtmLdIyS/m1fqLBAL4vozGmLaODa5+Vhe/ufdFubAGB17w+0V+HukOkUSCg8HPONvHD3NF0yZa8LvEo/0v6IfK8mpcOBn62X6V6+ef4218Nr5fMZLTAanA/SdybZlrVyWWSuH3KArdW9vy1iYGgOSSYkw6dxo3k95ipXs/7BkxWuW8Pd916YZezVtgfcg9JJcod3iP69oBejpanH5BhWXgyu0YpbTwKQv6YsqCvrh29hlO7bun0hg/xumD9xF04QWmf9NfKXtKIpHi4s1odHdpBTtbNoPt1KMo6GppYkIP5Qyqf63wB4AO5s1waPR4pJeV4ZvAS6gW85snrE0MMNjZAQFPY1nOSYZhMHV0ZySlFyLylXJH0ZzFg+Ho3Bze6y+/D/ZQFXevRWPZvMNQU2Ow/eR3GDiKv6j5haAoyGQyTBnF1ozyyioRFPUGE7s7wbAJ/weYUlqC/eHPMaatI/q2aNWgsSrQs7ktTk+aipPjJiG3sgInY9iauZoagwUDuyIhKx9PEtm2Z01NdXw/qy+S0wtxK4S79irDMPhm6XCUFFbigu/nOSiDr0ShILcMsxZyp6rOzClB8KMEjPdwgTFH7VaZjHAw+ClaW5piqDPb1wIAR6JeoEYiwY/d+D9SVdDBvBnGtWuP49GRyKng5qi3MjfGpB7OCHgSyxllrNdUG+OGueDB08T3mT7ror2LLbr1aYtT++/hh6l7EXIz9pPME8WFFTi5+w7cejqgnwebnKCAVCqD3+VwtGpugh6ubJNbcMxb5JVVYm5/fq0/OOkdxp/1Q5FAgJPjJ+G7Lt0alHZcjWGwfdhwaGto4NdbN5Qy2ZrqaGFiDycEx9RnGVDuk/rq12HwmNAFfgfv47Jfw8xsNy++gO++exgy1g3zfhqitO/9J4koLK7klA2FFVUIinqDcd06cCasq4t/tfAH5MJpx/CRiMrNwY9B15RyfGf1dUOZoAbXItgPcUif9jAy0MX569y2VQU0NNWxcutUEBG2rjyvko1aKpHikGcQtv0RgHZOzbHr9CK06cBfk6C6RoQrt2PQr3sbzvD9M6HRkJIMM/vyO8qICH/dvwNtDQ2s6Tug3jHWh74tW2GoQ2v4vox+n2SvLkZ3cYS5QVMcv8+d729gr7Zo38YSR86E8vpWOri2QO/BHRBw/BFKeYqv1AeJWIozR0LQzqk5uvTmNtf4XHgKDQ11zBzHbQa7/TIRSXnF+H5ID06tv7harvWPbusIByU1eFXF0l7uICJ4P+MvkbFoWE9oaqhhdxB3n6mju0BdTQ3+PMyqtd6zsOzviRCLpNj821l8O84bQRdeNCg46PD2mxDViPHDH2OUCuLLt6KRlFaABVN7s+aPiODzMBKtzI3R15G9MEhlMng9CcX316/AzsgYV2bMbnBkvwKWevrYPHgYXuXnweupcoVihrsrZEQ4y0Fbfm8ZuKbcMsAwDH7+cyx6D+6AA1uv4951flNRXTx7+Aa7/g5El95t8Ova8fUucuevR8LW2hg93Njzdz5MXid6lhJHrwL/euEPACNat8WGgUNwPzVZqZOns50N2jdvBr9HUaw+2loaGD/MBaEvkji1p7qwbG6Cn9aMRXx0OvwO3lfat7xUgDWLfXDRJxRjZ/TE5kMLYGSq3MF180E8yitrMG0s2yQhEIpxLuwlBju15i2iAgDX3r5BaEY6lvVyV7meaX1Y2KU7yoVCnIljUw+1NDQwu68bnr5Nf583pS4YhsHiOf2RX1SB8zf47foLfh4KoVBS77wqIBFLkfouDyE3Y3Fyzx2sWXwS+dmlvLb+rNxS3AqJx7ihnWDKwU2Xa/3PYG9hgqEu3Fr/0agIVIvF+Kl7w2sec6G5gSFmdXJBQEIcL4HBzKAp5vbvglsxiXiVzmZOmRnrYfiADrhx/xWKS9m+AQ1NdQwd1xkHL/2ENV4z0FRPG97rL+OrkV645BtWr6kt5nky7l+PwZSv+irNaVNUUoVD/o/RzaUlBvVux2qPTMlCXEYe5vRz41wYfgq6hj3hTzG1gxPOTZ4OG/3PK0Tj4dAGM5w64VBEOB6np/H2a25qiIFODgh4otwyEFWPZUBdQx0rt0yBSzc7bP/zIp49fKO0/5vYTPxn+Rk4tLPEGq/pnIy/uniVmI34tzmYPLIza/5EEgnOPnmJvu3t0EpJsKcC/yeEPwDMcnbBz9174UJCHLaFPebswzAMZvd1Q1JeMad5YvxwV6irqyFAiXBSYOBIFwwb3xn+h0IQE84dc5CSmIufZ+zHq4hULFk/AYtXja734dYN6nJux94dBL6IR3m1UOmWuVxYg40PH8C5mQVmOfOblhoKV0srdLdujmNRLzh3WFN6dYKejhZOPODW/t062qJ3F3ucuvgcZTwF023tzDF8YhfcCAhHVtp/E9XJZDLkZhbj6YPXOHP4Abb8fg4LJ+3G+B4bsHDibmz+7SzOHn2IovwKTJrXB936tOW8vu/FZ1BXV8Os8dxaf3DsW7zLLcL3Q3pwOstKqqvhExOFUW3aoXUjaP0K/NCtB5poamJb2CPePvMHdIGJni68b3BrsTPGdoNYIuWlJgLy6lB9hnTELv9F2HRgHqxbmuLgthuYO9wTfgfvo4Ijs6lYLMGeTVdhaWOMaV/3V/o79vo8gEgkxZJvBnMuvj4hkTBsooMxHEFdkbnZuJn0Fj9374UtQzxU9lHVhzV9B8DB2ATLg4NQXM0fkDW7rxtKBTW4HskmfigsA+fqsQwAgJa2Jv7yngX7tpbYtMwfryJTOftlpRXirx99YGKmhw1750K3Sf0Fjc5fi4ReE22MGMC259+MTkRRhUApvbMu/s8IfwD4pUcvzHDqhAMRz3EsivshDXdtC1P9JvDjcO6YGethcG9HXL/3ClUqMCMWrRwF6xam2LYq4H2OEwUeB8dhyZxDEIkk+OfYN/CYwB8IUxdhEfxBXTIZ4dTDSDjZWsC1Fb/ZaPuTUBRVC7Bx0NDPztz5Mb7v2g05lZW4msj+QPR1tTG1Vyfcjnn7vtDLx1g4ux8ENSL4BPAHzM1eNAiamhr4esxO7Fh7Cb/MPICJvTZi/kgvrPv5FE7svoP4mHQ0szLCxHnu+G3zZOw7/wMuP/0Th6/8gm+XDeeu35BfhqAHcRgzpBPMTNi7L5mMcOD2U9g1M4GHK/ficTQqAgKxGD82ktavgIluE3zfpTvupCQhPJs7IlpPRxvzB3St3V2xtf8WNibo270NLt2K5i38owDDMOjSuw3+Ofo1vHy/Q3uXFvDdexdzh23DEa+bKKqTBO/CyVBkpBRg8R+jlda1iIhNx+2HCZg9oTtaWLOd4OmFpbgfJw/q0tViX+doZAQMtXXwXZduSsfeUOhqasJ7+CiUVtdg1d3bvJaBLvY2aG/z+ZYBAGiqp4O/982DuaUR1v50Cskf1TwoKarE6oUnAQAb98+DcT3WAADIL6rAg6eJGD3EGU10P3R8ExFOPYyCg4UJerVVLWnj/ynhzzAMNgwYDA+HNtj46AH2hT+D5KPweS0NDUzr1QkPE1LwJpud/37KqM4QVIvgffw+JPXY83WbaGPl1qkoLa7C5t/OoqqyBllphdi57hI2LvNHqzYW2O2/CO1dbFUav1Qqg9+lZ7xBXbdfJiKtsBRz+3fhtQs+SkvFqZfRmNvJFc4qlrNrCAa0tENbUzPsf/GcMzhpdj83qKup4QAPM8W+hRlGDnTCxZvReJfKXX/AxEwfi1eNQpOm2ngW8hq6TbTgMaELfvlrHHb4fo8LYWvgc3M5NuyZg69+GYZBo1xh384KWkqiRIkIR/xDocYwmDWBW+u/FpmAd7lF+G5Id85FM7uiHD4xURjRui3amjZ+Ot8Frp3RrGlTbHz4gDe2YkovZ+jraGPfraecQmzW+O6orBLiHEdaAj50cGmB9btnY3/Aj+g5wBEXfUIxf8R2bFzmjz2brsJn7124D+6A7n3ZZhwFSsoE2HYwGNYWhpjNM79H74ZDXU0NM9zZu9G3RUW4nfwOM507oYlm4xdO6mDeDCvc+yI4OQm7nj/hnDuGYTCrryve5RYhJJ69m1dYBvhiKj6GkUlTbD40H7pNtLD6+xN4ESqnQqcl5eOP70+gpKgSG/bM5c059THOBsrZdJNGsDX7J4npSMjKx8y+bio7xtXXrVunUsf/bew9sH/dou8X1ttPjWEw1N4BySUl8HkZhUKBAIPtPqT7tbY0Q2BEPB7Gp2Bctw7QrBNAZWaiB4lUhoAbkYiMy0APNzvWKlsXpub6MG1mgCv+T3H2SAiunnmGtKR8jJ3eA79tmQJ9A9V538fPheHWwwT8NH8gHFt/mGc8o6gUPx0LhH0zE6wY159TOAW9S8QPN67CwcQUXsNGNtq2uS4YhoG1vgFOxkQhu6ICw+xbf/CyNdXWgkAowpmwGFga6XNS+RxbWyL4YQKCHsShTzcHzuhaB0drTJjTG9O+6Y8hY93QrU9btOlgA3NLw0+qnuQf+AJnAl9g7sQe6NudvbBGp2Zj2clrcLK1xIpx/aH20QdULhRi9qUAVIiE8B4+qkF8flWhqa4OGwMDnIiORHxBAUa0bst6zloaGtBQV4N/aAy0NNTR2f7DfE/NTPWRnFGIK7dj4NTORmk9hY9hbKqHPkM6YuAoF4hFUkQ/TUL082TYt7PE8k2TeamdeYXl+HntOeQVVWDDsjGw5dD6g6LeYFdQKGb3c8PQTh/uqipFIsy7HAAA2DZ0BJqqSOesi4yqEuioa0JDyU7X1dIKaWWlOBkThXfFRejf0u6DwDsAsLcwwZ3Yd7gZnYiRnR2hp/PfsTTR1UJZRTUu3YyGQytztGpev9mvqb4OuvZpg7B7Cbji9wSn9t/DzQsvIBFL8ce26ejEk3bkYzyLSsGOo3cxerAzhn9k8imsqMKiw5dgpt8Uf04aDM2PftP69etz1q1bd4h1USL6Vxy6DtZ06PUjEkklpCo2Pw4hO29PupQQx2p79jadOi3bQSt8rpNMJmO1334YT4Nn7KCxX+2jmITMeu/1MjyZfPbcoePet6mooFzlMSrwOPwduU/cRpv2BLHGIxCKaJKnL/VevZfSC0s4zz8TG0MOu7bTpLN+VFpdzXufxLI8Wht1lU4nPaeMyuIGj1MB76dhZOftSUciX7DaxBIpfXsggFxX7KSo5CzO81MzCmnU/D004dsDlJ1X+snjUAV3Q1+T+8Rt9KdnIEml7GedXlBCff/cTyP/c4yKKqpY7SKJhGZfPEdtdnvRo7TULzpWIqLTsTFk5+1JP94IJIlUymqXyWS0wuc6OS/zogdxSaz2KoGQZv9yjIbP3U0Z2Z/+jGUyGRXmlXF+HwqkZRXRxO8O0LDZ3hQdl8HZ521OAXVbuYvm7DpDIvGH369MJqMfrgeSw67tFJqe1uDxPcp9S1899iHHi+to7J19lFZRVO85B188J4dd22mY73FKLmHPT1JuIXVbuZvm7j5DIsmH4xWKxPT1Ch8aOO3/cXfdUVFd3XfP0Htv0pFeFLH33mNvsRs1pjdTTNfEmMQSFWOPXUFFKYKKiooCKr1K773P0JlhZt75/WFIHN8bQJPf+tb37bVYgve+9+68ue+8e885e5+9lJTR9/GKxRK6cPQ+bdl4kn7dcpmEjW19PjY+tZhmrT1Iaz4+TZ2iLrk2qUxGGw5focFf+FJOZR3n8QASicOm/tes/H2PHN6WNkAX96pz4KZvAXON3rMARlhZI66iAhefpmOqgyOMNP9mcloa6kFFiY8L0Skw1NaE5wsVffrbmmD0kP6IistHwI1k6Gipwc3RXOGWyqyfAQYOc4D38P59Ctw8j8qaJnz6UyDsrIyw4/O5clIORIRtVyLwJK8U+9bOgZcNm05/LCkeP0RFYpytHU7MXQgdNe7rpwoqsCHmHNIElYisycP5wjjcqHiKsvZGEAGm6rpQ4fcckO7GUEsr5DY24GxaCgZZWMBW7+8VJp/Pwzh3B9xOzUNYcjZmeLtAW11+TPq6mhjmbY/Qu+m49ygXE0c6Q+sl71tfkJFTia93hsDdyQI/b5kvt8sDgKb2Tmw8GghRlwQn31kMixeqvhERvrx3B7cLC/Dr5GmY4cgdC+BCl0yKenEbStsakdNcg5TGcsTUFeJuVQ5Cy9NR2d6EgYZWrDnlZWoGLRVVnEpNRnVbKybb95frw+PxMMbNDjE5JQiMfYpJnv1hoP333FZRUcJwb3uE3U3Ho8QiTB/vDlWVl98t8Xg8aGqpKZzz+cV1+GhbAKQyBvu3LoWHMzsO1dopxqZjQQCAE+8sgs4LuecnU5JwKjUZW0aPw3zXvil7dsmkCClLw5akYJwtjIVIJsHr9kOQ0FCKgJIkuOiawVabe1XO4/EwuJ8lfCz6ISg7E34ZaRhsYQlL3b+/dwNtTfQz1MX5qBSIJVKMcvk71VRJiY+hA+0Qn1qCy2GJ6BRJ4OnSjzWvXoSSEh8DhthjytxBGDPFA+o9eBO60dzaiT3HI3Do7EOYGuvgly0LWBlqh249QWhiFrYumYoxrnZybfGVFSgQNOKMry/nyp9H/08yxf82hgwZQjtDL+Cn9HDUdrZgmf0QbPaYDB2VnokMde1teO3ieeiqqSFk2So5hiDDED44dQ2P80px7v1lnCXdWttF+OlAOB4lFmLaODd88fY0TmnaV0VlTRO+2X0NtQ2tOLlrFasma8DjNGwPvI93po1gsXmJCDsfR+N4UgJec3bBnqkzWdvYbjyqLcQHcZdhoq6Nk6NXQ0oMomsLEF1bgPj6EogZKdT4yhhqbIsxZo4Ya+YIe22jHv2H7V1dWHTlImrb2hC8bAXsXtANKqxpxIoDF2FvaohT7yyGphp7wmflV+PjH67AxFAbB7cv4yRdvSoqqoV4+2t/aGuq4egvK1gyDmKJFJuOBeJpeS1OvL0Ig+zZktkH4p5gf9xjfDhsJD4eMYrVXthSj/DKTDSI2yAQd0AgbkeDqA2Crna0SriTBtT4ytBRUUeDuA1vOY/Bxx7cMgn7Yx/jQPwTrB04CN+PY6eu1ghbsWy/P7TVVeH/0XIW4S8powybf7yCET4O+GXLfE7OwqsiLbsCW34OhqamKvZ/vwQ2lmxXDxHh4zNheJhVhJPvLMZgB/mKeHEV5VgVfAVTHBxxeFbP3AEAEIo7cKk4Ef5F8WgQt8NF1wzrnEZilpUnVPlKqGgX4oO4y8htrsUHbhPxlstYlvvueVS0NGPdtUA0i8QIW74K5tryCpg/Bd7H5cdp2L9uDiZ7yXNGmls7cfRCFMLuZsDMWAefbJyCMUNfXvKbC0SEiJgcHDh1H63tYqxaMAxrFo2A2gvuzujsYrx7IgTzh3pg++vT5Nrq29vx2sXz0FFTxb01G5KIiJU3/l9l/BMTE9EuEcM3OxJ+hfEwUtfCNwNmYlo/tx4nTuyfk2yWkzN8p8+W69vcIcLSvX4gEAI+WclZM5VhCOeD4nDiUgwcbEyw4/O5f5X+e1XkFNbg4rUERD7JgxKfj1++nI8RL5A20kursfZQAEY42eDQBvmHV8Yw+DbyLi5nZmCl10BsGz9JYWZPeEUmtiQGob+uCY6PWgUTdfnMApFMgqSGMkTV5iOmthBFbc9SLPtp6mGsqSPGmDlihIk9tFXYK/Oy5ibMv+wHE00tXF2ynLXreJBZiI/PhGGIgxUObZwPNY4VaGpmOT79KRDW/QxwYNtSTqGql0Vzayfe+sofrW0iHP15Baz7yX9fDEP40i8c4am52L16FmZ4s4OZQdmZ+CziFha5eWDXlOmsOVbaJsDyhyfR1NUBfVVNGKppwei5H0MFv2sqP3sJbku9joCSZGx2n4w3Xcawrk9E+DnmIU6mJOHdIcPx2Sh2n5TiSqw/chXD+lvj0Mb5UH5BKuTqzWTsP3kfaxePwJvL2ce/CmJTivHNrmswNdbBvu+XwNyEexd+8n4C9t+IwRfzxrM0fGraWjHn4gXoqasheOlKhbtVAChpa8TZgliElKVCJJNirJkj1jmOxEgTe9Z30imVYGtqGMLKMzDZwhW/Dp7POW+7USBoxPzLfnA3MYXfgiVy/vIuqRRrDgagtF6IgE9WwtqYHT9Jz6nEnmMRKCprwNhhjvh4wySYGb86N6Gmrhm7j0cgLqUE7k4W2PLONPS3ZWsjVQtbsGSvH8z0tHHhw9flsqdkDIM1IVeRUlONoKUr4GZiymn8/+O+/L7+DB48WM6PlSGopAX3jpJr0DZ6+7E/Vbb37Dc+nBBL9r576GxqMqsto7SavD/fT+/8EczpE+5GbHIRzVzzO01fdYBiEgp6vB4XGIah2OQi+nDrZRq9cDdNW+VLh849oPrGVlbfxtZ2mvzDcZr+0wlqamf78Hc9iiJ73z302+OYHn2yl4oSyC1oG618eIqaxYpjAc+jok1Il4oS6L0nF8kn9GdyDdpGnsE/0saY8yQQsX3ij8pKyfHAb/RmaDDJOMYSmphFXp/upXf/CGb5fLsRl1JME5bupY1bzlN7h7hP41QEkVhC73zjTxOX7VUYr/G9EUOem/fSyXvxnO2PykrJ6fe9tCIwgMRS9pgFonaafvsAjbi+k4paGl5pnFJGRp/FB5Jr0Da6UBDH2YdhGPr63h2y991DhxNiOftcfZJOnpv30q5rDziP//lgOI1euJt+OXSLahtePh71PO7GZNP4pb/RG5+eJUGTYr/1k9xSGvDpPvrs3HXW/BRLpbTosh95HPalvAbue8cwDCXUl9B7Ty6SW9A28grZTl8nhVBec22vY2QYhs7mPyGP4B9o1p2DVNhS32P/kJwssvfdQz9Hs+9fRWMTjfrmEC3ec546uyScx0skUroQHEeTXt9HU1bsp4vXEkgiZcdqeoJUKqPLYYk0ZcV+mrJiPwVcTyKpgnN0SaS0Yr8/Df/qIJXUsWMWex5Hk73vHrqSmUFE/wM+/+PHj2/btGnTX3+bauhgka0PdFTUEFSaiotFCVDjK8PTwJJzqzfYwhJP62pxISMV42zs5LZ4pnra0NfUwIXoFKipsDMoumFlYYCJo5yRkFb6V3lCb3frXrerUqkMEdE52H4gHJfCEiGRyrBuyUhs/Wg2Rg/pz8omksoYfHQ6FCX1QhzbtAhWLxRJv1OYj20P72O55wB8O24C5/WJCMfzYvBrxh2MN3PCoRHLe1wBPQ9dVXV4GvTDLCtPvOE0CiNN7GGgpomblZlIF1RgtrUXlHh/rzCt9fSgp66G06nJIBBGWsnnGbv0M4GRjhbORyWjuF6AyZ6OLBeEpbn+XxT69OxKTBrtwilj3RsYhvDTgXDEJhfj+49nY6SPA6tPYGwG9l6PxpKRXvho1hjW/ctrbMDakEDY6Orh7PxF0FSR/37EMineeuyHorYG/DFqFdz02e7CvoDP42GihTPyWmpxtjAWlpr6rHPxeDxMsLVHaXMTTqcmw0BdAwPN5eM+7lZmaGoXwS86BVZGenJFyXk8HoYPskNLmwihEem4HJaEe49yUF4lhIxhYGygDZVeiIfdCI1Ix88Hw+Hp0g97v1vCmaUFAKnFVfjwdCisjHRxcMM8qL6QdbY9KhK3Cguwd9osjLCWT4OWMgxuVWbi25RQHM2NhkDcgXVOI7Fn6CLMsR4AI7Xe3YI8Hg8DDa0wxMgW18rScKk4EQ46JnDQ4U6pdDU2QWNHB86kpcDV2ESOvKeroQ4ncyOci0qGoK0DEzzYrh0+n48BrpaYNs4NJRWNCAxPQUxCARztTWFqpLiYSjcKSurx1c4Q3Lj/FEMH2GL3N4sw3NtOoZtud+hD3M0owM5VM1m2KrKkCN9G3sVSd098OPyZm1JRts9/rfEHnj08g4ys8ZqVF/Jb6+FfnICHtfnw1LeAqYb8TefxeBhna4fQ3BzcKMjFAld3aDyXT+xhbYaSeiH8Y1Ix2MESlobyBrcbOtrqmDHeHQ2CNly5kYzsghqMGGQPNY44QEdnF4Jvp2LrvusIj8yEno4G3lszHl++Mx3e7lYKg3AHwh8hLCkb25ZMxVg3eVdQcZMQ60OD4GpsgoMzX+NMbSMi7Hp6B0dzo/GalRd+G7YIakqvlvapxOPDUksfo0z7w0JDF2cL49AmFWGsmXy65EAzc1S3teJ0ajKcDI3hZCQfcPOwNoO2uhrORyWjWtiCiR79WUbX1tIQVhYGCLiehJyCWkwc5SyneNolkaK+sRUlFQJkF1QjKaMMMQmFuBOVhWt30uB/LQEnLz9CdkEN3lk9DvOmsfPJH+eWYovfTYxyscMvK2ayXGV17W1YERQAJT4PfouWwkRT3tgwRPgiMQjRdYXYM3QRxppx6wf1FUo8PqZYuCJdWIlzBXHor2sMR1359Fg+j4fJ9v2R21iPU6nJsNLVg7uJfJ8RzjZIKa7C5cdpGOViC7PnNPKVlPgY6WOP8cOdYWmhj+ZWEaLi8nHrYRb8ryUgKb0UdYJWqCgrw0hfi9Po+IXEw/fUfYwYZI+dXy1QmP78KKcE750MgYmuFo5uWghDHfk4S0hOFnY9jsGGQYOxwUfeE9EmEeP1hyfhX5wADSUVfOQ+Eb8OXoAxZo7QUn759E9LLX3MsvJEXEMxzhTEQkoMhhrbci4OR1nbIKq0BAFZTzHL0QX66n/HT2xNDCCVMbgQnQJLQ124WnIrkepoqWPKGFc42pkiKjYfAdeT0Chsh5erJctfDwBisQQnLz/GjoPh6JJI8eW7M/DWyrGcKr7duJWai9/CorFq3CCsGS9PHK1sacG6a4Gw1zfAkdlCh7lQAAAgAElEQVRzofxn8oYi4/9f5/NXBCLC7aos7Ei7BYG4Hav6D8OH7pNYkya9tgZLr1zCKBsbnJizQG4idIi7sNz3IpraRbj40XL0M1TsuyMiXLuThv2n7sPEUAc/fzEPTvbPJkWjsB1XbyYj+HYq2trF8Ha3wor5QzFikEOvQbd7GQX4+EwYFo/wwtYl8up+HRIJFgb4o769DaHLV3PqnkgZBt+nhCG4LBUrHYbi6wEzewx6vSx+Tb+Ns4Wx+GnQXCyykyebiKVSrAgKQE5DPa4uXQE3Y7av8mhELA7deoKlIwfg20XcqpvX72Xg18O3AQBDB9qiQdCGRmE7WtrYmvdKfB4M9LVgZKAFYwNtGBlowd3RArMne7LOnVtVj7UHA2BlpIez7y2Flrr83Gjv6sLywMsoahLi8qJl8OAgye1+GoFT+Y/xuedUrHdiB4BfFR3SLmx67Ic0QQUOjngd483ZXASxVIqNYcGIq6zAhQVLMMxSPoDa1N6J1/f7o0sqw6WPV/RYJEXcJcXT3CrEp5YgIb0UeX/WAtDRVsdgT2sMGWiHYQNtYWGqh2N+0bgQHI/Jo13x7QczFe4Ubqfl4Uu/cDiaGeHIpgUw1pF/cWY31GNRgD8GmJrj/ILFcv51IsKHcQGIrMnFzsELMNPK81+bt2KZFNvTbiKwNAVjzRyxe8hC6Kmydy0VLc2Yc/ECLHV0cHXpcqgr/72gk8oYvHU8COml1fD7aDmcLXomZnV0duHk5Ue4eiMZujoaeH/tBEwb93dsMvlpGXYdjUBFtRCzJnrgvbUTFO6kulFcJ8Dr+/3hZG6M0+8ukcswEkuleD3wMgqFAoS+vkou+YLH4/1vBHx7Q0uXCHuz7uJycRIsNHTx+/Bl8DCQT0G7kJ6K7x/cw6cjx+C9FyR5C2saser3S1BRUsLu1bMw3KlnqvTTvCp8tzsUzW0iLJ87BIKmDtx+mAmJVIbxw52wfN4weDgrrnb0PErqhVi+3x92JgY4+/5Sue0yEeGTOzcRlpuDM/MXcUo0i2VSfJpwFfeqc/G+63i86zr+pWRw+wIpw2DTYz8kNpbi7Ji1GGQkv22va2/DvEt+UFHiI2TZShhqyK/8iAj7b8TgVGQi1o4fjE/njOUc4+2HWXjwJA+NTe0wMvjTuBtqw1hfW+5vPR0NznoIL6K2uQ0rfS+CAPh/tFxuZfzX57oegujSEvwxZwEm2LHJN/5FCdiedhPL7Yfgu4Gz/vV72yoR4Y2YcyhoqcexUSsw3IQ9hhaxCAsD/NEsEiFk2Sq5FEUAyKtuwKoDl+BoboTT7y7hDLBzQdjcgaSMMiSkPXsZ1DU8k3cw0tdCY1M75k8biE82TlZ4rwNjM/Dj1XsYaGuBgxvnseSEW8QizLvkB5FUitDlq1g7qhN5j/Bb5l1s8ZqGdY4916h4FRARAkqSsCMtHOaaevh9+DK46LFf7veLi7AxLBive3jh58nyGTQNLe1Yus8PmqoquPTJClb6Mhfyi+uw69gdZOfXYLCXDd5aORZhd9MRdjcD/cz08Plb0zB0YO+qpZ1dEqzwvYjG1g4EfLIS5gbyno1tD+7hXHoqDs+aixmO8gsHRcb/Px7I7euPvZcDdUg7eg2cdCO5oYwmhu+lieH7WEFKhmHow/DrCoklRbWNNG/nGRrw6T46eS++x4AqEVGjsI3e/+4SjV64myYu20u7j96hssqXI9e0i7po/q6zNObbw1QlaGa1n0lNInvfPXQwnjvo19olojVRZ8g1aBudL+Du89e1JO29fqaeIBR30NTbvjTmxh6q6WCPNbWmmlwO7qPlVy+zSDJEz+7/jsD75Ll5Lx269fiVx9FXtHWKafGe8zT8q4OcRBiGYeib+xFk77uH/DPSOM9xvyqH3IN+oLcf+5OEg3j1b0EgaqfZEYfI59oOSmnkJk0VChppwJHfabbfWWrv6mK1303PJ8/Ne+lrfzZhsC9gGIZKKxrpyo0k+mpnCF0IjuvxPKfvJ5Dn5r301vEg6hCzxyNjGNpwLYicft9LiVXsAPzj2kJyD/qBPo678krjLWkrodNFZym+MaHXvskNZTT25h4adG0HXS/P4Oyz+9GzgOnVrKestoSCchr42T7afDasz2OVSmUUfCuFpq86QKMX7qZxi/fQoXMPWIQtRWAYhr72DyevT/fSoxw2yTAsN5vsfffQT1GRnMdDQcD3P27U+/pj5GpMH6d8RkmClD7dMKJnGUFeIdvpzUcXWFkobWIxTT13ioYcP0w1rexsm3aRmDafDSPPzXvpkzOh1NbZcwaKRCqjuoYWahT2nbnXDYZh6PPzN2jAp/vocS77y02orCCn3/cqzKZpFLXRovvHyCP4Bwot4zZeREQyRkYXSvxpTdx6+iTlMzpVdJYSGpNe6qXajbzmWvIJ/ZmWRB4nkZSdBRGUlUn2vntoa+Rd7rHIGPr24m3y3LyXTt3v/aF9VUikMnr7eBAN/GwfxWQXc/Y5lhhP9r576NeYh5ztGYJKGnRtBy26f4zaJf8sE4mISCKTkFAsJLGM++Gv7Wyhabd9aVjYr5QlrObsE1lcRA6+e+i9G6GcRujwrcfkuXkvnXnAZmD/W2AYhvbfiCbPzXvp07PXFWZy/R73RGGmXVV7E428votmRxyitpe4tzJGRimCVPo5ayetiVtPa+M20Jq49XSpLICkTM8qALWdLbTiwUlyDdpGO9Nvs17mEpmMVgReJrdD+ym7nr1YOPXny+4rv3BORrgiNArb6A//aMotrOnzMWX1Qtpw5Ap5bt5LB8MfsdoLGhvI87AvLQ7wZ7ORZVKSMrL//myf86fOb/Nc6IWI2ruo6KiAk44TNJR69pGZauhAX1UD5wvjoMLnY4jx39srVSUljLCywfn0FCRVV2GBq7ucj1FFWQnTBjhBS00VFx+l4m5GAYY7WcsxKZ8Hn8+DlqYaNNRfPjDlH5OKMw+S8OGs0Zg3VF63o769HatDrsBQQxOn5y2U80MCQFVHM9bFnEVpmwAHRizDdEtulqSUkeJE8Sk8qI/CSKPh0FHRRYowFY8bnyC85jayWrLRLGmGupI6dJV1e3VpGKlpwVHHBGcKYlHV0YwpFq5yx7iZmKC9qwun01JgrqUNzxf85zweD+Pd7VFSL8T5KG6W9T8FEeHnoEiEp+bi+8VTOHP5b+bn4uv7EXjNyQXbJ05hfe7K9ia8EXMW2ipqODNmLfQ5fMUA0MV0oVEsQGVnFYrbS5Hbmov0pgzECxIR3fAI92ojcbM6HEEVIbhaGYRbNXfwqOExBhsMgpayvAtES1kNkyxcEFaegeDSVEy0cIGBmvy8s9M3gLqyMs6kpUBFic/y/w92sEJhbQP8o1MxwMYcNhw56v8EDEP4Ofg+zkelYPEIL2x/fRqUOQiGUaUl+PLebcxzccMXo+RdfF0yKd564o8GcRtOj1nDStLgQhcjQVR9DI4XnURE3T0wYDC33xy81f9NiBgRImrvoqCtEAP1BkBViftZ1FJWwxybAWiRdOJ8YRwaxG2YaPH33ODzeBhnY4egnEzcKSrEQld3OZ0sbzsLyBjClSfpCIx7Cn0tDbj0M+n1mdFQV4WPlw2MDHpX8JTKGJx9mITPzt9AQ0sHtswfj7Xj5ZV+OyQSrA25ii6ZDOcXLIGeuryr7ef0W7hQGI+UU8H/3dk+p/44tc3vm/NQ5aviYX00HtRHwUTNBFaa3GmZ3fDU74fSNgH8CuMxytQBFpp/Z/EYaWrCSlcPp1Kf6Z+/mKLI4/HgbdcPgx0sEZaUjStP0uFlY85KvXxVNHeIcDwiDoduP8Z4dwd8vUA+AMoQ4Z0b11DS1IRzCxbDSlf+utUdzVgTfQYCcQeOj1qJUabcDEMZyXC06A/ECeKx0HI+VtosxwijYZhpPh0euu7QUdFFZWclnjTGIrLuAR41PkaDuBGqSqowVDVQOKkddIzB5/FwvjAORmpa8DKQ/y5GWtsgtaYa59NTMdzSmuWf5vN4mOjZH7lV9TgflQxHcyP0N//3NPIvPUrD0Yg4bJw8FOsnsmWCs+rrsCE0BN7m5jg6ex5LEKtTKsEbj86hSdKJM2PWwlqLTey7VhkG3/zfEVQZgojau4huiEG8IAGpTenIbs1BragWXYwYqkqqMFYzhqO2AwbqD4CPwSBkNmciUZCMkcbDocqXN1S6KuoYb+aM4LJU3Kh4illWnqzkhcEW/f5KAfWx6CcnscHj8TDWzR4Ps4oQHJ+J2YNcoa3x78hnEBF+vHoXV2IzsH7iEGyZPwF8jqyzuvY2rA6+Ahs9fRx7bT6Lfb7r6R3cqcrGb0MXYbBxz37vLkaC+3UPcKjgCGIFcTBSNcJy66VYZ7cGLrrOUFNSg7f+QBipGuJeXSQSBIkYoD8A2srcqaFKPD7Gmzuhi5HifGE8+uuYwOm5LCstVVUMMDPH6dQkVLe1YXr/v/3oPB4Pw52sMWWAIzLKa3ExJhVppVUY5mQjJwT3qqhobMb7J68hJCETY93scfjNBRjuZMN6Drc9vI+o0hIcfW0eKznhXlUOdj69g8kWLrh75ML/TrZPjagWxwtPoLC9CKOMRmK17QpoKnOvyIFnKWTz7h+BMk8JwZPe+oth2Y1P74QjNDcbV5euwEAz7tVnjbAV75wIRkm9ED8uncpZjKKvaBOJcSE6BeceJKNVJMb0gc74fslkVpDsdGoytkdFYsekqVjuOUCuTSBux/KHpyAQt+P0mDXwNODW92eIwR9Fp/C48QmWWS/BLIsZCscl7BIirSkDycJkZLZkQ0pS6CjrYJCBNwYbDIK7rjtU+fI7D4YIbz/xR3x9CQImvgnnF9IUm0XPApRNok4ELmVLQADPZBY2Hr2K7Io6nH5vKafMxssirbQa6w4FYLSLLQ68MY+VZdUsEmHepQvokskQunw1jDXZgektSSG4Xp6OY6NWcqZ0JggScbDgCLz0POGi4ww9FT3oq+hBT0UXOiq60FXWgTJfccA1rzUfO3P2wFG7Pz532czZN1NYhdXRZ+Cka4qzY9dCXUn+/ndKJJh/2Q9NIhFurFjD+hxlDU1YsvcCXC1NcfLtxSwG8MuCiLDz2gP4RafizSnD8OHM0Qr7rQ8NRmxFOcKWr2IVvnlcV4QNj85jpcNQfDtwlsLrSRgJHtZH43rVTQglQjjrOGF+v7lw11XM6i9oLcC+/N/BAw+bnT+Cg7Zi5Uwpw2BF1EmUtQkROuUdmKrL7z72xT7C7/GxODJ7rtwL4PnPeSU2A3tCH0JZSQnfLpyEWT6uCq/XG8KSsrEj8D74PB6+XTQJMwe5cH7OByXFWB8ahE0+Q/DlGPkCOwJxO+beOwJTdR1cmrARakrKnAHf/5qV//N5/trK2hhjMho8Hg/3aiMR2xgHOy1bGKtxrxpVlZThpmeOs4WxaJOKWWl0I62sEZKThciSYiz18PwrP/Z5aGuoYZaPCzJKa3AuKhnKSnz42Fu+VMZHZ5cEF6JS8Nm5G4jOLsFoFzvsWTMbK8Z4s7Iy8hsb8V54GMbb2uPrMfJZO/RnrnlmUzVOjV6NgYZWL14KwDPDf6bkHGIaHmGh5XzM6Te7x/FpKGnATssWI41HYJr5FNho2kBKUiQLUxDT8AgP6h7AW98bOip/PyA8Hg8jTRwQXJaKqJp8LLT1lrt/6srKGG9rh4DMDNwpLMA8F1eW60pZiY8JHg4IT81FWFI2pg1whs4/WKU2tnZg49FA6Gmq48ibC1iFQxgifHjrOjLr63Bq3kL0N2Tr0lwsTsQfeTF4320CFtuxq6ZVdVZhX54vbDVt8bnLZrjpusJWywZm6mbQV9WHhpIG+LyeDa2RmhGM1YxxuzYCTV1NGKTvzZpPpho6cNAxxtmCWJS0CVhSJipKShjazxJn01KQ3VCHuS7y7Xqa6jDX18GFqBTcTs2DvakBzPV0XrnIz4HwRzj7IBmrx/ngk9lsglw3/DLScCYtGd+Nm4CJ9vJEu6auTrz56ALM1HWxf9hSTjFBCSPBg7ooHCo8gjhBPGw0rbHRYT0WWs6Hqbppj8+doZohfPQHIUGYgLt192GjaQ1zde4FBZ/Hw2AjW/gVxSO/pQ6zreRThIdYWOJBSRFCc7Ox0M2DVWuAx+PBw9oM071dkFxUiQvRKSiuE2C4kw3UX0JMr7VTjO8vR+BoRCy8bMxw/K1F8HHgti9Nok6suxYISx1d+M6Q5/oQEb5MCkFuSy2Oj14FU3Wd/z2SF5/Hh5uuKzz1PJAsTMXtmgh0MRK46DhzPnSWWvpolYhwoSgePkY2clt4NWVlOBsZ41RqMjolUoyzteMcg5qKMmYOckGVsAXno1JQ19KGMa72vebuiyVSXH6chs3nruP+00IM7m+FXStnYu2EwaxcaADoksmw/logJIwMp+cvYumbB5Wm4mT+Y3zuMRUzrdjl3IBnk8Cv9CIi6x9ijsVsLLSa3+MYX4QKXwVWmpYYajgEM8ynwVG7P5KEKchsycQY49FQ4v39wGoqq8JF1wxnCmPR1NWBCebyypf66hrwseiHs6kpSK6uxhwXV5bx0VBVwSgXW1x5koGH2UWY7ePa5zTF5yFjnrGjS+uFOP7WQk4X3eHEePhlpOH7cRM5VTpTBRX4NP4qxpg5Ypv3a6wHUCQTYVfOb5CSDFvcPmP57F8GNprWYIjBndq7UFVShbMOe3XZX8cEakoqOF8YB4YYjHghBdRYUwt66uo4k5YCbVVV+FjI7wJd+pnAykgP15OyEZKQBb+YFORU1qNLKoOZvk6fjdTxu3E4eicOS0Z64asF3DWSgWcs0y8ibmGMtS2+Hz+RtXD5JvkanjZV4djoleinKf/9dK/0DxUcRawgDlYaVtho/wYWWs2HqXrvfvVu6KhoY5jhMDxtzsSdmrswUDWAnRa3a8lATROayqq4UBQPcw1duOv/nZqtxOdj8J8v1yKhALOduFfieprqmDvkWWzg8uN0hCZmwdHcqE+xlpTiSrx1PAhppVV4d/pI/LB0GvR6IHptuXsHGXW1ODV3ISxe4PqElWfgWF40PnGfjKn93AD8jzJ8AcBQ1RDjTMagRdqCiNp7SGtKh4uOs9zqtBtDjW0RUZmN21VZWGgzSI71aqunj8aODpxLT8EIS2uWf70bSnw+Jnn2h5RhcCEqBZnltZjk2Z9T0lUilSEw7ik+PXsdt9Py4GFthl9WzMCbU4b1SMDZG/sI4QX52D99NrxecEOVtwvxXtwl+Bha43vv2ZwTkYgQUH4Vt2sjMMN8GpZaL/5HOelKPCWYq5vBUr0fbtdGQCwTYYC+l1wfG21DdMokuFAYD2ddM/TXlSd4WerowkpXDydTk1Dd1oqpDmyGr4G2JjyszeAXnYKsilrM8HZhvVg7uySoFLQgt6oeycWViMoqxs3kHFx5ko7TkYn4/dZjFNYKsJWDHQ0AMWWl+PLebbzm7Ioto9kcg0ZxO9bHnIOuqgb+GL0KGi/sUogIx4tOIrc1Dx87fwAbzb6VzOsJrjouqBbVIKL2Hqw0LNFPg+3CG2RojerOZpwvjIe1lgFc9eTnxQBTM+Q01sMvIw0T7BxgpiU/v1z6mWD1OB8MsDGHEp+PJ/mlCEvKxtmHSYgrKEdzhwgGWhqcwobAs9q7+27EYM5gN2xbMlXhgudJeRk2Xb8GZyMj/DF3AdRfkHa4XpGBI7lR+NB9ImvhIpKJ8GPWDkQ3xMBSox822L+BRVYLel3pK4K6kjpGGA1DSUcpbtfcAejZveY6l5eBJZIaShFYlorXrLygq/q38TXS1PwruG6jpwc3E26GL5/Pw2AHS4xzt0dMTgnOR6VA0NaJIf2tOO2DVMbgaEQsvrt0Bzoaaji4YT5eG+zW42LyZn4u9sc9xkfDR+I1Z3n3Uk1nC96J9Yenfj/86DPnrwSW/3mGLwAkCZNxqvgsxDIxXrdZismm7NVJhrASyx+exGtWA/DrEPnVcIdEgtn+5yAjBjeWr+lRaRAArjxJx46g+3DuZ4LDG+bDWPfZClAqY3AjORtH7sSiUtCCAbYW+GDGKAx36l0HKKGqAssDA7DYzQO/Tpku1yZlGKyJPoOC1jpcm/SOXPD6eQRVhOBaVRgmm07EatuV/yoZ6UKpPyJq7+ETpw/hbSAvn9DFyLDy4SmUtQsQPOlt1qoOAHzjHsM37gknwe6v8cc9xdaACOioq2HGIGfUNLWhtqkVtc1taO5gs3z1NdVhpq8DMz1tmOvrYKCdBeZyxGSqWlsw9+IFGGtqImjZStYWXsowePPxBaQ0lsN//Hq5FWA3btXcwcWyy1hqvRizLWb2eK9eBl1MF37N3o3yzgp87boF9tp2HH1kePPRBaQLK3BlwiY4vvCCbRJ1Yrb/eagqKSFs+Wo5+fIXwTCEp+U1eJBVhAeZRcivfqbkam9qiAkeDpjg7oCBdhZQ4vMR8CQd26/ew9QBTti1apbCuEFSdSXWhgTCSkcX/ouWsgh+VR3NmH//CBx1THF+3Do5fSgAOF18Dg/ro/Ce49sYYqC4VOnLQspIcbrkLGIaHmOcyViss1stt3PtRmVHE+bdOwJ3fQucGbNWLvtPxjBYERSA7IZ6hK9cy8mufx5iiRS+Nx/hfFQybI318fOKGRhg+/d8qmhsxlf+4UgtqcacwW74euHEXklj9e3tmOF3BtZ6+ri6ZDnL3fPmYz8kN5YheNLbsNX+25X5H2H48ni8UwBeA1BHRJ5//p8hgMsA7ACUAFhKRMLeztVXhm9TVxNOFJ9GRvNTDNDzwiaHDaxdwIGsSBzJjcKB4Uv/2hp1I6m6Eq9fvQwPUzP8MWc+i4n4IqKyi/HZuRsw0NLAoY3zkF/diMO3n6CkXgg3S1O8P3MUxrra9Wkit4rFmH3xHPjg4fqKNayH91huNPZn3cfuIQvxmrUX5znCqm7gakUQxhmPwRv2a3v1O78suhgJtmftgLBLiO2e22CgKh/ALW0TYGHkMbjpmePMmLUs7SEiwuY74biWm40DM2azVi/dOBOZiMtP0tEhlsBMXxtmetow09OB+Z+/m+vrwExfB6Z62n1yW3TJZHj96mXkCxpw7fVVcDBg+/n3Zt7FH3mP8LPPPCyw9Wa157bm4dfs3Rhk4I0PHN/91xm+zZJm/Ji5A1KSYqvHtzBUZY+xTtSKBfeOwkhdGwETNrICwPGVFVgRFIB5Lm74bVrfX06VgmY8yCzCw6wiJBRWQCpjYKClAW+7fniQVYixrvbYv26OwqIlGXW1WBkUAGNNLVxetAwmWmxNpPUx55DRVIWQSW+zMqdShKnYn/87ZlnMwDLrJX0ed19BRAiqDEFo1XUM1PPCu45vQ12J7VoJLEnBtymhnEzjsuYmzPI/B29zC5ybv7hP8hPxBeX45uJt1Le0YePkYXhr6nDcTs3DjqD7AIDvFk3uU4CYiPBmWAgelZfh+vJV6P9CAP1iUQJ+TLuJ7wfOwnIH+cy2/wjDF8A4AD4Anj73f7sAfPnn718C2NmXc3n7ePSVF0EMw9Ddmnu0IX4T/Zazjy0pK5PSgntHadT1XdQgYpOy7hYWkPuh/TTu9B9UKOi5LBwR0dOyGhq/9Sh5bt5Lnpv30vxdZ+luev5LsxU/jwin/gd+42RBPhVUkmfwj/RJDyzIW9V3aE3cejpScIxkzP8fC7Wyo4o2JrxNv2bv4rzOtdI0cg3aRgezIjmPF0kktOTKRXI5uI+SqrjLPBJRj/LaL4utkXfJ3ncP3cjL5WyPqMwm16BttDU5jLNdKBbSB8mf0OepX1G7pO/EnpdFeXs5bUp4l77N2EqdUm4J7qiafHIN2kY/pFznbN8f+4jsffdQUBa7fGlf0NopolupufSl300a/e1heutYIIkUyBkTEeU01NOgYwdpzKnjVNnCZnwTEZ3Ke0SuQdvoajGb6NXc1UzvJ31M32ZspS4FxLeewDAMNXZmkFjKfe3ncb82ktbGbaCtT3+k5i52f4Zh6O3H/jQgZDsVNLMJXt0lNrkIa4rQ0iGir/3DyXPzXpq07Rh5bt5La36/RBWNfS9fevlpOtn77qGTHGVTS1obadC1HbQh5jynbcB/iuGLZyv8541/LgCLP3+3AJDbl/P099SkbMFxkjGKJ+GLuF0dQWvi1lNkLZu5mdtcS14h2+m9J5c4b1hqTTUNOX6YBh07SPGV3DT751HR2ER30vLoRlI2Z93V3hCen0f2vntoz+NoVluHpItm3TlI42/+RkIxNxv3bs19WhO3ng7kHeqR4dgsLqC4mi+poOkydUh610ZXhAd1UbQmbj2FVd7gbN+SEEzuQT9QQj2bsUxE1NjRThPOnKAhxw9RWdP/bw3f4Oxneu07oiI524tbG2hI6C+0JPI4iTnYyhKZhH7K/IU2JrxN5e29z4V/ijRhOq2N20B7c30VvsR3pt8m16BtdKcyi9Umlclo2ZVL5HHYl7NG7cuAYZgeFzGFgkYa+sdhGnHiKJU2cdeXzmmqUfisMQxDe3N9aUP8Jipv771W9ovH1rY/oQcV6yiwwJtulc6h1q6yXo9LEqTQxoS36bPUL6mmk822retspRHXd9Li+8dZNcMZhqF1IYHkdmg/Zda93PNzJy2PZv98io7cefJSev9RpcXkdfgALb96mcXwlzIyWvHgJA0N+4WqOaRWiBQb/3/XJ9A3mBFR9Z+/1wBgqytxQIWviyzBYURVbUS7pKJPF5piNgluOq64WHYJ9eJ6uTZnXVN85DYR96pzcK08nXXsQDNzBC5dDgN1DawOvoqb+bk9XsvSUA9TBzhhlg87k6U31Le345v7d+BpaoYPh7FFrfZm3kVRWwN+Hjyfk2EaVR+Dc6UX4K0/EO/038TpzwSA1q5iRFdtQmXbXaQ1/ILw0umIrFiDXOFptHaVvtSYxxmPwXDDoQisCEZBWyGr/buBM2GlZYAvEoPQ1NXJajfU0MTJuQsgZQgbQoPQImb78v8N5DY24C03Og4AACAASURBVJv7dzC0nyU+HzWW1d4pleCjuAAo8/nYP2wpVDmkrwPKryKvLR/r7dfBSpM7rbYnSJh2tHaVoqEzCRVtt1HQ5Ienjb6oaLvN2X+AvhdW2i5HalMaLpdf4ezzscdkeOhb4LvkUFR1NMu1KfH52Dd9FlSVlPBR+HV0yWQvPeZu8Hg8he6tipZmrA6+AiLChQWLYaPHzmwRy6T4IjEIeirq+HEQO3PqYX0UUpvSsMR6ca+EzW4QEeo64hBVtQEx1e+gXVIFN4O3IZG14GHlOghFmT0e72PgjS2un6FD1oHtWT+jtL1Mrt1EXRtbvWfjaVMVjufFyLXxeDz8OnkadFTVsDDAHyeSE8H00XU+dYATrn/1Bt6eOqJPfAuxVIod0Q+wNiQQFjo62D1tBsvVdCb/CZIF5fh2wCxWXfOyjnLktxYoPP9/wvj/hT/fSgrvHI/H28Tj8RJ5PF5iR5Mqhpr+jNauQtwrfx2lLaHdOwmF4PP42OjwBgAeThSdBkOMXPs6p5EYbGSDHWnhqH7hAQIAmz8DK16mZng//DpOJCf2es2XhYxhsOXebXRIpNg7bSaLZfqothAXiuKxuv9wjDJlFyZ50hCLU8Vn4KHrjvcc31FIKmqTlCO66i0AwBTrAEyxvgp3w/dAkCJTcAAR5fMRUbYQmY0HIRRl9vo5eTwe1tqtgaGqIY4WHkeHtEOuXUtFDXuHLkKDqA3fJXN/Vw4Ghjgyey5Km5vw3s0wSP6BkeJCq1iMd2+EQltVDb/PfI11b4kI21KvI7+lDruHLOQMUMc1JuB2bQSmmk3GSCN2gFrGiFDbEYvS1jDkCk8jrWE34mq24GHletwum4trRaMQVjwGEeXzEVW1EfG1XyK9cQ/yms4hvvZLlLeGc459qtlkTDGdhFs1dxBZ94DVrspXwm9DF0NCDL5IDIKUkZ/bFjo62Dl5Op7W12H34+iXuGt9Q01bK1YGXUGHRIpz8xezfNDd8M26j7yWOvzkMw+GLxRiqRXVwr/sMtx13TDVjLuO8fN4ZvTj/zT6b6NdUomBxl9ium0Y3AzfwnjLM1DiqSOq6k3UtMf0eC5H7f74zu0rKPNUcKTwGLqYLrn2GZYemG3liaM5UcgUVsm1mWlr48aKNRhva4efYx5iVdAVVLa09Dr+l0GBoBGLAvxxMiUJq7wG4trrK1lB5ryWOvhmR2JqPzfMeSEG2MVIcLTwOA4XHlV4jf/3bB8ej2cH4Dr9HfDNBTCBiKp5PJ4FgAdExBZdeQHdAd8OSRUS675HgygJllpT4G3yDdSUes6ljaqPxsniM1huswwzzOVlWsvaBFhw/ygGGlrjxOhVnEEckVSCT+/cQnhBHtYOHIRvx054ZZJMNxgi3CrIw/7YxygQCrBt/CSsGSivjy8Ud2De/SPQVdHA1YlvsoJ7CYJEHC44BmcdJ2x2/ghqStzZAh2SajysWg8Z04mx/f6Anpp8LnmHtAbV7ZGoaotEgygZBBk0lM3RT2sCLDQnwljDB3we90uloLUAO7J3YqjhELzTfxNrZXcm/wl2Pr2D990m4D3X8ZznuJr1FF/cvY3XPbywY9LUfyWQSkR492YY7hYVwG/hUpb2DQBcKk7ED6k3FI6tsrMKP2T+BGtNa3zl+jnrxSqjLkRVboRQnPHX/ynzNKGubAx1JeM//zV57ndjqCs/+1uJr4FHVe9CIErH2H7HYaTBDjDLSIb9eb/jaXMmPnX5GJ56bE5HaFk6tiQF4z3X8XjfbQKrfeuDezifnopTcxdyylS/Cuo72rE88DLq2tpxfsFiVmWxbsTVF+ONmHNYZj8EW73lCYYykmFH1q+oFtVgh9cPnMFtuWt2JiJbcAQNomSoK5nAxWA97HQWQIkvP+dF0gY8qv4ALV35GGTyLex0e+a3ZDZnYVfub5hmNgUrbZfLtTV1dWLuvcPQVdFA4MRNrIJIRISr2ZnY/jAS4AFbx0/CQlf3fzR/iQj+T9OxI/oBNJVVsHPKdEx2YMu2dDEyvP7gBGo7WxA25V3Wi/Vy+RXcrL6Fzc4fwdtg4H9G0hlsn/9uyAd8d/XlPM/X8GUYKeUKTlNQwRC6UTyVatqf9Ogze96vWNnBDjBeLEp4Vke1kLuOKtEzWdqfoiLJ3ncPvRUWQh0cUrp9AcMwFFGYT7P8zpK97x6aeu4U3cjL5fSFfhQbQF7BP1KmsIp1ntyWPHoj/k36MXOHwsAgEVGHpJZulcyh0KIxJBCx/cMvQiQVUknzNXpc9TEFFw6nwAJvCisaTwm131FNO1tVkIgotPI6rYlbT1F17HgFwzD0ZWIwuQZto7CydIXX7ZbRPZ7EXVP3ZXE86ZlS5x9J3IqhaY0VChVfiYg6pB20Je1rej/pY2oUc/vNk+t2UGCBNxU2XaFWcQlJZC8XCBZJhXS7dC6FFU2gti7uWEKHtIO+Tv+O3k58j3PuEhF9kRBE7kE/UFx9MfsaEgnN9DtLQ44foto2tnrty0LY2UEzLpwht0P7Ka5CcfyjWdxJE8P30ow7v1OHhP2shFSE0pq49fSkoWf58bqOBHpYsYECC7zpRvEUKmjyJ6lM1OMxXbI2iq58lwILvCmr8WiviRfnii/Qmrj1lNWczWp7WJ1HrkHbaFf6bYXHlzc30bIrl57Zhush1ND+agkBjR3t9GZoMNn77qE1wVd6/L58M++Ta9A2iqhkjzm3JY/Wxm2gk0VniOg/FPAFcBFANQAJgAoAGwAYAbgHIB/AXQCGfTnXiwXciYiEohy6U7qQAgu86WnDwR5vrFDcRO8mfUhbn/7ICqIxDEMbY86T97WfqKyt5wDZ6ZQkcvDdQwsv+730C6C0SUjzL10ge989NOHMCQrOzlIYHA4rSyfXoG10PIdtUEVSEX2a+gV9mrqF2nrIPOmStdKd0gV0rXAUNXYqlnpWBImsgypa71JCzTcUWjSWAgu8qbz1FqufjJHRL1m7aGPC25wBNLFMSqujTpNXyHZKa+QO6skYhj64GUYOvnvoblHBS4/1eSRWVZDjgd/onevXOB/8bsM06dY+hQH0Q/lHaF3cRk6DQERU1nKTAgu8Kb1h3z8aa4u4hEKLxtGd0gUkkXGPpV5UT+8nfUyfpn7B+X23dYlo2u0DNP7mb9QsZi8E8hsbyO3Qfhr2xxHa/jCSOjmMcV8gkkho3qUL5PL7PooqLe6x7+cJQeQR/AOlC9jfd3FbCa2L20hHCo4pPL5DUkdRFW/+ZfTzhX69Gv3nIWO6KKH2Owos8KaUul967CuSiujz1K/ok5TPOBdSW5PDyC1oGyU3KA4mS2UyOp4UTy6/76Mhxw9Tcg9ZbFzIqK2h4SeOkMvv++hEciLngqQbT4VV5BH8A21JCGa1iWVi+iz1S/o09Yu/pNoVGf//V58/ES0nIgsiUiEiKyI6SUSNRDSZiJyIaAoRCV71/PpqLphk5Qcb7deQ23QCTeIcxX1V9bDYagGK20tQ0Vkp18bj8fDDoDkQyaS4WfG0x2uu8/bB3umzkFJTjbA8xdd7ETKGwSe3b6K4SYhfJk/DnVXrMN/VTaH76EpJMvrrGGO9M7tUYGZLNurFDVhtuwJaPQjaVbTdRqukGMPNf4Oh+gCF/RRBma8BS+3JGGL2E2bb3YOOij2KmwNZ/fg8Pjb13wgJI8HjxlhWuypfCQeGL4PWnxR6LvB5POyaOh22+gY4kdw7n6MnXEhPg66aGnZOmc65Bb9fnYPqzhb8OngBZwC9WdKMOEECZlrMgJsudw52YfNF6Ko6wcPw/X80Vh1VWwwx/RGtkmLUdHD7qY3VjPGu41uoFzcgSZjEatdSUcN2nzmoFbXiYW0eq93R0Ain5y6Ej0U/nE5NwurgqxB0drD69YaHpcVIr63Br1Omc1aS60ZtZwvCytOxtv8IltIrAMQ0PIIyXxmrbVdxHk9ESKrbCoE4AwOMPsd0mzA46q9guXh6Ap+ngsEmP8BBdymKWi73mNCgpqSG1bYr0NglQFZLNqv9c69p0FZRQ1BpisJzKPH5eNNnKEJeXwk1ZSV8F3n3peKDP0ZFgggIWrYCGwYN7pFDcK0sFap8ZXw9gC3SmNOSizpxHVbYvN6r5P1/NOD7b0CJr46Bxl9Aha+DHOEfPfb11PME8ExN8UX009RDfx0TJDWWsdpexFxnVzgaGCIgM6PXvt04mZKElJpq/DBhMpZ5eLGCj8+ji5EhTVCB0ab9WSzIZ+PPgzJPGW66bhxH/43Ktghoq9jAVIObSfsy4PNUYKY5Co3idMgYMavdUNUAtpo2yGnhzorSV9XAODMnRNfmQ/ZC4L0b6soqmOnohMSqSjSLXi37h4jwqLwUY2zsFDK0H9cXw1BVE4ONuKUZMpufGYChBoM527tkrRCIM2GhNV5hLORlYKY5Gip8XYXGH3gmS2CgYoC0Ju45N9jIBjoqaoivL+FsH25ljSOz5+L3mXOQUVeLxVcuoay56aXGebMgDwbq6njNuecQXUTVs/u3iEMQD3hGlnPSdlS4cCluuYK6zifwNPrkT6OvWOemJ/B4PLgYbAQPSihtDemxr4uuC5R5ypy2QUtZFT6GNkhuLO/1mq7GJtg8YjSyGupxt4idBceF+MoKJFZV4t2hw+CuQDrieSQ1lmOgoZWcBEU38trywQcf7r3YBuB/wPgDgIqSDvrrLUdV+300i9lfXjeMVY1goGLA+QUDwGAja6QKyhUap27weDws9fBCck018hobeh1fgaARe2MfYZqDI+YqYLQ+j0xhFcSMFIONuIWoclvz4KBlz5JXfh5imQB1nQmw1Jr2rzFRjTWGgCExBGJuA+Sq64LCtkJ0MRLO9gnmzmjq6kS6oJKzHQAm2TtARoTospJXGmOeoBENHR0Ybc1t2IkIT+qKMMLUQeHqKrMlC1pKWrDV4j5HgygRAAMzjRGvNMYXwecpw0xzFGo7YkAK5h6Px8MAfS88bc6ElJGy2pV4fAwxskV8Q88pu7OcnHF+wWI0iTqxKMAfaTXVPfbvhlgqxf2iIkzr78Ribb+I25XZcNQxgYMOu8h5u7QD5R0VnAJ2ANAmKUNG4z6YaoyAg+4/Z/pqKJvAXHMMSluvgyH2feuGKl8F9lp2PdgGGxS1NUAgbu/1mnNd3GCrp48D8U/6tPo/lBALIw1NLPPgZu0/j3aJGDlNNfB5oXZ2N/JbC2CrZcPJXn4R/xPGHwAc9VZAmaeFHOEJhX14PB6cdRyR15rP+aX4GNmgVSJGQUs9x9HyWODqDhU+H5d7Wf1LGQafR9yClooKtk9iV4riQmLjswd4iDHb+IhkIpR2lMFFh61G+Tyq2iMBMLDUntLr9foKY3UfADw0dLJdDwDgpuMKCUlRyJH3D+DPnQwPD2vYrolueJtZwEBdHZElxS81tvauLtzMz8WPDyOfXcuG+8WZ31qPBnEbRpmw02aBZy+HzOYsuOu5KZTGqOuIhRJP45VcaYpgrjkGYpkAQjHb7dANb/0BEDEi5LVxG6hhJnYoaxegprPntMOh/axwdclyaKqoYnlQAO71YYUaXVaCNkkXZnKooD6POlErkhpLMUNBRbn8tnwQSOH8Ta7bDj5PBT6m2/61RYut7nyIZQ097qwAwFnHCSUdpRDL2Dtbnz93iX1Z/Svz+Xh/2Ahk1tfhXnHP9zattgbRZaXY6DOYJXXOhVRhBRjQX+N5HlJGisK2Ijhpc79YX8T/jPFXVdKDg94yVLZHoKWrSGE/Zx1nCCVCNHQ1stqG/LnS7ja+PcFIUxPT+jsiOCcLYqniFcUfyQlIq63BtgmTe9UJ6kZiQxkctI1Z6VsAUNhWBBnJFK6cutHt8tFT7flhfRmoKulCT9UF9Z3cPnknHSfwwFPo+tFVVYePkQ0e1CjenSnx+Rhna4+HJcWQMT3vwISdnbia9RSbwkIw+I/DeD/8OvIa6/HR8JEKhbee1D2bGyM5OBMAUC2qhlAihIeu4mI9dZ2xMNYYDD6v94e1rzDTHAWAh5oOxTn57rpuUOYpI62JTUoEgGHGdgCg0PXzPBwMDHF16XI4GRrhrRvXcCE9tcf+4QX50FNTx0gr7hVnN+5W5YAATFNg/PNa86HEU0J/bfb9F0kFaBAlwkl/DTSV+8T97BPMNcdATckYpS09u36c/4+9846Pqsr7//um994TUggphNAhVOlNUAFFUIquit1V17ZueXZxn92fuiqKuhZERZDee++BkIQWEkIS0ntvM0lmMuX8/kiiCXNnkiA+upL36+XLJOfOzOXMvd97zufbHMPQCR3ZDYYLj/6ufliZmXOpC7IwwOy21X+86dX/Z4nncba2YVF/w1BfOS5W5mMuSQxyNQxdzm3MQyM0RHRiG9r4zRh/gDCXRZhL1qTXfG30mDajaUz397Zx7NLTHWB+v/7UqlQczpbPosuoqmTF+ThmhIZxT1inqQwA6ISey9X5sqt+aJF8JCTCHA07S7Xxo+Rze2Lm2+NpO5RqI7q/vYVdi+6vMJ4NPd47jPT6MtmkujYmBodQrWoiqazUYKxMqWTt1Sss3rGFmFWf88bRQ1yrKGdh/4FsfGAB5594hpdGGDrJ24grzybYwV02oQt+1PujneWNV6OmGKUm/7ZJPm1Ym7viZt2fMhOrUxtzGyIcw0mukw9KiHD2xsnShoTK3C59pqedPRseWMD4oBD+dvIY/z57RjZbVa3VciQ7k6mhoSZ9VQCHilIJdfTo0BKxPemKDELsQwzaVgJUqVocqp62hiHpPwUzyYIgx3sobYylSWt8Vx/m0HJPydkGK3OLlrLPXTT+FmZmPD98BCkV5RzPkV+MplVWcCQ7i98NGmyyAmt7LlXlE+nsg72loT+r7bxN2Yb2/KaMv7W5G72d5lOgPIjSiHc/wNYfW3Nbbsh8wZIkMdQjiIuVeV3S6sb0CiLAyUlW+mmTexysrPiHTGNwY2TUlaPQqE3q/YF2gSY9+T9KPlO79JndwdN2OHrRbFT37+sU2anuD3C6zPjqf1xQMOaSxInclpsmr7aWry4lMm/zekZ98yV/P3mMUqWCp4YOZ+eCRcQ+9iR/GzeRGP8Ak8l3zXodiZW5jPI0nuyUUn8NL2svPK09ZcfLm+IB8LK7vcYfwMf+LmrU11BpDXelbUQ59aWoqZh6jaG0Yy6ZMdwjiMQuGn8AO0tLvrxnNg9HD+CLiwm8cni/wU42tiAPZXPnkk+lSsmFyjym+ck/ONU6NTkNuUYlnyrVZcwka1yt5RsU/RSCHecg0JGv2GP0GHsLewJs/bmhlF/MDXHvRWptCY3aZtnxm5kTGUWQswsr4s/J2pPPLsRjb2nJozcldxpDo9eRVFMoK/lAi/H3tvbG2bJrPcZ/U8YfIMxlCWaSJem138qOm0lmhDn0MaqbDnHvRZlKQXGT8ZXpj+8lMT+qP+cK8smr7Rg58eXFRJLLy/jHxMkGfVVNcfEHvd/Q+Ldpep3p/T+H5NOGeye6f6RThEndv7ejBwF2Lialn7bOX1tTrzFr/Romrvmat2NP06zT8eqoMRxe/DuOLnmc10ffxQBvny4/WK9WF9Ko0xiVfLR6LWn16fQzESlR3nQeG3MPHC3l3+On4GPXUnuorPGs0WPaQk+N7a6GewST31Bjcmd1MxZmZvxz4hReHz2W3elpPLarY62lg5k3cLSyZkwv003Wj5akoUcY1fuzG3LQCZ3R67ey6RLu1gNuq5zWhoNVEB42Q8hT7DK5sAt3DOOGItOgFAzAUPcgtEJPco3xgIX2WJiZ8Vzb6j+34+o/u6aa/TcyWDxgEC42pkMy27heW4pKp5WNUtMLPTeUmYR3cdUPv0Hjb2PhQYjT/eQr9tKgkf+Swh3DKGoqRqlRGoy1Tez58q45HB/o2w8zSWJL6o9b8bTKCj6OP8fMPuHM7KLc08aFynx8bZ1lZYmchtxONT21rpqKpgs/i+QDYGXuiItVpFHdP9zBtO4vSRLjfcI4X5GNSie/OwCYFRZBeYMSeysr/nLXBE7/bim7H17C88NHGjQD7yrnyrMxQ2KEh/zKP7shB5VeRT8jko8QesobE/CyHfGzzK2zVTg25p4mdf8gu0BszKyNzu8Pun83Vv/Q8r08O2wEy6fN5GJJEfO3bKRIUU+zTtci+fQOxaoLkk+wg7tRySdNkd4iWToYlivQ6JXUNqfjbtu1VfCtEOQ0B6UmnyrVJaPHhDuEodKrKGg0lH4HuQUgQZelH4A5EX3p5eTMipu0/y8uJmBpZs7jg+XDieVoWxjKrfxLVaUotUrCO1kYtuc3Z/wBwl1+h4SZ0dV/m7Ynt72LcPImyN6NHfmmHWBt+Do6MiEohK3XU9Dq9Wh0Ot44chAna2vemtB5sar2CCG4WJVnVO/PULREyZhy9hY3nECg+1kknzY8TOj+dhZ2BNsHmdb9fcJR6bQmHZNLBgwi5dkX2TzvIZ4YPNRoW83uEFeRTbSrn2x8NLTUeZGQjMZI1zVn0Kyv/VkkH2gxwD52YylrOo9eyD8YLcwsCHMM47qR+Y1w9sa5G7r/zcyJ7Mvq2Q9QolS2Fha7QL1azd1hpo1KtbqBxMpcpt/UYL49GYoMAu16YScT31+lSgL0rRFlPw/+9lOwMHMgt36H0WN+9Aka2gZnK1vCnLy6Zfwtzc1btP/ysh8i2Irq69mZdp2Ho/t3OQgEWuL7A+3d8LQxbAHbpvd3FgjSnt+k8be18CLIaQ559bto1BjGMfd26N2S0CEj/UiSxLzgIVysyidb0XkMP8CCfv0pb2jgZG42X15MJKWinH9MnIJ7N+QegFxlNZXqhh+ijm4mXZGBr40vTpbGW8gVKY9gb9nrZ5F82vC0HWZS9490NB3vH+MRjK25JSdNhHxKkoSt5e3b/is0KpJrioxKPgAp9akE2wcbbche3tiSvexpG3PbzutmfOzvQqtXthpDefo6RlDcVEydxlDaMZMkhnkEdynixxijegWy+cGHMJfMeO9cLA5WVoztTPIpTkMnBNP95fV6rV5LpgnJsrLpEhIWtzV89mYszGzp5TCDooZjaHQK2WPcrd1xt3IzKgsPdQ/kSnWhQRVVU8yNjGpd/bdo/19eTEACnhwyvNPXtiGE4FJVvtHExAxFJk4WTnhbd54k1sZv0vgDRLj8DoGWfOU+gzErM0uCTSR0zAkciIVkxrZc49vD9kwM6Y2XvT0fnT/HJwlx3BMe0alzTI62bZ1pTa9zySfgNiZ2yfFTdX9rcwtGefbmVJl8vsXPQUJFLjohZMtiAzTpmshWZhNtMsQzHifLUGwtun6DdRcv2xGYYUlpg3HpJ7JN96+Xf3jGeARR2FhLUWP3MnjbE+Huwbb5DzPMz5+F/QdibWE6k/lw8XUC7V2JdJYP0cxtzKNZ32z0+q1SXcbFui8WZl3Tv2+VYMc56ISKAuVBo8eEO4aRociQvTaHugfSqG0mvb6sy59paW7Oc8NHkFxexs7062xOTeH+vv3wdXTs/MWt5CirqGluNJrclaHMINyxT7fu+9+s8bez9MPJMpSqJvl6HOGOfchpyDWo4w3gYePARN8IduYn0azvvMa8hZkZD/TtR2plBU7WNiwbP+mWzvlCZT6uVnaymZEFjYU06ppMOnv/LyQf+Om6P8B4nzCKG+vIVHSeUHc7iKvIxtbcUjY+GuB6fTp69Eb1fp1eTaXq8s8m+bRhYWaHh+1Qk7p/sH1Qi+6vkK8tNaI1mimxk2zfzvBxcGTzvId4c8w4k8fVqBs5X5HNdH/j5YzTWyVLuetXp1dTo0rBw/bnk3zacLGOwtkqjFwT5R7CHMKo1dRRoTbc+bfp7Re7Obf3R0YR4OTE27Gn0Or1PDO0e7vHNqlJLgqwurmGCnVlt/R++A0bfwAXm37UqFNlx3rbh6ATOgoa5buCzfCPorq5sctJHfeER2JrYcELw0fgZts9uaeNlNoiol39ZG+gnNbEk972xsMUyxrPYW3u8bNKPm242fSnWp0suzqys7DD39ZPtsNXGzGewUDXEpJuB5eqCoh29ZPt1AUtmacAoTLOSIDa5uvohRp3m4E/2zm24Wk7DIUmB5VWvuahuWROiH2I0fkNc/LC1tySK9Vdy1f5qcRX5qATgrHexiNNcpQ5eFi5y0qWdc030KP5WUI8b0aSJPwdplKrTqVRa5hHAj/eYzkyyV6+ds54WNuTUltsMGYKS3NzHo4eQGVjIwO9fQhyMd2D5Gau1RRjb2FFsINh34PchpYHUbC9aWnuZn7Txr9GlYKTlfw2P7shB3PJHG8b+S38noJkHCysCTcSuXAzO9NSadJq+TTxPJnVxuO0TRHq6ElqbYmsnuhv69963sazl12to1HrKqk18sC7nVSpruJkFSr7oFJqlJSoSk225Ttf0XJjRbnINwK53UQ4e5uM0e5l27KdzjQS4+1gGYwZllSqjFd2vF2UNyVga+GDlbm8b6dZryGvMY8AW/ldTEZ9GU06DeFOPz1LNrummooG0/Vsopx9MUPilInwXT9bP6qaq6ltNpSiHCx7IWFBjcp0Rd3bgV5oKVQcwt6iFzbm8lFjbRm+/rZ+BmNFjbVUqhvo4yifB2KMerWK9clXsbOwJLm8jNSK8m69PtTJkwZtMzlKQ9viZ9tyD+U05HbrPX+zxj9fsR+FJptejjMNxoQQJFRdoJ9TFA4Whp7zc+XZnCzN4OmIu2RLLNxMXm0tq69cYmJwbyRJYvGOLeTW1nT7nGcFRFOlbpCN1OjjEIqHlTvxVfIlkQF6Oz+IpZkj6bXfdPuzu0N9cxZ1zWkEOsySHU+ouYBO6BjtbtiPGFrmf11WAlEuvgxy635P3Fvh/qDBNGibOVwk/2Ac5jYEO3NbTlfIyy3W5i742k+kQLEfnehaks+tUN+cTUVTAr2d5hmtGJpUm0SjrokxHvLzuzv/KpaSGXcbcb526TzUKv524ihT137L0j07TPpmAh3cmBkQzcacAXKraAAAIABJREFUC7L9mgFGuscgECRUJxqMWZk74203mkLlIaOF7W4XeYrd1GuyiHZ/0Wg+QUJ1In42vj8suNpzqPX6mdGNuRVC8NcTRylVKvh81n242dryyiHDZDpTTPeLQgIOFBn2J/ax8SbILpCEKsO5NcVv0vg3aoq5Uvk2bjYDCXKcbTCe3ZBDZXMlI9wMve06oefd5EME2LmwJLRrpZDfOXsaS3Nz3p48lbVzH0Sj07F4R/f7eo7zCcPewop9hYZRNJIkEeM+nJT6VNn8BABLMwdCnR+iuOE49c1dKyd7K+Qr9iNhToDDdNnxc5Vx+Nv6EWgn75xKqMwlU1HBot7DjWrEjRoN5wryqWmSNybdZZh7IIH2bmzLkw/htTKzYpT7SC5UX6RBK7/SDXaaQ7O+jpKGk7flnOTIrtuMGZYEO801esy5yjhcLJ1lQ1J1Qs/ewmTG+YThat19+VEIwc60VCav+Zb1KVeJ8Q8gubyM2ALTGveT4WNo1Dazzki/Br/W6+G8kcVLgMN0mnRlVKm6FmJ9K2j0DaRWf4a7zWD87OXDsGuaa0hXZBDjLn9tHii8Rj8XXwJl5Bdj7EhLZW9GOi+PHM1dQcG8O3k6GdVVvB9nutBce7xsHRnqHsSBQvnm9CPchpPVkC3rpzDGb874C6EjsfyvIATDvf4lu3qKr0rAQrJgiKthQklCRS4Z9eX8vu9Eg56dciQUFXIo6wbPDI3By96BCHcP1syZh7K5mcU7tlCqlA8pk8PG3JLJvpEcLU6jWWe4KhjpNgKd0JEo09CjjVDnhZhLtqTXyOc4/FSE0FOg3I+X3UhsLAy3zeWqCm4oMxntPsqoYV+XnYiLlS0zA6KNfs77cbEs3rGFoV99xuQ13/D6kYOsT07iemVFpwXf5JAkiQeCBnGhKo9cma0zwDjPu9AILXFV8bLjXrYjsLXwIbeTAmG3ikavJF+xhwCH6VibyxsXpUZJUl0yI91HyFYdPV+RQ4VKyb29uh8yeaOqioXbN/PK4QP0cnJm14JFrJ79AN72DnyeaHzHCRDu7M1En3DWZsbTYERaG+kW02qgDJ38fvYTMJdsKFQe6vZ5d5WM2tWodVX0d3/F6LWZWH0RgWCEm6FDNl9ZTUptcbd2VLm1Nfz95DFi/AJ+cPKODw5hcf+BfH35InEFXc8ZuDugH1mKCjLqDSWjGPeWhazczsoYvznjn1H7HVWqywz0/CP2lobbNr3Qk1hzgf7O0bLJJgeLrmFnbslUv86bIeiF4J9nTuLr4MjSIT9m6vXz8mb17AeobGxgyY6tVDZ2vWvSrIBo6jUqYssNV+6Bdr3wtfHhvBHjBC3yRG+neRQqD9KgkXdm/xQqVZdo0pYalXziWjt5jXKX3zUVN9ZxrDiNeUFDDBrSt6FsbmZragrjg0J4ffRYQl3dOJmbzV9PHGXW+jUM+vJTFm3fwgdxsRzPye7y7mBO4CDMkNhhZPUfbB9EoF0vo9KPJJkR5Dib8qbzNGq65/DrCvmKfWhFI72dFxg9Jr46waSktjv/Ko6W1j/UUOoKjRoN/z57hlkb1pBWWcm/Jk1l6/yH6efljbWFBUuHDON8UQGXSkz/m58MH0udpoktufKLkxHuLcZPbvVvYWaHj904ipRHTNbdv1UatWVk1n5PgMMM3GyMLzriqxPpZRvwg47enoOtksuMgK4Zf41Oxx8O7cfczIzl0+/uUHfqzbHjCXFx5bUjB6lXGyZLyjHNry9mSByUWf17WnsSYh/SLennN2X8a9SppFZ/jr/9VAId7pE9JlOZRXVzDTEyko9Gr+Nw8XUm+kZg24Xa2jvSUkkpL+P10XcZ1OIe5OPL1/fdT5GiniU7tlCr6pqBGuXVGxcrW9l2kpIkMcI9hnRFBjXNxn0KfVwWt2Y4r+7SZ3aHAsV+LCQ7fO0nGIwJIThXFUekYwTu1vLOtE05LeGhD/U2XrlxR1oqyuZmXhoximeHjWDlvXNIWPosJx55guXT7mZuZBT1ahVfXEhg6Z4dP+wOXjt8gHXJSRTWy9e18bJ15C7vPuzMTzKapDPO4y7yGvPJa5CXOYId7wMgz0SBsFtBCEF23SZcrfuZNE5nKs8SYOsvK6k1aps5Wnyd6X5RXdq1AhzJymTa99/yxcUEZkf05eiSx3g4ekCHRjcP9euPi40Nn18wvugAGOzeixiPYFbfiJPduXpYe9DHoY9J6Uetr6GiyfQu41ZIrfoUgZ5ot98bPaZKXU2mMvOHh9TNHCi6xkDXAPztuhapsyI+jqSyUv7fpGn43VRi3M7SkuXT7qa8Qclbp4536f08bByI8QzmQNE1WR/MCLfh5DbmUabqWg7Cb8b4a/VNJJb9BWtzNwZ7/sXoti6hOhFLyZLBroYhe/EVOdQ2N3VpW9eo0fD+uVgGevtwX4R8d64Y/wBW3jOHnNoaHtm5rUtPeEszc6b7RXG8JF02MmWk24hWx5nxPrctGc6zya/fTZO2e1EFptDp1RQ1HMHPfpJsMk5OQy6lqjJGG3FEqnVatuReYqJvhNEbSAjB2qTL9PfyZqC3zw9/lySJIBcX5kRG8Y+JU9jz8BKSnvk9G+6f/8Pu4FReDv9z4iiz1q81Otf3Bw2mXKUgtlw+qmeUxwgsJQtOV8jrsXaWfnjZxrQWCLt9zsmKpgQUmhyTq/4sZTY5DblM9Joge30fK0mjUafhvsDOw1EL6+t4cs8Ont63CwcrazY+sID3ps6QzUq3t7LidwOHcCwnm7RK03kZT0WMpUylYFeBfM+BkW4xFDYVUthoWHfLp7WdZUrVR6h1t56gdjM16uvkK/fSx3khdpaGETxttEkmMW6GC5McRSVpdWXc3cVVf3xhAZ9fiOfBqGhmGimNMdDHl+eHj2RHWir7bxjPdm/P3f79yFVWkVZnaODbztuUbWjPb8b4J1d9iFKTyzCvf2BlLl8HRi/0JFRfYKBLf9mSyAcKr+FgYW0yXrmNlRcTKWtQ8tdxE0w2Wx4bGMRnM+8jvbKCJ3Zvp6G580iRmQHRNOk0suUPfG19CLILNCn9QEt9I4GeG7VrOv28rlLaeBqNXkkvR3nJ51xVHJaSBcOM9L49UJhCTXMji3obT2uPKywgs6aaRwYO7jRb0c7SkhEBvTrsDtbOnYeiWc2eDPkEqAm+4bhZ2bHdiPTjYOHAENchxFWdN1qeIshxDo3aEspv4wo1u34zVmYuBNhPM3rM0bLj2JjZGI3y2VOQjK+ts9ESAADNOh3/SYxn2veriSss4E9jx7HnocXE+JuOunpk4CDsLS354qLpf/Noz970c/FlVcZZ2XaoMe7DkJCIrzZ8H3Mza2K830GhySO2+Fmadd0LmJBDCEFy5XKszFyIcHnc5LEJ1YkE2QXhbWMYInug6BoSGK1Y2p5aVROvHN5PkIsrfxs30eSxzw8fwQBvH/564gjlDfKBHO2Z6tcXc0niQJGhMuBu7U4fh1CTEYHt+U0Y/5KG0+TUbyHMeQledsYjdNIVGdRp6oiRceY063UcLUljkm9Ep1vmEoWClZcSmRUWzlBf47HsbUwK6c2KGfdwpbSEJ/fspEljvJolwFCPQLxsHGWlH4CR7iPIbsihXGV8FWZv6U8vh7vJqd+GWtf9sFM58hX7sTH3wMvW0Hhr9VrOVyUwyHWQbGNuIQTfZycQ6ujBSBP19NckXcbNxrbLzW/aI0kSowMCifTw7FBltT1WZubcFziAEyXpVBnpxzre8y4adI1crJEv7+FnPxFLMyfyFMYLhHWHRk0JxQ0nCXaai7mZfNP5eo2ChOpExniMll24VKiUnC3L4r5e/Y0uRs4V5DNr/Ro+iItlfFAIhxf/jieHDO+0QQu0lNle2H8gezPSDcqXt0eSJJ4Kv4v8hmoOyoTVOrdGKZ2vSpCVLrztRjHS+wMUzVnEljxDs5EaPF2lpPEUlaoL9HV7Fktz4+UUKtQVZDfkMMJdfmFyoPAaQ9wD8bY1XlcLWq7zvxw/SkVjIx9Nn4l9J01aLM3NWT7tblRaLX88eqjTcieu1naM9OzNgULj0k9BUyHFTZ33Zv6vN/4qbRWXypfhbBVGlPsLJo9NqE7EysyKQS6GkRDnyrOo16i6tK17Py4WvRD8sZO09/bM6BPG+9PuJr6ogGf37TYZ42sumTHDP4rTZZnUN6sMxttCVOVWT+0Jd30MnVCTWbu+y+dpDLWultLGWHo53I0kGRqLa/WpKLQKo47IpJoirtWWsLB3jNEVfVF9PUdzslgQ3b/TWjLGkCSJB6OiuVpWalSiuD9oMFqhZ0++vDTR1ykSDysPo45fczNrAh1nUqw8QbOu63XzjZFdvxWA3k7zjB5zquI0WqFlirf8SnJ/YQp6hNEon+VxZ1m8YwsanY6v75vL57PuM9ChO+OJwUOxkMxYecm0U3GKXyRB9m4/+HduZqR7DOXqcqNJST72Yxnh8z516hucLXnWaBG2ztALDSlVH+FoGUKI0/0mj21zlMr5Am/Ul5OpqOiSbdicmsKBzAxeHTWGAe1kS1P0dnXjzTHjOJWXy7pk4wX92rjbvx+FjbVcqzU08MPcWnZWXYn6+a82/kIILlW8hUY0MNz7bcwl409ZndCRWH2RQS4DsTY3XF0dKLyGs6UNo73k0/vbuFpWyo60VB4bNKTbZYZnR/Tl7cnTOJ2fy4sH96LRGa8bNCugPxq9jqMlhg293a3dCTPhOGvDyao3fvaTyK7feMs3EECtOp2zJc8j0BqVfM5WxmFvbs8AZ3ln5frsBBwsrJltQo9uu/AX9f9pJRTmRPTFyszc6Oo/zMmLAa7+bM27LLt6MpPMuMtzDKn112XDEqFF+tGjoUC5/yedq06vJrd+O75244zq0Tqh43j5SaKc+uInk3UKsLvgKv1cfAl1Msw8rVer+erSBaaHhnFw8aNMDL61RjRe9g48ENWPbanXKFMalyjMJIl7AwdwoTKPMplm8kNdh2AumZuULn3txzHC570frj2NvnNJ5GZy6reh1OQR7f6y0YS5NuKrEwm1742ntWFdrQOF1zBDYrqRDmVtZNdU849TxxkVENitip3QUsL8rsAg3o49RXaNfFmPNib7RWIhmXFARhlws3IlzLEP8b91459Tv5XSxjNEu72Ek5Vpo51Wn45Cq5BN7FLrtBwrSWOyXyRWZsa3wKI1tNPd1o7nhnUtAexm5vfrz7LxkziSncUrh/cbjTrp7+pHL3tX9htL6nBvcZzlyzSdaE+k61I0eiXZ9Zu7fa46vYqUqhWcKFxEk7aUGO93cbE2lGOadE1cqrnMCPfhWJgZ3mQVKiUHC68xN2gg9hbyD2iVVsOma1eZ2rtPt1ekN+Nqa8uU3qHsTEs1usN6IGgwWYoKrhrpynSXxxgkJM5UyHfVcrGOwMW6L7n1O39SZdKihiM062sJNeHovVKbRHVzNVO85QsGZtZXkFpbwn1GVv0HMzNQ67Q8PXS4QVRad3l66HC0Qs83V4znmgDM9I9GIJ+Ram9hzwDn/sRXJ8p2zGrDz34CMd7vUqO+ztmSF9DoTZeZaE+zTsH16i/xtI35oUOaMUpVZeQ15v8QK98eIQQHiq4R4xmMh0wd/R8/T8fLB/dhbWHBB9NmmPQDyiFJEu9OmY6VuQWvHj5gsmS0i5Uto71COVCUakT6iaG4qZhCI3XL2vivNf516gySq5bjZTuKUOeHOj0+vjoBGzNrBrj0Nxg7U5ZJg7aZmf7GQ+wA9t/I4EJxEa+MGoOjtbw22xUeGTiYP48dz74bGbx+5CAKmcgUSZKY6d+P8xXZstr0KPcRWJtZs7fY9MrTxToSb7sxZNauQ6vvWr6BRq+kQHGQowXzyahdTaDjPUzttZ0AB3ln5IXqi2iEhjFGJJ/NuRfRCD0PhxivZLgnI50alYpHBgzq0jl2xvx+/alRqTiWI5/pPDMgGhtzC7blydfqcbd2J9q5H2cqY40aqGDHOdQ1Z9xyLSUhBFl1G3GwDMbT1vhi4mjZMdyt3BjkIr8j2l2QhLkkGU2a25l2nWAX1w7RU7dKoLML94RHsC45ieom49dTiKM7US6+JvxWMdRqao2WVW/D32ESMd5vU6NK4VzJ77scvZZe8xXN+jqTCV1ttDlI5aJ80urKyFVWmXT0CiF45+xpUirKeWfyNHwcul6quT0+Do78c+IUkspK+ei8fN/fNu4O6EdJUx1Xqg0N/DDXoa1OddOr//864y+EjozaNZwoegQLMzuGei1Dksl0bE9eQz5nK+MY5jYMK7OOK88mrYYVqcfxsnH8odKkHNuuX+PVwweI8vDkwSjTD4musHTIMF4dNYZd6dcZt3oVV0oN9bt7ew1ACHg3+bDBheBg4cBU78nEVyewq8h0zHmk65Oo9bWcK3nJ6ANA0ZzHjdq1nCl+mr05E0ks/xNIMNb3S4Z6LTMaQVWvUbC9aCe+Nr6yFTEvVeWzMv0ME3zCCXGUj/3PqKrk/505RT9PL0YGyJeE6C5jegUS5OzCv86cki1M5mBpzT0B/dmed5m4cvlieZO8JlDdXMOWgm2y4wEOd2Np5sCJosUcLZhPbPGzJJb9leTK5WTUriFfsZeyxjhq1emotFUI0VHmu17zJTXqa/RxXmTUQO0vOUhqfRpTvCdjLuNruVFfzvdZCUzwCZddme7JSON8UQEPRvW7bT0enhs2gmadjid276BOZeiTamNu4ECSa4rZLeNbGewyCHtzOzYWbEGrN53U5e8wheHeb1OtSuZg3iwulr+FojlX9lghdKRUreBG3VqCHefI7lTbU6Wu5lDpEfo6RuJm1TGrWi8E/045jI25hdGm9Lm1NSzesYXVVy6xqP9ApoV2vZOWHLPCI7g/MorPLsTz9N5dRovqTfaNwN7Cig+uHTXYJbhYORPt3I+jZcdMlnswX7Zs2U862f8rVq5cueyh300mrvRl8hW78bG7i1G+KzptrKHSqXgv/QPMJHNeDHveQO//Z9J+zpRnsSJmPsEyxkmr1/N27CnePXuGGP9erLp3bqce/K4S4x/AxODeHMvJYv+NDO7vG9VhW+5mbY8kwdqseHxtnQ0qYEY6RVChruRw2VF0Qkdfx0jZG9zOwgd7y15k1W2gQpWIv/1kJMmMiqZEsuo2cqXyHdJqVlLeFIeFZEOQ0730c/s90e4v4mBl3BjrhZ4VNz6lpKmEVyJextWqY+x+hUrJ42fX4Gplz+ejHpZNnCuqr2fR9s2Ym0msmTMPZxv5FovdxUySGO7nz9qrVzhfVMCciL5YmHVcJMR4BHOsJJ3teZeZ4tcXF6uOUUo+Nj7Ua+s5XHYUDyt3guw7hlCam1kT5DgbQcvN16yvQ6HJplJ1kbLGWIobTlCg3EdO/VZu1K0hrWYV2fWbyVfso0B5gALlXoIcZxPl9qzs9xZbeY41ed8z3G0YDwcuMDhGoVHx+Nm1gOCzkQ9jb9nx2s6oquTJPTsY6O3DPydN7ZBh+lNwt7MjysOL75Iuczovhxl9wmW7rkW5+JFQmcvW3EtM9evbodaQhZkFPrY+HCo9jEqnkt2Rt8fJKpRAx5nohYZ85V6y6tZT13wDewv/H2yARt9AfNkb5Cl2EeI0j0Geb8oGJ7TRpGvi4xv/oVZTyx8iXjIo8vhVRixb8y7zt0GzGHpTa1WtXs/Xly/w+wN7qWxsZNn4SbwQM/K2PGAnh4TiaGXNxmvJbEi5io+DIxHuHh3e29rcAh9bZ9ZkxSNJP/ZwaCPMsQ/Hy0+RXp/Oyc+OlyxbtmzlzZ8j/V91UvqpRA8OFv/c6oWFmT0DPf5IgMP0Lk30V9nfcLbyHH+MfI2+Th2TsQ4WXeMPCVtZGjaGV6OnGLy2Xq3ixQP7OJ2fy6OtUk1XwuK6S1JpCfO3bmR8UAhf3jO7w79LJ/QsPfs9V6oL2DThSYMS03qhZ3XuGk5VnGGGzzQe6jXfeDSN8igJZX9CoMVCskcrGjCTrPC0GYaP/Th87O7C3kQSzM1sKdjG3pL9PBHyGOM8x3YY0+h1PB67lpTaIjaNX0q4TIenqsZG5m/dSFVTIxsfWECkR/fK5HaFA5kZPL9/D3Mjo3h/6gyDuSloqGH+ya9wtbJj4/ilBv19tXotH2R8RLoigzcjX+9Sj1QhBFrRgFpbhUpXjVpXhUpX1fr/atTaSlS6alyswxno8aasMzKp9iofZXxCpFM4r4S/jKWZpcFnvBi/mROl6Xw79lGGe3Ss5a5Qq5mzaV1LzsNDS/B2MK5X3yonc3N4Zt8ueru6sWbOPDxkEsTKmuqZe/xLPG0c2DRhqUFJj3V5GzhcdpQXw55nqGvXmrmotFVk1W0gu34TGr0ST9sYAhymk1W7HoUmlwEebxDqPN/ke1SqK/kw4xOKmop4NvQpg6zey1UFLDnzLVP9olg+/IEO142yuZlHdmzlSlkJU0JC+cfEybcs9Zgiu6aaN44c5FJpCdN69+HfU6fjZN3x+nzzwk72FFzl27GPGCgXCdWJ1DTXMsN32kUhhKGmJYT4r/gvNNpWxJe+IZo0VaKrnK2IE4/EPy62FewwGCtU1ojhe94W8098JZp1WoPxrOoqMem7r0X4J8vFhuSkTj+rsr5BvLfrlDibliv0en2Xz7GNVZcuiJAV74uvL10wGKtoUoix+94Ts458Kho0aoNxnV4nvsv5XjwS/7j4Lud7odPrjH5OsfK0SKp4T1ws/19RpDwhNLrGbp+rEEJcrL4kHol/XHydvVp2/J2rB0Xk9mVid7783CnUanHfhrUi8tOPRGJR4S2dQ1f5OP6cCFnxvvjiQrzseEJFroje8Q+xNHat0OgM506hUYjXr/xJPH/xRVGuqvhZz1UIIW4oMsXSxGfE/yQvE41a+e/nq/RYEbl9mfj2xjmDMb1eL57eu1P0+fgDEV9Y8LOe65m8XNH3Px+JaWu/FeVKpewxp0tviMjty8T/XNptMKbRacTfU/4hnrnwgihXlXfrs5t1CpFevVrszZkitmUOEruyxoiyhrhOX5denyGev/iSeObC8+JqbbLBeJ26SUw6+KGYfPAjUd/c1GFMr9eLlw/uE6EffyB2pqV2615PyCwQT3y2RWw+l9Tl12l1OvHVxUQR9sly8fTenQavU2rUYvqhj8W4/R+IalWD7HsAF4SMTf2vkX2+XrV22T9f3dWlHp9CCE5WnGZt3jpC7XuztPdjHSogavQ6nonbQLW6kW/GLjEofXsyN4ff7dqOVq9j1X33M72P6dVeWlE5S7/YSmxaLnsvXic2LRc3BzuCPFy7vA0c7ONLakU565KTGBcUgk+7lZqdhRV9nX34LvM8ZSoFU/w67mAkSWKAc3/UejWHy45So6llkMsA2c92tArC2240vvbjcLQKNlrT3BSlqjI+yPiIAFt/Xgh7zkCLPlh0jXeTD7Ow93CeDB9r8Hq1VsvTe3dyubSEz2bdx9hA+Q5EGp3utkgVMX4BZNdUs/rKJaI9vent2lHb9bdzwdPGke+yzqPUqrnrpgxvKzMrop37cbLiNEm1VxntMdJgJX67KG4q5t20D3CydOLNvq/J9ps4X5HDny7uZLp/P/4YbdiveeWlRNYkXeHPd03g3nD50iOmqG9Scfp6DmtOXuLdXSe5mlfKuKgQLMwNv4tAZxeG+frzfXISBzNvMD20Dw5WHeWnIAc3mvVa1mYlEOzg3mEXaCaZEeUUxYmKk1yvT2esx2jZaqVymEtWuNsOItRpAb0c7ybC9TGcrU3fq2cqYvk083OcLZ15M/J1Qh06hr0KIXjz4k5Saor5YvRCgm4q3bw9LZVPEs7z0ojRPNqFLHQARZOad3ed5O0dJ6hWNnEsOZMrucUMCw3A0dZ04IiZJDHE1w8bCwu+S7qMh51dh/wBKzNzhrgH8n12Apn15cwMiDY4p7feektW9vnvMf5frV721FNPdXpchbqCTzM/40jZMcIdwniuz9MG1Ts/Tj3B/qIU3h46h6E3bZcTigp5dNc2eru6su7++fT1NC1FHE7K4Pff7MLSwoIvnpxL/0AfzqXnsTnuKsdSMnGytaG3t1unoV+SJHFXUBC70q9zMDODB/r265Do1MveFT2CtVkJBNi5EOniY/D6fk5RCASHy45Qrq5gsOugLt9IXUWtU/Ne+nLUOjVv9n0NR8uO292s+gqePb+BKGdfPoiZh/lNn6/T63n18AGO5WTz3tQZzJLJ5BVC8OHeMzy3aidrT11mz8VUjiVnEX+jgJSCUrLLqimvU6JUqRECrK0sTD4kJEliQnAIp/Nz2ZBylUkhvfGw69ikp5+LLwqNirVZ8XjZONLPtaP85WjpQLB9EIdLj1LQVMgIN+O9CG6V6uZq3k57D0mCNyNfly2OV9JYx9Kza/G1c+bzUQsN2lKeK8jn9SMHmRkWzp/Hju/SOer1gutF5exMSOXjA2d5Z8cJDl7JoLCqjnBfT05cyyIlv4ypA8NkHwABTs7E+AewIfkq+zMzmBraB6ebouGGewQTX5HD1rzLTPOL6rDgsrewx9vGi8NlR1Dr1PR36V5AhZlkgbW5q8mFoV7o2Viwmc2F24hy6svrka/gZm1YNntL7iVW3TjLy/0mMeum6Knsmmqe3ruLIb5+vDN5WpfCOU9ey+K5VTu5mFXEkvFD+GzpHHxcHNmRcI3N567iYm9LX3+vTr+nwT5+XCktYX3KVab0Du1w/XraOGJvYcXa7AScrWwZeFODJGPG/79G8x82bJi4cMF4wSK90HOs7ASbC7dihhkPBc5nguc4g0mNK8/mibNreSBoMP875L4OYzVNTcxavwYbS0t2LVhkMpxTrxd8fjiOL47EMyDIlxW/uxcPp5YvRKvTc+BKOquOJZBdVk2QhwtPTBrOPUP7Ymlh2mdwuaSYBds2MTkklM9m3mug/z8eu5bkmiI2T3iSPjIJPQC7i/eyrXAHw12H8kzoU7Kx97eCEIKV2auIq4rn1fCXDW4PmbF1AAAXkklEQVTSBm0zC05+RY26kW2TnsbnplR4IQR/P3mM75OT+PPY8SwdIl/Zc9WxBFbsP8vUAX3wcHSgol5JeZ2S8voGKusbDKIbJAncHOzwcnbAy8meAUG+LJ0Ug5lZx+++VKlgzqZ1WJmbs2P+IoMiZlq9nufObyCuPJuvxyyRjf46WnactXnrmOkzgwWBD3Z16jpFqVXyr+vvUq2u5s993yBIph9rg0bNI7HfkaesYvOEJ+nt2DEhqVhRz+yN3+NqY8uOBYtMBibUNjQRl5FPbFoOZ9PzqFK0RIH1DfBibEQwYyOD6R/kg6W5OTviU/j7liPEhPbi48dnY2ctv+u5UlrCozu34Wxjzbq58+nl3DFCrLSpnrnHv8DH1okN458w0P/X5q7jaPlxpnlPYX6vebdtd9Wka+LzzC9JqktmitckHg5cIHtPZNSXM//EVwz1COSr0Ys7GHe1VssDm9dTolSwb+EjnWr8VYpG3tnZ8hAN8/XgrflT6R/444KtsKqOv28+QkJmAaPDg1g2fwq+rqbzWyobG5m1fg3O1tbsemhxBye7EILnzm/kbHkWG8c/0SE4RJIkWc3/N2H8S5tK+TpnNRnKG/R3juax4EdkV01V6gbmHPsCZysbtkx4qkP0iRCCp/bu5HReLtvmLyTay3j/00Z1M3/ecIhjyZnMHh7F3+ZNxkqmHIFeLziWkslXRxO4XlSOj4sjj00cxv0jorGxNG6Qv7qUyNuxp1k2fhKPDOzYcKa8ScHc41/gZm3P5glPGi09fbDkEBsKNjPYZRDP93nmttxIx8qOsyZvHff7z2G2/70dxoQQvJK4jcNFqXw9dols/Z4V8edYER/HU0OG8ebY8bKfse18Msu2HGXm4EjeXjjDwIDr9YLqhkYq6hoob30oVNQ3/PBwKKmpJ7O0iqenjuCFGaMN3j+ptISHtm1mgLc3a+c+iNVNDnyFRsXDp76mUtXApglLDbb9AN/lruV4+UmWhjzGXZ6GslZ3UevU/Dt9ObkNubwW8QeDwASAZp2Wp+PWk1iZy39GPsx4n47yhlqr5eFtm7lRXcnOBYsIdet4/ev0elILy4m9nkNseh4p+aXohcDZzobREUGMjQxmdEQQHo7ybUv3XLzOXzccYlCIH589MQd7G/kHS3J5GY/u3IqthQXr7p9PsItrh/FTpTd4Jm49C4KHsmxwx7LrGr2GNXnrOF1xBhdLZ6b7TGOi13jZWkZdpVxVwYc3Pqa0qZQlwYuY5DVB9rgmrYb5J7+iprmRHZOewfOmsNl/nDrO6qTLfHXPHCb3Np5QKoRg78XrvLvrFI1qDU9NjeGJicNlF316vWBz3FWW7z2DmSTx+n3juH+EoWzTntj8PB7duZUF/frz/yZ3zLupUTcy5/gX2FlYsXXiUz8kVBoz/r+4I7er/w0dOtTAkaHT68S+4gPiiYSnxTMXXhBnymONOlJ0er148uz3YsDO/xXptaUG46uvXDTqcG1PYVWtmPveGjHg1Q/FmlMXu+S40ev14nRqtljy8UYR/cpyMf7vX4ivjyUIZZOh87btXB/ftV1EfPKhSC4zPNfY0kzRd/sy8eeLO01+7tHSY+KR+MfFe2nLhUqr6vQ85dDqteJ6XZrYmLdZPJbwpPgg7SNZh/LqG3EicvsysTL9jOz7rEm6LEJWvC9eO3zA6JwdvXpDDHj1Q/H0yu2iWWPohO8Ker1e/G3jYRH9ynKx/1Ka7DG70lJFyIr3xR+PHJQ9lzxFlRix510x8/CnBg4/IVqclO9cf088lvCkSK/PuKXzbEOr14rl6SvEo/FPiISqRNljdHq9+EP8FhG5fZnYkXdF9pi/Hj8iQla8L/bfSDcYU2s04pFPN4noV5aL/q8uFws/Wi/+c/CcSMotFloZB7cxDlxKEwNf+1AsWrFB1Dcav55Sy8vE0C//Iyav+Voo1YbX+HvJh0Xk9mVib4Ghs1Wv14uU2mvinevviUfiHxfPXHhBbCnYJuqa67p8nj+cR9118dzFF8WzF14Q1+pSTR77t0u7ReT2ZSK2NNNg7EjWDRGy4n3x1qnjJt+jqKpOPL1yu4h+ZblYtGKDyCyp7NJ5FlTWisf+s1lEv7JcPP3lNlFSXW/y+HdjT4uQFe+LPenXDcbiy3NE3+3LxJ8u/Ggb+G93+K5cubKD5l/YWMRHNz4htvIsg1wG8GrEy4Q7hRt9aq7OjGNDzgX+POBuJvh2rK+dWlHO7/fvZXxQCH8bP9F4i7esQp76cjv1TWo+fuw+7hnat0uaqiRJBHm6MndENDF9epFbUcOW88lsjrtKs0ZLuJ9nh52AJEmMCwxmZ3oqh7MyDfT/QAc3NHod32cnYGFmxjAPeYdpb4cQ3K3cOFR6hBvKTIa7De2SBKTQKLhQc4m9xftYnbuWExUnyW7IIdqpH0+HLjXIlbhQmccbF7YzyTeSvw6422BO9mWk88ejh5gU3JuPZsyS1ecTswp56dvdRAV48Z8n5mBjdeuF3cZGBpOYXcims0mMjgjCy7njKi7CwxOdXvBt0iWcrK0Z7NtR33e2smWAqz9rs+K5VlvCzIDoDhKAmWTGYJeBJFZfJLbyLMPdhstWMu0MIQTf5KwmoTqRR4OXMNbDcKcihODtqwfZnn+F1/pNYaFMOezt16/xQdxZnhoyjMcGGZbTfnvHCY5ezeSN2eN5++G7WTRuMMP79MLbxbFbZQj6+HrQx8eddbFXiMvIY+qAMNkdrKe9Pf29vPn2yiWKFfVMC+3T4ZoY7hHM+YoctuZdYrp/VIf8CkmS8LLxZKzHaAY6D6BWU8upitMcKTtGraYOP1u/Ls31yfJTfJ61EjcrN97s+zoh9sFGjz1YdI3l147xRNhogyZDJQoFj+3eTqirGx/PmGWQKwItK/j1sVf4w3d7KalR8Nq94/ifeZNxN7KLuhknOxvuHRqFu6Md2xOusTnuKm4OdkT6e8ralxj/AM4W5LElNYV7wiI75Mb427ugE4K12fE/ONd/M5q/Vq9lX8kBdhXvwc7cliVBi4jpxPmWXFPEolPfMN4nnI9HdIyDb2huZvam72lo1rBv4RLcbOUvrM1xV3l7+wkC3J355InZBHu6yh7XVVLyS1l5NIET17Kwt7bi8yfnMDikY3noC8VFPLxtEzP6hPHxjHs6nLdWr+fPl3axp+Aqz0TcxYt9jT+0zlWeZ2X2KkIdQnk1/CUDB7gQgoKmQpJqr3Kl9ipZyiwEAicLJwa69GegywCinfvJbr/LVQoeOL4Sewsrtkx8EkfLjnHI8YUFPLJzKwN9fPlu9gOyyUBpReU89tkWvJwd+O75+bjY3/o2v41qZSMLV2ygWatjw8sL8b7pAaAXguf27+ZodhZf3zuX8cGGMtWW3Ev87fIeloSO4M8DZhiMlzSV8r+p/48GXQPe1t44WznhbOGEk6UzzpZOOFsa/mzVTn7bXLCNfSX7meN3H3MDZsv+O75MP8NHqcd5rM8o3uhvWF4jtaKcBzZvYLCPL2vmzjMwTrsvpPKXDYd4bMJQXrm361VoTXHyWhavfLePUG83Vj79AK4O8t/Xx/FxfBR/jncmT2N+v45JXCWNdcw9/iW+dk5sHL/UZBn1kqZS9pce5GxlS8mDEe4xzPK9m152hj0IdELHhvxNHCk7Rn/naJ4LNQz4aE9RQy1zT3xBiIMH3497DMt2tb10ej2Ltm8hpaKM3Q8tNogSA8guq+Lvm49wJbeEMRFB/G3eFPzcbr02VUFVLX/fdITErELGRAazbN4UfFwN/QsFdXXM2rCGPq7ubJq3oEP+kVav53ex35FWV8r2iU8T5Oj+69L8JUmaAawAzIFVQoh3TB0/bNgwse3UdlblfEN+YwEj3IazOGgRTpamHS9KjZr7T3yJVq9j+6RncLHqeKG+fuQg269f4/u5DzKql2ETDI1Ox7s7T7HpXBJjI4P59+KZnYZndYeMkkr+sHoPKo2Wra8sNriRPr8Qz3vnYvnfiVMMql3qhJ5ll/eyNe8yj/UZxevRU000pr7A51krCbTrxWsRf8BSsuR6fRpX6q6SVJtEdWtbyGC7IAa6DGCQy0CC7YNMRgtp9Doei13Dtdpi2USuUqWCezd8j4uNDVsffFg2e7egspYln27C0tyctS8skL3Qb5WMkkqWfLKREC83vn3uQWytOj54Gpqbmb91IwX1deyYv9BAJwd4++pB1mTF89age5gfYriqVmqVHCg5RIW6gjpNPXWaeuo1dTTo5Mto2Jrb4mThhJ2FHTkNOUz0msCjQYtlv7e2h8+9vQbwztA5Bqv0OpWK2Ru/p1mnY9fDi/G8KYIpraicxR9vZECQLyuffkA2UudWiU3L5eVvdxPo6cpXTz+Au6OhgdXp9Ty6axuXSorZsWAREe4dHdQnSjJ47vwGHgoZxt8HyVeLbU91cw2HSg9zovwUar2aQS4DmeV79w+Jdw3aRj7L/IKU+mtM957KQ4HzTV6/Co2KpWe/J1tRyY5JTxNg33FB1+ajen/qDO7v27Gcs0ar45sTF/jySDx21pb8cfb4LisBnaHXCzadS+LDfWcwNzPj9fvGMzfGsDzHvox0fn9wL88MjeGNMR2L1xU31nH/8S/oZe/G1klP/XqMv9SSc50BTAUKgUTgYSGE0QpZoQP6iPFfT8LBwoFHghYzzK3zbEAhBG9c2MH+whTW3PU7gxTtXenX+cOh/bwwfCSvjBpj8PoaZROvrtlLYlYhj00Yykuzxt62FPn2XC8sZ9HHGxkZHsinj8/u4OTUC8ETu7cTV1jA9vkLifK8OcNX8K+rB1ifncjC3sP5y4C7jW7lL9dc4dPMz9EKLZaSJRqhwdrMmn7OUQxyGchA5/64WHWtPynAu8mHWJ15nn8Pm2tQR75Zp2Phtk2kV1WyY8Ei+sgY1sr6BpZ8ugllk5rvXlhAb2/DldVP5URKFi+t3s30geH8e/FMgxuoSFHPnI3rcLCyYseChbjYdHz4to8AWjVmsUEavTE0eg31GgX1mnrqtHWtD4V66jQ//hxoF8jDRgzUseI0XozfzBjvUP4z8qEOK1Jo+d6f3LOT2PxcNjywgCE3SVd1jSoe+mg9zVodm/6w0Kgj96dwPiOf33+zCz83J1Y98wCeToY5CRWNDcxavwYXaxt2PrQYu5t2fu8lH+abzDiWD5/X5RaJSq2SY2UnOFx2FKVWSbhDGBO8xrGneB/l6goeDV7CeE/TlTzzlNU8F7eB/IZqlsfMY6pf3w7jCUWFLNy+mfvCI1k+fWaHsfomFUs/38b1onJmDArnzTkTZR9+P5WCqlr+tukIF1p3Ae8uuhtnu44LqD8dO8zma8l8N2eeQb7M0eI0KtVKHu49/Nfj8AVGAYfa/f4n4E+mXuMe6S5WZq0SCo3CpDOkPYUNLVm8/7l+0mBMr9eLB7dsEPM2r5fN6hRCiHd3nhRD3lghdide6/Jn3iobYq+IYX/8WKQVGWY5VjY0iJGrvhD/c/yI7Gv1er3499VDImr7WyKpynS2bHJtitiSv02szV0nrtYmi2Zd8y2db7WqQYza+2/xjyv7ZMfP5eeJsE+Wi30Z8k5XIYT47FCcGP7mxyIpt/iWzqGrrDqWIIa8sUKkF8tn514sLhIRn3wovr8q70ytb24Ss458Kp48+/3PeZo/oNXrxOyjn4v5J76SzegWQoiUslIR8emH4rsrl2THt8eniEGvfyQu5xT9nKcqEjILxPA3PxHv7z5l9JizrdfCwUxD53izTisWnFglFp36ptuZ8SqtShwuOSr+cPk18Uj84+L5iy+K63XGr7f2PHV2nRix510RX54jO/7ywX1iwupVQiHjsN538boY9PpH4kjST3P2dwWdTi/Wn7kshryxQmw7b+ggb2xuFlPXfCOe2bvL6HtgxOH7S6385wEzhBBLW39fAowQQrxw03FPAW1e3mhAvj7snYsHYLxs351Lz7zI0zMv8vzW5yVICGGQFHR7sn9+JoQQK4GVAJIkXRByW5c7mJ45kadnXuTpmRd57tR5+aXq+RcB7WsFB7T+rYceeuihh/8DfinjnwiESZIUIkmSFfAQsPsXOpceeuihhzuOX0T2EUJoJUl6AThES6jnN0II+Wa1P2KQpNBDz5wYoWde5OmZF3nuyHn5r0ny6qGHHnro4fbxX9fDt4ceeuihh59Oj/HvoYceergD+dUbf0mSZkiSlC5JUqYkSW/+0ufzSyFJ0jeSJJVLkpTS7m9ukiQdkSTpRuv/f1rBof9CJEnqJUnSCUmSUiVJuiZJ0kutf79j50aSJBtJkhIkSUpqnZO3Wv8eIklSfOu9tKk12OKOQ5Ikc0mSLkuStLf19ztyXn7Vxr+1DMR/gLuBKOBhSZKiftmz+sVYDdxcXexN4JgQIgw41vr7nYYWeFUIEQWMBJ5vvUbu5LlRA5OEEAOBQcAMSZJGAu8CHwoh+gA1wBO/4Dn+krwEXG/3+x05L79q4w/EAJlCiGwhRDOwEZAvf/gbRwhxGqi+6c+zge9af/4OmPN/elK/AoQQJUKIS60/K2i5qf25g+emNatf2fqrZet/ApgEbG39+x01J21IkhQAzAJWtf4ucYfOy6/d+PsDBe1+L2z9Ww8teAshSlp/LgWMtx+7A5AkKRgYDMRzh89Nq7RxBSgHjgBZQK0QQtt6yJ16L30EvAG09QJ15w6dl1+78e+hi7QWcLpj43YlSXIAtgEvCyHq24/diXMjhNAJIQbRkj0fAxj2hrzDkCTpHqBcCHHxlz6XXwO/6to+9JSB6IwySZJ8hRAlkiT50rLKu+OQJMmSFsO/TgixvfXPPXMDCCFqJUk6QUslXRdJkixaV7l34r00BrhPkqSZgA3gREtPkTtyXn7tK/+eMhCm2Q082vrzo8CuX/BcfhFaNduvgetCiOXthu7YuZEkyVOSJJfWn21p6ZtxHTgBzGs97I6aEwAhxJ+EEAFCiGBabMlxIcQi7tB5+dVn+LY+pT/ixzIQ//qFT+kXQZKkDcAEWsrPlgF/B3YCm4FAIA+YL4S42Sn8m0aSpLHAGSCZH3XcP9Oi+9+RcyNJ0gBaHJfmtCzwNgsh/iFJUm9agibcgMvAYiGE+pc7018OSZImAK8JIe65U+flV2/8e+ihhx56uP382mWfHnrooYcefgZ6jH8PPfTQwx1Ij/HvoYceergD6TH+PfTQQw93ID3Gv4ceeujhDqTH+PfQQw893IH0GP8e7hgkSXpRkqTrkiSt6+brgiVJWvhznVcPPfwS9Bj/Hu4kngOmtmZ1dodgoNvGv7UkeQ89/CrpMf493BFIkvQF0Bs4IEnSX/5/e/fzYnMYxXH8/bExXFKSstBYyc4gCkmS2VogGxN2s7GYWFCSsjFJStNIbCzmP7AxZTVZDDXNjNyywmasrFCTXMfiOeqO7vzUoJ7Pq27d79P3+fG9i3Pv9/l2z8niOC+zqMfJPGeHpDFJE/k6lN1vA0ckTUoakHRB0lDb2E/zH6NI+iLprqQp4KCkcznPpKSH830hSOrOwjNbJK3JdfSu5mdidXPwtypERD8wAxwDGpS8Lgfy+I6kBiX524mI2AucBe5n96vAWET0RMS9RaZqAONZSOVTjnM4M2y2gI53HRHxgVJU5AFwGWhGxOiKL9hsEf97Vk+z1dBLye54JY+7KDmAZoAhSb8C9c4VjN2iZBgFOA7sA16V/HOsY4HsohHxWNIZoJ9Sgcts1Tj4W40EnIqIt3MapZuUpHm7KXfFs/P0/87cu+autvezEdFqm+dJRFxb0qKk9ZSUwgAbgM9L6We2Et72sRo9Ay5lOmgk7cn2TcDHiPgB9FGyYkIJwhvb+r8HenJvfjulWEonz4HTkrbmPJsldS+wrkFgBLgBPFr2VZktg4O/1egWpa7ttKQ3eQwwDJzPh7W7gK/ZPg20JE1JGgBeAO+AJuW5wESnSSKiCVwHRiVNU8opbut0rqSjwH5gMCJGgG+SLv7xlZrNwymdzcwq5F/+ZmYV8gNfs79M0jiw9rfmvoh4/S/WY3Xyto+ZWYW87WNmViEHfzOzCjn4m5lVyMHfzKxCPwEh1nKMy11TOA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24579"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27984" y="1953056"/>
            <a:ext cx="3648075" cy="2657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00844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4606" y="116632"/>
            <a:ext cx="2368341" cy="707886"/>
          </a:xfrm>
          <a:prstGeom prst="rect">
            <a:avLst/>
          </a:prstGeom>
        </p:spPr>
        <p:txBody>
          <a:bodyPr wrap="none">
            <a:spAutoFit/>
          </a:bodyPr>
          <a:lstStyle/>
          <a:p>
            <a:r>
              <a:rPr lang="en-IN" sz="4000" b="1" dirty="0">
                <a:solidFill>
                  <a:srgbClr val="7030A0"/>
                </a:solidFill>
                <a:latin typeface="+mj-lt"/>
              </a:rPr>
              <a:t>Histogram</a:t>
            </a:r>
          </a:p>
        </p:txBody>
      </p:sp>
      <p:sp>
        <p:nvSpPr>
          <p:cNvPr id="3" name="Rectangle 2"/>
          <p:cNvSpPr/>
          <p:nvPr/>
        </p:nvSpPr>
        <p:spPr>
          <a:xfrm>
            <a:off x="323528" y="1268760"/>
            <a:ext cx="7920880" cy="646331"/>
          </a:xfrm>
          <a:prstGeom prst="rect">
            <a:avLst/>
          </a:prstGeom>
        </p:spPr>
        <p:txBody>
          <a:bodyPr wrap="square">
            <a:spAutoFit/>
          </a:bodyPr>
          <a:lstStyle/>
          <a:p>
            <a:r>
              <a:rPr lang="en-US" dirty="0"/>
              <a:t>A histogram is a graph showing </a:t>
            </a:r>
            <a:r>
              <a:rPr lang="en-US" i="1" dirty="0"/>
              <a:t>frequency</a:t>
            </a:r>
            <a:r>
              <a:rPr lang="en-US" dirty="0"/>
              <a:t> distributions.</a:t>
            </a:r>
          </a:p>
          <a:p>
            <a:r>
              <a:rPr lang="en-US" dirty="0"/>
              <a:t>It is a graph showing the number of observations within each given interval.</a:t>
            </a:r>
          </a:p>
        </p:txBody>
      </p:sp>
      <p:sp>
        <p:nvSpPr>
          <p:cNvPr id="5" name="Rectangle 4"/>
          <p:cNvSpPr/>
          <p:nvPr/>
        </p:nvSpPr>
        <p:spPr>
          <a:xfrm>
            <a:off x="467544" y="2564904"/>
            <a:ext cx="4572000" cy="2031325"/>
          </a:xfrm>
          <a:prstGeom prst="rect">
            <a:avLst/>
          </a:prstGeom>
        </p:spPr>
        <p:txBody>
          <a:bodyPr>
            <a:spAutoFit/>
          </a:bodyPr>
          <a:lstStyle/>
          <a:p>
            <a:r>
              <a:rPr lang="en-IN" dirty="0"/>
              <a:t>import </a:t>
            </a:r>
            <a:r>
              <a:rPr lang="en-IN" dirty="0" err="1"/>
              <a:t>matplotlib.pyplot</a:t>
            </a:r>
            <a:r>
              <a:rPr lang="en-IN" dirty="0"/>
              <a:t> as </a:t>
            </a:r>
            <a:r>
              <a:rPr lang="en-IN" dirty="0" err="1"/>
              <a:t>plt</a:t>
            </a:r>
            <a:r>
              <a:rPr lang="en-IN" dirty="0"/>
              <a:t/>
            </a:r>
            <a:br>
              <a:rPr lang="en-IN" dirty="0"/>
            </a:br>
            <a:r>
              <a:rPr lang="en-IN" dirty="0"/>
              <a:t>import </a:t>
            </a:r>
            <a:r>
              <a:rPr lang="en-IN" dirty="0" err="1"/>
              <a:t>numpy</a:t>
            </a:r>
            <a:r>
              <a:rPr lang="en-IN" dirty="0"/>
              <a:t> as </a:t>
            </a:r>
            <a:r>
              <a:rPr lang="en-IN" dirty="0" err="1"/>
              <a:t>np</a:t>
            </a:r>
            <a:r>
              <a:rPr lang="en-IN" dirty="0"/>
              <a:t/>
            </a:r>
            <a:br>
              <a:rPr lang="en-IN" dirty="0"/>
            </a:br>
            <a:r>
              <a:rPr lang="en-IN" dirty="0"/>
              <a:t/>
            </a:r>
            <a:br>
              <a:rPr lang="en-IN" dirty="0"/>
            </a:br>
            <a:r>
              <a:rPr lang="en-IN" dirty="0"/>
              <a:t>x = </a:t>
            </a:r>
            <a:r>
              <a:rPr lang="en-IN" dirty="0" err="1"/>
              <a:t>np.random.normal</a:t>
            </a:r>
            <a:r>
              <a:rPr lang="en-IN" dirty="0"/>
              <a:t>(170, 10, 250)</a:t>
            </a:r>
            <a:br>
              <a:rPr lang="en-IN" dirty="0"/>
            </a:br>
            <a:r>
              <a:rPr lang="en-IN" dirty="0"/>
              <a:t/>
            </a:r>
            <a:br>
              <a:rPr lang="en-IN" dirty="0"/>
            </a:br>
            <a:r>
              <a:rPr lang="en-IN" dirty="0" err="1"/>
              <a:t>plt.hist</a:t>
            </a:r>
            <a:r>
              <a:rPr lang="en-IN" dirty="0"/>
              <a:t>(x)</a:t>
            </a:r>
            <a:br>
              <a:rPr lang="en-IN" dirty="0"/>
            </a:br>
            <a:r>
              <a:rPr lang="en-IN" dirty="0" err="1"/>
              <a:t>plt.show</a:t>
            </a:r>
            <a:r>
              <a:rPr lang="en-IN" dirty="0"/>
              <a:t>() </a:t>
            </a:r>
          </a:p>
        </p:txBody>
      </p:sp>
      <p:pic>
        <p:nvPicPr>
          <p:cNvPr id="2560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9208" y="2708920"/>
            <a:ext cx="3505200"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215566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260648"/>
            <a:ext cx="8640960" cy="369332"/>
          </a:xfrm>
          <a:prstGeom prst="rect">
            <a:avLst/>
          </a:prstGeom>
        </p:spPr>
        <p:txBody>
          <a:bodyPr wrap="square">
            <a:spAutoFit/>
          </a:bodyPr>
          <a:lstStyle/>
          <a:p>
            <a:r>
              <a:rPr lang="en-US" dirty="0"/>
              <a:t>The following table shows the parameters accepted by </a:t>
            </a:r>
            <a:r>
              <a:rPr lang="en-US" dirty="0" err="1"/>
              <a:t>matplotlib.pyplot.hist</a:t>
            </a:r>
            <a:r>
              <a:rPr lang="en-US" dirty="0"/>
              <a:t>() function : </a:t>
            </a:r>
            <a:endParaRPr lang="en-IN" dirty="0"/>
          </a:p>
        </p:txBody>
      </p:sp>
      <p:graphicFrame>
        <p:nvGraphicFramePr>
          <p:cNvPr id="3" name="Table 2"/>
          <p:cNvGraphicFramePr>
            <a:graphicFrameLocks noGrp="1"/>
          </p:cNvGraphicFramePr>
          <p:nvPr>
            <p:extLst>
              <p:ext uri="{D42A27DB-BD31-4B8C-83A1-F6EECF244321}">
                <p14:modId xmlns:p14="http://schemas.microsoft.com/office/powerpoint/2010/main" val="2967354238"/>
              </p:ext>
            </p:extLst>
          </p:nvPr>
        </p:nvGraphicFramePr>
        <p:xfrm>
          <a:off x="1259632" y="836713"/>
          <a:ext cx="5860960" cy="6000619"/>
        </p:xfrm>
        <a:graphic>
          <a:graphicData uri="http://schemas.openxmlformats.org/drawingml/2006/table">
            <a:tbl>
              <a:tblPr/>
              <a:tblGrid>
                <a:gridCol w="2930480">
                  <a:extLst>
                    <a:ext uri="{9D8B030D-6E8A-4147-A177-3AD203B41FA5}">
                      <a16:colId xmlns:a16="http://schemas.microsoft.com/office/drawing/2014/main" val="20000"/>
                    </a:ext>
                  </a:extLst>
                </a:gridCol>
                <a:gridCol w="2930480">
                  <a:extLst>
                    <a:ext uri="{9D8B030D-6E8A-4147-A177-3AD203B41FA5}">
                      <a16:colId xmlns:a16="http://schemas.microsoft.com/office/drawing/2014/main" val="20001"/>
                    </a:ext>
                  </a:extLst>
                </a:gridCol>
              </a:tblGrid>
              <a:tr h="489139">
                <a:tc>
                  <a:txBody>
                    <a:bodyPr/>
                    <a:lstStyle/>
                    <a:p>
                      <a:pPr algn="l" fontAlgn="base"/>
                      <a:r>
                        <a:rPr lang="en-IN" sz="1200" b="1" dirty="0">
                          <a:effectLst/>
                        </a:rPr>
                        <a:t>Attribute</a:t>
                      </a:r>
                    </a:p>
                  </a:txBody>
                  <a:tcPr marL="54268" marR="54268" marT="54268" marB="54268" anchor="ctr">
                    <a:lnL>
                      <a:noFill/>
                    </a:lnL>
                    <a:lnR>
                      <a:noFill/>
                    </a:lnR>
                    <a:lnT>
                      <a:noFill/>
                    </a:lnT>
                    <a:lnB>
                      <a:noFill/>
                    </a:lnB>
                    <a:solidFill>
                      <a:srgbClr val="FFFFFF"/>
                    </a:solidFill>
                  </a:tcPr>
                </a:tc>
                <a:tc>
                  <a:txBody>
                    <a:bodyPr/>
                    <a:lstStyle/>
                    <a:p>
                      <a:pPr algn="l" fontAlgn="base"/>
                      <a:r>
                        <a:rPr lang="en-IN" sz="1200" b="1" dirty="0">
                          <a:effectLst/>
                        </a:rPr>
                        <a:t>parameter</a:t>
                      </a:r>
                    </a:p>
                  </a:txBody>
                  <a:tcPr marL="54268" marR="54268" marT="54268" marB="54268" anchor="ctr">
                    <a:lnL>
                      <a:noFill/>
                    </a:lnL>
                    <a:lnR>
                      <a:noFill/>
                    </a:lnR>
                    <a:lnT>
                      <a:noFill/>
                    </a:lnT>
                    <a:lnB>
                      <a:noFill/>
                    </a:lnB>
                    <a:solidFill>
                      <a:srgbClr val="FFFFFF"/>
                    </a:solidFill>
                  </a:tcPr>
                </a:tc>
                <a:extLst>
                  <a:ext uri="{0D108BD9-81ED-4DB2-BD59-A6C34878D82A}">
                    <a16:rowId xmlns:a16="http://schemas.microsoft.com/office/drawing/2014/main" val="10000"/>
                  </a:ext>
                </a:extLst>
              </a:tr>
              <a:tr h="314025">
                <a:tc>
                  <a:txBody>
                    <a:bodyPr/>
                    <a:lstStyle/>
                    <a:p>
                      <a:pPr algn="l" fontAlgn="base"/>
                      <a:r>
                        <a:rPr lang="en-IN" sz="1100" b="0" dirty="0">
                          <a:effectLst/>
                        </a:rPr>
                        <a:t>x</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a:effectLst/>
                        </a:rPr>
                        <a:t>array or sequence of array</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01"/>
                  </a:ext>
                </a:extLst>
              </a:tr>
              <a:tr h="478747">
                <a:tc>
                  <a:txBody>
                    <a:bodyPr/>
                    <a:lstStyle/>
                    <a:p>
                      <a:pPr algn="l" fontAlgn="base"/>
                      <a:r>
                        <a:rPr lang="en-IN" sz="1100" b="0" dirty="0">
                          <a:effectLst/>
                        </a:rPr>
                        <a:t>bins</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a:effectLst/>
                        </a:rPr>
                        <a:t>optional parameter contains integer or sequence or strings</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02"/>
                  </a:ext>
                </a:extLst>
              </a:tr>
              <a:tr h="314025">
                <a:tc>
                  <a:txBody>
                    <a:bodyPr/>
                    <a:lstStyle/>
                    <a:p>
                      <a:pPr algn="l" fontAlgn="base"/>
                      <a:r>
                        <a:rPr lang="en-IN" sz="1100" b="0" dirty="0">
                          <a:effectLst/>
                        </a:rPr>
                        <a:t>density</a:t>
                      </a:r>
                    </a:p>
                  </a:txBody>
                  <a:tcPr marL="54268" marR="54268" marT="75975" marB="75975" anchor="ctr">
                    <a:lnL>
                      <a:noFill/>
                    </a:lnL>
                    <a:lnR>
                      <a:noFill/>
                    </a:lnR>
                    <a:lnT>
                      <a:noFill/>
                    </a:lnT>
                    <a:lnB>
                      <a:noFill/>
                    </a:lnB>
                    <a:solidFill>
                      <a:srgbClr val="FFFFFF"/>
                    </a:solidFill>
                  </a:tcPr>
                </a:tc>
                <a:tc>
                  <a:txBody>
                    <a:bodyPr/>
                    <a:lstStyle/>
                    <a:p>
                      <a:pPr algn="l" fontAlgn="base"/>
                      <a:r>
                        <a:rPr lang="en-IN" sz="1100" b="0">
                          <a:effectLst/>
                        </a:rPr>
                        <a:t>optional parameter contains boolean values</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03"/>
                  </a:ext>
                </a:extLst>
              </a:tr>
              <a:tr h="478747">
                <a:tc>
                  <a:txBody>
                    <a:bodyPr/>
                    <a:lstStyle/>
                    <a:p>
                      <a:pPr algn="l" fontAlgn="base"/>
                      <a:r>
                        <a:rPr lang="en-IN" sz="1100" b="0" dirty="0">
                          <a:effectLst/>
                        </a:rPr>
                        <a:t>range</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a:effectLst/>
                        </a:rPr>
                        <a:t>optional parameter represents upper and lower range of bins</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04"/>
                  </a:ext>
                </a:extLst>
              </a:tr>
              <a:tr h="643468">
                <a:tc>
                  <a:txBody>
                    <a:bodyPr/>
                    <a:lstStyle/>
                    <a:p>
                      <a:pPr algn="l" fontAlgn="base"/>
                      <a:r>
                        <a:rPr lang="en-IN" sz="1100" b="0" dirty="0" err="1">
                          <a:effectLst/>
                        </a:rPr>
                        <a:t>histtype</a:t>
                      </a:r>
                      <a:endParaRPr lang="en-IN" sz="1100" b="0" dirty="0">
                        <a:effectLst/>
                      </a:endParaRPr>
                    </a:p>
                  </a:txBody>
                  <a:tcPr marL="54268" marR="54268" marT="75975" marB="75975" anchor="ctr">
                    <a:lnL>
                      <a:noFill/>
                    </a:lnL>
                    <a:lnR>
                      <a:noFill/>
                    </a:lnR>
                    <a:lnT>
                      <a:noFill/>
                    </a:lnT>
                    <a:lnB>
                      <a:noFill/>
                    </a:lnB>
                    <a:solidFill>
                      <a:srgbClr val="FFFFFF"/>
                    </a:solidFill>
                  </a:tcPr>
                </a:tc>
                <a:tc>
                  <a:txBody>
                    <a:bodyPr/>
                    <a:lstStyle/>
                    <a:p>
                      <a:pPr algn="l" fontAlgn="base"/>
                      <a:r>
                        <a:rPr lang="en-US" sz="1100" b="0">
                          <a:effectLst/>
                        </a:rPr>
                        <a:t>optional parameter used to create type of histogram [bar, barstacked, step, stepfilled], default is “bar”</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05"/>
                  </a:ext>
                </a:extLst>
              </a:tr>
              <a:tr h="478747">
                <a:tc>
                  <a:txBody>
                    <a:bodyPr/>
                    <a:lstStyle/>
                    <a:p>
                      <a:pPr algn="l" fontAlgn="base"/>
                      <a:r>
                        <a:rPr lang="en-IN" sz="1100" b="0">
                          <a:effectLst/>
                        </a:rPr>
                        <a:t>align</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dirty="0">
                          <a:effectLst/>
                        </a:rPr>
                        <a:t>optional parameter controls the plotting of histogram [left, right, mid]</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06"/>
                  </a:ext>
                </a:extLst>
              </a:tr>
              <a:tr h="478747">
                <a:tc>
                  <a:txBody>
                    <a:bodyPr/>
                    <a:lstStyle/>
                    <a:p>
                      <a:pPr algn="l" fontAlgn="base"/>
                      <a:r>
                        <a:rPr lang="en-IN" sz="1100" b="0">
                          <a:effectLst/>
                        </a:rPr>
                        <a:t>weights</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dirty="0">
                          <a:effectLst/>
                        </a:rPr>
                        <a:t>optional parameter contains array of weights having same dimensions as x</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07"/>
                  </a:ext>
                </a:extLst>
              </a:tr>
              <a:tr h="314025">
                <a:tc>
                  <a:txBody>
                    <a:bodyPr/>
                    <a:lstStyle/>
                    <a:p>
                      <a:pPr algn="l" fontAlgn="base"/>
                      <a:r>
                        <a:rPr lang="en-IN" sz="1100" b="0">
                          <a:effectLst/>
                        </a:rPr>
                        <a:t>bottom</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dirty="0">
                          <a:effectLst/>
                        </a:rPr>
                        <a:t>location of the baseline of each bin</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08"/>
                  </a:ext>
                </a:extLst>
              </a:tr>
              <a:tr h="478747">
                <a:tc>
                  <a:txBody>
                    <a:bodyPr/>
                    <a:lstStyle/>
                    <a:p>
                      <a:pPr algn="l" fontAlgn="base"/>
                      <a:r>
                        <a:rPr lang="en-IN" sz="1100" b="0">
                          <a:effectLst/>
                        </a:rPr>
                        <a:t>rwidth</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dirty="0">
                          <a:effectLst/>
                        </a:rPr>
                        <a:t>optional parameter which is relative width of the bars with respect to bin width</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09"/>
                  </a:ext>
                </a:extLst>
              </a:tr>
              <a:tr h="478747">
                <a:tc>
                  <a:txBody>
                    <a:bodyPr/>
                    <a:lstStyle/>
                    <a:p>
                      <a:pPr algn="l" fontAlgn="base"/>
                      <a:r>
                        <a:rPr lang="en-IN" sz="1100" b="0">
                          <a:effectLst/>
                        </a:rPr>
                        <a:t>color</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dirty="0">
                          <a:effectLst/>
                        </a:rPr>
                        <a:t>optional parameter used to set color or sequence of color specs</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10"/>
                  </a:ext>
                </a:extLst>
              </a:tr>
              <a:tr h="478747">
                <a:tc>
                  <a:txBody>
                    <a:bodyPr/>
                    <a:lstStyle/>
                    <a:p>
                      <a:pPr algn="l" fontAlgn="base"/>
                      <a:r>
                        <a:rPr lang="en-IN" sz="1100" b="0">
                          <a:effectLst/>
                        </a:rPr>
                        <a:t>label</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dirty="0">
                          <a:effectLst/>
                        </a:rPr>
                        <a:t>optional parameter string or sequence of string to match with multiple datasets</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11"/>
                  </a:ext>
                </a:extLst>
              </a:tr>
              <a:tr h="478747">
                <a:tc>
                  <a:txBody>
                    <a:bodyPr/>
                    <a:lstStyle/>
                    <a:p>
                      <a:pPr algn="l" fontAlgn="base"/>
                      <a:r>
                        <a:rPr lang="en-IN" sz="1100" b="0">
                          <a:effectLst/>
                        </a:rPr>
                        <a:t>log</a:t>
                      </a:r>
                    </a:p>
                  </a:txBody>
                  <a:tcPr marL="54268" marR="54268" marT="75975" marB="75975" anchor="ctr">
                    <a:lnL>
                      <a:noFill/>
                    </a:lnL>
                    <a:lnR>
                      <a:noFill/>
                    </a:lnR>
                    <a:lnT>
                      <a:noFill/>
                    </a:lnT>
                    <a:lnB>
                      <a:noFill/>
                    </a:lnB>
                    <a:solidFill>
                      <a:srgbClr val="FFFFFF"/>
                    </a:solidFill>
                  </a:tcPr>
                </a:tc>
                <a:tc>
                  <a:txBody>
                    <a:bodyPr/>
                    <a:lstStyle/>
                    <a:p>
                      <a:pPr algn="l" fontAlgn="base"/>
                      <a:r>
                        <a:rPr lang="en-US" sz="1100" b="0" dirty="0">
                          <a:effectLst/>
                        </a:rPr>
                        <a:t>optional parameter used to set histogram axis on log scale</a:t>
                      </a:r>
                    </a:p>
                  </a:txBody>
                  <a:tcPr marL="54268" marR="54268" marT="75975" marB="75975" anchor="ctr">
                    <a:lnL>
                      <a:noFill/>
                    </a:lnL>
                    <a:lnR>
                      <a:noFill/>
                    </a:lnR>
                    <a:lnT>
                      <a:noFill/>
                    </a:lnT>
                    <a:lnB>
                      <a:noFill/>
                    </a:lnB>
                    <a:solidFill>
                      <a:srgbClr val="FFFFFF"/>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1767091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323528" y="332656"/>
            <a:ext cx="8229600" cy="877824"/>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sz="5400" dirty="0" smtClean="0"/>
              <a:t>E.g</a:t>
            </a:r>
            <a:r>
              <a:rPr lang="en-US" sz="5400" dirty="0"/>
              <a:t>. </a:t>
            </a:r>
            <a:r>
              <a:rPr lang="en-US" sz="5400" dirty="0" err="1" smtClean="0"/>
              <a:t>Matplotlib</a:t>
            </a:r>
            <a:endParaRPr lang="en-US" sz="5400" dirty="0"/>
          </a:p>
        </p:txBody>
      </p:sp>
      <p:sp>
        <p:nvSpPr>
          <p:cNvPr id="3" name="Rectangle 2"/>
          <p:cNvSpPr/>
          <p:nvPr/>
        </p:nvSpPr>
        <p:spPr>
          <a:xfrm>
            <a:off x="323528" y="1412776"/>
            <a:ext cx="6375831" cy="156966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Arial" panose="020B0604020202020204" pitchFamily="34" charset="0"/>
              <a:buChar char="•"/>
            </a:pPr>
            <a:r>
              <a:rPr lang="en-US" sz="2400" b="1" dirty="0" err="1">
                <a:solidFill>
                  <a:srgbClr val="0070C0"/>
                </a:solidFill>
                <a:latin typeface="Courier New" panose="02070309020205020404" pitchFamily="49" charset="0"/>
                <a:cs typeface="Courier New" panose="02070309020205020404" pitchFamily="49" charset="0"/>
              </a:rPr>
              <a:t>Matplotlib</a:t>
            </a:r>
            <a:r>
              <a:rPr lang="en-US" sz="2400" dirty="0"/>
              <a:t> </a:t>
            </a:r>
            <a:r>
              <a:rPr lang="en-US" sz="2400" dirty="0" smtClean="0"/>
              <a:t>allows you </a:t>
            </a:r>
            <a:r>
              <a:rPr lang="en-US" sz="2400" dirty="0"/>
              <a:t>to make easy things </a:t>
            </a:r>
            <a:endParaRPr lang="en-US" sz="2400" dirty="0" smtClean="0"/>
          </a:p>
          <a:p>
            <a:pPr marL="342900" indent="-342900">
              <a:buFont typeface="Arial" panose="020B0604020202020204" pitchFamily="34" charset="0"/>
              <a:buChar char="•"/>
            </a:pPr>
            <a:r>
              <a:rPr lang="en-US" sz="2400" dirty="0" smtClean="0"/>
              <a:t>You </a:t>
            </a:r>
            <a:r>
              <a:rPr lang="en-US" sz="2400" dirty="0"/>
              <a:t>can generate </a:t>
            </a:r>
            <a:r>
              <a:rPr lang="en-US" sz="2400" b="1" dirty="0"/>
              <a:t>plots</a:t>
            </a:r>
            <a:r>
              <a:rPr lang="en-US" sz="2400" dirty="0"/>
              <a:t>, </a:t>
            </a:r>
            <a:r>
              <a:rPr lang="en-US" sz="2400" b="1" dirty="0"/>
              <a:t>histograms</a:t>
            </a:r>
            <a:r>
              <a:rPr lang="en-US" sz="2400" dirty="0"/>
              <a:t>, </a:t>
            </a:r>
            <a:r>
              <a:rPr lang="en-US" sz="2400" b="1" dirty="0"/>
              <a:t>power spectra</a:t>
            </a:r>
            <a:r>
              <a:rPr lang="en-US" sz="2400" dirty="0"/>
              <a:t>, </a:t>
            </a:r>
            <a:r>
              <a:rPr lang="en-US" sz="2400" b="1" dirty="0"/>
              <a:t>bar charts</a:t>
            </a:r>
            <a:r>
              <a:rPr lang="en-US" sz="2400" dirty="0"/>
              <a:t>, </a:t>
            </a:r>
            <a:r>
              <a:rPr lang="en-US" sz="2400" b="1" dirty="0" err="1"/>
              <a:t>errorcharts</a:t>
            </a:r>
            <a:r>
              <a:rPr lang="en-US" sz="2400" dirty="0"/>
              <a:t>, </a:t>
            </a:r>
            <a:r>
              <a:rPr lang="en-US" sz="2400" b="1" dirty="0"/>
              <a:t>scatterplots</a:t>
            </a:r>
            <a:r>
              <a:rPr lang="en-US" sz="2400" dirty="0"/>
              <a:t>, etc., with just a few lines of code.</a:t>
            </a:r>
          </a:p>
        </p:txBody>
      </p:sp>
      <p:pic>
        <p:nvPicPr>
          <p:cNvPr id="4" name="Picture 3"/>
          <p:cNvPicPr>
            <a:picLocks noChangeAspect="1"/>
          </p:cNvPicPr>
          <p:nvPr/>
        </p:nvPicPr>
        <p:blipFill>
          <a:blip r:embed="rId2" cstate="print"/>
          <a:stretch>
            <a:fillRect/>
          </a:stretch>
        </p:blipFill>
        <p:spPr>
          <a:xfrm>
            <a:off x="6444208" y="1412776"/>
            <a:ext cx="2379339" cy="1689676"/>
          </a:xfrm>
          <a:prstGeom prst="rect">
            <a:avLst/>
          </a:prstGeom>
        </p:spPr>
      </p:pic>
      <p:pic>
        <p:nvPicPr>
          <p:cNvPr id="5" name="Picture 4"/>
          <p:cNvPicPr>
            <a:picLocks noChangeAspect="1"/>
          </p:cNvPicPr>
          <p:nvPr/>
        </p:nvPicPr>
        <p:blipFill>
          <a:blip r:embed="rId3" cstate="print"/>
          <a:stretch>
            <a:fillRect/>
          </a:stretch>
        </p:blipFill>
        <p:spPr>
          <a:xfrm>
            <a:off x="539552" y="2982436"/>
            <a:ext cx="2895600" cy="2181671"/>
          </a:xfrm>
          <a:prstGeom prst="rect">
            <a:avLst/>
          </a:prstGeom>
        </p:spPr>
      </p:pic>
      <p:pic>
        <p:nvPicPr>
          <p:cNvPr id="6" name="Picture 5" descr="mp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435152" y="3046457"/>
            <a:ext cx="2961640" cy="211765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mp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73379" y="3356992"/>
            <a:ext cx="2370736" cy="172190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mp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65848" y="5028386"/>
            <a:ext cx="2558808" cy="182961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mp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059832" y="5084671"/>
            <a:ext cx="2451652" cy="178067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mp2"/>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724128" y="5094933"/>
            <a:ext cx="2522846" cy="17899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7920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251520" y="332656"/>
            <a:ext cx="4953000" cy="28955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endParaRPr lang="en-US" sz="2000" dirty="0" smtClean="0">
              <a:latin typeface="Arial" panose="020B0604020202020204" pitchFamily="34" charset="0"/>
              <a:cs typeface="Arial" panose="020B0604020202020204" pitchFamily="34" charset="0"/>
            </a:endParaRPr>
          </a:p>
          <a:p>
            <a:pPr lvl="1">
              <a:spcBef>
                <a:spcPts val="600"/>
              </a:spcBef>
            </a:pPr>
            <a:endParaRPr lang="en-US" sz="1600" dirty="0" smtClean="0">
              <a:latin typeface="Arial" panose="020B0604020202020204" pitchFamily="34" charset="0"/>
              <a:cs typeface="Arial" panose="020B0604020202020204" pitchFamily="34" charset="0"/>
            </a:endParaRPr>
          </a:p>
          <a:p>
            <a:pPr lvl="1">
              <a:spcBef>
                <a:spcPts val="600"/>
              </a:spcBef>
            </a:pPr>
            <a:r>
              <a:rPr lang="en-US" sz="1600" b="1" dirty="0" smtClean="0">
                <a:solidFill>
                  <a:srgbClr val="FF0000"/>
                </a:solidFill>
                <a:latin typeface="Arial" panose="020B0604020202020204" pitchFamily="34" charset="0"/>
                <a:cs typeface="Arial" panose="020B0604020202020204" pitchFamily="34" charset="0"/>
              </a:rPr>
              <a:t>Bins</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is an argument specific to a histogram and allows the user to customize how many bins they want.</a:t>
            </a:r>
          </a:p>
          <a:p>
            <a:pPr lvl="1">
              <a:spcBef>
                <a:spcPts val="600"/>
              </a:spcBef>
            </a:pPr>
            <a:endParaRPr lang="en-US" sz="1600" dirty="0" smtClean="0">
              <a:latin typeface="Arial" panose="020B0604020202020204" pitchFamily="34" charset="0"/>
              <a:cs typeface="Arial" panose="020B0604020202020204" pitchFamily="34" charset="0"/>
            </a:endParaRPr>
          </a:p>
          <a:p>
            <a:pPr lvl="1">
              <a:spcBef>
                <a:spcPts val="600"/>
              </a:spcBef>
            </a:pPr>
            <a:r>
              <a:rPr lang="en-US" sz="1600" b="1" dirty="0" smtClean="0">
                <a:solidFill>
                  <a:srgbClr val="FF0000"/>
                </a:solidFill>
                <a:latin typeface="Arial" panose="020B0604020202020204" pitchFamily="34" charset="0"/>
                <a:cs typeface="Arial" panose="020B0604020202020204" pitchFamily="34" charset="0"/>
              </a:rPr>
              <a:t>Alpha</a:t>
            </a:r>
            <a:r>
              <a:rPr lang="en-US" sz="1600" dirty="0" smtClean="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 is an argument that displays the level of transparency of the data points.</a:t>
            </a:r>
          </a:p>
          <a:p>
            <a:pPr>
              <a:spcBef>
                <a:spcPts val="600"/>
              </a:spcBef>
            </a:pPr>
            <a:endParaRPr lang="en-US" sz="2000" dirty="0">
              <a:latin typeface="Arial" panose="020B0604020202020204" pitchFamily="34" charset="0"/>
              <a:cs typeface="Arial" panose="020B0604020202020204" pitchFamily="34" charset="0"/>
            </a:endParaRPr>
          </a:p>
        </p:txBody>
      </p:sp>
      <p:sp>
        <p:nvSpPr>
          <p:cNvPr id="3" name="Rectangle 2"/>
          <p:cNvSpPr/>
          <p:nvPr/>
        </p:nvSpPr>
        <p:spPr>
          <a:xfrm>
            <a:off x="179512" y="3068960"/>
            <a:ext cx="8534400" cy="2246769"/>
          </a:xfrm>
          <a:prstGeom prst="rect">
            <a:avLst/>
          </a:prstGeom>
          <a:solidFill>
            <a:schemeClr val="accent6">
              <a:lumMod val="20000"/>
              <a:lumOff val="80000"/>
              <a:alpha val="25000"/>
            </a:schemeClr>
          </a:solidFill>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a:solidFill>
                  <a:srgbClr val="0070C0"/>
                </a:solidFill>
                <a:latin typeface="Courier New"/>
                <a:cs typeface="Courier New"/>
              </a:rPr>
              <a:t>import</a:t>
            </a:r>
            <a:r>
              <a:rPr lang="en-US" b="1" dirty="0">
                <a:solidFill>
                  <a:srgbClr val="A23A8A"/>
                </a:solidFill>
                <a:latin typeface="Courier New"/>
                <a:cs typeface="Courier New"/>
              </a:rPr>
              <a:t> </a:t>
            </a:r>
            <a:r>
              <a:rPr lang="en-US" b="1" dirty="0" err="1">
                <a:latin typeface="Courier New"/>
                <a:cs typeface="Courier New"/>
              </a:rPr>
              <a:t>matplotlib.pyplot</a:t>
            </a:r>
            <a:r>
              <a:rPr lang="en-US" b="1" dirty="0">
                <a:latin typeface="Courier New"/>
                <a:cs typeface="Courier New"/>
              </a:rPr>
              <a:t> </a:t>
            </a:r>
            <a:r>
              <a:rPr lang="en-US" b="1" dirty="0">
                <a:solidFill>
                  <a:srgbClr val="0070C0"/>
                </a:solidFill>
                <a:latin typeface="Courier New"/>
                <a:cs typeface="Courier New"/>
              </a:rPr>
              <a:t>as</a:t>
            </a:r>
            <a:r>
              <a:rPr lang="en-US" b="1" dirty="0">
                <a:latin typeface="Courier New"/>
                <a:cs typeface="Courier New"/>
              </a:rPr>
              <a:t> </a:t>
            </a:r>
            <a:r>
              <a:rPr lang="en-US" b="1" dirty="0" err="1">
                <a:latin typeface="Courier New"/>
                <a:cs typeface="Courier New"/>
              </a:rPr>
              <a:t>plt</a:t>
            </a:r>
            <a:endParaRPr lang="en-US" b="1" dirty="0">
              <a:latin typeface="Courier New"/>
              <a:cs typeface="Courier New"/>
            </a:endParaRPr>
          </a:p>
          <a:p>
            <a:endParaRPr lang="en-US" b="1" dirty="0" smtClean="0">
              <a:latin typeface="Courier New" panose="02070309020205020404" pitchFamily="49" charset="0"/>
              <a:cs typeface="Courier New" panose="02070309020205020404" pitchFamily="49" charset="0"/>
            </a:endParaRPr>
          </a:p>
          <a:p>
            <a:r>
              <a:rPr lang="en-US" sz="1600" b="1" dirty="0">
                <a:solidFill>
                  <a:srgbClr val="00B050"/>
                </a:solidFill>
                <a:latin typeface="Courier New" panose="02070309020205020404" pitchFamily="49" charset="0"/>
                <a:cs typeface="Courier New" panose="02070309020205020404" pitchFamily="49" charset="0"/>
              </a:rPr>
              <a:t>#generate fake data</a:t>
            </a:r>
          </a:p>
          <a:p>
            <a:r>
              <a:rPr lang="en-US" b="1" dirty="0">
                <a:latin typeface="Courier New" panose="02070309020205020404" pitchFamily="49" charset="0"/>
                <a:cs typeface="Courier New" panose="02070309020205020404" pitchFamily="49" charset="0"/>
              </a:rPr>
              <a:t>x = [2,1,6,4,2,4,8,9,4,2,4,10,6,4,5,7,7,3,2,7,5,3,5,9,2,1]</a:t>
            </a:r>
          </a:p>
          <a:p>
            <a:endParaRPr lang="en-US" b="1" dirty="0" smtClean="0">
              <a:latin typeface="Courier New" panose="02070309020205020404" pitchFamily="49" charset="0"/>
              <a:cs typeface="Courier New" panose="02070309020205020404" pitchFamily="49" charset="0"/>
            </a:endParaRPr>
          </a:p>
          <a:p>
            <a:r>
              <a:rPr lang="en-US" sz="1600" b="1" dirty="0">
                <a:solidFill>
                  <a:srgbClr val="00B050"/>
                </a:solidFill>
                <a:latin typeface="Courier New" panose="02070309020205020404" pitchFamily="49" charset="0"/>
                <a:cs typeface="Courier New" panose="02070309020205020404" pitchFamily="49" charset="0"/>
              </a:rPr>
              <a:t>#plot for a histogram</a:t>
            </a:r>
          </a:p>
          <a:p>
            <a:r>
              <a:rPr lang="en-US" b="1" dirty="0" err="1">
                <a:latin typeface="Courier New" panose="02070309020205020404" pitchFamily="49" charset="0"/>
                <a:cs typeface="Courier New" panose="02070309020205020404" pitchFamily="49" charset="0"/>
              </a:rPr>
              <a:t>plt.hist</a:t>
            </a:r>
            <a:r>
              <a:rPr lang="en-US" b="1" dirty="0">
                <a:latin typeface="Courier New" panose="02070309020205020404" pitchFamily="49" charset="0"/>
                <a:cs typeface="Courier New" panose="02070309020205020404" pitchFamily="49" charset="0"/>
              </a:rPr>
              <a:t>(x, bins = 10, color='</a:t>
            </a:r>
            <a:r>
              <a:rPr lang="en-US" b="1" dirty="0">
                <a:solidFill>
                  <a:srgbClr val="C00000"/>
                </a:solidFill>
                <a:latin typeface="Courier New" panose="02070309020205020404" pitchFamily="49" charset="0"/>
                <a:cs typeface="Courier New" panose="02070309020205020404" pitchFamily="49" charset="0"/>
              </a:rPr>
              <a:t>blue</a:t>
            </a:r>
            <a:r>
              <a:rPr lang="en-US" b="1" dirty="0">
                <a:latin typeface="Courier New" panose="02070309020205020404" pitchFamily="49" charset="0"/>
                <a:cs typeface="Courier New" panose="02070309020205020404" pitchFamily="49" charset="0"/>
              </a:rPr>
              <a:t>', alpha=0.5)</a:t>
            </a:r>
          </a:p>
          <a:p>
            <a:r>
              <a:rPr lang="en-US" b="1" dirty="0" err="1">
                <a:latin typeface="Courier New" panose="02070309020205020404" pitchFamily="49" charset="0"/>
                <a:cs typeface="Courier New" panose="02070309020205020404" pitchFamily="49" charset="0"/>
              </a:rPr>
              <a:t>plt.show</a:t>
            </a:r>
            <a:r>
              <a:rPr lang="en-US" b="1" dirty="0">
                <a:latin typeface="Courier New" panose="02070309020205020404" pitchFamily="49" charset="0"/>
                <a:cs typeface="Courier New" panose="02070309020205020404" pitchFamily="49" charset="0"/>
              </a:rPr>
              <a:t>()</a:t>
            </a:r>
          </a:p>
        </p:txBody>
      </p:sp>
      <p:pic>
        <p:nvPicPr>
          <p:cNvPr id="4" name="Picture 3" descr="https://miro.medium.com/max/362/1*r3H8V-fX7qGOS3XBbv1nD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6056" y="548680"/>
            <a:ext cx="344805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72145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936" y="674400"/>
            <a:ext cx="8644128" cy="5509200"/>
          </a:xfrm>
          <a:prstGeom prst="rect">
            <a:avLst/>
          </a:prstGeom>
          <a:solidFill>
            <a:schemeClr val="accent6">
              <a:lumMod val="20000"/>
              <a:lumOff val="80000"/>
              <a:alpha val="25000"/>
            </a:schemeClr>
          </a:solidFill>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solidFill>
                  <a:srgbClr val="0070C0"/>
                </a:solidFill>
                <a:latin typeface="Courier New"/>
                <a:cs typeface="Courier New"/>
              </a:rPr>
              <a:t>import</a:t>
            </a:r>
            <a:r>
              <a:rPr lang="en-US" sz="1600" b="1" dirty="0">
                <a:solidFill>
                  <a:srgbClr val="A23A8A"/>
                </a:solidFill>
                <a:latin typeface="Courier New"/>
                <a:cs typeface="Courier New"/>
              </a:rPr>
              <a:t> </a:t>
            </a:r>
            <a:r>
              <a:rPr lang="en-US" sz="1600" b="1" dirty="0" err="1">
                <a:latin typeface="Courier New"/>
                <a:cs typeface="Courier New"/>
              </a:rPr>
              <a:t>matplotlib.pyplot</a:t>
            </a:r>
            <a:r>
              <a:rPr lang="en-US" sz="1600" b="1" dirty="0">
                <a:latin typeface="Courier New"/>
                <a:cs typeface="Courier New"/>
              </a:rPr>
              <a:t> </a:t>
            </a:r>
            <a:r>
              <a:rPr lang="en-US" sz="1600" b="1" dirty="0">
                <a:solidFill>
                  <a:srgbClr val="0070C0"/>
                </a:solidFill>
                <a:latin typeface="Courier New"/>
                <a:cs typeface="Courier New"/>
              </a:rPr>
              <a:t>as</a:t>
            </a:r>
            <a:r>
              <a:rPr lang="en-US" sz="1600" b="1" dirty="0">
                <a:latin typeface="Courier New"/>
                <a:cs typeface="Courier New"/>
              </a:rPr>
              <a:t> </a:t>
            </a:r>
            <a:r>
              <a:rPr lang="en-US" sz="1600" b="1" dirty="0" err="1">
                <a:latin typeface="Courier New"/>
                <a:cs typeface="Courier New"/>
              </a:rPr>
              <a:t>plt</a:t>
            </a:r>
            <a:endParaRPr lang="en-US" sz="1600" b="1" dirty="0">
              <a:latin typeface="Courier New"/>
              <a:cs typeface="Courier New"/>
            </a:endParaRPr>
          </a:p>
          <a:p>
            <a:r>
              <a:rPr lang="en-US" sz="1600" b="1" dirty="0" smtClean="0">
                <a:latin typeface="Courier New" panose="02070309020205020404" pitchFamily="49" charset="0"/>
                <a:cs typeface="Courier New" panose="02070309020205020404" pitchFamily="49" charset="0"/>
              </a:rPr>
              <a:t>  </a:t>
            </a:r>
            <a:endParaRPr lang="en-US" sz="1600" b="1" dirty="0">
              <a:latin typeface="Courier New" panose="02070309020205020404" pitchFamily="49" charset="0"/>
              <a:cs typeface="Courier New" panose="02070309020205020404" pitchFamily="49" charset="0"/>
            </a:endParaRPr>
          </a:p>
          <a:p>
            <a:r>
              <a:rPr lang="en-US" sz="1600" b="1" dirty="0">
                <a:solidFill>
                  <a:srgbClr val="00B050"/>
                </a:solidFill>
                <a:latin typeface="Courier New" panose="02070309020205020404" pitchFamily="49" charset="0"/>
                <a:cs typeface="Courier New" panose="02070309020205020404" pitchFamily="49" charset="0"/>
              </a:rPr>
              <a:t># frequencies </a:t>
            </a:r>
          </a:p>
          <a:p>
            <a:r>
              <a:rPr lang="en-US" sz="1600" b="1" dirty="0" smtClean="0">
                <a:latin typeface="Courier New" panose="02070309020205020404" pitchFamily="49" charset="0"/>
                <a:cs typeface="Courier New" panose="02070309020205020404" pitchFamily="49" charset="0"/>
              </a:rPr>
              <a:t>ages=[2,5,70,40,30,45,50,45,43,40,44,60,7,13,57,18,90,77,32,21,20,40</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setting the ranges and no. of intervals </a:t>
            </a:r>
          </a:p>
          <a:p>
            <a:r>
              <a:rPr lang="en-US" sz="1600" b="1" dirty="0">
                <a:latin typeface="Courier New" panose="02070309020205020404" pitchFamily="49" charset="0"/>
                <a:cs typeface="Courier New" panose="02070309020205020404" pitchFamily="49" charset="0"/>
              </a:rPr>
              <a:t>range = (0, 100) </a:t>
            </a:r>
          </a:p>
          <a:p>
            <a:r>
              <a:rPr lang="en-US" sz="1600" b="1" dirty="0">
                <a:latin typeface="Courier New" panose="02070309020205020404" pitchFamily="49" charset="0"/>
                <a:cs typeface="Courier New" panose="02070309020205020404" pitchFamily="49" charset="0"/>
              </a:rPr>
              <a:t>bins = 10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plotting a histogram </a:t>
            </a:r>
          </a:p>
          <a:p>
            <a:r>
              <a:rPr lang="en-US" sz="1600" b="1" dirty="0" err="1">
                <a:latin typeface="Courier New" panose="02070309020205020404" pitchFamily="49" charset="0"/>
                <a:cs typeface="Courier New" panose="02070309020205020404" pitchFamily="49" charset="0"/>
              </a:rPr>
              <a:t>plt.hist</a:t>
            </a:r>
            <a:r>
              <a:rPr lang="en-US" sz="1600" b="1" dirty="0">
                <a:latin typeface="Courier New" panose="02070309020205020404" pitchFamily="49" charset="0"/>
                <a:cs typeface="Courier New" panose="02070309020205020404" pitchFamily="49" charset="0"/>
              </a:rPr>
              <a:t>(ages, bins, range, </a:t>
            </a:r>
            <a:r>
              <a:rPr lang="en-US" sz="1600" b="1" dirty="0" smtClean="0">
                <a:latin typeface="Courier New" panose="02070309020205020404" pitchFamily="49" charset="0"/>
                <a:cs typeface="Courier New" panose="02070309020205020404" pitchFamily="49" charset="0"/>
              </a:rPr>
              <a:t>color='</a:t>
            </a:r>
            <a:r>
              <a:rPr lang="en-US" sz="1600" b="1" dirty="0" smtClean="0">
                <a:solidFill>
                  <a:srgbClr val="C00000"/>
                </a:solidFill>
                <a:latin typeface="Courier New" panose="02070309020205020404" pitchFamily="49" charset="0"/>
                <a:cs typeface="Courier New" panose="02070309020205020404" pitchFamily="49" charset="0"/>
              </a:rPr>
              <a:t>green</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histtype</a:t>
            </a:r>
            <a:r>
              <a:rPr lang="en-US" sz="1600" b="1" dirty="0" smtClean="0">
                <a:latin typeface="Courier New" panose="02070309020205020404" pitchFamily="49" charset="0"/>
                <a:cs typeface="Courier New" panose="02070309020205020404" pitchFamily="49" charset="0"/>
              </a:rPr>
              <a:t>='</a:t>
            </a:r>
            <a:r>
              <a:rPr lang="en-US" sz="1600" b="1" dirty="0" smtClean="0">
                <a:solidFill>
                  <a:srgbClr val="C00000"/>
                </a:solidFill>
                <a:latin typeface="Courier New" panose="02070309020205020404" pitchFamily="49" charset="0"/>
                <a:cs typeface="Courier New" panose="02070309020205020404" pitchFamily="49" charset="0"/>
              </a:rPr>
              <a:t>bar</a:t>
            </a:r>
            <a:r>
              <a:rPr lang="en-US" sz="1600" b="1" dirty="0" smtClean="0">
                <a:latin typeface="Courier New" panose="02070309020205020404" pitchFamily="49" charset="0"/>
                <a:cs typeface="Courier New" panose="02070309020205020404" pitchFamily="49" charset="0"/>
              </a:rPr>
              <a:t>',</a:t>
            </a:r>
            <a:r>
              <a:rPr lang="en-US" sz="1600" b="1" dirty="0" err="1" smtClean="0">
                <a:latin typeface="Courier New" panose="02070309020205020404" pitchFamily="49" charset="0"/>
                <a:cs typeface="Courier New" panose="02070309020205020404" pitchFamily="49" charset="0"/>
              </a:rPr>
              <a:t>rwidth</a:t>
            </a:r>
            <a:r>
              <a:rPr lang="en-US" sz="1600" b="1" dirty="0" smtClean="0">
                <a:latin typeface="Courier New" panose="02070309020205020404" pitchFamily="49" charset="0"/>
                <a:cs typeface="Courier New" panose="02070309020205020404" pitchFamily="49" charset="0"/>
              </a:rPr>
              <a:t>=0.8</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x-axis label </a:t>
            </a:r>
          </a:p>
          <a:p>
            <a:r>
              <a:rPr lang="en-US" sz="1600" b="1" dirty="0" err="1">
                <a:latin typeface="Courier New" panose="02070309020205020404" pitchFamily="49" charset="0"/>
                <a:cs typeface="Courier New" panose="02070309020205020404" pitchFamily="49" charset="0"/>
              </a:rPr>
              <a:t>plt.xlabel</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age</a:t>
            </a:r>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frequency label </a:t>
            </a:r>
          </a:p>
          <a:p>
            <a:r>
              <a:rPr lang="en-US" sz="1600" b="1" dirty="0" err="1">
                <a:latin typeface="Courier New" panose="02070309020205020404" pitchFamily="49" charset="0"/>
                <a:cs typeface="Courier New" panose="02070309020205020404" pitchFamily="49" charset="0"/>
              </a:rPr>
              <a:t>plt.ylabel</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No. of people</a:t>
            </a:r>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plot title </a:t>
            </a:r>
          </a:p>
          <a:p>
            <a:r>
              <a:rPr lang="en-US" sz="1600" b="1" dirty="0" err="1">
                <a:latin typeface="Courier New" panose="02070309020205020404" pitchFamily="49" charset="0"/>
                <a:cs typeface="Courier New" panose="02070309020205020404" pitchFamily="49" charset="0"/>
              </a:rPr>
              <a:t>plt.title</a:t>
            </a:r>
            <a:r>
              <a:rPr lang="en-US" sz="1600" b="1" dirty="0">
                <a:latin typeface="Courier New" panose="02070309020205020404" pitchFamily="49" charset="0"/>
                <a:cs typeface="Courier New" panose="02070309020205020404" pitchFamily="49" charset="0"/>
              </a:rPr>
              <a:t>('</a:t>
            </a:r>
            <a:r>
              <a:rPr lang="en-US" sz="1600" b="1" dirty="0">
                <a:solidFill>
                  <a:srgbClr val="C00000"/>
                </a:solidFill>
                <a:latin typeface="Courier New" panose="02070309020205020404" pitchFamily="49" charset="0"/>
                <a:cs typeface="Courier New" panose="02070309020205020404" pitchFamily="49" charset="0"/>
              </a:rPr>
              <a:t>My histogram</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p>
          <a:p>
            <a:r>
              <a:rPr lang="en-US" sz="1600" b="1" dirty="0">
                <a:solidFill>
                  <a:srgbClr val="00B050"/>
                </a:solidFill>
                <a:latin typeface="Courier New" panose="02070309020205020404" pitchFamily="49" charset="0"/>
                <a:cs typeface="Courier New" panose="02070309020205020404" pitchFamily="49" charset="0"/>
              </a:rPr>
              <a:t># function to show the plot </a:t>
            </a:r>
          </a:p>
          <a:p>
            <a:r>
              <a:rPr lang="en-US" sz="1600" b="1" dirty="0" err="1">
                <a:latin typeface="Courier New" panose="02070309020205020404" pitchFamily="49" charset="0"/>
                <a:cs typeface="Courier New" panose="02070309020205020404" pitchFamily="49" charset="0"/>
              </a:rPr>
              <a:t>plt.show</a:t>
            </a:r>
            <a:r>
              <a:rPr lang="en-US" sz="1600" b="1" dirty="0" smtClean="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p:txBody>
      </p:sp>
      <p:pic>
        <p:nvPicPr>
          <p:cNvPr id="3" name="Picture 2" descr="mp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3453354"/>
            <a:ext cx="3619500" cy="2529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748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323528" y="188640"/>
            <a:ext cx="8229600" cy="9144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a:t>Bar </a:t>
            </a:r>
            <a:r>
              <a:rPr lang="en-US" dirty="0" smtClean="0"/>
              <a:t>graphs</a:t>
            </a:r>
            <a:endParaRPr lang="en-US" dirty="0"/>
          </a:p>
        </p:txBody>
      </p:sp>
      <p:sp>
        <p:nvSpPr>
          <p:cNvPr id="3" name="Rectangle 2"/>
          <p:cNvSpPr>
            <a:spLocks noChangeArrowheads="1"/>
          </p:cNvSpPr>
          <p:nvPr/>
        </p:nvSpPr>
        <p:spPr bwMode="auto">
          <a:xfrm>
            <a:off x="251520" y="1268760"/>
            <a:ext cx="8001000" cy="2308324"/>
          </a:xfrm>
          <a:prstGeom prst="rect">
            <a:avLst/>
          </a:prstGeom>
          <a:solidFill>
            <a:schemeClr val="accent6">
              <a:lumMod val="20000"/>
              <a:lumOff val="80000"/>
              <a:alpha val="25000"/>
            </a:schemeClr>
          </a:solidFill>
          <a:ln>
            <a:solidFill>
              <a:schemeClr val="accent1"/>
            </a:solidFill>
          </a:ln>
          <a:effectLst/>
        </p:spPr>
        <p:txBody>
          <a:bodyPr vert="horz" wrap="square" lIns="91440" tIns="9144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US" b="1" dirty="0">
                <a:solidFill>
                  <a:srgbClr val="0070C0"/>
                </a:solidFill>
                <a:latin typeface="Courier New"/>
                <a:cs typeface="Courier New"/>
              </a:rPr>
              <a:t>import</a:t>
            </a:r>
            <a:r>
              <a:rPr lang="en-US" b="1" dirty="0">
                <a:latin typeface="Courier New"/>
                <a:cs typeface="Courier New"/>
              </a:rPr>
              <a:t> </a:t>
            </a:r>
            <a:r>
              <a:rPr lang="en-US" b="1" dirty="0" err="1">
                <a:latin typeface="Courier New"/>
                <a:cs typeface="Courier New"/>
              </a:rPr>
              <a:t>matplotlib.pyplot</a:t>
            </a:r>
            <a:r>
              <a:rPr lang="en-US" b="1" dirty="0">
                <a:latin typeface="Courier New"/>
                <a:cs typeface="Courier New"/>
              </a:rPr>
              <a:t> </a:t>
            </a:r>
            <a:r>
              <a:rPr lang="en-US" b="1" dirty="0">
                <a:solidFill>
                  <a:srgbClr val="0070C0"/>
                </a:solidFill>
                <a:latin typeface="Courier New"/>
                <a:cs typeface="Courier New"/>
              </a:rPr>
              <a:t>as</a:t>
            </a:r>
            <a:r>
              <a:rPr lang="en-US" b="1" dirty="0">
                <a:latin typeface="Courier New"/>
                <a:cs typeface="Courier New"/>
              </a:rPr>
              <a:t> </a:t>
            </a:r>
            <a:r>
              <a:rPr lang="en-US" b="1" dirty="0" err="1">
                <a:latin typeface="Courier New"/>
                <a:cs typeface="Courier New"/>
              </a:rPr>
              <a:t>plt</a:t>
            </a:r>
            <a:endParaRPr lang="en-US" b="1" dirty="0">
              <a:latin typeface="Courier New"/>
              <a:cs typeface="Courier New"/>
            </a:endParaRPr>
          </a:p>
          <a:p>
            <a:pPr eaLnBrk="0" fontAlgn="base" hangingPunct="0">
              <a:spcBef>
                <a:spcPct val="0"/>
              </a:spcBef>
              <a:spcAft>
                <a:spcPct val="0"/>
              </a:spcAft>
            </a:pPr>
            <a:endParaRPr lang="en-US" b="1" dirty="0">
              <a:latin typeface="Courier New"/>
              <a:cs typeface="Courier New"/>
            </a:endParaRPr>
          </a:p>
          <a:p>
            <a:pPr eaLnBrk="0" fontAlgn="base" hangingPunct="0">
              <a:spcBef>
                <a:spcPct val="0"/>
              </a:spcBef>
              <a:spcAft>
                <a:spcPct val="0"/>
              </a:spcAft>
            </a:pPr>
            <a:r>
              <a:rPr lang="en-US" b="1" dirty="0">
                <a:solidFill>
                  <a:srgbClr val="00B050"/>
                </a:solidFill>
                <a:latin typeface="Courier New"/>
                <a:cs typeface="Courier New"/>
              </a:rPr>
              <a:t>#Create data for plotting</a:t>
            </a:r>
          </a:p>
          <a:p>
            <a:pPr eaLnBrk="0" fontAlgn="base" hangingPunct="0">
              <a:spcBef>
                <a:spcPct val="0"/>
              </a:spcBef>
              <a:spcAft>
                <a:spcPct val="0"/>
              </a:spcAft>
            </a:pPr>
            <a:r>
              <a:rPr lang="en-US" b="1" dirty="0">
                <a:latin typeface="Courier New"/>
                <a:cs typeface="Courier New"/>
              </a:rPr>
              <a:t>values = [5, 6, 3, 7, 2]</a:t>
            </a:r>
          </a:p>
          <a:p>
            <a:pPr eaLnBrk="0" fontAlgn="base" hangingPunct="0">
              <a:spcBef>
                <a:spcPct val="0"/>
              </a:spcBef>
              <a:spcAft>
                <a:spcPct val="0"/>
              </a:spcAft>
            </a:pPr>
            <a:r>
              <a:rPr lang="en-US" b="1" dirty="0">
                <a:latin typeface="Courier New"/>
                <a:cs typeface="Courier New"/>
              </a:rPr>
              <a:t>names  = ["</a:t>
            </a:r>
            <a:r>
              <a:rPr lang="en-US" b="1" dirty="0">
                <a:solidFill>
                  <a:srgbClr val="C00000"/>
                </a:solidFill>
                <a:latin typeface="Courier New"/>
                <a:cs typeface="Courier New"/>
              </a:rPr>
              <a:t>A</a:t>
            </a:r>
            <a:r>
              <a:rPr lang="en-US" b="1" dirty="0">
                <a:latin typeface="Courier New"/>
                <a:cs typeface="Courier New"/>
              </a:rPr>
              <a:t>", "</a:t>
            </a:r>
            <a:r>
              <a:rPr lang="en-US" b="1" dirty="0">
                <a:solidFill>
                  <a:srgbClr val="C00000"/>
                </a:solidFill>
                <a:latin typeface="Courier New"/>
                <a:cs typeface="Courier New"/>
              </a:rPr>
              <a:t>B</a:t>
            </a:r>
            <a:r>
              <a:rPr lang="en-US" b="1" dirty="0">
                <a:latin typeface="Courier New"/>
                <a:cs typeface="Courier New"/>
              </a:rPr>
              <a:t>", "</a:t>
            </a:r>
            <a:r>
              <a:rPr lang="en-US" b="1" dirty="0">
                <a:solidFill>
                  <a:srgbClr val="C00000"/>
                </a:solidFill>
                <a:latin typeface="Courier New"/>
                <a:cs typeface="Courier New"/>
              </a:rPr>
              <a:t>C</a:t>
            </a:r>
            <a:r>
              <a:rPr lang="en-US" b="1" dirty="0">
                <a:latin typeface="Courier New"/>
                <a:cs typeface="Courier New"/>
              </a:rPr>
              <a:t>", "</a:t>
            </a:r>
            <a:r>
              <a:rPr lang="en-US" b="1" dirty="0">
                <a:solidFill>
                  <a:srgbClr val="C00000"/>
                </a:solidFill>
                <a:latin typeface="Courier New"/>
                <a:cs typeface="Courier New"/>
              </a:rPr>
              <a:t>D</a:t>
            </a:r>
            <a:r>
              <a:rPr lang="en-US" b="1" dirty="0">
                <a:latin typeface="Courier New"/>
                <a:cs typeface="Courier New"/>
              </a:rPr>
              <a:t>", "</a:t>
            </a:r>
            <a:r>
              <a:rPr lang="en-US" b="1" dirty="0">
                <a:solidFill>
                  <a:srgbClr val="C00000"/>
                </a:solidFill>
                <a:latin typeface="Courier New"/>
                <a:cs typeface="Courier New"/>
              </a:rPr>
              <a:t>E</a:t>
            </a:r>
            <a:r>
              <a:rPr lang="en-US" b="1" dirty="0">
                <a:latin typeface="Courier New"/>
                <a:cs typeface="Courier New"/>
              </a:rPr>
              <a:t>"]</a:t>
            </a:r>
          </a:p>
          <a:p>
            <a:pPr eaLnBrk="0" fontAlgn="base" hangingPunct="0">
              <a:spcBef>
                <a:spcPct val="0"/>
              </a:spcBef>
              <a:spcAft>
                <a:spcPct val="0"/>
              </a:spcAft>
            </a:pPr>
            <a:endParaRPr lang="en-US" b="1" dirty="0">
              <a:latin typeface="Courier New"/>
              <a:cs typeface="Courier New"/>
            </a:endParaRPr>
          </a:p>
          <a:p>
            <a:pPr eaLnBrk="0" fontAlgn="base" hangingPunct="0">
              <a:spcBef>
                <a:spcPct val="0"/>
              </a:spcBef>
              <a:spcAft>
                <a:spcPct val="0"/>
              </a:spcAft>
            </a:pPr>
            <a:r>
              <a:rPr lang="en-US" b="1" dirty="0" err="1" smtClean="0">
                <a:latin typeface="Courier New"/>
                <a:cs typeface="Courier New"/>
              </a:rPr>
              <a:t>plt.bar</a:t>
            </a:r>
            <a:r>
              <a:rPr lang="en-US" b="1" dirty="0" smtClean="0">
                <a:latin typeface="Courier New"/>
                <a:cs typeface="Courier New"/>
              </a:rPr>
              <a:t>(names</a:t>
            </a:r>
            <a:r>
              <a:rPr lang="en-US" b="1" dirty="0">
                <a:latin typeface="Courier New"/>
                <a:cs typeface="Courier New"/>
              </a:rPr>
              <a:t>, values, color</a:t>
            </a:r>
            <a:r>
              <a:rPr lang="en-US" b="1" dirty="0" smtClean="0">
                <a:latin typeface="Courier New"/>
                <a:cs typeface="Courier New"/>
              </a:rPr>
              <a:t>="green</a:t>
            </a:r>
            <a:r>
              <a:rPr lang="en-US" b="1" dirty="0">
                <a:latin typeface="Courier New"/>
                <a:cs typeface="Courier New"/>
              </a:rPr>
              <a:t>")</a:t>
            </a:r>
          </a:p>
          <a:p>
            <a:pPr eaLnBrk="0" fontAlgn="base" hangingPunct="0">
              <a:spcBef>
                <a:spcPct val="0"/>
              </a:spcBef>
              <a:spcAft>
                <a:spcPct val="0"/>
              </a:spcAft>
            </a:pPr>
            <a:r>
              <a:rPr lang="en-US" b="1" dirty="0" err="1">
                <a:latin typeface="Courier New"/>
                <a:cs typeface="Courier New"/>
              </a:rPr>
              <a:t>plt.show</a:t>
            </a:r>
            <a:r>
              <a:rPr lang="en-US" b="1" dirty="0">
                <a:latin typeface="Courier New"/>
                <a:cs typeface="Courier New"/>
              </a:rPr>
              <a:t>() </a:t>
            </a:r>
            <a:endParaRPr kumimoji="0" lang="en-US" altLang="en-US" b="1" i="0" u="none" strike="noStrike" cap="none" normalizeH="0" baseline="0" dirty="0" smtClean="0">
              <a:ln>
                <a:noFill/>
              </a:ln>
              <a:effectLst/>
              <a:latin typeface="Courier New" panose="02070309020205020404" pitchFamily="49" charset="0"/>
              <a:cs typeface="Courier New" panose="02070309020205020404" pitchFamily="49" charset="0"/>
            </a:endParaRPr>
          </a:p>
        </p:txBody>
      </p:sp>
      <p:pic>
        <p:nvPicPr>
          <p:cNvPr id="4" name="Picture 3" descr="https://miro.medium.com/max/362/1*gEa8NOcEz7uaUEC2A7qDD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16016" y="4005064"/>
            <a:ext cx="3448050"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nvSpPr>
        <p:spPr>
          <a:xfrm>
            <a:off x="179512" y="3816096"/>
            <a:ext cx="4536504" cy="761999"/>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dirty="0"/>
              <a:t>When using a bar graph, the change in code will be </a:t>
            </a:r>
            <a:r>
              <a:rPr lang="en-US" sz="1800" dirty="0" smtClean="0"/>
              <a:t>from </a:t>
            </a:r>
            <a:r>
              <a:rPr lang="en-US" sz="1800" b="1" dirty="0" err="1" smtClean="0">
                <a:solidFill>
                  <a:srgbClr val="0070C0"/>
                </a:solidFill>
                <a:cs typeface="Courier New" panose="02070309020205020404" pitchFamily="49" charset="0"/>
              </a:rPr>
              <a:t>plt.plot</a:t>
            </a:r>
            <a:r>
              <a:rPr lang="en-US" sz="1800" b="1" dirty="0">
                <a:solidFill>
                  <a:srgbClr val="0070C0"/>
                </a:solidFill>
                <a:cs typeface="Courier New" panose="02070309020205020404" pitchFamily="49" charset="0"/>
              </a:rPr>
              <a:t>() </a:t>
            </a:r>
            <a:r>
              <a:rPr lang="en-US" sz="1800" dirty="0"/>
              <a:t>to </a:t>
            </a:r>
            <a:r>
              <a:rPr lang="en-US" sz="1800" b="1" dirty="0" err="1" smtClean="0">
                <a:solidFill>
                  <a:srgbClr val="0070C0"/>
                </a:solidFill>
                <a:cs typeface="Courier New" panose="02070309020205020404" pitchFamily="49" charset="0"/>
              </a:rPr>
              <a:t>plt.bar</a:t>
            </a:r>
            <a:r>
              <a:rPr lang="en-US" sz="1800" b="1" dirty="0">
                <a:solidFill>
                  <a:srgbClr val="0070C0"/>
                </a:solidFill>
                <a:cs typeface="Courier New" panose="02070309020205020404" pitchFamily="49" charset="0"/>
              </a:rPr>
              <a:t>() </a:t>
            </a:r>
            <a:r>
              <a:rPr lang="en-US" sz="1800" dirty="0"/>
              <a:t>changes it into a bar chart. </a:t>
            </a:r>
          </a:p>
        </p:txBody>
      </p:sp>
    </p:spTree>
    <p:extLst>
      <p:ext uri="{BB962C8B-B14F-4D97-AF65-F5344CB8AC3E}">
        <p14:creationId xmlns:p14="http://schemas.microsoft.com/office/powerpoint/2010/main" val="4053527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a:spLocks noGrp="1"/>
          </p:cNvSpPr>
          <p:nvPr/>
        </p:nvSpPr>
        <p:spPr>
          <a:xfrm>
            <a:off x="395536" y="476672"/>
            <a:ext cx="7889966" cy="533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We can also flip the bar graph horizontally with the </a:t>
            </a:r>
            <a:r>
              <a:rPr lang="en-US" sz="2400" dirty="0" smtClean="0"/>
              <a:t>following</a:t>
            </a:r>
            <a:endParaRPr lang="en-US" sz="2400" dirty="0"/>
          </a:p>
          <a:p>
            <a:endParaRPr lang="en-US" sz="2400" dirty="0"/>
          </a:p>
        </p:txBody>
      </p:sp>
      <p:sp>
        <p:nvSpPr>
          <p:cNvPr id="3" name="Rectangle 2"/>
          <p:cNvSpPr>
            <a:spLocks noChangeArrowheads="1"/>
          </p:cNvSpPr>
          <p:nvPr/>
        </p:nvSpPr>
        <p:spPr bwMode="auto">
          <a:xfrm>
            <a:off x="553236" y="1412776"/>
            <a:ext cx="8001000" cy="2616101"/>
          </a:xfrm>
          <a:prstGeom prst="rect">
            <a:avLst/>
          </a:prstGeom>
          <a:solidFill>
            <a:schemeClr val="accent6">
              <a:lumMod val="20000"/>
              <a:lumOff val="80000"/>
              <a:alpha val="25000"/>
            </a:schemeClr>
          </a:solidFill>
          <a:ln>
            <a:solidFill>
              <a:schemeClr val="accent1"/>
            </a:solidFill>
          </a:ln>
          <a:effectLst/>
        </p:spPr>
        <p:txBody>
          <a:bodyPr vert="horz" wrap="square" lIns="91440" tIns="91440" rIns="0" bIns="0" numCol="1" anchor="ctr" anchorCtr="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US" b="1" dirty="0">
                <a:solidFill>
                  <a:srgbClr val="0070C0"/>
                </a:solidFill>
                <a:latin typeface="Courier New"/>
                <a:cs typeface="Courier New"/>
              </a:rPr>
              <a:t>import</a:t>
            </a:r>
            <a:r>
              <a:rPr lang="en-US" b="1" dirty="0">
                <a:solidFill>
                  <a:srgbClr val="A23A8A"/>
                </a:solidFill>
                <a:latin typeface="Courier New"/>
                <a:cs typeface="Courier New"/>
              </a:rPr>
              <a:t> </a:t>
            </a:r>
            <a:r>
              <a:rPr lang="en-US" b="1" dirty="0" err="1">
                <a:latin typeface="Courier New"/>
                <a:cs typeface="Courier New"/>
              </a:rPr>
              <a:t>matplotlib.pyplot</a:t>
            </a:r>
            <a:r>
              <a:rPr lang="en-US" b="1" dirty="0">
                <a:latin typeface="Courier New"/>
                <a:cs typeface="Courier New"/>
              </a:rPr>
              <a:t> </a:t>
            </a:r>
            <a:r>
              <a:rPr lang="en-US" b="1" dirty="0">
                <a:solidFill>
                  <a:srgbClr val="0070C0"/>
                </a:solidFill>
                <a:latin typeface="Courier New"/>
                <a:cs typeface="Courier New"/>
              </a:rPr>
              <a:t>as</a:t>
            </a:r>
            <a:r>
              <a:rPr lang="en-US" b="1" dirty="0">
                <a:latin typeface="Courier New"/>
                <a:cs typeface="Courier New"/>
              </a:rPr>
              <a:t> </a:t>
            </a:r>
            <a:r>
              <a:rPr lang="en-US" b="1" dirty="0" err="1">
                <a:latin typeface="Courier New"/>
                <a:cs typeface="Courier New"/>
              </a:rPr>
              <a:t>plt</a:t>
            </a:r>
            <a:endParaRPr lang="en-US" b="1" dirty="0">
              <a:latin typeface="Courier New"/>
              <a:cs typeface="Courier New"/>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b="1" dirty="0" smtClean="0">
                <a:solidFill>
                  <a:srgbClr val="00B050"/>
                </a:solidFill>
                <a:latin typeface="Courier New" panose="02070309020205020404" pitchFamily="49" charset="0"/>
                <a:cs typeface="Courier New" panose="02070309020205020404" pitchFamily="49" charset="0"/>
              </a:rPr>
              <a:t>#Create </a:t>
            </a:r>
            <a:r>
              <a:rPr lang="en-US" altLang="en-US" sz="1600" b="1" dirty="0">
                <a:solidFill>
                  <a:srgbClr val="00B050"/>
                </a:solidFill>
                <a:latin typeface="Courier New" panose="02070309020205020404" pitchFamily="49" charset="0"/>
                <a:cs typeface="Courier New" panose="02070309020205020404" pitchFamily="49" charset="0"/>
              </a:rPr>
              <a:t>data for plotting</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values = [5,6,3,7,2]</a:t>
            </a:r>
            <a:b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names  = ["</a:t>
            </a:r>
            <a:r>
              <a:rPr kumimoji="0" lang="en-US" altLang="en-US"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A</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B</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C</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D</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r>
              <a:rPr kumimoji="0" lang="en-US" altLang="en-US" b="1" i="0" u="none" strike="noStrike" cap="none" normalizeH="0" baseline="0" dirty="0" smtClean="0">
                <a:ln>
                  <a:noFill/>
                </a:ln>
                <a:solidFill>
                  <a:srgbClr val="C00000"/>
                </a:solidFill>
                <a:effectLst/>
                <a:latin typeface="Courier New" panose="02070309020205020404" pitchFamily="49" charset="0"/>
                <a:cs typeface="Courier New" panose="02070309020205020404" pitchFamily="49" charset="0"/>
              </a:rPr>
              <a:t>E</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latin typeface="Courier New" panose="02070309020205020404" pitchFamily="49" charset="0"/>
              <a:cs typeface="Courier New" panose="02070309020205020404" pitchFamily="49" charset="0"/>
            </a:endParaRPr>
          </a:p>
          <a:p>
            <a:pPr lvl="0" eaLnBrk="0" fontAlgn="base" hangingPunct="0">
              <a:spcBef>
                <a:spcPct val="0"/>
              </a:spcBef>
              <a:spcAft>
                <a:spcPct val="0"/>
              </a:spcAft>
            </a:pPr>
            <a:r>
              <a:rPr lang="en-US" altLang="en-US" sz="1600" b="1" dirty="0">
                <a:solidFill>
                  <a:srgbClr val="00B050"/>
                </a:solidFill>
                <a:latin typeface="Courier New" panose="02070309020205020404" pitchFamily="49" charset="0"/>
                <a:cs typeface="Courier New" panose="02070309020205020404" pitchFamily="49" charset="0"/>
              </a:rPr>
              <a:t># Adding an "h" after bar will flip the graph</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r>
            <a:b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plt.barh</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r>
              <a:rPr lang="en-US" altLang="en-US" b="1" dirty="0" smtClean="0">
                <a:latin typeface="Courier New" panose="02070309020205020404" pitchFamily="49" charset="0"/>
                <a:cs typeface="Courier New" panose="02070309020205020404" pitchFamily="49" charset="0"/>
              </a:rPr>
              <a:t>names</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values, color="</a:t>
            </a:r>
            <a:r>
              <a:rPr kumimoji="0" lang="en-US" altLang="en-US" b="1" i="0" u="none" strike="noStrike" cap="none" normalizeH="0" baseline="0" dirty="0" err="1" smtClean="0">
                <a:ln>
                  <a:noFill/>
                </a:ln>
                <a:solidFill>
                  <a:srgbClr val="C00000"/>
                </a:solidFill>
                <a:effectLst/>
                <a:latin typeface="Courier New" panose="02070309020205020404" pitchFamily="49" charset="0"/>
                <a:cs typeface="Courier New" panose="02070309020205020404" pitchFamily="49" charset="0"/>
              </a:rPr>
              <a:t>yellowgreen</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a:t>
            </a:r>
            <a:b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br>
            <a:r>
              <a:rPr kumimoji="0" lang="en-US" altLang="en-US" b="1" i="0" u="none" strike="noStrike" cap="none" normalizeH="0" baseline="0" dirty="0" err="1" smtClean="0">
                <a:ln>
                  <a:noFill/>
                </a:ln>
                <a:solidFill>
                  <a:schemeClr val="tx1"/>
                </a:solidFill>
                <a:effectLst/>
                <a:latin typeface="Courier New" panose="02070309020205020404" pitchFamily="49" charset="0"/>
                <a:cs typeface="Courier New" panose="02070309020205020404" pitchFamily="49" charset="0"/>
              </a:rPr>
              <a:t>plt.show</a:t>
            </a:r>
            <a:r>
              <a:rPr kumimoji="0" lang="en-US" altLang="en-US" b="1" i="0" u="none" strike="noStrike" cap="none" normalizeH="0" baseline="0" dirty="0" smtClean="0">
                <a:ln>
                  <a:noFill/>
                </a:ln>
                <a:solidFill>
                  <a:schemeClr val="tx1"/>
                </a:solidFill>
                <a:effectLst/>
                <a:latin typeface="Courier New" panose="02070309020205020404" pitchFamily="49" charset="0"/>
                <a:cs typeface="Courier New" panose="02070309020205020404" pitchFamily="49" charset="0"/>
              </a:rPr>
              <a:t>() </a:t>
            </a:r>
          </a:p>
        </p:txBody>
      </p:sp>
      <p:pic>
        <p:nvPicPr>
          <p:cNvPr id="4" name="Picture 3" descr="https://miro.medium.com/max/363/1*rCwDtlsbqnEJBRyRLulKQw.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53736" y="4293096"/>
            <a:ext cx="3457575"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77912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83768" y="260648"/>
            <a:ext cx="4501297" cy="584775"/>
          </a:xfrm>
          <a:prstGeom prst="rect">
            <a:avLst/>
          </a:prstGeom>
        </p:spPr>
        <p:txBody>
          <a:bodyPr wrap="none">
            <a:spAutoFit/>
          </a:bodyPr>
          <a:lstStyle/>
          <a:p>
            <a:r>
              <a:rPr lang="en-IN" sz="3200" b="1" dirty="0">
                <a:solidFill>
                  <a:srgbClr val="7030A0"/>
                </a:solidFill>
                <a:latin typeface="+mj-lt"/>
              </a:rPr>
              <a:t>Customizing Plot Legends</a:t>
            </a:r>
          </a:p>
        </p:txBody>
      </p:sp>
      <p:sp>
        <p:nvSpPr>
          <p:cNvPr id="3" name="Rectangle 2"/>
          <p:cNvSpPr/>
          <p:nvPr/>
        </p:nvSpPr>
        <p:spPr>
          <a:xfrm>
            <a:off x="323528" y="1124744"/>
            <a:ext cx="8064896" cy="1200329"/>
          </a:xfrm>
          <a:prstGeom prst="rect">
            <a:avLst/>
          </a:prstGeom>
        </p:spPr>
        <p:txBody>
          <a:bodyPr wrap="square">
            <a:spAutoFit/>
          </a:bodyPr>
          <a:lstStyle/>
          <a:p>
            <a:r>
              <a:rPr lang="en-US" dirty="0"/>
              <a:t>Legend is an area of the graph describing each part of the graph. A graph can be simple as it is. But adding the title, X label, Y label and legend will be more clear. By seeing the names we can easily guess what the graph is representing and what type of data it is representing.  </a:t>
            </a:r>
            <a:endParaRPr lang="en-IN" dirty="0"/>
          </a:p>
        </p:txBody>
      </p:sp>
      <p:sp>
        <p:nvSpPr>
          <p:cNvPr id="4" name="Rectangle 3"/>
          <p:cNvSpPr/>
          <p:nvPr/>
        </p:nvSpPr>
        <p:spPr>
          <a:xfrm>
            <a:off x="467544" y="2564904"/>
            <a:ext cx="8064896" cy="2862322"/>
          </a:xfrm>
          <a:prstGeom prst="rect">
            <a:avLst/>
          </a:prstGeom>
        </p:spPr>
        <p:txBody>
          <a:bodyPr wrap="square">
            <a:spAutoFit/>
          </a:bodyPr>
          <a:lstStyle/>
          <a:p>
            <a:r>
              <a:rPr lang="en-US" dirty="0"/>
              <a:t>It can be described by the following terms:</a:t>
            </a:r>
          </a:p>
          <a:p>
            <a:r>
              <a:rPr lang="en-US" b="1" dirty="0">
                <a:solidFill>
                  <a:srgbClr val="FF0000"/>
                </a:solidFill>
              </a:rPr>
              <a:t>legend():</a:t>
            </a:r>
            <a:r>
              <a:rPr lang="en-US" dirty="0"/>
              <a:t> legend() automatically determines the elements to display. It accomplishes this by showing every plot that has been marked with the keyword argument "label.</a:t>
            </a:r>
          </a:p>
          <a:p>
            <a:endParaRPr lang="en-US" b="1" dirty="0" smtClean="0"/>
          </a:p>
          <a:p>
            <a:r>
              <a:rPr lang="en-US" b="1" dirty="0" smtClean="0">
                <a:solidFill>
                  <a:srgbClr val="FF0000"/>
                </a:solidFill>
              </a:rPr>
              <a:t>legend(labels</a:t>
            </a:r>
            <a:r>
              <a:rPr lang="en-US" b="1" dirty="0">
                <a:solidFill>
                  <a:srgbClr val="FF0000"/>
                </a:solidFill>
              </a:rPr>
              <a:t>):</a:t>
            </a:r>
            <a:r>
              <a:rPr lang="en-US" dirty="0"/>
              <a:t> The name of the X and the name of Y, which is shown in the legend</a:t>
            </a:r>
          </a:p>
          <a:p>
            <a:endParaRPr lang="en-US" b="1" dirty="0" smtClean="0"/>
          </a:p>
          <a:p>
            <a:r>
              <a:rPr lang="en-US" b="1" dirty="0" smtClean="0">
                <a:solidFill>
                  <a:srgbClr val="FF0000"/>
                </a:solidFill>
              </a:rPr>
              <a:t>legend(handles </a:t>
            </a:r>
            <a:r>
              <a:rPr lang="en-US" b="1" dirty="0">
                <a:solidFill>
                  <a:srgbClr val="FF0000"/>
                </a:solidFill>
              </a:rPr>
              <a:t>and labels):</a:t>
            </a:r>
            <a:r>
              <a:rPr lang="en-US" dirty="0"/>
              <a:t> The list of line numbers to add to the legend. Combining labels and handles gives you complete control over what information should be included within the legend. It is recommended that the lengths of both legend as well as handles should be equal.</a:t>
            </a:r>
          </a:p>
        </p:txBody>
      </p:sp>
      <p:sp>
        <p:nvSpPr>
          <p:cNvPr id="5" name="Rectangle 4"/>
          <p:cNvSpPr/>
          <p:nvPr/>
        </p:nvSpPr>
        <p:spPr>
          <a:xfrm>
            <a:off x="467544" y="762770"/>
            <a:ext cx="958019" cy="369332"/>
          </a:xfrm>
          <a:prstGeom prst="rect">
            <a:avLst/>
          </a:prstGeom>
        </p:spPr>
        <p:txBody>
          <a:bodyPr wrap="none">
            <a:spAutoFit/>
          </a:bodyPr>
          <a:lstStyle/>
          <a:p>
            <a:r>
              <a:rPr lang="en-IN" b="1" dirty="0">
                <a:solidFill>
                  <a:srgbClr val="FF0000"/>
                </a:solidFill>
              </a:rPr>
              <a:t>Legends</a:t>
            </a:r>
          </a:p>
        </p:txBody>
      </p:sp>
    </p:spTree>
    <p:extLst>
      <p:ext uri="{BB962C8B-B14F-4D97-AF65-F5344CB8AC3E}">
        <p14:creationId xmlns:p14="http://schemas.microsoft.com/office/powerpoint/2010/main" val="16503450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83768" y="260648"/>
            <a:ext cx="4501297" cy="584775"/>
          </a:xfrm>
          <a:prstGeom prst="rect">
            <a:avLst/>
          </a:prstGeom>
        </p:spPr>
        <p:txBody>
          <a:bodyPr wrap="none">
            <a:spAutoFit/>
          </a:bodyPr>
          <a:lstStyle/>
          <a:p>
            <a:r>
              <a:rPr lang="en-IN" sz="3200" b="1" dirty="0">
                <a:solidFill>
                  <a:srgbClr val="7030A0"/>
                </a:solidFill>
                <a:latin typeface="+mj-lt"/>
              </a:rPr>
              <a:t>Customizing Plot Legends</a:t>
            </a:r>
          </a:p>
        </p:txBody>
      </p:sp>
      <p:sp>
        <p:nvSpPr>
          <p:cNvPr id="4" name="Rectangle 3"/>
          <p:cNvSpPr/>
          <p:nvPr/>
        </p:nvSpPr>
        <p:spPr>
          <a:xfrm>
            <a:off x="395536" y="1196752"/>
            <a:ext cx="1059649" cy="369332"/>
          </a:xfrm>
          <a:prstGeom prst="rect">
            <a:avLst/>
          </a:prstGeom>
        </p:spPr>
        <p:txBody>
          <a:bodyPr wrap="none">
            <a:spAutoFit/>
          </a:bodyPr>
          <a:lstStyle/>
          <a:p>
            <a:r>
              <a:rPr lang="en-IN" b="1" dirty="0">
                <a:solidFill>
                  <a:srgbClr val="FF0000"/>
                </a:solidFill>
              </a:rPr>
              <a:t>Location:</a:t>
            </a:r>
          </a:p>
        </p:txBody>
      </p:sp>
      <p:sp>
        <p:nvSpPr>
          <p:cNvPr id="5" name="Rectangle 4"/>
          <p:cNvSpPr/>
          <p:nvPr/>
        </p:nvSpPr>
        <p:spPr>
          <a:xfrm>
            <a:off x="604664" y="1700808"/>
            <a:ext cx="880241" cy="369332"/>
          </a:xfrm>
          <a:prstGeom prst="rect">
            <a:avLst/>
          </a:prstGeom>
        </p:spPr>
        <p:txBody>
          <a:bodyPr wrap="none">
            <a:spAutoFit/>
          </a:bodyPr>
          <a:lstStyle/>
          <a:p>
            <a:r>
              <a:rPr lang="en-IN" b="1" dirty="0">
                <a:solidFill>
                  <a:srgbClr val="FF0000"/>
                </a:solidFill>
              </a:rPr>
              <a:t>Syntax:</a:t>
            </a:r>
            <a:endParaRPr lang="en-IN" dirty="0">
              <a:solidFill>
                <a:srgbClr val="FF0000"/>
              </a:solidFill>
            </a:endParaRPr>
          </a:p>
        </p:txBody>
      </p:sp>
      <p:sp>
        <p:nvSpPr>
          <p:cNvPr id="6" name="Rectangle 5"/>
          <p:cNvSpPr/>
          <p:nvPr/>
        </p:nvSpPr>
        <p:spPr>
          <a:xfrm>
            <a:off x="1187624" y="2132856"/>
            <a:ext cx="1546898" cy="369332"/>
          </a:xfrm>
          <a:prstGeom prst="rect">
            <a:avLst/>
          </a:prstGeom>
        </p:spPr>
        <p:txBody>
          <a:bodyPr wrap="none">
            <a:spAutoFit/>
          </a:bodyPr>
          <a:lstStyle/>
          <a:p>
            <a:r>
              <a:rPr lang="en-IN" dirty="0"/>
              <a:t>legend(</a:t>
            </a:r>
            <a:r>
              <a:rPr lang="en-IN" dirty="0" err="1"/>
              <a:t>loc</a:t>
            </a:r>
            <a:r>
              <a:rPr lang="en-IN" dirty="0"/>
              <a:t> = ")</a:t>
            </a:r>
          </a:p>
        </p:txBody>
      </p:sp>
      <p:sp>
        <p:nvSpPr>
          <p:cNvPr id="7" name="Rectangle 6"/>
          <p:cNvSpPr/>
          <p:nvPr/>
        </p:nvSpPr>
        <p:spPr>
          <a:xfrm>
            <a:off x="755576" y="3068960"/>
            <a:ext cx="7704856" cy="3139321"/>
          </a:xfrm>
          <a:prstGeom prst="rect">
            <a:avLst/>
          </a:prstGeom>
        </p:spPr>
        <p:txBody>
          <a:bodyPr wrap="square">
            <a:spAutoFit/>
          </a:bodyPr>
          <a:lstStyle/>
          <a:p>
            <a:r>
              <a:rPr lang="en-US" dirty="0"/>
              <a:t>It is possible to pass it by following the steps:</a:t>
            </a:r>
          </a:p>
          <a:p>
            <a:endParaRPr lang="en-US" b="1" dirty="0" smtClean="0">
              <a:solidFill>
                <a:srgbClr val="FF0000"/>
              </a:solidFill>
            </a:endParaRPr>
          </a:p>
          <a:p>
            <a:r>
              <a:rPr lang="en-US" b="1" dirty="0" smtClean="0">
                <a:solidFill>
                  <a:srgbClr val="FF0000"/>
                </a:solidFill>
              </a:rPr>
              <a:t>"</a:t>
            </a:r>
            <a:r>
              <a:rPr lang="en-US" b="1" dirty="0">
                <a:solidFill>
                  <a:srgbClr val="FF0000"/>
                </a:solidFill>
              </a:rPr>
              <a:t>upper left", "upper right", "lower left", "lower right</a:t>
            </a:r>
            <a:r>
              <a:rPr lang="en-US" dirty="0">
                <a:solidFill>
                  <a:srgbClr val="FF0000"/>
                </a:solidFill>
              </a:rPr>
              <a:t>": </a:t>
            </a:r>
            <a:r>
              <a:rPr lang="en-US" dirty="0"/>
              <a:t>It is located in the appropriate area of the plot.</a:t>
            </a:r>
          </a:p>
          <a:p>
            <a:endParaRPr lang="en-US" b="1" dirty="0" smtClean="0">
              <a:solidFill>
                <a:srgbClr val="FF0000"/>
              </a:solidFill>
            </a:endParaRPr>
          </a:p>
          <a:p>
            <a:r>
              <a:rPr lang="en-US" b="1" dirty="0" smtClean="0">
                <a:solidFill>
                  <a:srgbClr val="FF0000"/>
                </a:solidFill>
              </a:rPr>
              <a:t>"</a:t>
            </a:r>
            <a:r>
              <a:rPr lang="en-US" b="1" dirty="0">
                <a:solidFill>
                  <a:srgbClr val="FF0000"/>
                </a:solidFill>
              </a:rPr>
              <a:t>upper-center", "lower center", "center left", "center right":</a:t>
            </a:r>
            <a:r>
              <a:rPr lang="en-US" dirty="0"/>
              <a:t> It is located at the edge that is in the middle of it.</a:t>
            </a:r>
          </a:p>
          <a:p>
            <a:endParaRPr lang="en-US" b="1" dirty="0" smtClean="0">
              <a:solidFill>
                <a:srgbClr val="FF0000"/>
              </a:solidFill>
            </a:endParaRPr>
          </a:p>
          <a:p>
            <a:r>
              <a:rPr lang="en-US" b="1" dirty="0" smtClean="0">
                <a:solidFill>
                  <a:srgbClr val="FF0000"/>
                </a:solidFill>
              </a:rPr>
              <a:t>"</a:t>
            </a:r>
            <a:r>
              <a:rPr lang="en-US" b="1" dirty="0">
                <a:solidFill>
                  <a:srgbClr val="FF0000"/>
                </a:solidFill>
              </a:rPr>
              <a:t>center":</a:t>
            </a:r>
            <a:r>
              <a:rPr lang="en-US" dirty="0">
                <a:solidFill>
                  <a:srgbClr val="FF0000"/>
                </a:solidFill>
              </a:rPr>
              <a:t> </a:t>
            </a:r>
            <a:r>
              <a:rPr lang="en-US" dirty="0"/>
              <a:t>It is situated in the exact middle of the map.</a:t>
            </a:r>
          </a:p>
          <a:p>
            <a:endParaRPr lang="en-US" b="1" dirty="0" smtClean="0">
              <a:solidFill>
                <a:srgbClr val="FF0000"/>
              </a:solidFill>
            </a:endParaRPr>
          </a:p>
          <a:p>
            <a:r>
              <a:rPr lang="en-US" b="1" dirty="0" smtClean="0">
                <a:solidFill>
                  <a:srgbClr val="FF0000"/>
                </a:solidFill>
              </a:rPr>
              <a:t>"</a:t>
            </a:r>
            <a:r>
              <a:rPr lang="en-US" b="1" dirty="0">
                <a:solidFill>
                  <a:srgbClr val="FF0000"/>
                </a:solidFill>
              </a:rPr>
              <a:t>Best":</a:t>
            </a:r>
            <a:r>
              <a:rPr lang="en-US" dirty="0"/>
              <a:t> It is not placed with the cross-over of artists.</a:t>
            </a:r>
          </a:p>
        </p:txBody>
      </p:sp>
    </p:spTree>
    <p:extLst>
      <p:ext uri="{BB962C8B-B14F-4D97-AF65-F5344CB8AC3E}">
        <p14:creationId xmlns:p14="http://schemas.microsoft.com/office/powerpoint/2010/main" val="40605033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404664"/>
            <a:ext cx="1097160" cy="369332"/>
          </a:xfrm>
          <a:prstGeom prst="rect">
            <a:avLst/>
          </a:prstGeom>
        </p:spPr>
        <p:txBody>
          <a:bodyPr wrap="none">
            <a:spAutoFit/>
          </a:bodyPr>
          <a:lstStyle/>
          <a:p>
            <a:r>
              <a:rPr lang="en-IN" b="1" dirty="0">
                <a:solidFill>
                  <a:srgbClr val="FF0000"/>
                </a:solidFill>
              </a:rPr>
              <a:t>Font Size:</a:t>
            </a:r>
          </a:p>
        </p:txBody>
      </p:sp>
      <p:sp>
        <p:nvSpPr>
          <p:cNvPr id="3" name="Rectangle 2"/>
          <p:cNvSpPr/>
          <p:nvPr/>
        </p:nvSpPr>
        <p:spPr>
          <a:xfrm>
            <a:off x="1123688" y="1268760"/>
            <a:ext cx="2002792" cy="369332"/>
          </a:xfrm>
          <a:prstGeom prst="rect">
            <a:avLst/>
          </a:prstGeom>
        </p:spPr>
        <p:txBody>
          <a:bodyPr wrap="none">
            <a:spAutoFit/>
          </a:bodyPr>
          <a:lstStyle/>
          <a:p>
            <a:r>
              <a:rPr lang="en-IN" dirty="0"/>
              <a:t>legend(</a:t>
            </a:r>
            <a:r>
              <a:rPr lang="en-IN" dirty="0" err="1"/>
              <a:t>fontsize</a:t>
            </a:r>
            <a:r>
              <a:rPr lang="en-IN" dirty="0"/>
              <a:t> = ")</a:t>
            </a:r>
          </a:p>
        </p:txBody>
      </p:sp>
      <p:sp>
        <p:nvSpPr>
          <p:cNvPr id="4" name="Rectangle 3"/>
          <p:cNvSpPr/>
          <p:nvPr/>
        </p:nvSpPr>
        <p:spPr>
          <a:xfrm>
            <a:off x="683568" y="808786"/>
            <a:ext cx="880241" cy="369332"/>
          </a:xfrm>
          <a:prstGeom prst="rect">
            <a:avLst/>
          </a:prstGeom>
        </p:spPr>
        <p:txBody>
          <a:bodyPr wrap="none">
            <a:spAutoFit/>
          </a:bodyPr>
          <a:lstStyle/>
          <a:p>
            <a:r>
              <a:rPr lang="en-IN" b="1" dirty="0">
                <a:solidFill>
                  <a:srgbClr val="FF0000"/>
                </a:solidFill>
              </a:rPr>
              <a:t>Syntax:</a:t>
            </a:r>
            <a:endParaRPr lang="en-IN" dirty="0">
              <a:solidFill>
                <a:srgbClr val="FF0000"/>
              </a:solidFill>
            </a:endParaRPr>
          </a:p>
        </p:txBody>
      </p:sp>
      <p:sp>
        <p:nvSpPr>
          <p:cNvPr id="5" name="Rectangle 4"/>
          <p:cNvSpPr/>
          <p:nvPr/>
        </p:nvSpPr>
        <p:spPr>
          <a:xfrm>
            <a:off x="539552" y="1844824"/>
            <a:ext cx="8496944" cy="369332"/>
          </a:xfrm>
          <a:prstGeom prst="rect">
            <a:avLst/>
          </a:prstGeom>
        </p:spPr>
        <p:txBody>
          <a:bodyPr wrap="square">
            <a:spAutoFit/>
          </a:bodyPr>
          <a:lstStyle/>
          <a:p>
            <a:r>
              <a:rPr lang="en-US" dirty="0"/>
              <a:t>This can be passed as, 'xx-small', 'x-small', 'small', 'medium', 'large', 'x-large', 'xx-large'</a:t>
            </a:r>
            <a:endParaRPr lang="en-IN" dirty="0"/>
          </a:p>
        </p:txBody>
      </p:sp>
      <p:sp>
        <p:nvSpPr>
          <p:cNvPr id="6" name="Rectangle 5"/>
          <p:cNvSpPr/>
          <p:nvPr/>
        </p:nvSpPr>
        <p:spPr>
          <a:xfrm>
            <a:off x="507560" y="2636912"/>
            <a:ext cx="2235612" cy="369332"/>
          </a:xfrm>
          <a:prstGeom prst="rect">
            <a:avLst/>
          </a:prstGeom>
        </p:spPr>
        <p:txBody>
          <a:bodyPr wrap="none">
            <a:spAutoFit/>
          </a:bodyPr>
          <a:lstStyle/>
          <a:p>
            <a:r>
              <a:rPr lang="en-IN" b="1" dirty="0">
                <a:solidFill>
                  <a:srgbClr val="FF0000"/>
                </a:solidFill>
              </a:rPr>
              <a:t>Colour of the </a:t>
            </a:r>
            <a:r>
              <a:rPr lang="en-IN" b="1" dirty="0" smtClean="0">
                <a:solidFill>
                  <a:srgbClr val="FF0000"/>
                </a:solidFill>
              </a:rPr>
              <a:t>Legend:</a:t>
            </a:r>
            <a:endParaRPr lang="en-IN" b="1" dirty="0">
              <a:solidFill>
                <a:srgbClr val="FF0000"/>
              </a:solidFill>
            </a:endParaRPr>
          </a:p>
        </p:txBody>
      </p:sp>
      <p:sp>
        <p:nvSpPr>
          <p:cNvPr id="7" name="Rectangle 6"/>
          <p:cNvSpPr/>
          <p:nvPr/>
        </p:nvSpPr>
        <p:spPr>
          <a:xfrm>
            <a:off x="812008" y="3140968"/>
            <a:ext cx="880241" cy="369332"/>
          </a:xfrm>
          <a:prstGeom prst="rect">
            <a:avLst/>
          </a:prstGeom>
        </p:spPr>
        <p:txBody>
          <a:bodyPr wrap="none">
            <a:spAutoFit/>
          </a:bodyPr>
          <a:lstStyle/>
          <a:p>
            <a:r>
              <a:rPr lang="en-IN" b="1" dirty="0">
                <a:solidFill>
                  <a:srgbClr val="FF0000"/>
                </a:solidFill>
              </a:rPr>
              <a:t>Syntax:</a:t>
            </a:r>
            <a:endParaRPr lang="en-IN" dirty="0">
              <a:solidFill>
                <a:srgbClr val="FF0000"/>
              </a:solidFill>
            </a:endParaRPr>
          </a:p>
        </p:txBody>
      </p:sp>
      <p:sp>
        <p:nvSpPr>
          <p:cNvPr id="8" name="Rectangle 7"/>
          <p:cNvSpPr/>
          <p:nvPr/>
        </p:nvSpPr>
        <p:spPr>
          <a:xfrm>
            <a:off x="1434416" y="3717032"/>
            <a:ext cx="2306401" cy="369332"/>
          </a:xfrm>
          <a:prstGeom prst="rect">
            <a:avLst/>
          </a:prstGeom>
        </p:spPr>
        <p:txBody>
          <a:bodyPr wrap="none">
            <a:spAutoFit/>
          </a:bodyPr>
          <a:lstStyle/>
          <a:p>
            <a:r>
              <a:rPr lang="en-IN" dirty="0"/>
              <a:t>legend(</a:t>
            </a:r>
            <a:r>
              <a:rPr lang="en-IN" dirty="0" err="1"/>
              <a:t>labelcolor</a:t>
            </a:r>
            <a:r>
              <a:rPr lang="en-IN" dirty="0"/>
              <a:t> = ")  </a:t>
            </a:r>
          </a:p>
        </p:txBody>
      </p:sp>
      <p:sp>
        <p:nvSpPr>
          <p:cNvPr id="9" name="Rectangle 8"/>
          <p:cNvSpPr/>
          <p:nvPr/>
        </p:nvSpPr>
        <p:spPr>
          <a:xfrm>
            <a:off x="859548" y="4293096"/>
            <a:ext cx="6232732" cy="369332"/>
          </a:xfrm>
          <a:prstGeom prst="rect">
            <a:avLst/>
          </a:prstGeom>
        </p:spPr>
        <p:txBody>
          <a:bodyPr wrap="square">
            <a:spAutoFit/>
          </a:bodyPr>
          <a:lstStyle/>
          <a:p>
            <a:r>
              <a:rPr lang="en-US" b="1" dirty="0" err="1">
                <a:solidFill>
                  <a:srgbClr val="FF0000"/>
                </a:solidFill>
              </a:rPr>
              <a:t>labelcolor</a:t>
            </a:r>
            <a:r>
              <a:rPr lang="en-US" dirty="0">
                <a:solidFill>
                  <a:srgbClr val="FF0000"/>
                </a:solidFill>
              </a:rPr>
              <a:t>: </a:t>
            </a:r>
            <a:r>
              <a:rPr lang="en-US" dirty="0"/>
              <a:t>is used for changing the </a:t>
            </a:r>
            <a:r>
              <a:rPr lang="en-US" dirty="0" err="1"/>
              <a:t>colour</a:t>
            </a:r>
            <a:r>
              <a:rPr lang="en-US" dirty="0"/>
              <a:t> of the text.</a:t>
            </a:r>
          </a:p>
        </p:txBody>
      </p:sp>
      <p:sp>
        <p:nvSpPr>
          <p:cNvPr id="10" name="Rectangle 9"/>
          <p:cNvSpPr/>
          <p:nvPr/>
        </p:nvSpPr>
        <p:spPr>
          <a:xfrm>
            <a:off x="1434416" y="4688074"/>
            <a:ext cx="2136803" cy="369332"/>
          </a:xfrm>
          <a:prstGeom prst="rect">
            <a:avLst/>
          </a:prstGeom>
        </p:spPr>
        <p:txBody>
          <a:bodyPr wrap="none">
            <a:spAutoFit/>
          </a:bodyPr>
          <a:lstStyle/>
          <a:p>
            <a:r>
              <a:rPr lang="en-IN" dirty="0"/>
              <a:t>legend(</a:t>
            </a:r>
            <a:r>
              <a:rPr lang="en-IN" dirty="0" err="1"/>
              <a:t>facecolor</a:t>
            </a:r>
            <a:r>
              <a:rPr lang="en-IN" dirty="0"/>
              <a:t> = ")</a:t>
            </a:r>
          </a:p>
        </p:txBody>
      </p:sp>
      <p:sp>
        <p:nvSpPr>
          <p:cNvPr id="11" name="Rectangle 10"/>
          <p:cNvSpPr/>
          <p:nvPr/>
        </p:nvSpPr>
        <p:spPr>
          <a:xfrm>
            <a:off x="1252128" y="5157192"/>
            <a:ext cx="6560232" cy="369332"/>
          </a:xfrm>
          <a:prstGeom prst="rect">
            <a:avLst/>
          </a:prstGeom>
        </p:spPr>
        <p:txBody>
          <a:bodyPr wrap="square">
            <a:spAutoFit/>
          </a:bodyPr>
          <a:lstStyle/>
          <a:p>
            <a:r>
              <a:rPr lang="en-US" b="1" dirty="0" err="1">
                <a:solidFill>
                  <a:srgbClr val="FF0000"/>
                </a:solidFill>
              </a:rPr>
              <a:t>facecolor</a:t>
            </a:r>
            <a:r>
              <a:rPr lang="en-US" b="1" dirty="0">
                <a:solidFill>
                  <a:srgbClr val="FF0000"/>
                </a:solidFill>
              </a:rPr>
              <a:t>:</a:t>
            </a:r>
            <a:r>
              <a:rPr lang="en-US" dirty="0"/>
              <a:t> is used for changing the background </a:t>
            </a:r>
            <a:r>
              <a:rPr lang="en-US" dirty="0" err="1"/>
              <a:t>colour</a:t>
            </a:r>
            <a:r>
              <a:rPr lang="en-US" dirty="0"/>
              <a:t> of the legend</a:t>
            </a:r>
          </a:p>
        </p:txBody>
      </p:sp>
      <p:sp>
        <p:nvSpPr>
          <p:cNvPr id="12" name="Rectangle 11"/>
          <p:cNvSpPr/>
          <p:nvPr/>
        </p:nvSpPr>
        <p:spPr>
          <a:xfrm>
            <a:off x="1510718" y="5661248"/>
            <a:ext cx="2153795" cy="369332"/>
          </a:xfrm>
          <a:prstGeom prst="rect">
            <a:avLst/>
          </a:prstGeom>
        </p:spPr>
        <p:txBody>
          <a:bodyPr wrap="none">
            <a:spAutoFit/>
          </a:bodyPr>
          <a:lstStyle/>
          <a:p>
            <a:r>
              <a:rPr lang="en-IN" dirty="0"/>
              <a:t>legend(</a:t>
            </a:r>
            <a:r>
              <a:rPr lang="en-IN" dirty="0" err="1"/>
              <a:t>edgecolor</a:t>
            </a:r>
            <a:r>
              <a:rPr lang="en-IN" dirty="0"/>
              <a:t>=") </a:t>
            </a:r>
          </a:p>
        </p:txBody>
      </p:sp>
      <p:sp>
        <p:nvSpPr>
          <p:cNvPr id="13" name="Rectangle 12"/>
          <p:cNvSpPr/>
          <p:nvPr/>
        </p:nvSpPr>
        <p:spPr>
          <a:xfrm>
            <a:off x="1510718" y="6030580"/>
            <a:ext cx="6661682" cy="369332"/>
          </a:xfrm>
          <a:prstGeom prst="rect">
            <a:avLst/>
          </a:prstGeom>
        </p:spPr>
        <p:txBody>
          <a:bodyPr wrap="square">
            <a:spAutoFit/>
          </a:bodyPr>
          <a:lstStyle/>
          <a:p>
            <a:r>
              <a:rPr lang="en-US" b="1" dirty="0" err="1">
                <a:solidFill>
                  <a:srgbClr val="FF0000"/>
                </a:solidFill>
              </a:rPr>
              <a:t>edgecolor</a:t>
            </a:r>
            <a:r>
              <a:rPr lang="en-US" b="1" dirty="0">
                <a:solidFill>
                  <a:srgbClr val="FF0000"/>
                </a:solidFill>
              </a:rPr>
              <a:t>:</a:t>
            </a:r>
            <a:r>
              <a:rPr lang="en-US" dirty="0"/>
              <a:t> is used for changing the edge </a:t>
            </a:r>
            <a:r>
              <a:rPr lang="en-US" dirty="0" err="1"/>
              <a:t>colour</a:t>
            </a:r>
            <a:r>
              <a:rPr lang="en-US" dirty="0"/>
              <a:t> of the legend</a:t>
            </a:r>
          </a:p>
        </p:txBody>
      </p:sp>
    </p:spTree>
    <p:extLst>
      <p:ext uri="{BB962C8B-B14F-4D97-AF65-F5344CB8AC3E}">
        <p14:creationId xmlns:p14="http://schemas.microsoft.com/office/powerpoint/2010/main" val="188322285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692696"/>
            <a:ext cx="1990160" cy="369332"/>
          </a:xfrm>
          <a:prstGeom prst="rect">
            <a:avLst/>
          </a:prstGeom>
        </p:spPr>
        <p:txBody>
          <a:bodyPr wrap="none">
            <a:spAutoFit/>
          </a:bodyPr>
          <a:lstStyle/>
          <a:p>
            <a:r>
              <a:rPr lang="en-IN" b="1" dirty="0">
                <a:solidFill>
                  <a:srgbClr val="FF0000"/>
                </a:solidFill>
              </a:rPr>
              <a:t>Marker Properties:</a:t>
            </a:r>
          </a:p>
        </p:txBody>
      </p:sp>
      <p:sp>
        <p:nvSpPr>
          <p:cNvPr id="3" name="Rectangle 2"/>
          <p:cNvSpPr/>
          <p:nvPr/>
        </p:nvSpPr>
        <p:spPr>
          <a:xfrm>
            <a:off x="755576" y="1340768"/>
            <a:ext cx="4572000" cy="646331"/>
          </a:xfrm>
          <a:prstGeom prst="rect">
            <a:avLst/>
          </a:prstGeom>
        </p:spPr>
        <p:txBody>
          <a:bodyPr>
            <a:spAutoFit/>
          </a:bodyPr>
          <a:lstStyle/>
          <a:p>
            <a:r>
              <a:rPr lang="en-IN" b="1" dirty="0">
                <a:solidFill>
                  <a:srgbClr val="FF0000"/>
                </a:solidFill>
              </a:rPr>
              <a:t>Syntax:</a:t>
            </a:r>
            <a:endParaRPr lang="en-IN" dirty="0">
              <a:solidFill>
                <a:srgbClr val="FF0000"/>
              </a:solidFill>
            </a:endParaRPr>
          </a:p>
          <a:p>
            <a:r>
              <a:rPr lang="en-IN" dirty="0"/>
              <a:t>legend(</a:t>
            </a:r>
            <a:r>
              <a:rPr lang="en-IN" dirty="0" err="1"/>
              <a:t>markerfirst</a:t>
            </a:r>
            <a:r>
              <a:rPr lang="en-IN" dirty="0"/>
              <a:t> = bool, </a:t>
            </a:r>
            <a:r>
              <a:rPr lang="en-IN" b="1" dirty="0"/>
              <a:t>default</a:t>
            </a:r>
            <a:r>
              <a:rPr lang="en-IN" dirty="0"/>
              <a:t>: True)  </a:t>
            </a:r>
          </a:p>
        </p:txBody>
      </p:sp>
      <p:sp>
        <p:nvSpPr>
          <p:cNvPr id="4" name="Rectangle 3"/>
          <p:cNvSpPr/>
          <p:nvPr/>
        </p:nvSpPr>
        <p:spPr>
          <a:xfrm>
            <a:off x="683568" y="2259443"/>
            <a:ext cx="7488832" cy="646331"/>
          </a:xfrm>
          <a:prstGeom prst="rect">
            <a:avLst/>
          </a:prstGeom>
        </p:spPr>
        <p:txBody>
          <a:bodyPr wrap="square">
            <a:spAutoFit/>
          </a:bodyPr>
          <a:lstStyle/>
          <a:p>
            <a:r>
              <a:rPr lang="en-US" dirty="0"/>
              <a:t>The </a:t>
            </a:r>
            <a:r>
              <a:rPr lang="en-US" dirty="0" err="1"/>
              <a:t>markerfirst</a:t>
            </a:r>
            <a:r>
              <a:rPr lang="en-US" dirty="0"/>
              <a:t> parameter allows us to alter the location of the marker. If we set it to False, the positions of the marker and labels are swapped.</a:t>
            </a:r>
            <a:endParaRPr lang="en-IN" dirty="0"/>
          </a:p>
        </p:txBody>
      </p:sp>
      <p:sp>
        <p:nvSpPr>
          <p:cNvPr id="5" name="Rectangle 4"/>
          <p:cNvSpPr/>
          <p:nvPr/>
        </p:nvSpPr>
        <p:spPr>
          <a:xfrm>
            <a:off x="653856" y="3242548"/>
            <a:ext cx="2098331" cy="369332"/>
          </a:xfrm>
          <a:prstGeom prst="rect">
            <a:avLst/>
          </a:prstGeom>
        </p:spPr>
        <p:txBody>
          <a:bodyPr wrap="none">
            <a:spAutoFit/>
          </a:bodyPr>
          <a:lstStyle/>
          <a:p>
            <a:r>
              <a:rPr lang="en-IN" b="1" dirty="0">
                <a:solidFill>
                  <a:srgbClr val="FF0000"/>
                </a:solidFill>
              </a:rPr>
              <a:t>Changing the Looks:</a:t>
            </a:r>
          </a:p>
        </p:txBody>
      </p:sp>
      <p:sp>
        <p:nvSpPr>
          <p:cNvPr id="6" name="Rectangle 5"/>
          <p:cNvSpPr/>
          <p:nvPr/>
        </p:nvSpPr>
        <p:spPr>
          <a:xfrm>
            <a:off x="971600" y="3933056"/>
            <a:ext cx="7344816" cy="1200329"/>
          </a:xfrm>
          <a:prstGeom prst="rect">
            <a:avLst/>
          </a:prstGeom>
        </p:spPr>
        <p:txBody>
          <a:bodyPr wrap="square">
            <a:spAutoFit/>
          </a:bodyPr>
          <a:lstStyle/>
          <a:p>
            <a:r>
              <a:rPr lang="en-US" b="1" dirty="0">
                <a:solidFill>
                  <a:srgbClr val="FF0000"/>
                </a:solidFill>
              </a:rPr>
              <a:t>shadow:</a:t>
            </a:r>
            <a:r>
              <a:rPr lang="en-US" dirty="0"/>
              <a:t> This argument creates shadows to the legend.</a:t>
            </a:r>
          </a:p>
          <a:p>
            <a:r>
              <a:rPr lang="en-US" b="1" dirty="0" err="1">
                <a:solidFill>
                  <a:srgbClr val="FF0000"/>
                </a:solidFill>
              </a:rPr>
              <a:t>frameon</a:t>
            </a:r>
            <a:r>
              <a:rPr lang="en-US" b="1" dirty="0">
                <a:solidFill>
                  <a:srgbClr val="FF0000"/>
                </a:solidFill>
              </a:rPr>
              <a:t>:</a:t>
            </a:r>
            <a:r>
              <a:rPr lang="en-US" dirty="0"/>
              <a:t> Gives the frame to the legend.</a:t>
            </a:r>
          </a:p>
          <a:p>
            <a:r>
              <a:rPr lang="en-US" b="1" dirty="0" err="1">
                <a:solidFill>
                  <a:srgbClr val="FF0000"/>
                </a:solidFill>
              </a:rPr>
              <a:t>fancybox</a:t>
            </a:r>
            <a:r>
              <a:rPr lang="en-US" b="1" dirty="0">
                <a:solidFill>
                  <a:srgbClr val="FF0000"/>
                </a:solidFill>
              </a:rPr>
              <a:t>:</a:t>
            </a:r>
            <a:r>
              <a:rPr lang="en-US" dirty="0"/>
              <a:t> Gives smooth edges for the title.</a:t>
            </a:r>
          </a:p>
          <a:p>
            <a:r>
              <a:rPr lang="en-US" b="1" dirty="0" err="1">
                <a:solidFill>
                  <a:srgbClr val="FF0000"/>
                </a:solidFill>
              </a:rPr>
              <a:t>framealpha</a:t>
            </a:r>
            <a:r>
              <a:rPr lang="en-US" b="1" dirty="0">
                <a:solidFill>
                  <a:srgbClr val="FF0000"/>
                </a:solidFill>
              </a:rPr>
              <a:t>:</a:t>
            </a:r>
            <a:r>
              <a:rPr lang="en-US" dirty="0"/>
              <a:t> Provides transparency to the background of the legend.</a:t>
            </a:r>
          </a:p>
        </p:txBody>
      </p:sp>
    </p:spTree>
    <p:extLst>
      <p:ext uri="{BB962C8B-B14F-4D97-AF65-F5344CB8AC3E}">
        <p14:creationId xmlns:p14="http://schemas.microsoft.com/office/powerpoint/2010/main" val="7474285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836712"/>
            <a:ext cx="4572000" cy="4524315"/>
          </a:xfrm>
          <a:prstGeom prst="rect">
            <a:avLst/>
          </a:prstGeom>
        </p:spPr>
        <p:txBody>
          <a:bodyPr>
            <a:spAutoFit/>
          </a:bodyPr>
          <a:lstStyle/>
          <a:p>
            <a:r>
              <a:rPr lang="en-IN" dirty="0"/>
              <a:t># First, we will import the required modules  </a:t>
            </a:r>
          </a:p>
          <a:p>
            <a:r>
              <a:rPr lang="en-IN" dirty="0"/>
              <a:t>import </a:t>
            </a:r>
            <a:r>
              <a:rPr lang="en-IN" dirty="0" err="1"/>
              <a:t>matplotlib.pyplot</a:t>
            </a:r>
            <a:r>
              <a:rPr lang="en-IN" dirty="0"/>
              <a:t> as </a:t>
            </a:r>
            <a:r>
              <a:rPr lang="en-IN" dirty="0" err="1"/>
              <a:t>mplot</a:t>
            </a:r>
            <a:r>
              <a:rPr lang="en-IN" dirty="0"/>
              <a:t>  </a:t>
            </a:r>
          </a:p>
          <a:p>
            <a:r>
              <a:rPr lang="en-IN" dirty="0"/>
              <a:t>    </a:t>
            </a:r>
          </a:p>
          <a:p>
            <a:r>
              <a:rPr lang="en-IN" dirty="0"/>
              <a:t># Here, we will plot values  </a:t>
            </a:r>
          </a:p>
          <a:p>
            <a:r>
              <a:rPr lang="en-IN" dirty="0"/>
              <a:t>P = [2, 4, 3, 6, 5, 1]  </a:t>
            </a:r>
          </a:p>
          <a:p>
            <a:r>
              <a:rPr lang="en-IN" dirty="0"/>
              <a:t>Q = [6, 12, 19, 21, 10, 2]  </a:t>
            </a:r>
          </a:p>
          <a:p>
            <a:r>
              <a:rPr lang="en-IN" dirty="0"/>
              <a:t>    </a:t>
            </a:r>
          </a:p>
          <a:p>
            <a:r>
              <a:rPr lang="en-IN" dirty="0"/>
              <a:t># Now, we will plot using </a:t>
            </a:r>
            <a:r>
              <a:rPr lang="en-IN" dirty="0" err="1"/>
              <a:t>matplotlib</a:t>
            </a:r>
            <a:r>
              <a:rPr lang="en-IN" dirty="0"/>
              <a:t>  </a:t>
            </a:r>
          </a:p>
          <a:p>
            <a:r>
              <a:rPr lang="en-IN" dirty="0" err="1"/>
              <a:t>mplot.plot</a:t>
            </a:r>
            <a:r>
              <a:rPr lang="en-IN" dirty="0"/>
              <a:t>(P, label = "P")  </a:t>
            </a:r>
          </a:p>
          <a:p>
            <a:r>
              <a:rPr lang="en-IN" dirty="0" err="1"/>
              <a:t>mplot.plot</a:t>
            </a:r>
            <a:r>
              <a:rPr lang="en-IN" dirty="0"/>
              <a:t>(Q, label = "Q")  </a:t>
            </a:r>
          </a:p>
          <a:p>
            <a:r>
              <a:rPr lang="en-IN" dirty="0"/>
              <a:t>    </a:t>
            </a:r>
          </a:p>
          <a:p>
            <a:r>
              <a:rPr lang="en-IN" dirty="0"/>
              <a:t># Here, we will create the legend and add the colour to it:  </a:t>
            </a:r>
          </a:p>
          <a:p>
            <a:r>
              <a:rPr lang="en-IN" dirty="0" err="1"/>
              <a:t>mplot.legend</a:t>
            </a:r>
            <a:r>
              <a:rPr lang="en-IN" dirty="0"/>
              <a:t>(</a:t>
            </a:r>
            <a:r>
              <a:rPr lang="en-IN" dirty="0" err="1"/>
              <a:t>loc</a:t>
            </a:r>
            <a:r>
              <a:rPr lang="en-IN" dirty="0"/>
              <a:t>='upper left',</a:t>
            </a:r>
            <a:r>
              <a:rPr lang="en-IN" dirty="0" err="1"/>
              <a:t>facecolor</a:t>
            </a:r>
            <a:r>
              <a:rPr lang="en-IN" dirty="0"/>
              <a:t>='red',</a:t>
            </a:r>
            <a:r>
              <a:rPr lang="en-IN" dirty="0" err="1"/>
              <a:t>edgecolor</a:t>
            </a:r>
            <a:r>
              <a:rPr lang="en-IN" dirty="0"/>
              <a:t>='black',</a:t>
            </a:r>
            <a:r>
              <a:rPr lang="en-IN" dirty="0" err="1"/>
              <a:t>fontsize</a:t>
            </a:r>
            <a:r>
              <a:rPr lang="en-IN" dirty="0"/>
              <a:t>='xx-</a:t>
            </a:r>
            <a:r>
              <a:rPr lang="en-IN" dirty="0" err="1"/>
              <a:t>large',shadow</a:t>
            </a:r>
            <a:r>
              <a:rPr lang="en-IN" dirty="0"/>
              <a:t>=True)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1523711"/>
            <a:ext cx="3289526" cy="2158208"/>
          </a:xfrm>
          <a:prstGeom prst="rect">
            <a:avLst/>
          </a:prstGeom>
        </p:spPr>
      </p:pic>
    </p:spTree>
    <p:extLst>
      <p:ext uri="{BB962C8B-B14F-4D97-AF65-F5344CB8AC3E}">
        <p14:creationId xmlns:p14="http://schemas.microsoft.com/office/powerpoint/2010/main" val="39261441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332656"/>
            <a:ext cx="3979744" cy="584775"/>
          </a:xfrm>
          <a:prstGeom prst="rect">
            <a:avLst/>
          </a:prstGeom>
        </p:spPr>
        <p:txBody>
          <a:bodyPr wrap="none">
            <a:spAutoFit/>
          </a:bodyPr>
          <a:lstStyle/>
          <a:p>
            <a:r>
              <a:rPr lang="en-IN" sz="3200" b="1" dirty="0">
                <a:solidFill>
                  <a:srgbClr val="7030A0"/>
                </a:solidFill>
                <a:latin typeface="+mj-lt"/>
              </a:rPr>
              <a:t>Customizing </a:t>
            </a:r>
            <a:r>
              <a:rPr lang="en-IN" sz="3200" b="1" dirty="0" err="1">
                <a:solidFill>
                  <a:srgbClr val="7030A0"/>
                </a:solidFill>
                <a:latin typeface="+mj-lt"/>
              </a:rPr>
              <a:t>Colorbars</a:t>
            </a:r>
            <a:endParaRPr lang="en-IN" sz="3200" b="1" dirty="0">
              <a:solidFill>
                <a:srgbClr val="7030A0"/>
              </a:solidFill>
              <a:latin typeface="+mj-lt"/>
            </a:endParaRPr>
          </a:p>
        </p:txBody>
      </p:sp>
      <p:sp>
        <p:nvSpPr>
          <p:cNvPr id="3" name="Rectangle 2"/>
          <p:cNvSpPr/>
          <p:nvPr/>
        </p:nvSpPr>
        <p:spPr>
          <a:xfrm>
            <a:off x="125760" y="1196752"/>
            <a:ext cx="8478688" cy="646331"/>
          </a:xfrm>
          <a:prstGeom prst="rect">
            <a:avLst/>
          </a:prstGeom>
        </p:spPr>
        <p:txBody>
          <a:bodyPr wrap="square">
            <a:spAutoFit/>
          </a:bodyPr>
          <a:lstStyle/>
          <a:p>
            <a:r>
              <a:rPr lang="en-US" dirty="0" err="1"/>
              <a:t>Colorbars</a:t>
            </a:r>
            <a:r>
              <a:rPr lang="en-US" dirty="0"/>
              <a:t> are a visualization of the mapping from scalar values to colors. In </a:t>
            </a:r>
            <a:r>
              <a:rPr lang="en-US" u="sng" dirty="0" err="1">
                <a:hlinkClick r:id="rId2"/>
              </a:rPr>
              <a:t>Matplotlib</a:t>
            </a:r>
            <a:r>
              <a:rPr lang="en-US" dirty="0"/>
              <a:t> they are drawn into a dedicated axis.</a:t>
            </a:r>
            <a:endParaRPr lang="en-IN" dirty="0"/>
          </a:p>
        </p:txBody>
      </p:sp>
      <p:sp>
        <p:nvSpPr>
          <p:cNvPr id="4" name="Rectangle 3"/>
          <p:cNvSpPr/>
          <p:nvPr/>
        </p:nvSpPr>
        <p:spPr>
          <a:xfrm>
            <a:off x="179512" y="2204864"/>
            <a:ext cx="8136904" cy="369332"/>
          </a:xfrm>
          <a:prstGeom prst="rect">
            <a:avLst/>
          </a:prstGeom>
        </p:spPr>
        <p:txBody>
          <a:bodyPr wrap="square">
            <a:spAutoFit/>
          </a:bodyPr>
          <a:lstStyle/>
          <a:p>
            <a:r>
              <a:rPr lang="en-US" b="1" dirty="0"/>
              <a:t>Note: </a:t>
            </a:r>
            <a:r>
              <a:rPr lang="en-US" dirty="0" err="1"/>
              <a:t>Colorbars</a:t>
            </a:r>
            <a:r>
              <a:rPr lang="en-US" dirty="0"/>
              <a:t> are typically created through </a:t>
            </a:r>
            <a:r>
              <a:rPr lang="en-US" b="1" dirty="0" err="1"/>
              <a:t>Figure.colorbar</a:t>
            </a:r>
            <a:r>
              <a:rPr lang="en-US" dirty="0"/>
              <a:t> or its </a:t>
            </a:r>
            <a:r>
              <a:rPr lang="en-US" u="sng" dirty="0" err="1">
                <a:hlinkClick r:id="rId3"/>
              </a:rPr>
              <a:t>pyplot</a:t>
            </a:r>
            <a:r>
              <a:rPr lang="en-US" dirty="0"/>
              <a:t> wrapper</a:t>
            </a:r>
            <a:endParaRPr lang="en-IN" dirty="0"/>
          </a:p>
        </p:txBody>
      </p:sp>
      <p:sp>
        <p:nvSpPr>
          <p:cNvPr id="5" name="Rectangle 4"/>
          <p:cNvSpPr/>
          <p:nvPr/>
        </p:nvSpPr>
        <p:spPr>
          <a:xfrm>
            <a:off x="251520" y="2832176"/>
            <a:ext cx="7560840" cy="923330"/>
          </a:xfrm>
          <a:prstGeom prst="rect">
            <a:avLst/>
          </a:prstGeom>
        </p:spPr>
        <p:txBody>
          <a:bodyPr wrap="square">
            <a:spAutoFit/>
          </a:bodyPr>
          <a:lstStyle/>
          <a:p>
            <a:pPr fontAlgn="base"/>
            <a:r>
              <a:rPr lang="en-US" b="1" dirty="0" err="1">
                <a:solidFill>
                  <a:srgbClr val="FF0000"/>
                </a:solidFill>
              </a:rPr>
              <a:t>matplotlib.pyplot.colorbar</a:t>
            </a:r>
            <a:r>
              <a:rPr lang="en-US" b="1" dirty="0">
                <a:solidFill>
                  <a:srgbClr val="FF0000"/>
                </a:solidFill>
              </a:rPr>
              <a:t>() in python</a:t>
            </a:r>
          </a:p>
          <a:p>
            <a:pPr fontAlgn="base"/>
            <a:r>
              <a:rPr lang="en-US" dirty="0"/>
              <a:t>The </a:t>
            </a:r>
            <a:r>
              <a:rPr lang="en-US" b="1" dirty="0" err="1"/>
              <a:t>colorbar</a:t>
            </a:r>
            <a:r>
              <a:rPr lang="en-US" b="1" dirty="0"/>
              <a:t>() function</a:t>
            </a:r>
            <a:r>
              <a:rPr lang="en-US" dirty="0"/>
              <a:t> in </a:t>
            </a:r>
            <a:r>
              <a:rPr lang="en-US" dirty="0" err="1"/>
              <a:t>pyplot</a:t>
            </a:r>
            <a:r>
              <a:rPr lang="en-US" dirty="0"/>
              <a:t> module of </a:t>
            </a:r>
            <a:r>
              <a:rPr lang="en-US" dirty="0" err="1"/>
              <a:t>matplotlib</a:t>
            </a:r>
            <a:r>
              <a:rPr lang="en-US" dirty="0"/>
              <a:t> adds a </a:t>
            </a:r>
            <a:r>
              <a:rPr lang="en-US" dirty="0" err="1"/>
              <a:t>colorbar</a:t>
            </a:r>
            <a:r>
              <a:rPr lang="en-US" dirty="0"/>
              <a:t> to a plot indicating the color scale.</a:t>
            </a:r>
          </a:p>
        </p:txBody>
      </p:sp>
      <p:sp>
        <p:nvSpPr>
          <p:cNvPr id="6" name="Rectangle 5"/>
          <p:cNvSpPr/>
          <p:nvPr/>
        </p:nvSpPr>
        <p:spPr>
          <a:xfrm>
            <a:off x="467544" y="4077072"/>
            <a:ext cx="8208912" cy="369332"/>
          </a:xfrm>
          <a:prstGeom prst="rect">
            <a:avLst/>
          </a:prstGeom>
        </p:spPr>
        <p:txBody>
          <a:bodyPr wrap="square">
            <a:spAutoFit/>
          </a:bodyPr>
          <a:lstStyle/>
          <a:p>
            <a:r>
              <a:rPr lang="en-IN" b="1" i="1" dirty="0" err="1">
                <a:solidFill>
                  <a:srgbClr val="FF0000"/>
                </a:solidFill>
              </a:rPr>
              <a:t>Syntax:</a:t>
            </a:r>
            <a:r>
              <a:rPr lang="en-IN" i="1" dirty="0" err="1"/>
              <a:t>matplotlib.pyplot.colorbar</a:t>
            </a:r>
            <a:r>
              <a:rPr lang="en-IN" i="1" dirty="0"/>
              <a:t>(</a:t>
            </a:r>
            <a:r>
              <a:rPr lang="en-IN" i="1" dirty="0" err="1"/>
              <a:t>mappable</a:t>
            </a:r>
            <a:r>
              <a:rPr lang="en-IN" i="1" dirty="0"/>
              <a:t>=None, </a:t>
            </a:r>
            <a:r>
              <a:rPr lang="en-IN" i="1" dirty="0" err="1"/>
              <a:t>cax</a:t>
            </a:r>
            <a:r>
              <a:rPr lang="en-IN" i="1" dirty="0"/>
              <a:t>=None, </a:t>
            </a:r>
            <a:r>
              <a:rPr lang="en-IN" i="1" dirty="0" err="1"/>
              <a:t>ax</a:t>
            </a:r>
            <a:r>
              <a:rPr lang="en-IN" i="1" dirty="0"/>
              <a:t>=None, **</a:t>
            </a:r>
            <a:r>
              <a:rPr lang="en-IN" i="1" dirty="0" err="1"/>
              <a:t>kwarg</a:t>
            </a:r>
            <a:r>
              <a:rPr lang="en-IN" i="1" dirty="0"/>
              <a:t>)</a:t>
            </a:r>
            <a:endParaRPr lang="en-IN" dirty="0"/>
          </a:p>
        </p:txBody>
      </p:sp>
    </p:spTree>
    <p:extLst>
      <p:ext uri="{BB962C8B-B14F-4D97-AF65-F5344CB8AC3E}">
        <p14:creationId xmlns:p14="http://schemas.microsoft.com/office/powerpoint/2010/main" val="341115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43808" y="188640"/>
            <a:ext cx="4152099" cy="769441"/>
          </a:xfrm>
          <a:prstGeom prst="rect">
            <a:avLst/>
          </a:prstGeom>
        </p:spPr>
        <p:txBody>
          <a:bodyPr wrap="none">
            <a:spAutoFit/>
          </a:bodyPr>
          <a:lstStyle/>
          <a:p>
            <a:r>
              <a:rPr lang="en-IN" sz="4400" b="1" dirty="0">
                <a:solidFill>
                  <a:srgbClr val="7030A0"/>
                </a:solidFill>
              </a:rPr>
              <a:t>Simple Line Plots</a:t>
            </a:r>
          </a:p>
        </p:txBody>
      </p:sp>
      <p:sp>
        <p:nvSpPr>
          <p:cNvPr id="3" name="Rectangle 2"/>
          <p:cNvSpPr/>
          <p:nvPr/>
        </p:nvSpPr>
        <p:spPr>
          <a:xfrm>
            <a:off x="4709907" y="1179343"/>
            <a:ext cx="4110565" cy="1200329"/>
          </a:xfrm>
          <a:prstGeom prst="rect">
            <a:avLst/>
          </a:prstGeom>
        </p:spPr>
        <p:txBody>
          <a:bodyPr wrap="square">
            <a:spAutoFit/>
          </a:bodyPr>
          <a:lstStyle/>
          <a:p>
            <a:r>
              <a:rPr lang="en-IN" dirty="0" smtClean="0"/>
              <a:t>import </a:t>
            </a:r>
            <a:r>
              <a:rPr lang="en-IN" dirty="0" err="1" smtClean="0"/>
              <a:t>matplotlib.pyplot</a:t>
            </a:r>
            <a:r>
              <a:rPr lang="en-IN" dirty="0" smtClean="0"/>
              <a:t> as </a:t>
            </a:r>
            <a:r>
              <a:rPr lang="en-IN" dirty="0" err="1" smtClean="0"/>
              <a:t>plt</a:t>
            </a:r>
            <a:endParaRPr lang="en-IN" dirty="0" smtClean="0"/>
          </a:p>
          <a:p>
            <a:r>
              <a:rPr lang="en-IN" dirty="0" err="1" smtClean="0"/>
              <a:t>plt.plot</a:t>
            </a:r>
            <a:r>
              <a:rPr lang="en-IN" dirty="0" smtClean="0"/>
              <a:t>([1, 2, 3, 4])</a:t>
            </a:r>
          </a:p>
          <a:p>
            <a:r>
              <a:rPr lang="en-IN" dirty="0" err="1" smtClean="0"/>
              <a:t>plt.ylabel</a:t>
            </a:r>
            <a:r>
              <a:rPr lang="en-IN" dirty="0" smtClean="0"/>
              <a:t>('some numbers')</a:t>
            </a:r>
          </a:p>
          <a:p>
            <a:r>
              <a:rPr lang="en-IN" dirty="0" err="1" smtClean="0"/>
              <a:t>plt.show</a:t>
            </a:r>
            <a:r>
              <a:rPr lang="en-IN" dirty="0" smtClean="0"/>
              <a:t>()</a:t>
            </a:r>
            <a:endParaRPr lang="en-IN"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99992" y="2996953"/>
            <a:ext cx="4051970" cy="3038978"/>
          </a:xfrm>
          <a:prstGeom prst="rect">
            <a:avLst/>
          </a:prstGeom>
        </p:spPr>
      </p:pic>
      <p:sp>
        <p:nvSpPr>
          <p:cNvPr id="5" name="Content Placeholder 2"/>
          <p:cNvSpPr>
            <a:spLocks noGrp="1"/>
          </p:cNvSpPr>
          <p:nvPr/>
        </p:nvSpPr>
        <p:spPr>
          <a:xfrm>
            <a:off x="228600" y="1140616"/>
            <a:ext cx="4343400" cy="460181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smtClean="0">
                <a:solidFill>
                  <a:srgbClr val="FF0000"/>
                </a:solidFill>
              </a:rPr>
              <a:t>Note</a:t>
            </a:r>
            <a:r>
              <a:rPr lang="en-US" sz="2000" dirty="0" smtClean="0"/>
              <a:t>: if </a:t>
            </a:r>
            <a:r>
              <a:rPr lang="en-US" sz="2000" dirty="0"/>
              <a:t>you provide a single list or array to the </a:t>
            </a:r>
            <a:r>
              <a:rPr lang="en-US" sz="2000" b="1" dirty="0">
                <a:solidFill>
                  <a:srgbClr val="0070C0"/>
                </a:solidFill>
                <a:latin typeface="Courier New" panose="02070309020205020404" pitchFamily="49" charset="0"/>
                <a:cs typeface="Courier New" panose="02070309020205020404" pitchFamily="49" charset="0"/>
              </a:rPr>
              <a:t>plot()</a:t>
            </a:r>
            <a:r>
              <a:rPr lang="en-US" sz="2000" b="1" dirty="0">
                <a:solidFill>
                  <a:srgbClr val="0070C0"/>
                </a:solidFill>
                <a:latin typeface="Arial" panose="020B0604020202020204" pitchFamily="34" charset="0"/>
                <a:cs typeface="Arial" panose="020B0604020202020204" pitchFamily="34" charset="0"/>
              </a:rPr>
              <a:t> </a:t>
            </a:r>
            <a:r>
              <a:rPr lang="en-US" sz="2000" dirty="0"/>
              <a:t>command</a:t>
            </a:r>
            <a:r>
              <a:rPr lang="en-US" sz="2000" dirty="0" smtClean="0"/>
              <a:t>, </a:t>
            </a:r>
          </a:p>
          <a:p>
            <a:pPr lvl="1"/>
            <a:endParaRPr lang="en-US" sz="1000" dirty="0" smtClean="0"/>
          </a:p>
          <a:p>
            <a:pPr lvl="1"/>
            <a:r>
              <a:rPr lang="en-US" sz="1600" dirty="0" smtClean="0"/>
              <a:t>then </a:t>
            </a:r>
            <a:r>
              <a:rPr lang="en-US" sz="1600" b="1" dirty="0" err="1">
                <a:solidFill>
                  <a:srgbClr val="0070C0"/>
                </a:solidFill>
                <a:latin typeface="Courier New" panose="02070309020205020404" pitchFamily="49" charset="0"/>
                <a:cs typeface="Courier New" panose="02070309020205020404" pitchFamily="49" charset="0"/>
              </a:rPr>
              <a:t>matplotlib</a:t>
            </a:r>
            <a:r>
              <a:rPr lang="en-US" sz="1600" dirty="0"/>
              <a:t> assumes it is a sequence of </a:t>
            </a:r>
            <a:r>
              <a:rPr lang="en-US" sz="1600" b="1" dirty="0">
                <a:solidFill>
                  <a:srgbClr val="0070C0"/>
                </a:solidFill>
                <a:latin typeface="Courier New" panose="02070309020205020404" pitchFamily="49" charset="0"/>
                <a:cs typeface="Courier New" panose="02070309020205020404" pitchFamily="49" charset="0"/>
              </a:rPr>
              <a:t>y values</a:t>
            </a:r>
            <a:r>
              <a:rPr lang="en-US" sz="1600" dirty="0"/>
              <a:t>, and </a:t>
            </a:r>
            <a:endParaRPr lang="en-US" sz="1600" dirty="0" smtClean="0"/>
          </a:p>
          <a:p>
            <a:pPr lvl="1"/>
            <a:endParaRPr lang="en-US" sz="1000" dirty="0" smtClean="0"/>
          </a:p>
          <a:p>
            <a:pPr lvl="1"/>
            <a:r>
              <a:rPr lang="en-US" sz="1600" dirty="0" smtClean="0"/>
              <a:t>automatically </a:t>
            </a:r>
            <a:r>
              <a:rPr lang="en-US" sz="1600" dirty="0"/>
              <a:t>generates </a:t>
            </a:r>
            <a:r>
              <a:rPr lang="en-US" sz="1600" dirty="0" smtClean="0"/>
              <a:t>the</a:t>
            </a:r>
            <a:br>
              <a:rPr lang="en-US" sz="1600" dirty="0" smtClean="0"/>
            </a:br>
            <a:r>
              <a:rPr lang="en-US" sz="1600" b="1" dirty="0">
                <a:solidFill>
                  <a:srgbClr val="0070C0"/>
                </a:solidFill>
                <a:latin typeface="Courier New" panose="02070309020205020404" pitchFamily="49" charset="0"/>
                <a:cs typeface="Courier New" panose="02070309020205020404" pitchFamily="49" charset="0"/>
              </a:rPr>
              <a:t>x values </a:t>
            </a:r>
            <a:r>
              <a:rPr lang="en-US" sz="1600" dirty="0"/>
              <a:t>for you. </a:t>
            </a:r>
            <a:endParaRPr lang="en-US" sz="1600" dirty="0" smtClean="0"/>
          </a:p>
          <a:p>
            <a:endParaRPr lang="en-US" sz="1050" dirty="0" smtClean="0"/>
          </a:p>
          <a:p>
            <a:r>
              <a:rPr lang="en-US" sz="2000" dirty="0" smtClean="0"/>
              <a:t>Since </a:t>
            </a:r>
            <a:r>
              <a:rPr lang="en-US" sz="2000" dirty="0"/>
              <a:t>python ranges start with </a:t>
            </a:r>
            <a:r>
              <a:rPr lang="en-US" sz="2000" b="1" dirty="0">
                <a:solidFill>
                  <a:srgbClr val="0070C0"/>
                </a:solidFill>
                <a:latin typeface="Courier New" panose="02070309020205020404" pitchFamily="49" charset="0"/>
                <a:cs typeface="Courier New" panose="02070309020205020404" pitchFamily="49" charset="0"/>
              </a:rPr>
              <a:t>0</a:t>
            </a:r>
            <a:r>
              <a:rPr lang="en-US" sz="2000" dirty="0" smtClean="0"/>
              <a:t>,</a:t>
            </a:r>
            <a:br>
              <a:rPr lang="en-US" sz="2000" dirty="0" smtClean="0"/>
            </a:br>
            <a:r>
              <a:rPr lang="en-US" sz="2000" dirty="0" smtClean="0"/>
              <a:t>the </a:t>
            </a:r>
            <a:r>
              <a:rPr lang="en-US" sz="2000" dirty="0"/>
              <a:t>default </a:t>
            </a:r>
            <a:r>
              <a:rPr lang="en-US" sz="2000" b="1" dirty="0">
                <a:solidFill>
                  <a:srgbClr val="0070C0"/>
                </a:solidFill>
                <a:latin typeface="Courier New" panose="02070309020205020404" pitchFamily="49" charset="0"/>
                <a:cs typeface="Courier New" panose="02070309020205020404" pitchFamily="49" charset="0"/>
              </a:rPr>
              <a:t>x</a:t>
            </a:r>
            <a:r>
              <a:rPr lang="en-US" sz="2000" dirty="0"/>
              <a:t> vector has the same length as </a:t>
            </a:r>
            <a:r>
              <a:rPr lang="en-US" sz="2000" b="1" dirty="0">
                <a:solidFill>
                  <a:srgbClr val="0070C0"/>
                </a:solidFill>
                <a:latin typeface="Courier New" panose="02070309020205020404" pitchFamily="49" charset="0"/>
                <a:cs typeface="Courier New" panose="02070309020205020404" pitchFamily="49" charset="0"/>
              </a:rPr>
              <a:t>y</a:t>
            </a:r>
            <a:r>
              <a:rPr lang="en-US" sz="2000" dirty="0"/>
              <a:t> but starts with </a:t>
            </a:r>
            <a:r>
              <a:rPr lang="en-US" sz="2000" b="1" dirty="0">
                <a:solidFill>
                  <a:srgbClr val="0070C0"/>
                </a:solidFill>
                <a:latin typeface="Courier New" panose="02070309020205020404" pitchFamily="49" charset="0"/>
                <a:cs typeface="Courier New" panose="02070309020205020404" pitchFamily="49" charset="0"/>
              </a:rPr>
              <a:t>0</a:t>
            </a:r>
            <a:r>
              <a:rPr lang="en-US" sz="2000" dirty="0"/>
              <a:t>. </a:t>
            </a:r>
            <a:endParaRPr lang="en-US" sz="2000" dirty="0" smtClean="0"/>
          </a:p>
          <a:p>
            <a:endParaRPr lang="en-US" sz="1000" dirty="0" smtClean="0"/>
          </a:p>
          <a:p>
            <a:pPr lvl="1"/>
            <a:r>
              <a:rPr lang="en-US" sz="1600" dirty="0" smtClean="0"/>
              <a:t>Hence </a:t>
            </a:r>
            <a:r>
              <a:rPr lang="en-US" sz="1600" dirty="0"/>
              <a:t>the </a:t>
            </a:r>
            <a:r>
              <a:rPr lang="en-US" sz="2000" b="1" dirty="0">
                <a:solidFill>
                  <a:srgbClr val="0070C0"/>
                </a:solidFill>
                <a:latin typeface="Courier New" panose="02070309020205020404" pitchFamily="49" charset="0"/>
                <a:cs typeface="Courier New" panose="02070309020205020404" pitchFamily="49" charset="0"/>
              </a:rPr>
              <a:t>x</a:t>
            </a:r>
            <a:r>
              <a:rPr lang="en-US" sz="1600" dirty="0"/>
              <a:t> data </a:t>
            </a:r>
            <a:r>
              <a:rPr lang="en-US" sz="1600" dirty="0" smtClean="0"/>
              <a:t>are</a:t>
            </a:r>
            <a:r>
              <a:rPr lang="en-US" sz="1600" b="1" dirty="0" smtClean="0">
                <a:solidFill>
                  <a:srgbClr val="0070C0"/>
                </a:solidFill>
                <a:latin typeface="Courier New" panose="02070309020205020404" pitchFamily="49" charset="0"/>
                <a:cs typeface="Courier New" panose="02070309020205020404" pitchFamily="49" charset="0"/>
              </a:rPr>
              <a:t>[0</a:t>
            </a:r>
            <a:r>
              <a:rPr lang="en-US" sz="1600" b="1" dirty="0">
                <a:solidFill>
                  <a:srgbClr val="0070C0"/>
                </a:solidFill>
                <a:latin typeface="Courier New" panose="02070309020205020404" pitchFamily="49" charset="0"/>
                <a:cs typeface="Courier New" panose="02070309020205020404" pitchFamily="49" charset="0"/>
              </a:rPr>
              <a:t>, 1, 2, 3]</a:t>
            </a:r>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9414950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908720"/>
            <a:ext cx="6768752" cy="3693319"/>
          </a:xfrm>
          <a:prstGeom prst="rect">
            <a:avLst/>
          </a:prstGeom>
        </p:spPr>
        <p:txBody>
          <a:bodyPr wrap="square">
            <a:spAutoFit/>
          </a:bodyPr>
          <a:lstStyle/>
          <a:p>
            <a:pPr fontAlgn="base"/>
            <a:r>
              <a:rPr lang="en-US" b="1" i="1" dirty="0">
                <a:solidFill>
                  <a:srgbClr val="FF0000"/>
                </a:solidFill>
              </a:rPr>
              <a:t>Parameters:</a:t>
            </a:r>
            <a:endParaRPr lang="en-US" i="1" dirty="0">
              <a:solidFill>
                <a:srgbClr val="FF0000"/>
              </a:solidFill>
            </a:endParaRPr>
          </a:p>
          <a:p>
            <a:pPr fontAlgn="base"/>
            <a:r>
              <a:rPr lang="en-US" b="1" i="1" dirty="0"/>
              <a:t>ax:</a:t>
            </a:r>
            <a:r>
              <a:rPr lang="en-US" i="1" dirty="0"/>
              <a:t> This parameter is an optional parameter and it contains Axes or</a:t>
            </a:r>
            <a:r>
              <a:rPr lang="en-US" b="1" i="1" dirty="0"/>
              <a:t> </a:t>
            </a:r>
            <a:r>
              <a:rPr lang="en-US" i="1" dirty="0"/>
              <a:t>list of Axes.</a:t>
            </a:r>
          </a:p>
          <a:p>
            <a:pPr fontAlgn="base"/>
            <a:r>
              <a:rPr lang="en-US" b="1" i="1" dirty="0"/>
              <a:t>**</a:t>
            </a:r>
            <a:r>
              <a:rPr lang="en-US" b="1" i="1" dirty="0" err="1"/>
              <a:t>kwarg</a:t>
            </a:r>
            <a:r>
              <a:rPr lang="en-US" i="1" dirty="0"/>
              <a:t>(keyword arguments): This parameter is an optional parameter and are of two kinds:   </a:t>
            </a:r>
          </a:p>
          <a:p>
            <a:pPr fontAlgn="base"/>
            <a:r>
              <a:rPr lang="en-US" b="1" i="1" dirty="0" err="1"/>
              <a:t>colorbar</a:t>
            </a:r>
            <a:r>
              <a:rPr lang="en-US" b="1" i="1" dirty="0"/>
              <a:t> properties:</a:t>
            </a:r>
            <a:endParaRPr lang="en-US" i="1" dirty="0"/>
          </a:p>
          <a:p>
            <a:pPr fontAlgn="base"/>
            <a:r>
              <a:rPr lang="en-US" b="1" i="1" dirty="0"/>
              <a:t>extend:</a:t>
            </a:r>
            <a:r>
              <a:rPr lang="en-US" i="1" dirty="0"/>
              <a:t>{‘neither’, ‘both’, ‘min’, ‘max’} makes pointed end(s) for out-of-range</a:t>
            </a:r>
            <a:br>
              <a:rPr lang="en-US" i="1" dirty="0"/>
            </a:br>
            <a:r>
              <a:rPr lang="en-US" i="1" dirty="0"/>
              <a:t>values.   </a:t>
            </a:r>
          </a:p>
          <a:p>
            <a:pPr fontAlgn="base"/>
            <a:r>
              <a:rPr lang="en-US" b="1" i="1" dirty="0" err="1"/>
              <a:t>label:</a:t>
            </a:r>
            <a:r>
              <a:rPr lang="en-US" i="1" dirty="0" err="1"/>
              <a:t>The</a:t>
            </a:r>
            <a:r>
              <a:rPr lang="en-US" i="1" dirty="0"/>
              <a:t> label on the </a:t>
            </a:r>
            <a:r>
              <a:rPr lang="en-US" i="1" dirty="0" err="1"/>
              <a:t>colorbar’s</a:t>
            </a:r>
            <a:r>
              <a:rPr lang="en-US" i="1" dirty="0"/>
              <a:t> long axis.  </a:t>
            </a:r>
          </a:p>
          <a:p>
            <a:pPr fontAlgn="base"/>
            <a:r>
              <a:rPr lang="en-US" b="1" i="1" dirty="0" err="1"/>
              <a:t>ticks</a:t>
            </a:r>
            <a:r>
              <a:rPr lang="en-US" i="1" dirty="0" err="1"/>
              <a:t>:None</a:t>
            </a:r>
            <a:r>
              <a:rPr lang="en-US" i="1" dirty="0"/>
              <a:t> or list of ticks or Locator.     </a:t>
            </a:r>
          </a:p>
          <a:p>
            <a:pPr fontAlgn="base"/>
            <a:r>
              <a:rPr lang="en-US" b="1" i="1" dirty="0" err="1"/>
              <a:t>Returns:</a:t>
            </a:r>
            <a:r>
              <a:rPr lang="en-US" i="1" dirty="0" err="1"/>
              <a:t>colorbar</a:t>
            </a:r>
            <a:r>
              <a:rPr lang="en-US" i="1" dirty="0"/>
              <a:t> which is an instance of the class ‘</a:t>
            </a:r>
            <a:r>
              <a:rPr lang="en-US" i="1" dirty="0" err="1"/>
              <a:t>matplotlib.colorbar.Colorbar</a:t>
            </a:r>
            <a:r>
              <a:rPr lang="en-US" i="1" dirty="0"/>
              <a:t>’.     </a:t>
            </a:r>
          </a:p>
        </p:txBody>
      </p:sp>
    </p:spTree>
    <p:extLst>
      <p:ext uri="{BB962C8B-B14F-4D97-AF65-F5344CB8AC3E}">
        <p14:creationId xmlns:p14="http://schemas.microsoft.com/office/powerpoint/2010/main" val="14908284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548680"/>
            <a:ext cx="4354462" cy="369332"/>
          </a:xfrm>
          <a:prstGeom prst="rect">
            <a:avLst/>
          </a:prstGeom>
        </p:spPr>
        <p:txBody>
          <a:bodyPr wrap="none">
            <a:spAutoFit/>
          </a:bodyPr>
          <a:lstStyle/>
          <a:p>
            <a:r>
              <a:rPr lang="en-US" b="1" dirty="0">
                <a:solidFill>
                  <a:srgbClr val="7030A0"/>
                </a:solidFill>
              </a:rPr>
              <a:t> </a:t>
            </a:r>
            <a:r>
              <a:rPr lang="en-US" dirty="0">
                <a:solidFill>
                  <a:srgbClr val="7030A0"/>
                </a:solidFill>
              </a:rPr>
              <a:t>To</a:t>
            </a:r>
            <a:r>
              <a:rPr lang="en-US" b="1" dirty="0">
                <a:solidFill>
                  <a:srgbClr val="7030A0"/>
                </a:solidFill>
              </a:rPr>
              <a:t> </a:t>
            </a:r>
            <a:r>
              <a:rPr lang="en-US" dirty="0">
                <a:solidFill>
                  <a:srgbClr val="7030A0"/>
                </a:solidFill>
              </a:rPr>
              <a:t>Add a horizontal </a:t>
            </a:r>
            <a:r>
              <a:rPr lang="en-US" dirty="0" err="1">
                <a:solidFill>
                  <a:srgbClr val="7030A0"/>
                </a:solidFill>
              </a:rPr>
              <a:t>colorbar</a:t>
            </a:r>
            <a:r>
              <a:rPr lang="en-US" dirty="0">
                <a:solidFill>
                  <a:srgbClr val="7030A0"/>
                </a:solidFill>
              </a:rPr>
              <a:t> to a scatterplot</a:t>
            </a:r>
            <a:endParaRPr lang="en-IN" dirty="0">
              <a:solidFill>
                <a:srgbClr val="7030A0"/>
              </a:solidFill>
            </a:endParaRPr>
          </a:p>
        </p:txBody>
      </p:sp>
      <p:sp>
        <p:nvSpPr>
          <p:cNvPr id="3" name="Rectangle 2"/>
          <p:cNvSpPr/>
          <p:nvPr/>
        </p:nvSpPr>
        <p:spPr>
          <a:xfrm>
            <a:off x="179512" y="918012"/>
            <a:ext cx="6318448" cy="5632311"/>
          </a:xfrm>
          <a:prstGeom prst="rect">
            <a:avLst/>
          </a:prstGeom>
        </p:spPr>
        <p:txBody>
          <a:bodyPr wrap="square">
            <a:spAutoFit/>
          </a:bodyPr>
          <a:lstStyle/>
          <a:p>
            <a:r>
              <a:rPr lang="en-IN" dirty="0" smtClean="0"/>
              <a:t>import</a:t>
            </a:r>
            <a:r>
              <a:rPr lang="en-IN" dirty="0"/>
              <a:t> </a:t>
            </a:r>
            <a:r>
              <a:rPr lang="en-IN" dirty="0" err="1"/>
              <a:t>numpy</a:t>
            </a:r>
            <a:r>
              <a:rPr lang="en-IN" dirty="0"/>
              <a:t> as </a:t>
            </a:r>
            <a:r>
              <a:rPr lang="en-IN" dirty="0" err="1"/>
              <a:t>np</a:t>
            </a:r>
            <a:endParaRPr lang="en-IN" dirty="0"/>
          </a:p>
          <a:p>
            <a:r>
              <a:rPr lang="en-IN" dirty="0"/>
              <a:t>import </a:t>
            </a:r>
            <a:r>
              <a:rPr lang="en-IN" dirty="0" err="1"/>
              <a:t>matplotlib.pyplot</a:t>
            </a:r>
            <a:r>
              <a:rPr lang="en-IN" dirty="0"/>
              <a:t> as </a:t>
            </a:r>
            <a:r>
              <a:rPr lang="en-IN" dirty="0" err="1"/>
              <a:t>plt</a:t>
            </a:r>
            <a:endParaRPr lang="en-IN" dirty="0"/>
          </a:p>
          <a:p>
            <a:r>
              <a:rPr lang="en-IN" dirty="0"/>
              <a:t>  </a:t>
            </a:r>
            <a:r>
              <a:rPr lang="en-IN" dirty="0" smtClean="0"/>
              <a:t>#</a:t>
            </a:r>
            <a:r>
              <a:rPr lang="en-IN" dirty="0"/>
              <a:t> Dataset</a:t>
            </a:r>
          </a:p>
          <a:p>
            <a:r>
              <a:rPr lang="en-IN" dirty="0"/>
              <a:t># List of total number of items purchased </a:t>
            </a:r>
          </a:p>
          <a:p>
            <a:r>
              <a:rPr lang="en-IN" dirty="0"/>
              <a:t># from each products</a:t>
            </a:r>
          </a:p>
          <a:p>
            <a:r>
              <a:rPr lang="en-IN" dirty="0" err="1"/>
              <a:t>purchaseCount</a:t>
            </a:r>
            <a:r>
              <a:rPr lang="en-IN" dirty="0"/>
              <a:t> = [100, 200, 150, 23, 30, 50,</a:t>
            </a:r>
          </a:p>
          <a:p>
            <a:r>
              <a:rPr lang="en-IN" dirty="0"/>
              <a:t>                 156, 32, 67, 89]</a:t>
            </a:r>
          </a:p>
          <a:p>
            <a:r>
              <a:rPr lang="en-IN" dirty="0"/>
              <a:t>  </a:t>
            </a:r>
          </a:p>
          <a:p>
            <a:r>
              <a:rPr lang="en-IN" dirty="0"/>
              <a:t># List of total likes of 10 products</a:t>
            </a:r>
          </a:p>
          <a:p>
            <a:r>
              <a:rPr lang="en-IN" dirty="0"/>
              <a:t>likes = [50, 70, 100, 10, 10, 34, 56, 18, 35, 45]</a:t>
            </a:r>
          </a:p>
          <a:p>
            <a:r>
              <a:rPr lang="en-IN" dirty="0"/>
              <a:t>  </a:t>
            </a:r>
          </a:p>
          <a:p>
            <a:r>
              <a:rPr lang="en-IN" dirty="0"/>
              <a:t># List of Like/Dislike ratio of 10 products</a:t>
            </a:r>
          </a:p>
          <a:p>
            <a:r>
              <a:rPr lang="en-IN" dirty="0"/>
              <a:t>ratio = [1, 0.53, 2, 0.76, 0.5, 2.125, 0.56, </a:t>
            </a:r>
          </a:p>
          <a:p>
            <a:r>
              <a:rPr lang="en-IN" dirty="0"/>
              <a:t>         1.28, 1.09, 1.02]</a:t>
            </a:r>
          </a:p>
          <a:p>
            <a:r>
              <a:rPr lang="en-IN" dirty="0"/>
              <a:t>  </a:t>
            </a:r>
          </a:p>
          <a:p>
            <a:r>
              <a:rPr lang="en-IN" dirty="0"/>
              <a:t># scatterplot</a:t>
            </a:r>
          </a:p>
          <a:p>
            <a:r>
              <a:rPr lang="en-IN" dirty="0" err="1"/>
              <a:t>plt.scatter</a:t>
            </a:r>
            <a:r>
              <a:rPr lang="en-IN" dirty="0"/>
              <a:t>(x=</a:t>
            </a:r>
            <a:r>
              <a:rPr lang="en-IN" dirty="0" err="1"/>
              <a:t>purchaseCount</a:t>
            </a:r>
            <a:r>
              <a:rPr lang="en-IN" dirty="0"/>
              <a:t>, y=likes, c=ratio, </a:t>
            </a:r>
            <a:r>
              <a:rPr lang="en-IN" dirty="0" err="1"/>
              <a:t>cmap</a:t>
            </a:r>
            <a:r>
              <a:rPr lang="en-IN" dirty="0"/>
              <a:t>="summer")</a:t>
            </a:r>
          </a:p>
          <a:p>
            <a:r>
              <a:rPr lang="en-IN" dirty="0"/>
              <a:t>  </a:t>
            </a:r>
          </a:p>
          <a:p>
            <a:r>
              <a:rPr lang="en-IN" dirty="0" err="1"/>
              <a:t>plt.colorbar</a:t>
            </a:r>
            <a:r>
              <a:rPr lang="en-IN" dirty="0"/>
              <a:t>(label="Like/Dislike Ratio", orientation="horizontal")</a:t>
            </a:r>
          </a:p>
          <a:p>
            <a:r>
              <a:rPr lang="en-IN" dirty="0" err="1"/>
              <a:t>plt.show</a:t>
            </a:r>
            <a:r>
              <a:rPr lang="en-IN"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0072" y="1484784"/>
            <a:ext cx="3150170" cy="2448272"/>
          </a:xfrm>
          <a:prstGeom prst="rect">
            <a:avLst/>
          </a:prstGeom>
        </p:spPr>
      </p:pic>
    </p:spTree>
    <p:extLst>
      <p:ext uri="{BB962C8B-B14F-4D97-AF65-F5344CB8AC3E}">
        <p14:creationId xmlns:p14="http://schemas.microsoft.com/office/powerpoint/2010/main" val="21134389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11760" y="332656"/>
            <a:ext cx="3209533" cy="584775"/>
          </a:xfrm>
          <a:prstGeom prst="rect">
            <a:avLst/>
          </a:prstGeom>
        </p:spPr>
        <p:txBody>
          <a:bodyPr wrap="none">
            <a:spAutoFit/>
          </a:bodyPr>
          <a:lstStyle/>
          <a:p>
            <a:r>
              <a:rPr lang="en-IN" sz="3200" b="1" dirty="0">
                <a:solidFill>
                  <a:srgbClr val="7030A0"/>
                </a:solidFill>
                <a:latin typeface="+mj-lt"/>
              </a:rPr>
              <a:t>Multiple Subplots</a:t>
            </a:r>
          </a:p>
        </p:txBody>
      </p:sp>
      <p:sp>
        <p:nvSpPr>
          <p:cNvPr id="3" name="Rectangle 2"/>
          <p:cNvSpPr/>
          <p:nvPr/>
        </p:nvSpPr>
        <p:spPr>
          <a:xfrm>
            <a:off x="179512" y="1340768"/>
            <a:ext cx="8784976" cy="369332"/>
          </a:xfrm>
          <a:prstGeom prst="rect">
            <a:avLst/>
          </a:prstGeom>
        </p:spPr>
        <p:txBody>
          <a:bodyPr wrap="square">
            <a:spAutoFit/>
          </a:bodyPr>
          <a:lstStyle/>
          <a:p>
            <a:r>
              <a:rPr lang="en-US" dirty="0"/>
              <a:t>To create multiple plots </a:t>
            </a:r>
            <a:r>
              <a:rPr lang="en-US" dirty="0" smtClean="0"/>
              <a:t>in one figure, we use</a:t>
            </a:r>
            <a:r>
              <a:rPr lang="en-US" u="sng" dirty="0">
                <a:hlinkClick r:id="rId2"/>
              </a:rPr>
              <a:t> </a:t>
            </a:r>
            <a:r>
              <a:rPr lang="en-US" b="1" u="sng" dirty="0" err="1">
                <a:hlinkClick r:id="rId2"/>
              </a:rPr>
              <a:t>matplotlib.pyplot.subplots</a:t>
            </a:r>
            <a:r>
              <a:rPr lang="en-US" dirty="0"/>
              <a:t> </a:t>
            </a:r>
            <a:r>
              <a:rPr lang="en-US" dirty="0" smtClean="0"/>
              <a:t>method.</a:t>
            </a:r>
            <a:endParaRPr lang="en-IN" dirty="0"/>
          </a:p>
        </p:txBody>
      </p:sp>
      <p:sp>
        <p:nvSpPr>
          <p:cNvPr id="5" name="Rectangle 1"/>
          <p:cNvSpPr>
            <a:spLocks noChangeArrowheads="1"/>
          </p:cNvSpPr>
          <p:nvPr/>
        </p:nvSpPr>
        <p:spPr bwMode="auto">
          <a:xfrm>
            <a:off x="107504" y="2631395"/>
            <a:ext cx="8351912" cy="23441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3480" rIns="0" bIns="6348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FF0000"/>
                </a:solidFill>
                <a:effectLst/>
                <a:cs typeface="Segoe UI" pitchFamily="34" charset="0"/>
              </a:rPr>
              <a:t>The subplot() Function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dirty="0">
                <a:solidFill>
                  <a:srgbClr val="000000"/>
                </a:solidFill>
                <a:cs typeface="Arial" pitchFamily="34" charset="0"/>
              </a:rPr>
              <a:t> </a:t>
            </a:r>
            <a:r>
              <a:rPr lang="en-US" dirty="0" smtClean="0">
                <a:solidFill>
                  <a:srgbClr val="000000"/>
                </a:solidFill>
                <a:cs typeface="Arial" pitchFamily="34" charset="0"/>
              </a:rPr>
              <a:t>   </a:t>
            </a:r>
            <a:r>
              <a:rPr kumimoji="0" lang="en-US" b="0" i="0" u="none" strike="noStrike" cap="none" normalizeH="0" baseline="0" dirty="0" smtClean="0">
                <a:ln>
                  <a:noFill/>
                </a:ln>
                <a:solidFill>
                  <a:srgbClr val="000000"/>
                </a:solidFill>
                <a:effectLst/>
                <a:cs typeface="Arial" pitchFamily="34" charset="0"/>
              </a:rPr>
              <a:t>The </a:t>
            </a:r>
            <a:r>
              <a:rPr kumimoji="0" lang="en-US" b="0" i="0" u="none" strike="noStrike" cap="none" normalizeH="0" baseline="0" dirty="0" smtClean="0">
                <a:ln>
                  <a:noFill/>
                </a:ln>
                <a:solidFill>
                  <a:srgbClr val="DC143C"/>
                </a:solidFill>
                <a:effectLst/>
                <a:cs typeface="Arial" pitchFamily="34" charset="0"/>
              </a:rPr>
              <a:t>subplot()</a:t>
            </a:r>
            <a:r>
              <a:rPr kumimoji="0" lang="en-US" b="0" i="0" u="none" strike="noStrike" cap="none" normalizeH="0" baseline="0" dirty="0" smtClean="0">
                <a:ln>
                  <a:noFill/>
                </a:ln>
                <a:solidFill>
                  <a:srgbClr val="000000"/>
                </a:solidFill>
                <a:effectLst/>
                <a:cs typeface="Arial" pitchFamily="34" charset="0"/>
              </a:rPr>
              <a:t> function takes three arguments that describes the layout of the figure.</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The layout is organized in rows and columns, which are represented by the </a:t>
            </a:r>
            <a:r>
              <a:rPr kumimoji="0" lang="en-US" b="0" i="1" u="none" strike="noStrike" cap="none" normalizeH="0" baseline="0" dirty="0" smtClean="0">
                <a:ln>
                  <a:noFill/>
                </a:ln>
                <a:solidFill>
                  <a:srgbClr val="000000"/>
                </a:solidFill>
                <a:effectLst/>
                <a:cs typeface="Arial" pitchFamily="34" charset="0"/>
              </a:rPr>
              <a:t>first </a:t>
            </a:r>
            <a:r>
              <a:rPr kumimoji="0" lang="en-US" b="0" i="0" u="none" strike="noStrike" cap="none" normalizeH="0" baseline="0" dirty="0" smtClean="0">
                <a:ln>
                  <a:noFill/>
                </a:ln>
                <a:solidFill>
                  <a:srgbClr val="000000"/>
                </a:solidFill>
                <a:effectLst/>
                <a:cs typeface="Arial" pitchFamily="34" charset="0"/>
              </a:rPr>
              <a:t>and </a:t>
            </a:r>
            <a:r>
              <a:rPr kumimoji="0" lang="en-US" b="0" i="1" u="none" strike="noStrike" cap="none" normalizeH="0" baseline="0" dirty="0" smtClean="0">
                <a:ln>
                  <a:noFill/>
                </a:ln>
                <a:solidFill>
                  <a:srgbClr val="000000"/>
                </a:solidFill>
                <a:effectLst/>
                <a:cs typeface="Arial" pitchFamily="34" charset="0"/>
              </a:rPr>
              <a:t>second </a:t>
            </a:r>
            <a:r>
              <a:rPr kumimoji="0" lang="en-US" b="0" i="0" u="none" strike="noStrike" cap="none" normalizeH="0" baseline="0" dirty="0" smtClean="0">
                <a:ln>
                  <a:noFill/>
                </a:ln>
                <a:solidFill>
                  <a:srgbClr val="000000"/>
                </a:solidFill>
                <a:effectLst/>
                <a:cs typeface="Arial" pitchFamily="34" charset="0"/>
              </a:rPr>
              <a:t>argument.</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cs typeface="Arial" pitchFamily="34" charset="0"/>
              </a:rPr>
              <a:t>The third argument represents the index of the current plot.</a:t>
            </a:r>
            <a:endParaRPr kumimoji="0" lang="en-US" b="0" i="0" u="none" strike="noStrike" cap="none" normalizeH="0" baseline="0" dirty="0" smtClean="0">
              <a:ln>
                <a:noFill/>
              </a:ln>
              <a:solidFill>
                <a:schemeClr val="tx1"/>
              </a:solidFill>
              <a:effectLst/>
              <a:cs typeface="Arial" pitchFamily="34" charset="0"/>
            </a:endParaRPr>
          </a:p>
        </p:txBody>
      </p:sp>
    </p:spTree>
    <p:extLst>
      <p:ext uri="{BB962C8B-B14F-4D97-AF65-F5344CB8AC3E}">
        <p14:creationId xmlns:p14="http://schemas.microsoft.com/office/powerpoint/2010/main" val="11028745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268760"/>
            <a:ext cx="4572000" cy="5355312"/>
          </a:xfrm>
          <a:prstGeom prst="rect">
            <a:avLst/>
          </a:prstGeom>
        </p:spPr>
        <p:txBody>
          <a:bodyPr>
            <a:spAutoFit/>
          </a:bodyPr>
          <a:lstStyle/>
          <a:p>
            <a:r>
              <a:rPr lang="en-IN" dirty="0"/>
              <a:t>import </a:t>
            </a:r>
            <a:r>
              <a:rPr lang="en-IN" dirty="0" err="1"/>
              <a:t>matplotlib.pyplot</a:t>
            </a:r>
            <a:r>
              <a:rPr lang="en-IN" dirty="0"/>
              <a:t> as </a:t>
            </a:r>
            <a:r>
              <a:rPr lang="en-IN" dirty="0" err="1"/>
              <a:t>plt</a:t>
            </a:r>
            <a:endParaRPr lang="en-IN" dirty="0"/>
          </a:p>
          <a:p>
            <a:r>
              <a:rPr lang="en-IN" dirty="0"/>
              <a:t>import </a:t>
            </a:r>
            <a:r>
              <a:rPr lang="en-IN" dirty="0" err="1"/>
              <a:t>numpy</a:t>
            </a:r>
            <a:r>
              <a:rPr lang="en-IN" dirty="0"/>
              <a:t> as </a:t>
            </a:r>
            <a:r>
              <a:rPr lang="en-IN" dirty="0" err="1"/>
              <a:t>np</a:t>
            </a:r>
            <a:endParaRPr lang="en-IN" dirty="0"/>
          </a:p>
          <a:p>
            <a:r>
              <a:rPr lang="en-IN" dirty="0"/>
              <a:t/>
            </a:r>
            <a:br>
              <a:rPr lang="en-IN" dirty="0"/>
            </a:br>
            <a:r>
              <a:rPr lang="en-IN" dirty="0"/>
              <a:t>#plot 1:</a:t>
            </a:r>
          </a:p>
          <a:p>
            <a:r>
              <a:rPr lang="en-IN" dirty="0"/>
              <a:t>x = </a:t>
            </a:r>
            <a:r>
              <a:rPr lang="en-IN" dirty="0" err="1"/>
              <a:t>np.array</a:t>
            </a:r>
            <a:r>
              <a:rPr lang="en-IN" dirty="0"/>
              <a:t>([0, 1, 2, 3])</a:t>
            </a:r>
          </a:p>
          <a:p>
            <a:r>
              <a:rPr lang="en-IN" dirty="0"/>
              <a:t>y = </a:t>
            </a:r>
            <a:r>
              <a:rPr lang="en-IN" dirty="0" err="1"/>
              <a:t>np.array</a:t>
            </a:r>
            <a:r>
              <a:rPr lang="en-IN" dirty="0"/>
              <a:t>([3, 8, 1, 10])</a:t>
            </a:r>
          </a:p>
          <a:p>
            <a:r>
              <a:rPr lang="en-IN" dirty="0"/>
              <a:t/>
            </a:r>
            <a:br>
              <a:rPr lang="en-IN" dirty="0"/>
            </a:br>
            <a:r>
              <a:rPr lang="en-IN" dirty="0" err="1"/>
              <a:t>plt.subplot</a:t>
            </a:r>
            <a:r>
              <a:rPr lang="en-IN" dirty="0"/>
              <a:t>(1, 2, 1</a:t>
            </a:r>
            <a:r>
              <a:rPr lang="en-IN" dirty="0" smtClean="0"/>
              <a:t>)</a:t>
            </a:r>
            <a:r>
              <a:rPr lang="en-US" dirty="0"/>
              <a:t> #the figure has 1 row, 2 columns, and this plot is the </a:t>
            </a:r>
            <a:r>
              <a:rPr lang="en-US" i="1" dirty="0"/>
              <a:t>first</a:t>
            </a:r>
            <a:r>
              <a:rPr lang="en-US" dirty="0"/>
              <a:t> plot.</a:t>
            </a:r>
            <a:endParaRPr lang="en-IN" dirty="0"/>
          </a:p>
          <a:p>
            <a:r>
              <a:rPr lang="en-IN" dirty="0" err="1"/>
              <a:t>plt.plot</a:t>
            </a:r>
            <a:r>
              <a:rPr lang="en-IN" dirty="0"/>
              <a:t>(</a:t>
            </a:r>
            <a:r>
              <a:rPr lang="en-IN" dirty="0" err="1"/>
              <a:t>x,y</a:t>
            </a:r>
            <a:r>
              <a:rPr lang="en-IN" dirty="0"/>
              <a:t>)</a:t>
            </a:r>
          </a:p>
          <a:p>
            <a:r>
              <a:rPr lang="en-IN" dirty="0"/>
              <a:t>#plot 2:</a:t>
            </a:r>
          </a:p>
          <a:p>
            <a:r>
              <a:rPr lang="en-IN" dirty="0"/>
              <a:t>x = </a:t>
            </a:r>
            <a:r>
              <a:rPr lang="en-IN" dirty="0" err="1"/>
              <a:t>np.array</a:t>
            </a:r>
            <a:r>
              <a:rPr lang="en-IN" dirty="0"/>
              <a:t>([0, 1, 2, 3])</a:t>
            </a:r>
          </a:p>
          <a:p>
            <a:r>
              <a:rPr lang="en-IN" dirty="0"/>
              <a:t>y = </a:t>
            </a:r>
            <a:r>
              <a:rPr lang="en-IN" dirty="0" err="1"/>
              <a:t>np.array</a:t>
            </a:r>
            <a:r>
              <a:rPr lang="en-IN" dirty="0"/>
              <a:t>([10, 20, 30, 40])</a:t>
            </a:r>
          </a:p>
          <a:p>
            <a:r>
              <a:rPr lang="en-IN" dirty="0"/>
              <a:t/>
            </a:r>
            <a:br>
              <a:rPr lang="en-IN" dirty="0"/>
            </a:br>
            <a:r>
              <a:rPr lang="en-IN" dirty="0" err="1"/>
              <a:t>plt.subplot</a:t>
            </a:r>
            <a:r>
              <a:rPr lang="en-IN" dirty="0"/>
              <a:t>(1, 2, 2</a:t>
            </a:r>
            <a:r>
              <a:rPr lang="en-IN" dirty="0" smtClean="0"/>
              <a:t>)</a:t>
            </a:r>
            <a:r>
              <a:rPr lang="en-US" dirty="0"/>
              <a:t> #the figure has 1 row, 2 columns, and this plot is the </a:t>
            </a:r>
            <a:r>
              <a:rPr lang="en-US" i="1" dirty="0"/>
              <a:t>second</a:t>
            </a:r>
            <a:r>
              <a:rPr lang="en-US" dirty="0"/>
              <a:t> plot.</a:t>
            </a:r>
            <a:endParaRPr lang="en-IN" dirty="0"/>
          </a:p>
          <a:p>
            <a:r>
              <a:rPr lang="en-IN" dirty="0" err="1"/>
              <a:t>plt.plot</a:t>
            </a:r>
            <a:r>
              <a:rPr lang="en-IN" dirty="0"/>
              <a:t>(</a:t>
            </a:r>
            <a:r>
              <a:rPr lang="en-IN" dirty="0" err="1"/>
              <a:t>x,y</a:t>
            </a:r>
            <a:r>
              <a:rPr lang="en-IN" dirty="0"/>
              <a:t>)</a:t>
            </a:r>
          </a:p>
          <a:p>
            <a:r>
              <a:rPr lang="en-IN" dirty="0"/>
              <a:t/>
            </a:r>
            <a:br>
              <a:rPr lang="en-IN" dirty="0"/>
            </a:br>
            <a:r>
              <a:rPr lang="en-IN" dirty="0" err="1"/>
              <a:t>plt.show</a:t>
            </a:r>
            <a:r>
              <a:rPr lang="en-IN" dirty="0"/>
              <a: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83968" y="2132856"/>
            <a:ext cx="4140412" cy="2790278"/>
          </a:xfrm>
          <a:prstGeom prst="rect">
            <a:avLst/>
          </a:prstGeom>
        </p:spPr>
      </p:pic>
    </p:spTree>
    <p:extLst>
      <p:ext uri="{BB962C8B-B14F-4D97-AF65-F5344CB8AC3E}">
        <p14:creationId xmlns:p14="http://schemas.microsoft.com/office/powerpoint/2010/main" val="17729633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9512" y="260648"/>
            <a:ext cx="3406125" cy="369332"/>
          </a:xfrm>
          <a:prstGeom prst="rect">
            <a:avLst/>
          </a:prstGeom>
        </p:spPr>
        <p:txBody>
          <a:bodyPr wrap="none">
            <a:spAutoFit/>
          </a:bodyPr>
          <a:lstStyle/>
          <a:p>
            <a:r>
              <a:rPr lang="en-US" dirty="0">
                <a:solidFill>
                  <a:srgbClr val="FF0000"/>
                </a:solidFill>
              </a:rPr>
              <a:t>Draw 2 plots on top of each other:</a:t>
            </a:r>
            <a:endParaRPr lang="en-IN" dirty="0">
              <a:solidFill>
                <a:srgbClr val="FF0000"/>
              </a:solidFill>
            </a:endParaRPr>
          </a:p>
        </p:txBody>
      </p:sp>
      <p:sp>
        <p:nvSpPr>
          <p:cNvPr id="3" name="Rectangle 2"/>
          <p:cNvSpPr/>
          <p:nvPr/>
        </p:nvSpPr>
        <p:spPr>
          <a:xfrm>
            <a:off x="323528" y="1052736"/>
            <a:ext cx="4572000" cy="5078313"/>
          </a:xfrm>
          <a:prstGeom prst="rect">
            <a:avLst/>
          </a:prstGeom>
        </p:spPr>
        <p:txBody>
          <a:bodyPr>
            <a:spAutoFit/>
          </a:bodyPr>
          <a:lstStyle/>
          <a:p>
            <a:r>
              <a:rPr lang="en-IN" dirty="0"/>
              <a:t>import </a:t>
            </a:r>
            <a:r>
              <a:rPr lang="en-IN" dirty="0" err="1"/>
              <a:t>matplotlib.pyplot</a:t>
            </a:r>
            <a:r>
              <a:rPr lang="en-IN" dirty="0"/>
              <a:t> as </a:t>
            </a:r>
            <a:r>
              <a:rPr lang="en-IN" dirty="0" err="1"/>
              <a:t>plt</a:t>
            </a:r>
            <a:r>
              <a:rPr lang="en-IN" dirty="0"/>
              <a:t/>
            </a:r>
            <a:br>
              <a:rPr lang="en-IN" dirty="0"/>
            </a:br>
            <a:r>
              <a:rPr lang="en-IN" dirty="0"/>
              <a:t>import </a:t>
            </a:r>
            <a:r>
              <a:rPr lang="en-IN" dirty="0" err="1"/>
              <a:t>numpy</a:t>
            </a:r>
            <a:r>
              <a:rPr lang="en-IN" dirty="0"/>
              <a:t> as </a:t>
            </a:r>
            <a:r>
              <a:rPr lang="en-IN" dirty="0" err="1"/>
              <a:t>np</a:t>
            </a:r>
            <a:r>
              <a:rPr lang="en-IN" dirty="0"/>
              <a:t/>
            </a:r>
            <a:br>
              <a:rPr lang="en-IN" dirty="0"/>
            </a:br>
            <a:r>
              <a:rPr lang="en-IN" dirty="0"/>
              <a:t/>
            </a:r>
            <a:br>
              <a:rPr lang="en-IN" dirty="0"/>
            </a:br>
            <a:r>
              <a:rPr lang="en-IN" dirty="0"/>
              <a:t>#plot 1:</a:t>
            </a:r>
            <a:br>
              <a:rPr lang="en-IN" dirty="0"/>
            </a:br>
            <a:r>
              <a:rPr lang="en-IN" dirty="0"/>
              <a:t>x = </a:t>
            </a:r>
            <a:r>
              <a:rPr lang="en-IN" dirty="0" err="1"/>
              <a:t>np.array</a:t>
            </a:r>
            <a:r>
              <a:rPr lang="en-IN" dirty="0"/>
              <a:t>([0, 1, 2, 3])</a:t>
            </a:r>
            <a:br>
              <a:rPr lang="en-IN" dirty="0"/>
            </a:br>
            <a:r>
              <a:rPr lang="en-IN" dirty="0"/>
              <a:t>y = </a:t>
            </a:r>
            <a:r>
              <a:rPr lang="en-IN" dirty="0" err="1"/>
              <a:t>np.array</a:t>
            </a:r>
            <a:r>
              <a:rPr lang="en-IN" dirty="0"/>
              <a:t>([3, 8, 1, 10])</a:t>
            </a:r>
            <a:br>
              <a:rPr lang="en-IN" dirty="0"/>
            </a:br>
            <a:r>
              <a:rPr lang="en-IN" dirty="0"/>
              <a:t/>
            </a:r>
            <a:br>
              <a:rPr lang="en-IN" dirty="0"/>
            </a:br>
            <a:r>
              <a:rPr lang="en-IN" dirty="0" err="1"/>
              <a:t>plt.subplot</a:t>
            </a:r>
            <a:r>
              <a:rPr lang="en-IN" dirty="0"/>
              <a:t>(2, 1, 1)</a:t>
            </a:r>
            <a:br>
              <a:rPr lang="en-IN" dirty="0"/>
            </a:br>
            <a:r>
              <a:rPr lang="en-IN" dirty="0" err="1"/>
              <a:t>plt.plot</a:t>
            </a:r>
            <a:r>
              <a:rPr lang="en-IN" dirty="0"/>
              <a:t>(</a:t>
            </a:r>
            <a:r>
              <a:rPr lang="en-IN" dirty="0" err="1"/>
              <a:t>x,y</a:t>
            </a:r>
            <a:r>
              <a:rPr lang="en-IN" dirty="0"/>
              <a:t>)</a:t>
            </a:r>
            <a:br>
              <a:rPr lang="en-IN" dirty="0"/>
            </a:br>
            <a:r>
              <a:rPr lang="en-IN" dirty="0"/>
              <a:t/>
            </a:r>
            <a:br>
              <a:rPr lang="en-IN" dirty="0"/>
            </a:br>
            <a:r>
              <a:rPr lang="en-IN" dirty="0"/>
              <a:t>#plot 2:</a:t>
            </a:r>
            <a:br>
              <a:rPr lang="en-IN" dirty="0"/>
            </a:br>
            <a:r>
              <a:rPr lang="en-IN" dirty="0"/>
              <a:t>x = </a:t>
            </a:r>
            <a:r>
              <a:rPr lang="en-IN" dirty="0" err="1"/>
              <a:t>np.array</a:t>
            </a:r>
            <a:r>
              <a:rPr lang="en-IN" dirty="0"/>
              <a:t>([0, 1, 2, 3])</a:t>
            </a:r>
            <a:br>
              <a:rPr lang="en-IN" dirty="0"/>
            </a:br>
            <a:r>
              <a:rPr lang="en-IN" dirty="0"/>
              <a:t>y = </a:t>
            </a:r>
            <a:r>
              <a:rPr lang="en-IN" dirty="0" err="1"/>
              <a:t>np.array</a:t>
            </a:r>
            <a:r>
              <a:rPr lang="en-IN" dirty="0"/>
              <a:t>([10, 20, 30, 40])</a:t>
            </a:r>
            <a:br>
              <a:rPr lang="en-IN" dirty="0"/>
            </a:br>
            <a:r>
              <a:rPr lang="en-IN" dirty="0"/>
              <a:t/>
            </a:r>
            <a:br>
              <a:rPr lang="en-IN" dirty="0"/>
            </a:br>
            <a:r>
              <a:rPr lang="en-IN" dirty="0" err="1"/>
              <a:t>plt.subplot</a:t>
            </a:r>
            <a:r>
              <a:rPr lang="en-IN" dirty="0"/>
              <a:t>(2, 1, 2)</a:t>
            </a:r>
            <a:br>
              <a:rPr lang="en-IN" dirty="0"/>
            </a:br>
            <a:r>
              <a:rPr lang="en-IN" dirty="0" err="1"/>
              <a:t>plt.plot</a:t>
            </a:r>
            <a:r>
              <a:rPr lang="en-IN" dirty="0"/>
              <a:t>(</a:t>
            </a:r>
            <a:r>
              <a:rPr lang="en-IN" dirty="0" err="1"/>
              <a:t>x,y</a:t>
            </a:r>
            <a:r>
              <a:rPr lang="en-IN" dirty="0"/>
              <a:t>)</a:t>
            </a:r>
            <a:br>
              <a:rPr lang="en-IN" dirty="0"/>
            </a:br>
            <a:r>
              <a:rPr lang="en-IN" dirty="0"/>
              <a:t/>
            </a:r>
            <a:br>
              <a:rPr lang="en-IN" dirty="0"/>
            </a:br>
            <a:r>
              <a:rPr lang="en-IN" dirty="0" err="1"/>
              <a:t>plt.show</a:t>
            </a:r>
            <a:r>
              <a:rPr lang="en-IN" dirty="0"/>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7864" y="1897170"/>
            <a:ext cx="4801694" cy="3150318"/>
          </a:xfrm>
          <a:prstGeom prst="rect">
            <a:avLst/>
          </a:prstGeom>
        </p:spPr>
      </p:pic>
    </p:spTree>
    <p:extLst>
      <p:ext uri="{BB962C8B-B14F-4D97-AF65-F5344CB8AC3E}">
        <p14:creationId xmlns:p14="http://schemas.microsoft.com/office/powerpoint/2010/main" val="34564053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42462" y="260648"/>
            <a:ext cx="3179845" cy="584775"/>
          </a:xfrm>
          <a:prstGeom prst="rect">
            <a:avLst/>
          </a:prstGeom>
        </p:spPr>
        <p:txBody>
          <a:bodyPr wrap="none">
            <a:spAutoFit/>
          </a:bodyPr>
          <a:lstStyle/>
          <a:p>
            <a:r>
              <a:rPr lang="en-IN" sz="3200" b="1" dirty="0">
                <a:solidFill>
                  <a:srgbClr val="7030A0"/>
                </a:solidFill>
                <a:latin typeface="+mj-lt"/>
              </a:rPr>
              <a:t>Customizing Ticks</a:t>
            </a:r>
          </a:p>
        </p:txBody>
      </p:sp>
      <p:sp>
        <p:nvSpPr>
          <p:cNvPr id="3" name="Rectangle 2"/>
          <p:cNvSpPr/>
          <p:nvPr/>
        </p:nvSpPr>
        <p:spPr>
          <a:xfrm>
            <a:off x="323528" y="1340768"/>
            <a:ext cx="7272808" cy="369332"/>
          </a:xfrm>
          <a:prstGeom prst="rect">
            <a:avLst/>
          </a:prstGeom>
        </p:spPr>
        <p:txBody>
          <a:bodyPr wrap="square">
            <a:spAutoFit/>
          </a:bodyPr>
          <a:lstStyle/>
          <a:p>
            <a:r>
              <a:rPr lang="en-US" dirty="0"/>
              <a:t>Ticks are the markers denoting data points on axes.</a:t>
            </a:r>
            <a:endParaRPr lang="en-IN" dirty="0"/>
          </a:p>
        </p:txBody>
      </p:sp>
      <p:sp>
        <p:nvSpPr>
          <p:cNvPr id="4" name="Rectangle 3"/>
          <p:cNvSpPr/>
          <p:nvPr/>
        </p:nvSpPr>
        <p:spPr>
          <a:xfrm>
            <a:off x="359016" y="1951672"/>
            <a:ext cx="8219994" cy="923330"/>
          </a:xfrm>
          <a:prstGeom prst="rect">
            <a:avLst/>
          </a:prstGeom>
        </p:spPr>
        <p:txBody>
          <a:bodyPr wrap="square">
            <a:spAutoFit/>
          </a:bodyPr>
          <a:lstStyle/>
          <a:p>
            <a:r>
              <a:rPr lang="en-US" dirty="0" err="1"/>
              <a:t>Matplotlib's</a:t>
            </a:r>
            <a:r>
              <a:rPr lang="en-US" dirty="0"/>
              <a:t> default tick locators and formatters are designed to be generally sufficient in many common situations. Position and labels of ticks can be explicitly mentioned to suit specific requirements.</a:t>
            </a:r>
            <a:endParaRPr lang="en-IN" dirty="0"/>
          </a:p>
        </p:txBody>
      </p:sp>
      <p:sp>
        <p:nvSpPr>
          <p:cNvPr id="5" name="Rectangle 4"/>
          <p:cNvSpPr/>
          <p:nvPr/>
        </p:nvSpPr>
        <p:spPr>
          <a:xfrm>
            <a:off x="456462" y="3212976"/>
            <a:ext cx="7931962" cy="646331"/>
          </a:xfrm>
          <a:prstGeom prst="rect">
            <a:avLst/>
          </a:prstGeom>
        </p:spPr>
        <p:txBody>
          <a:bodyPr wrap="square">
            <a:spAutoFit/>
          </a:bodyPr>
          <a:lstStyle/>
          <a:p>
            <a:r>
              <a:rPr lang="en-US" dirty="0"/>
              <a:t>The</a:t>
            </a:r>
            <a:r>
              <a:rPr lang="en-US" dirty="0">
                <a:solidFill>
                  <a:srgbClr val="FF0000"/>
                </a:solidFill>
              </a:rPr>
              <a:t> </a:t>
            </a:r>
            <a:r>
              <a:rPr lang="en-US" b="1" dirty="0" err="1">
                <a:solidFill>
                  <a:srgbClr val="FF0000"/>
                </a:solidFill>
              </a:rPr>
              <a:t>xticks</a:t>
            </a:r>
            <a:r>
              <a:rPr lang="en-US" b="1" dirty="0">
                <a:solidFill>
                  <a:srgbClr val="FF0000"/>
                </a:solidFill>
              </a:rPr>
              <a:t>()</a:t>
            </a:r>
            <a:r>
              <a:rPr lang="en-US" dirty="0"/>
              <a:t> and </a:t>
            </a:r>
            <a:r>
              <a:rPr lang="en-US" b="1" dirty="0" err="1">
                <a:solidFill>
                  <a:srgbClr val="FF0000"/>
                </a:solidFill>
              </a:rPr>
              <a:t>yticks</a:t>
            </a:r>
            <a:r>
              <a:rPr lang="en-US" b="1" dirty="0">
                <a:solidFill>
                  <a:srgbClr val="FF0000"/>
                </a:solidFill>
              </a:rPr>
              <a:t>()</a:t>
            </a:r>
            <a:r>
              <a:rPr lang="en-US" dirty="0"/>
              <a:t> function takes a list object as argument. The elements in the list denote the positions on corresponding action where ticks will be displayed.</a:t>
            </a:r>
            <a:endParaRPr lang="en-IN" dirty="0"/>
          </a:p>
        </p:txBody>
      </p:sp>
      <p:sp>
        <p:nvSpPr>
          <p:cNvPr id="6" name="Rectangle 1"/>
          <p:cNvSpPr>
            <a:spLocks noChangeArrowheads="1"/>
          </p:cNvSpPr>
          <p:nvPr/>
        </p:nvSpPr>
        <p:spPr bwMode="auto">
          <a:xfrm>
            <a:off x="606019" y="4126523"/>
            <a:ext cx="3816424"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FF0000"/>
                </a:solidFill>
                <a:effectLst/>
                <a:cs typeface="Arial" pitchFamily="34" charset="0"/>
              </a:rPr>
              <a:t>Eg</a:t>
            </a:r>
            <a:r>
              <a:rPr kumimoji="0" lang="en-US" b="0" i="0" u="none" strike="noStrike" cap="none" normalizeH="0" baseline="0" dirty="0" smtClean="0">
                <a:ln>
                  <a:noFill/>
                </a:ln>
                <a:solidFill>
                  <a:srgbClr val="FF0000"/>
                </a:solidFill>
                <a:effectLst/>
                <a:cs typeface="Arial" pitchFamily="34" charset="0"/>
              </a:rPr>
              <a:t>:</a:t>
            </a: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err="1" smtClean="0">
                <a:ln>
                  <a:noFill/>
                </a:ln>
                <a:solidFill>
                  <a:srgbClr val="000000"/>
                </a:solidFill>
                <a:effectLst/>
                <a:cs typeface="Arial" pitchFamily="34" charset="0"/>
              </a:rPr>
              <a:t>ax</a:t>
            </a:r>
            <a:r>
              <a:rPr kumimoji="0" lang="en-US" b="0" i="0" u="none" strike="noStrike" cap="none" normalizeH="0" baseline="0" dirty="0" err="1" smtClean="0">
                <a:ln>
                  <a:noFill/>
                </a:ln>
                <a:solidFill>
                  <a:srgbClr val="666600"/>
                </a:solidFill>
                <a:effectLst/>
                <a:cs typeface="Arial" pitchFamily="34" charset="0"/>
              </a:rPr>
              <a:t>.</a:t>
            </a:r>
            <a:r>
              <a:rPr kumimoji="0" lang="en-US" b="0" i="0" u="none" strike="noStrike" cap="none" normalizeH="0" baseline="0" dirty="0" err="1" smtClean="0">
                <a:ln>
                  <a:noFill/>
                </a:ln>
                <a:solidFill>
                  <a:srgbClr val="000000"/>
                </a:solidFill>
                <a:effectLst/>
                <a:cs typeface="Arial" pitchFamily="34" charset="0"/>
              </a:rPr>
              <a:t>set_xticks</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6666"/>
                </a:solidFill>
                <a:effectLst/>
                <a:cs typeface="Arial" pitchFamily="34" charset="0"/>
              </a:rPr>
              <a:t>2</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6666"/>
                </a:solidFill>
                <a:effectLst/>
                <a:cs typeface="Arial" pitchFamily="34" charset="0"/>
              </a:rPr>
              <a:t>4</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6666"/>
                </a:solidFill>
                <a:effectLst/>
                <a:cs typeface="Arial" pitchFamily="34" charset="0"/>
              </a:rPr>
              <a:t>6</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6666"/>
                </a:solidFill>
                <a:effectLst/>
                <a:cs typeface="Arial" pitchFamily="34" charset="0"/>
              </a:rPr>
              <a:t>8</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6666"/>
                </a:solidFill>
                <a:effectLst/>
                <a:cs typeface="Arial" pitchFamily="34" charset="0"/>
              </a:rPr>
              <a:t>10</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chemeClr val="tx1"/>
                </a:solidFill>
                <a:effectLst/>
                <a:cs typeface="Arial" pitchFamily="34" charset="0"/>
              </a:rPr>
              <a:t> </a:t>
            </a:r>
          </a:p>
        </p:txBody>
      </p:sp>
      <p:sp>
        <p:nvSpPr>
          <p:cNvPr id="7" name="Rectangle 6"/>
          <p:cNvSpPr/>
          <p:nvPr/>
        </p:nvSpPr>
        <p:spPr>
          <a:xfrm>
            <a:off x="606018" y="4653136"/>
            <a:ext cx="7926422" cy="646331"/>
          </a:xfrm>
          <a:prstGeom prst="rect">
            <a:avLst/>
          </a:prstGeom>
        </p:spPr>
        <p:txBody>
          <a:bodyPr wrap="square">
            <a:spAutoFit/>
          </a:bodyPr>
          <a:lstStyle/>
          <a:p>
            <a:r>
              <a:rPr lang="en-US" dirty="0"/>
              <a:t>Similarly, labels corresponding to tick marks can be </a:t>
            </a:r>
            <a:r>
              <a:rPr lang="en-US" dirty="0" smtClean="0"/>
              <a:t>set by</a:t>
            </a:r>
            <a:r>
              <a:rPr lang="en-US" dirty="0"/>
              <a:t> </a:t>
            </a:r>
            <a:r>
              <a:rPr lang="en-US" b="1" dirty="0" err="1">
                <a:solidFill>
                  <a:srgbClr val="FF0000"/>
                </a:solidFill>
              </a:rPr>
              <a:t>set_xlabels</a:t>
            </a:r>
            <a:r>
              <a:rPr lang="en-US" b="1" dirty="0">
                <a:solidFill>
                  <a:srgbClr val="FF0000"/>
                </a:solidFill>
              </a:rPr>
              <a:t>()</a:t>
            </a:r>
            <a:r>
              <a:rPr lang="en-US" dirty="0"/>
              <a:t> and </a:t>
            </a:r>
            <a:r>
              <a:rPr lang="en-US" b="1" dirty="0" err="1">
                <a:solidFill>
                  <a:srgbClr val="FF0000"/>
                </a:solidFill>
              </a:rPr>
              <a:t>set_ylabels</a:t>
            </a:r>
            <a:r>
              <a:rPr lang="en-US" b="1" dirty="0">
                <a:solidFill>
                  <a:srgbClr val="FF0000"/>
                </a:solidFill>
              </a:rPr>
              <a:t>()</a:t>
            </a:r>
            <a:r>
              <a:rPr lang="en-US" dirty="0"/>
              <a:t> functions respectively.</a:t>
            </a:r>
            <a:endParaRPr lang="en-IN" dirty="0"/>
          </a:p>
        </p:txBody>
      </p:sp>
      <p:sp>
        <p:nvSpPr>
          <p:cNvPr id="8" name="Rectangle 2"/>
          <p:cNvSpPr>
            <a:spLocks noChangeArrowheads="1"/>
          </p:cNvSpPr>
          <p:nvPr/>
        </p:nvSpPr>
        <p:spPr bwMode="auto">
          <a:xfrm>
            <a:off x="606018" y="5584250"/>
            <a:ext cx="5406142"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err="1" smtClean="0">
                <a:ln>
                  <a:noFill/>
                </a:ln>
                <a:solidFill>
                  <a:srgbClr val="FF0000"/>
                </a:solidFill>
                <a:effectLst/>
                <a:cs typeface="Arial" pitchFamily="34" charset="0"/>
              </a:rPr>
              <a:t>Eg</a:t>
            </a:r>
            <a:r>
              <a:rPr kumimoji="0" lang="en-US" b="0" i="0" u="none" strike="noStrike" cap="none" normalizeH="0" baseline="0" dirty="0" smtClean="0">
                <a:ln>
                  <a:noFill/>
                </a:ln>
                <a:solidFill>
                  <a:srgbClr val="FF0000"/>
                </a:solidFill>
                <a:effectLst/>
                <a:cs typeface="Arial" pitchFamily="34" charset="0"/>
              </a:rPr>
              <a:t>:</a:t>
            </a: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err="1" smtClean="0">
                <a:ln>
                  <a:noFill/>
                </a:ln>
                <a:solidFill>
                  <a:srgbClr val="000000"/>
                </a:solidFill>
                <a:effectLst/>
                <a:cs typeface="Arial" pitchFamily="34" charset="0"/>
              </a:rPr>
              <a:t>ax</a:t>
            </a:r>
            <a:r>
              <a:rPr kumimoji="0" lang="en-US" b="0" i="0" u="none" strike="noStrike" cap="none" normalizeH="0" baseline="0" dirty="0" err="1" smtClean="0">
                <a:ln>
                  <a:noFill/>
                </a:ln>
                <a:solidFill>
                  <a:srgbClr val="666600"/>
                </a:solidFill>
                <a:effectLst/>
                <a:cs typeface="Arial" pitchFamily="34" charset="0"/>
              </a:rPr>
              <a:t>.</a:t>
            </a:r>
            <a:r>
              <a:rPr kumimoji="0" lang="en-US" b="0" i="0" u="none" strike="noStrike" cap="none" normalizeH="0" baseline="0" dirty="0" err="1" smtClean="0">
                <a:ln>
                  <a:noFill/>
                </a:ln>
                <a:solidFill>
                  <a:srgbClr val="000000"/>
                </a:solidFill>
                <a:effectLst/>
                <a:cs typeface="Arial" pitchFamily="34" charset="0"/>
              </a:rPr>
              <a:t>set_xlabels</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0000"/>
                </a:solidFill>
                <a:effectLst/>
                <a:cs typeface="Arial" pitchFamily="34" charset="0"/>
              </a:rPr>
              <a:t>two</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err="1" smtClean="0">
                <a:ln>
                  <a:noFill/>
                </a:ln>
                <a:solidFill>
                  <a:srgbClr val="000000"/>
                </a:solidFill>
                <a:effectLst/>
                <a:cs typeface="Arial" pitchFamily="34" charset="0"/>
              </a:rPr>
              <a:t>four</a:t>
            </a:r>
            <a:r>
              <a:rPr kumimoji="0" lang="en-US" b="0" i="0" u="none" strike="noStrike" cap="none" normalizeH="0" baseline="0" dirty="0" err="1" smtClean="0">
                <a:ln>
                  <a:noFill/>
                </a:ln>
                <a:solidFill>
                  <a:srgbClr val="666600"/>
                </a:solidFill>
                <a:effectLst/>
                <a:cs typeface="Arial" pitchFamily="34" charset="0"/>
              </a:rPr>
              <a:t>’,’</a:t>
            </a:r>
            <a:r>
              <a:rPr kumimoji="0" lang="en-US" b="0" i="0" u="none" strike="noStrike" cap="none" normalizeH="0" baseline="0" dirty="0" err="1" smtClean="0">
                <a:ln>
                  <a:noFill/>
                </a:ln>
                <a:solidFill>
                  <a:srgbClr val="000000"/>
                </a:solidFill>
                <a:effectLst/>
                <a:cs typeface="Arial" pitchFamily="34" charset="0"/>
              </a:rPr>
              <a:t>six</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0000"/>
                </a:solidFill>
                <a:effectLst/>
                <a:cs typeface="Arial" pitchFamily="34" charset="0"/>
              </a:rPr>
              <a:t>eight</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0000"/>
                </a:solidFill>
                <a:effectLst/>
                <a:cs typeface="Arial" pitchFamily="34" charset="0"/>
              </a:rPr>
              <a:t> </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rgbClr val="000000"/>
                </a:solidFill>
                <a:effectLst/>
                <a:cs typeface="Arial" pitchFamily="34" charset="0"/>
              </a:rPr>
              <a:t>ten</a:t>
            </a:r>
            <a:r>
              <a:rPr kumimoji="0" lang="en-US" b="0" i="0" u="none" strike="noStrike" cap="none" normalizeH="0" baseline="0" dirty="0" smtClean="0">
                <a:ln>
                  <a:noFill/>
                </a:ln>
                <a:solidFill>
                  <a:srgbClr val="666600"/>
                </a:solidFill>
                <a:effectLst/>
                <a:cs typeface="Arial" pitchFamily="34" charset="0"/>
              </a:rPr>
              <a:t>’])</a:t>
            </a:r>
            <a:r>
              <a:rPr kumimoji="0" lang="en-US"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p14="http://schemas.microsoft.com/office/powerpoint/2010/main" val="3745140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258882"/>
            <a:ext cx="4824536" cy="3970318"/>
          </a:xfrm>
          <a:prstGeom prst="rect">
            <a:avLst/>
          </a:prstGeom>
        </p:spPr>
        <p:txBody>
          <a:bodyPr wrap="square">
            <a:spAutoFit/>
          </a:bodyPr>
          <a:lstStyle/>
          <a:p>
            <a:r>
              <a:rPr lang="en-IN" dirty="0"/>
              <a:t>import </a:t>
            </a:r>
            <a:r>
              <a:rPr lang="en-IN" dirty="0" err="1"/>
              <a:t>matplotlib.pyplot</a:t>
            </a:r>
            <a:r>
              <a:rPr lang="en-IN" dirty="0"/>
              <a:t> as </a:t>
            </a:r>
            <a:r>
              <a:rPr lang="en-IN" dirty="0" err="1"/>
              <a:t>plt</a:t>
            </a:r>
            <a:endParaRPr lang="en-IN" dirty="0"/>
          </a:p>
          <a:p>
            <a:r>
              <a:rPr lang="en-IN" dirty="0"/>
              <a:t>import </a:t>
            </a:r>
            <a:r>
              <a:rPr lang="en-IN" dirty="0" err="1"/>
              <a:t>numpy</a:t>
            </a:r>
            <a:r>
              <a:rPr lang="en-IN" dirty="0"/>
              <a:t> as </a:t>
            </a:r>
            <a:r>
              <a:rPr lang="en-IN" dirty="0" err="1"/>
              <a:t>np</a:t>
            </a:r>
            <a:endParaRPr lang="en-IN" dirty="0"/>
          </a:p>
          <a:p>
            <a:r>
              <a:rPr lang="en-IN" dirty="0"/>
              <a:t>import math</a:t>
            </a:r>
          </a:p>
          <a:p>
            <a:r>
              <a:rPr lang="en-IN" dirty="0"/>
              <a:t>x = </a:t>
            </a:r>
            <a:r>
              <a:rPr lang="en-IN" dirty="0" err="1"/>
              <a:t>np.arange</a:t>
            </a:r>
            <a:r>
              <a:rPr lang="en-IN" dirty="0"/>
              <a:t>(0, </a:t>
            </a:r>
            <a:r>
              <a:rPr lang="en-IN" dirty="0" err="1"/>
              <a:t>math.pi</a:t>
            </a:r>
            <a:r>
              <a:rPr lang="en-IN" dirty="0"/>
              <a:t>*2, 0.05)</a:t>
            </a:r>
          </a:p>
          <a:p>
            <a:r>
              <a:rPr lang="en-IN" dirty="0"/>
              <a:t>fig = </a:t>
            </a:r>
            <a:r>
              <a:rPr lang="en-IN" dirty="0" err="1"/>
              <a:t>plt.figure</a:t>
            </a:r>
            <a:r>
              <a:rPr lang="en-IN" dirty="0"/>
              <a:t>()</a:t>
            </a:r>
          </a:p>
          <a:p>
            <a:r>
              <a:rPr lang="en-IN" dirty="0" err="1"/>
              <a:t>ax</a:t>
            </a:r>
            <a:r>
              <a:rPr lang="en-IN" dirty="0"/>
              <a:t> = </a:t>
            </a:r>
            <a:r>
              <a:rPr lang="en-IN" dirty="0" err="1"/>
              <a:t>fig.add_axes</a:t>
            </a:r>
            <a:r>
              <a:rPr lang="en-IN" dirty="0"/>
              <a:t>([0.1, 0.1, 0.8, 0.8]) # main axes</a:t>
            </a:r>
          </a:p>
          <a:p>
            <a:r>
              <a:rPr lang="en-IN" dirty="0"/>
              <a:t>y = </a:t>
            </a:r>
            <a:r>
              <a:rPr lang="en-IN" dirty="0" err="1"/>
              <a:t>np.sin</a:t>
            </a:r>
            <a:r>
              <a:rPr lang="en-IN" dirty="0"/>
              <a:t>(x)</a:t>
            </a:r>
          </a:p>
          <a:p>
            <a:r>
              <a:rPr lang="en-IN" dirty="0" err="1"/>
              <a:t>ax.plot</a:t>
            </a:r>
            <a:r>
              <a:rPr lang="en-IN" dirty="0"/>
              <a:t>(x, y)</a:t>
            </a:r>
          </a:p>
          <a:p>
            <a:r>
              <a:rPr lang="en-IN" dirty="0" err="1"/>
              <a:t>ax.set_xlabel</a:t>
            </a:r>
            <a:r>
              <a:rPr lang="en-IN" dirty="0"/>
              <a:t>('angle')</a:t>
            </a:r>
          </a:p>
          <a:p>
            <a:r>
              <a:rPr lang="en-IN" dirty="0" err="1"/>
              <a:t>ax.set_title</a:t>
            </a:r>
            <a:r>
              <a:rPr lang="en-IN" dirty="0"/>
              <a:t>('sine')</a:t>
            </a:r>
          </a:p>
          <a:p>
            <a:r>
              <a:rPr lang="en-IN" dirty="0" err="1"/>
              <a:t>ax.set_xticks</a:t>
            </a:r>
            <a:r>
              <a:rPr lang="en-IN" dirty="0"/>
              <a:t>([0,2,4,6])</a:t>
            </a:r>
          </a:p>
          <a:p>
            <a:r>
              <a:rPr lang="en-IN" dirty="0" err="1"/>
              <a:t>ax.set_xticklabels</a:t>
            </a:r>
            <a:r>
              <a:rPr lang="en-IN" dirty="0"/>
              <a:t>(['</a:t>
            </a:r>
            <a:r>
              <a:rPr lang="en-IN" dirty="0" err="1"/>
              <a:t>zero','two','four','six</a:t>
            </a:r>
            <a:r>
              <a:rPr lang="en-IN" dirty="0"/>
              <a:t>'])</a:t>
            </a:r>
          </a:p>
          <a:p>
            <a:r>
              <a:rPr lang="en-IN" dirty="0" err="1"/>
              <a:t>ax.set_yticks</a:t>
            </a:r>
            <a:r>
              <a:rPr lang="en-IN" dirty="0"/>
              <a:t>([-1,0,1])</a:t>
            </a:r>
          </a:p>
          <a:p>
            <a:r>
              <a:rPr lang="en-IN" dirty="0" err="1"/>
              <a:t>plt.show</a:t>
            </a:r>
            <a:r>
              <a:rPr lang="en-IN" dirty="0"/>
              <a:t>()</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76056" y="3284984"/>
            <a:ext cx="3743467" cy="2859183"/>
          </a:xfrm>
          <a:prstGeom prst="rect">
            <a:avLst/>
          </a:prstGeom>
        </p:spPr>
      </p:pic>
    </p:spTree>
    <p:extLst>
      <p:ext uri="{BB962C8B-B14F-4D97-AF65-F5344CB8AC3E}">
        <p14:creationId xmlns:p14="http://schemas.microsoft.com/office/powerpoint/2010/main" val="31637857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39552" y="404664"/>
            <a:ext cx="8064896" cy="1077218"/>
          </a:xfrm>
          <a:prstGeom prst="rect">
            <a:avLst/>
          </a:prstGeom>
        </p:spPr>
        <p:txBody>
          <a:bodyPr wrap="square">
            <a:spAutoFit/>
          </a:bodyPr>
          <a:lstStyle/>
          <a:p>
            <a:r>
              <a:rPr lang="en-US" sz="3200" b="1" dirty="0">
                <a:solidFill>
                  <a:srgbClr val="7030A0"/>
                </a:solidFill>
                <a:latin typeface="+mj-lt"/>
              </a:rPr>
              <a:t>Customizing </a:t>
            </a:r>
            <a:r>
              <a:rPr lang="en-US" sz="3200" b="1" dirty="0" err="1">
                <a:solidFill>
                  <a:srgbClr val="7030A0"/>
                </a:solidFill>
                <a:latin typeface="+mj-lt"/>
              </a:rPr>
              <a:t>Matplotlib</a:t>
            </a:r>
            <a:r>
              <a:rPr lang="en-US" sz="3200" b="1" dirty="0">
                <a:solidFill>
                  <a:srgbClr val="7030A0"/>
                </a:solidFill>
                <a:latin typeface="+mj-lt"/>
              </a:rPr>
              <a:t>: Configurations and </a:t>
            </a:r>
            <a:r>
              <a:rPr lang="en-US" sz="3200" b="1" dirty="0" err="1">
                <a:solidFill>
                  <a:srgbClr val="7030A0"/>
                </a:solidFill>
                <a:latin typeface="+mj-lt"/>
              </a:rPr>
              <a:t>Stylesheets</a:t>
            </a:r>
            <a:endParaRPr lang="en-US" sz="3200" b="1" dirty="0">
              <a:solidFill>
                <a:srgbClr val="7030A0"/>
              </a:solidFill>
              <a:latin typeface="+mj-lt"/>
            </a:endParaRPr>
          </a:p>
        </p:txBody>
      </p:sp>
      <p:sp>
        <p:nvSpPr>
          <p:cNvPr id="3" name="Rectangle 1"/>
          <p:cNvSpPr>
            <a:spLocks noChangeArrowheads="1"/>
          </p:cNvSpPr>
          <p:nvPr/>
        </p:nvSpPr>
        <p:spPr bwMode="auto">
          <a:xfrm>
            <a:off x="755576" y="1512702"/>
            <a:ext cx="7848872" cy="14311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cs typeface="Arial" pitchFamily="34" charset="0"/>
              </a:rPr>
              <a:t>There are three ways to customize </a:t>
            </a:r>
            <a:r>
              <a:rPr kumimoji="0" lang="en-US" b="0" i="0" u="none" strike="noStrike" cap="none" normalizeH="0" baseline="0" dirty="0" err="1" smtClean="0">
                <a:ln>
                  <a:noFill/>
                </a:ln>
                <a:solidFill>
                  <a:srgbClr val="333333"/>
                </a:solidFill>
                <a:effectLst/>
                <a:cs typeface="Arial" pitchFamily="34" charset="0"/>
              </a:rPr>
              <a:t>Matplotlib</a:t>
            </a:r>
            <a:r>
              <a:rPr kumimoji="0" lang="en-US" b="0" i="0" u="none" strike="noStrike" cap="none" normalizeH="0" baseline="0" dirty="0" smtClean="0">
                <a:ln>
                  <a:noFill/>
                </a:ln>
                <a:solidFill>
                  <a:srgbClr val="333333"/>
                </a:solidFill>
                <a:effectLst/>
                <a:cs typeface="Arial" pitchFamily="34" charset="0"/>
              </a:rPr>
              <a:t>:</a:t>
            </a:r>
            <a:endParaRPr kumimoji="0" lang="en-US" b="0" i="0" u="none" strike="noStrike" cap="none" normalizeH="0" baseline="0" dirty="0" smtClean="0">
              <a:ln>
                <a:noFill/>
              </a:ln>
              <a:solidFill>
                <a:schemeClr val="tx1"/>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b="0" i="0" u="none" strike="noStrike" cap="none" normalizeH="0" baseline="0" dirty="0" smtClean="0">
                <a:ln>
                  <a:noFill/>
                </a:ln>
                <a:solidFill>
                  <a:srgbClr val="11557C"/>
                </a:solidFill>
                <a:effectLst/>
                <a:cs typeface="Arial" pitchFamily="34" charset="0"/>
                <a:hlinkClick r:id="rId2"/>
              </a:rPr>
              <a:t>Setting </a:t>
            </a:r>
            <a:r>
              <a:rPr kumimoji="0" lang="en-US" b="0" i="0" u="none" strike="noStrike" cap="none" normalizeH="0" baseline="0" dirty="0" err="1" smtClean="0">
                <a:ln>
                  <a:noFill/>
                </a:ln>
                <a:solidFill>
                  <a:srgbClr val="11557C"/>
                </a:solidFill>
                <a:effectLst/>
                <a:cs typeface="Arial" pitchFamily="34" charset="0"/>
                <a:hlinkClick r:id="rId2"/>
              </a:rPr>
              <a:t>rcParams</a:t>
            </a:r>
            <a:r>
              <a:rPr kumimoji="0" lang="en-US" b="0" i="0" u="none" strike="noStrike" cap="none" normalizeH="0" baseline="0" dirty="0" smtClean="0">
                <a:ln>
                  <a:noFill/>
                </a:ln>
                <a:solidFill>
                  <a:srgbClr val="11557C"/>
                </a:solidFill>
                <a:effectLst/>
                <a:cs typeface="Arial" pitchFamily="34" charset="0"/>
                <a:hlinkClick r:id="rId2"/>
              </a:rPr>
              <a:t> at runtime</a:t>
            </a:r>
            <a:r>
              <a:rPr kumimoji="0" lang="en-US" b="0" i="0" u="none" strike="noStrike" cap="none" normalizeH="0" baseline="0" dirty="0" smtClean="0">
                <a:ln>
                  <a:noFill/>
                </a:ln>
                <a:solidFill>
                  <a:schemeClr val="tx1"/>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b="0" i="0" u="none" strike="noStrike" cap="none" normalizeH="0" baseline="0" dirty="0" smtClean="0">
                <a:ln>
                  <a:noFill/>
                </a:ln>
                <a:solidFill>
                  <a:srgbClr val="11557C"/>
                </a:solidFill>
                <a:effectLst/>
                <a:cs typeface="Arial" pitchFamily="34" charset="0"/>
                <a:hlinkClick r:id="rId2"/>
              </a:rPr>
              <a:t>Using style sheets</a:t>
            </a:r>
            <a:r>
              <a:rPr kumimoji="0" lang="en-US" b="0" i="0" u="none" strike="noStrike" cap="none" normalizeH="0" baseline="0" dirty="0" smtClean="0">
                <a:ln>
                  <a:noFill/>
                </a:ln>
                <a:solidFill>
                  <a:schemeClr val="tx1"/>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b="0" i="0" u="none" strike="noStrike" cap="none" normalizeH="0" baseline="0" dirty="0" smtClean="0">
                <a:ln>
                  <a:noFill/>
                </a:ln>
                <a:solidFill>
                  <a:srgbClr val="11557C"/>
                </a:solidFill>
                <a:effectLst/>
                <a:cs typeface="Arial" pitchFamily="34" charset="0"/>
                <a:hlinkClick r:id="rId2"/>
              </a:rPr>
              <a:t>Changing your </a:t>
            </a:r>
            <a:r>
              <a:rPr kumimoji="0" lang="en-US" b="0" i="0" u="none" strike="noStrike" cap="none" normalizeH="0" baseline="0" dirty="0" err="1" smtClean="0">
                <a:ln>
                  <a:noFill/>
                </a:ln>
                <a:solidFill>
                  <a:srgbClr val="11557C"/>
                </a:solidFill>
                <a:effectLst/>
                <a:cs typeface="Arial" pitchFamily="34" charset="0"/>
                <a:hlinkClick r:id="rId2"/>
              </a:rPr>
              <a:t>matplotlibrc</a:t>
            </a:r>
            <a:r>
              <a:rPr kumimoji="0" lang="en-US" b="0" i="0" u="none" strike="noStrike" cap="none" normalizeH="0" baseline="0" dirty="0" smtClean="0">
                <a:ln>
                  <a:noFill/>
                </a:ln>
                <a:solidFill>
                  <a:srgbClr val="11557C"/>
                </a:solidFill>
                <a:effectLst/>
                <a:cs typeface="Arial" pitchFamily="34" charset="0"/>
                <a:hlinkClick r:id="rId2"/>
              </a:rPr>
              <a:t> file</a:t>
            </a:r>
            <a:r>
              <a:rPr kumimoji="0" lang="en-US" b="0" i="0" u="none" strike="noStrike" cap="none" normalizeH="0" baseline="0" dirty="0" smtClean="0">
                <a:ln>
                  <a:noFill/>
                </a:ln>
                <a:solidFill>
                  <a:schemeClr val="tx1"/>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p:txBody>
      </p:sp>
      <p:sp>
        <p:nvSpPr>
          <p:cNvPr id="4" name="Rectangle 3"/>
          <p:cNvSpPr/>
          <p:nvPr/>
        </p:nvSpPr>
        <p:spPr>
          <a:xfrm>
            <a:off x="539552" y="3251692"/>
            <a:ext cx="2193293" cy="400110"/>
          </a:xfrm>
          <a:prstGeom prst="rect">
            <a:avLst/>
          </a:prstGeom>
        </p:spPr>
        <p:txBody>
          <a:bodyPr wrap="none">
            <a:spAutoFit/>
          </a:bodyPr>
          <a:lstStyle/>
          <a:p>
            <a:r>
              <a:rPr lang="en-IN" sz="2000" dirty="0">
                <a:solidFill>
                  <a:srgbClr val="FF0000"/>
                </a:solidFill>
              </a:rPr>
              <a:t>Runtime </a:t>
            </a:r>
            <a:r>
              <a:rPr lang="en-IN" sz="2000" dirty="0" err="1">
                <a:solidFill>
                  <a:srgbClr val="FF0000"/>
                </a:solidFill>
              </a:rPr>
              <a:t>rc</a:t>
            </a:r>
            <a:r>
              <a:rPr lang="en-IN" sz="2000" dirty="0">
                <a:solidFill>
                  <a:srgbClr val="FF0000"/>
                </a:solidFill>
              </a:rPr>
              <a:t> settings</a:t>
            </a:r>
          </a:p>
        </p:txBody>
      </p:sp>
      <p:sp>
        <p:nvSpPr>
          <p:cNvPr id="5" name="Rectangle 2"/>
          <p:cNvSpPr>
            <a:spLocks noChangeArrowheads="1"/>
          </p:cNvSpPr>
          <p:nvPr/>
        </p:nvSpPr>
        <p:spPr bwMode="auto">
          <a:xfrm>
            <a:off x="779624" y="3861047"/>
            <a:ext cx="8063880" cy="1200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cs typeface="Arial" pitchFamily="34" charset="0"/>
              </a:rPr>
              <a:t>You can dynamically change the default </a:t>
            </a:r>
            <a:r>
              <a:rPr kumimoji="0" lang="en-US" b="0" i="0" u="none" strike="noStrike" cap="none" normalizeH="0" baseline="0" dirty="0" err="1" smtClean="0">
                <a:ln>
                  <a:noFill/>
                </a:ln>
                <a:solidFill>
                  <a:srgbClr val="333333"/>
                </a:solidFill>
                <a:effectLst/>
                <a:cs typeface="Arial" pitchFamily="34" charset="0"/>
              </a:rPr>
              <a:t>rc</a:t>
            </a:r>
            <a:r>
              <a:rPr kumimoji="0" lang="en-US" b="0" i="0" u="none" strike="noStrike" cap="none" normalizeH="0" baseline="0" dirty="0" smtClean="0">
                <a:ln>
                  <a:noFill/>
                </a:ln>
                <a:solidFill>
                  <a:srgbClr val="333333"/>
                </a:solidFill>
                <a:effectLst/>
                <a:cs typeface="Arial" pitchFamily="34" charset="0"/>
              </a:rPr>
              <a:t> (runtime configuration) settings in a python script or interactively from the python shell. All </a:t>
            </a:r>
            <a:r>
              <a:rPr kumimoji="0" lang="en-US" b="0" i="0" u="none" strike="noStrike" cap="none" normalizeH="0" baseline="0" dirty="0" err="1" smtClean="0">
                <a:ln>
                  <a:noFill/>
                </a:ln>
                <a:solidFill>
                  <a:srgbClr val="333333"/>
                </a:solidFill>
                <a:effectLst/>
                <a:cs typeface="Arial" pitchFamily="34" charset="0"/>
              </a:rPr>
              <a:t>rc</a:t>
            </a:r>
            <a:r>
              <a:rPr kumimoji="0" lang="en-US" b="0" i="0" u="none" strike="noStrike" cap="none" normalizeH="0" baseline="0" dirty="0" smtClean="0">
                <a:ln>
                  <a:noFill/>
                </a:ln>
                <a:solidFill>
                  <a:srgbClr val="333333"/>
                </a:solidFill>
                <a:effectLst/>
                <a:cs typeface="Arial" pitchFamily="34" charset="0"/>
              </a:rPr>
              <a:t> settings are stored in a dictionary-like variable called </a:t>
            </a:r>
            <a:r>
              <a:rPr kumimoji="0" lang="en-US" b="1" i="0" u="none" strike="noStrike" cap="none" normalizeH="0" baseline="0" dirty="0" err="1" smtClean="0">
                <a:ln>
                  <a:noFill/>
                </a:ln>
                <a:solidFill>
                  <a:srgbClr val="11557C"/>
                </a:solidFill>
                <a:effectLst/>
                <a:cs typeface="Arial" pitchFamily="34" charset="0"/>
                <a:hlinkClick r:id="rId3" tooltip="matplotlib.rcParams"/>
              </a:rPr>
              <a:t>matplotlib.rcParams</a:t>
            </a:r>
            <a:r>
              <a:rPr kumimoji="0" lang="en-US" b="0" i="0" u="none" strike="noStrike" cap="none" normalizeH="0" baseline="0" dirty="0" smtClean="0">
                <a:ln>
                  <a:noFill/>
                </a:ln>
                <a:solidFill>
                  <a:srgbClr val="333333"/>
                </a:solidFill>
                <a:effectLst/>
                <a:cs typeface="Arial" pitchFamily="34" charset="0"/>
              </a:rPr>
              <a:t>, which is global to the </a:t>
            </a:r>
            <a:r>
              <a:rPr kumimoji="0" lang="en-US" b="0" i="0" u="none" strike="noStrike" cap="none" normalizeH="0" baseline="0" dirty="0" err="1" smtClean="0">
                <a:ln>
                  <a:noFill/>
                </a:ln>
                <a:solidFill>
                  <a:srgbClr val="333333"/>
                </a:solidFill>
                <a:effectLst/>
                <a:cs typeface="Arial" pitchFamily="34" charset="0"/>
              </a:rPr>
              <a:t>matplotlib</a:t>
            </a:r>
            <a:r>
              <a:rPr kumimoji="0" lang="en-US" b="0" i="0" u="none" strike="noStrike" cap="none" normalizeH="0" baseline="0" dirty="0" smtClean="0">
                <a:ln>
                  <a:noFill/>
                </a:ln>
                <a:solidFill>
                  <a:srgbClr val="333333"/>
                </a:solidFill>
                <a:effectLst/>
                <a:cs typeface="Arial" pitchFamily="34" charset="0"/>
              </a:rPr>
              <a:t> package.</a:t>
            </a:r>
            <a:r>
              <a:rPr kumimoji="0" lang="en-US" b="0" i="0" u="none" strike="noStrike" cap="none" normalizeH="0" baseline="0" dirty="0" smtClean="0">
                <a:ln>
                  <a:noFill/>
                </a:ln>
                <a:solidFill>
                  <a:schemeClr val="tx1"/>
                </a:solidFill>
                <a:effectLst/>
                <a:cs typeface="Arial" pitchFamily="34" charset="0"/>
              </a:rPr>
              <a:t> </a:t>
            </a:r>
          </a:p>
        </p:txBody>
      </p:sp>
    </p:spTree>
    <p:extLst>
      <p:ext uri="{BB962C8B-B14F-4D97-AF65-F5344CB8AC3E}">
        <p14:creationId xmlns:p14="http://schemas.microsoft.com/office/powerpoint/2010/main" val="88168940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520" y="1556792"/>
            <a:ext cx="4572000" cy="2308324"/>
          </a:xfrm>
          <a:prstGeom prst="rect">
            <a:avLst/>
          </a:prstGeom>
        </p:spPr>
        <p:txBody>
          <a:bodyPr>
            <a:spAutoFit/>
          </a:bodyPr>
          <a:lstStyle/>
          <a:p>
            <a:r>
              <a:rPr lang="en-IN" dirty="0"/>
              <a:t>import </a:t>
            </a:r>
            <a:r>
              <a:rPr lang="en-IN" dirty="0" err="1"/>
              <a:t>numpy</a:t>
            </a:r>
            <a:r>
              <a:rPr lang="en-IN" dirty="0"/>
              <a:t> as </a:t>
            </a:r>
            <a:r>
              <a:rPr lang="en-IN" dirty="0" err="1"/>
              <a:t>np</a:t>
            </a:r>
            <a:endParaRPr lang="en-IN" dirty="0"/>
          </a:p>
          <a:p>
            <a:r>
              <a:rPr lang="en-IN" dirty="0"/>
              <a:t>import </a:t>
            </a:r>
            <a:r>
              <a:rPr lang="en-IN" dirty="0" err="1"/>
              <a:t>matplotlib.pyplot</a:t>
            </a:r>
            <a:r>
              <a:rPr lang="en-IN" dirty="0"/>
              <a:t> as </a:t>
            </a:r>
            <a:r>
              <a:rPr lang="en-IN" dirty="0" err="1"/>
              <a:t>plt</a:t>
            </a:r>
            <a:endParaRPr lang="en-IN" dirty="0"/>
          </a:p>
          <a:p>
            <a:r>
              <a:rPr lang="en-IN" dirty="0"/>
              <a:t>import </a:t>
            </a:r>
            <a:r>
              <a:rPr lang="en-IN" dirty="0" err="1"/>
              <a:t>matplotlib</a:t>
            </a:r>
            <a:r>
              <a:rPr lang="en-IN" dirty="0"/>
              <a:t> as </a:t>
            </a:r>
            <a:r>
              <a:rPr lang="en-IN" dirty="0" err="1"/>
              <a:t>mpl</a:t>
            </a:r>
            <a:endParaRPr lang="en-IN" dirty="0"/>
          </a:p>
          <a:p>
            <a:r>
              <a:rPr lang="en-IN" dirty="0"/>
              <a:t>from cycler import cycler</a:t>
            </a:r>
          </a:p>
          <a:p>
            <a:r>
              <a:rPr lang="en-IN" dirty="0" err="1"/>
              <a:t>mpl.rcParams</a:t>
            </a:r>
            <a:r>
              <a:rPr lang="en-IN" dirty="0"/>
              <a:t>['</a:t>
            </a:r>
            <a:r>
              <a:rPr lang="en-IN" dirty="0" err="1"/>
              <a:t>lines.linewidth</a:t>
            </a:r>
            <a:r>
              <a:rPr lang="en-IN" dirty="0"/>
              <a:t>'] = 2</a:t>
            </a:r>
          </a:p>
          <a:p>
            <a:r>
              <a:rPr lang="en-IN" dirty="0" err="1"/>
              <a:t>mpl.rcParams</a:t>
            </a:r>
            <a:r>
              <a:rPr lang="en-IN" dirty="0"/>
              <a:t>['</a:t>
            </a:r>
            <a:r>
              <a:rPr lang="en-IN" dirty="0" err="1"/>
              <a:t>lines.linestyle</a:t>
            </a:r>
            <a:r>
              <a:rPr lang="en-IN" dirty="0"/>
              <a:t>'] = '--'</a:t>
            </a:r>
          </a:p>
          <a:p>
            <a:r>
              <a:rPr lang="en-IN" dirty="0"/>
              <a:t>data = </a:t>
            </a:r>
            <a:r>
              <a:rPr lang="en-IN" dirty="0" err="1"/>
              <a:t>np.random.randn</a:t>
            </a:r>
            <a:r>
              <a:rPr lang="en-IN" dirty="0"/>
              <a:t>(50)</a:t>
            </a:r>
          </a:p>
          <a:p>
            <a:r>
              <a:rPr lang="en-IN" dirty="0" err="1"/>
              <a:t>plt.plot</a:t>
            </a:r>
            <a:r>
              <a:rPr lang="en-IN" dirty="0"/>
              <a:t>(data)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67944" y="1556792"/>
            <a:ext cx="4827100" cy="3150318"/>
          </a:xfrm>
          <a:prstGeom prst="rect">
            <a:avLst/>
          </a:prstGeom>
        </p:spPr>
      </p:pic>
    </p:spTree>
    <p:extLst>
      <p:ext uri="{BB962C8B-B14F-4D97-AF65-F5344CB8AC3E}">
        <p14:creationId xmlns:p14="http://schemas.microsoft.com/office/powerpoint/2010/main" val="1119786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404664"/>
            <a:ext cx="2233817" cy="369332"/>
          </a:xfrm>
          <a:prstGeom prst="rect">
            <a:avLst/>
          </a:prstGeom>
        </p:spPr>
        <p:txBody>
          <a:bodyPr wrap="none">
            <a:spAutoFit/>
          </a:bodyPr>
          <a:lstStyle/>
          <a:p>
            <a:r>
              <a:rPr lang="en-IN" b="1" dirty="0">
                <a:solidFill>
                  <a:srgbClr val="FF0000"/>
                </a:solidFill>
              </a:rPr>
              <a:t>Temporary </a:t>
            </a:r>
            <a:r>
              <a:rPr lang="en-IN" b="1" dirty="0" err="1">
                <a:solidFill>
                  <a:srgbClr val="FF0000"/>
                </a:solidFill>
              </a:rPr>
              <a:t>rc</a:t>
            </a:r>
            <a:r>
              <a:rPr lang="en-IN" b="1" dirty="0">
                <a:solidFill>
                  <a:srgbClr val="FF0000"/>
                </a:solidFill>
              </a:rPr>
              <a:t> settings</a:t>
            </a:r>
          </a:p>
        </p:txBody>
      </p:sp>
      <p:sp>
        <p:nvSpPr>
          <p:cNvPr id="3" name="Rectangle 2"/>
          <p:cNvSpPr/>
          <p:nvPr/>
        </p:nvSpPr>
        <p:spPr>
          <a:xfrm>
            <a:off x="899592" y="1196752"/>
            <a:ext cx="6840760" cy="646331"/>
          </a:xfrm>
          <a:prstGeom prst="rect">
            <a:avLst/>
          </a:prstGeom>
        </p:spPr>
        <p:txBody>
          <a:bodyPr wrap="square">
            <a:spAutoFit/>
          </a:bodyPr>
          <a:lstStyle/>
          <a:p>
            <a:r>
              <a:rPr lang="en-IN" dirty="0"/>
              <a:t>with </a:t>
            </a:r>
            <a:r>
              <a:rPr lang="en-IN" dirty="0" err="1"/>
              <a:t>mpl.rc_context</a:t>
            </a:r>
            <a:r>
              <a:rPr lang="en-IN" dirty="0"/>
              <a:t>({'</a:t>
            </a:r>
            <a:r>
              <a:rPr lang="en-IN" dirty="0" err="1"/>
              <a:t>lines.linewidth</a:t>
            </a:r>
            <a:r>
              <a:rPr lang="en-IN" dirty="0"/>
              <a:t>': 2, '</a:t>
            </a:r>
            <a:r>
              <a:rPr lang="en-IN" dirty="0" err="1"/>
              <a:t>lines.linestyle</a:t>
            </a:r>
            <a:r>
              <a:rPr lang="en-IN" dirty="0"/>
              <a:t>': ':'}):</a:t>
            </a:r>
          </a:p>
          <a:p>
            <a:r>
              <a:rPr lang="en-IN" dirty="0"/>
              <a:t>    </a:t>
            </a:r>
            <a:r>
              <a:rPr lang="en-IN" dirty="0" err="1"/>
              <a:t>plt.plot</a:t>
            </a:r>
            <a:r>
              <a:rPr lang="en-IN" dirty="0"/>
              <a:t>(data)</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2492896"/>
            <a:ext cx="4827100" cy="3150318"/>
          </a:xfrm>
          <a:prstGeom prst="rect">
            <a:avLst/>
          </a:prstGeom>
        </p:spPr>
      </p:pic>
    </p:spTree>
    <p:extLst>
      <p:ext uri="{BB962C8B-B14F-4D97-AF65-F5344CB8AC3E}">
        <p14:creationId xmlns:p14="http://schemas.microsoft.com/office/powerpoint/2010/main" val="796333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nvSpPr>
        <p:spPr>
          <a:xfrm>
            <a:off x="179512" y="332656"/>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err="1" smtClean="0"/>
              <a:t>pyplot</a:t>
            </a:r>
            <a:endParaRPr lang="en-US" dirty="0"/>
          </a:p>
        </p:txBody>
      </p:sp>
      <p:sp>
        <p:nvSpPr>
          <p:cNvPr id="3" name="Content Placeholder 2"/>
          <p:cNvSpPr>
            <a:spLocks noGrp="1"/>
          </p:cNvSpPr>
          <p:nvPr/>
        </p:nvSpPr>
        <p:spPr>
          <a:xfrm>
            <a:off x="342900" y="1340768"/>
            <a:ext cx="8458200" cy="4906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Arial" panose="020B0604020202020204" pitchFamily="34" charset="0"/>
              <a:buChar char="•"/>
            </a:pPr>
            <a:r>
              <a:rPr lang="en-US" sz="2000" b="1" dirty="0" smtClean="0">
                <a:solidFill>
                  <a:srgbClr val="0070C0"/>
                </a:solidFill>
                <a:latin typeface="Courier New" panose="02070309020205020404" pitchFamily="49" charset="0"/>
                <a:cs typeface="Courier New" panose="02070309020205020404" pitchFamily="49" charset="0"/>
              </a:rPr>
              <a:t>text()  </a:t>
            </a:r>
            <a:r>
              <a:rPr lang="en-US" sz="2400" dirty="0" smtClean="0"/>
              <a:t>: </a:t>
            </a:r>
            <a:r>
              <a:rPr lang="en-US" sz="2400" u="sng" dirty="0" smtClean="0"/>
              <a:t>adds</a:t>
            </a:r>
            <a:r>
              <a:rPr lang="en-US" sz="2400" dirty="0" smtClean="0"/>
              <a:t> </a:t>
            </a:r>
            <a:r>
              <a:rPr lang="en-US" sz="2400" dirty="0"/>
              <a:t>text in an </a:t>
            </a:r>
            <a:r>
              <a:rPr lang="en-US" sz="2400" dirty="0">
                <a:solidFill>
                  <a:srgbClr val="FF0000"/>
                </a:solidFill>
              </a:rPr>
              <a:t>arbitrary</a:t>
            </a:r>
            <a:r>
              <a:rPr lang="en-US" sz="2400" dirty="0"/>
              <a:t> </a:t>
            </a:r>
            <a:r>
              <a:rPr lang="en-US" sz="2400" dirty="0" smtClean="0">
                <a:solidFill>
                  <a:srgbClr val="FF0000"/>
                </a:solidFill>
              </a:rPr>
              <a:t>location</a:t>
            </a:r>
            <a:endParaRPr lang="en-US" sz="2400" dirty="0">
              <a:solidFill>
                <a:srgbClr val="FF0000"/>
              </a:solidFill>
            </a:endParaRPr>
          </a:p>
          <a:p>
            <a:r>
              <a:rPr lang="en-US" sz="2000" b="1" dirty="0" err="1" smtClean="0">
                <a:solidFill>
                  <a:srgbClr val="0070C0"/>
                </a:solidFill>
                <a:latin typeface="Courier New" panose="02070309020205020404" pitchFamily="49" charset="0"/>
                <a:cs typeface="Courier New" panose="02070309020205020404" pitchFamily="49" charset="0"/>
              </a:rPr>
              <a:t>xlabel</a:t>
            </a:r>
            <a:r>
              <a:rPr lang="en-US" sz="2000" b="1" dirty="0" smtClean="0">
                <a:solidFill>
                  <a:srgbClr val="0070C0"/>
                </a:solidFill>
                <a:latin typeface="Courier New" panose="02070309020205020404" pitchFamily="49" charset="0"/>
                <a:cs typeface="Courier New" panose="02070309020205020404" pitchFamily="49" charset="0"/>
              </a:rPr>
              <a:t>()</a:t>
            </a:r>
            <a:r>
              <a:rPr lang="en-US" sz="2400" dirty="0" smtClean="0"/>
              <a:t>: </a:t>
            </a:r>
            <a:r>
              <a:rPr lang="en-US" sz="2400" u="sng" dirty="0"/>
              <a:t>adds</a:t>
            </a:r>
            <a:r>
              <a:rPr lang="en-US" sz="2400" dirty="0"/>
              <a:t> </a:t>
            </a:r>
            <a:r>
              <a:rPr lang="en-US" sz="2400" dirty="0" smtClean="0"/>
              <a:t>text to the </a:t>
            </a:r>
            <a:r>
              <a:rPr lang="en-US" sz="2400" dirty="0" smtClean="0">
                <a:solidFill>
                  <a:srgbClr val="FF0000"/>
                </a:solidFill>
              </a:rPr>
              <a:t>x-axis</a:t>
            </a:r>
            <a:endParaRPr lang="en-US" sz="2400" dirty="0" smtClean="0"/>
          </a:p>
          <a:p>
            <a:r>
              <a:rPr lang="en-US" sz="2000" b="1" dirty="0" err="1" smtClean="0">
                <a:solidFill>
                  <a:srgbClr val="0070C0"/>
                </a:solidFill>
                <a:latin typeface="Courier New" panose="02070309020205020404" pitchFamily="49" charset="0"/>
                <a:cs typeface="Courier New" panose="02070309020205020404" pitchFamily="49" charset="0"/>
              </a:rPr>
              <a:t>ylabel</a:t>
            </a:r>
            <a:r>
              <a:rPr lang="en-US" sz="2000" b="1" dirty="0" smtClean="0">
                <a:solidFill>
                  <a:srgbClr val="0070C0"/>
                </a:solidFill>
                <a:latin typeface="Courier New" panose="02070309020205020404" pitchFamily="49" charset="0"/>
                <a:cs typeface="Courier New" panose="02070309020205020404" pitchFamily="49" charset="0"/>
              </a:rPr>
              <a:t>()</a:t>
            </a:r>
            <a:r>
              <a:rPr lang="en-US" sz="2400" dirty="0" smtClean="0"/>
              <a:t>: </a:t>
            </a:r>
            <a:r>
              <a:rPr lang="en-US" sz="2400" u="sng" dirty="0"/>
              <a:t>adds</a:t>
            </a:r>
            <a:r>
              <a:rPr lang="en-US" sz="2400" dirty="0"/>
              <a:t> </a:t>
            </a:r>
            <a:r>
              <a:rPr lang="en-US" sz="2400" dirty="0" smtClean="0"/>
              <a:t>text to the </a:t>
            </a:r>
            <a:r>
              <a:rPr lang="en-US" sz="2400" dirty="0" smtClean="0">
                <a:solidFill>
                  <a:srgbClr val="FF0000"/>
                </a:solidFill>
              </a:rPr>
              <a:t>y-axis</a:t>
            </a:r>
            <a:endParaRPr lang="en-US" sz="2400" dirty="0" smtClean="0"/>
          </a:p>
          <a:p>
            <a:r>
              <a:rPr lang="en-US" sz="2000" b="1" dirty="0" smtClean="0">
                <a:solidFill>
                  <a:srgbClr val="0070C0"/>
                </a:solidFill>
                <a:latin typeface="Courier New" panose="02070309020205020404" pitchFamily="49" charset="0"/>
                <a:cs typeface="Courier New" panose="02070309020205020404" pitchFamily="49" charset="0"/>
              </a:rPr>
              <a:t>title</a:t>
            </a:r>
            <a:r>
              <a:rPr lang="en-US" sz="2000" b="1" dirty="0">
                <a:solidFill>
                  <a:srgbClr val="0070C0"/>
                </a:solidFill>
                <a:latin typeface="Courier New" panose="02070309020205020404" pitchFamily="49" charset="0"/>
                <a:cs typeface="Courier New" panose="02070309020205020404" pitchFamily="49" charset="0"/>
              </a:rPr>
              <a:t>() </a:t>
            </a:r>
            <a:r>
              <a:rPr lang="en-US" sz="2400" dirty="0"/>
              <a:t>: </a:t>
            </a:r>
            <a:r>
              <a:rPr lang="en-US" sz="2400" u="sng" dirty="0"/>
              <a:t>adds</a:t>
            </a:r>
            <a:r>
              <a:rPr lang="en-US" sz="2400" dirty="0"/>
              <a:t> </a:t>
            </a:r>
            <a:r>
              <a:rPr lang="en-US" sz="2400" dirty="0" smtClean="0"/>
              <a:t>title to the </a:t>
            </a:r>
            <a:r>
              <a:rPr lang="en-US" sz="2400" dirty="0" smtClean="0">
                <a:solidFill>
                  <a:srgbClr val="FF0000"/>
                </a:solidFill>
              </a:rPr>
              <a:t>plot</a:t>
            </a:r>
            <a:endParaRPr lang="en-US" sz="2400" dirty="0" smtClean="0"/>
          </a:p>
          <a:p>
            <a:r>
              <a:rPr lang="en-US" sz="2000" b="1" dirty="0" smtClean="0">
                <a:solidFill>
                  <a:srgbClr val="0070C0"/>
                </a:solidFill>
                <a:latin typeface="Courier New" panose="02070309020205020404" pitchFamily="49" charset="0"/>
                <a:cs typeface="Courier New" panose="02070309020205020404" pitchFamily="49" charset="0"/>
              </a:rPr>
              <a:t>clear</a:t>
            </a:r>
            <a:r>
              <a:rPr lang="en-US" sz="2000" b="1" dirty="0">
                <a:solidFill>
                  <a:srgbClr val="0070C0"/>
                </a:solidFill>
                <a:latin typeface="Courier New" panose="02070309020205020404" pitchFamily="49" charset="0"/>
                <a:cs typeface="Courier New" panose="02070309020205020404" pitchFamily="49" charset="0"/>
              </a:rPr>
              <a:t>() </a:t>
            </a:r>
            <a:r>
              <a:rPr lang="en-US" sz="2400" dirty="0" smtClean="0"/>
              <a:t>: </a:t>
            </a:r>
            <a:r>
              <a:rPr lang="en-US" sz="2400" u="sng" dirty="0"/>
              <a:t>removes</a:t>
            </a:r>
            <a:r>
              <a:rPr lang="en-US" sz="2400" dirty="0"/>
              <a:t> </a:t>
            </a:r>
            <a:r>
              <a:rPr lang="en-US" sz="2400" dirty="0" smtClean="0"/>
              <a:t>all plots from the axes. </a:t>
            </a:r>
          </a:p>
          <a:p>
            <a:r>
              <a:rPr lang="en-US" sz="2000" b="1" dirty="0" err="1">
                <a:solidFill>
                  <a:srgbClr val="0070C0"/>
                </a:solidFill>
                <a:latin typeface="Courier New" panose="02070309020205020404" pitchFamily="49" charset="0"/>
                <a:cs typeface="Courier New" panose="02070309020205020404" pitchFamily="49" charset="0"/>
              </a:rPr>
              <a:t>savefig</a:t>
            </a:r>
            <a:r>
              <a:rPr lang="en-US" sz="2000" b="1" dirty="0" smtClean="0">
                <a:solidFill>
                  <a:srgbClr val="0070C0"/>
                </a:solidFill>
                <a:latin typeface="Courier New" panose="02070309020205020404" pitchFamily="49" charset="0"/>
                <a:cs typeface="Courier New" panose="02070309020205020404" pitchFamily="49" charset="0"/>
              </a:rPr>
              <a:t>()</a:t>
            </a:r>
            <a:r>
              <a:rPr lang="en-US" sz="2400" dirty="0" smtClean="0"/>
              <a:t>: saves </a:t>
            </a:r>
            <a:r>
              <a:rPr lang="en-US" sz="2400" dirty="0"/>
              <a:t>your figure to a file</a:t>
            </a:r>
          </a:p>
          <a:p>
            <a:r>
              <a:rPr lang="en-US" sz="2000" b="1" dirty="0">
                <a:solidFill>
                  <a:srgbClr val="0070C0"/>
                </a:solidFill>
                <a:latin typeface="Courier New" panose="02070309020205020404" pitchFamily="49" charset="0"/>
                <a:cs typeface="Courier New" panose="02070309020205020404" pitchFamily="49" charset="0"/>
              </a:rPr>
              <a:t>legend() </a:t>
            </a:r>
            <a:r>
              <a:rPr lang="en-US" sz="2400" dirty="0"/>
              <a:t>: </a:t>
            </a:r>
            <a:r>
              <a:rPr lang="en-US" sz="2400" dirty="0" smtClean="0"/>
              <a:t>shows </a:t>
            </a:r>
            <a:r>
              <a:rPr lang="en-US" sz="2400" dirty="0"/>
              <a:t>a legend on the plot </a:t>
            </a:r>
          </a:p>
          <a:p>
            <a:pPr marL="0" indent="0">
              <a:buNone/>
            </a:pPr>
            <a:r>
              <a:rPr lang="en-US" sz="2400" dirty="0" smtClean="0"/>
              <a:t>All methods are available on </a:t>
            </a:r>
            <a:r>
              <a:rPr lang="en-US" sz="2000" b="1" dirty="0" err="1">
                <a:solidFill>
                  <a:srgbClr val="0070C0"/>
                </a:solidFill>
                <a:latin typeface="Courier New" panose="02070309020205020404" pitchFamily="49" charset="0"/>
                <a:cs typeface="Courier New" panose="02070309020205020404" pitchFamily="49" charset="0"/>
              </a:rPr>
              <a:t>pyplot</a:t>
            </a:r>
            <a:r>
              <a:rPr lang="en-US" sz="2400" dirty="0" smtClean="0"/>
              <a:t> and on the axes instance generally. </a:t>
            </a:r>
            <a:endParaRPr lang="en-US" sz="2400" dirty="0"/>
          </a:p>
        </p:txBody>
      </p:sp>
    </p:spTree>
    <p:extLst>
      <p:ext uri="{BB962C8B-B14F-4D97-AF65-F5344CB8AC3E}">
        <p14:creationId xmlns:p14="http://schemas.microsoft.com/office/powerpoint/2010/main" val="40095343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0728" y="309137"/>
            <a:ext cx="2082814" cy="400110"/>
          </a:xfrm>
          <a:prstGeom prst="rect">
            <a:avLst/>
          </a:prstGeom>
        </p:spPr>
        <p:txBody>
          <a:bodyPr wrap="none">
            <a:spAutoFit/>
          </a:bodyPr>
          <a:lstStyle/>
          <a:p>
            <a:r>
              <a:rPr lang="en-IN" sz="2000" b="1" dirty="0">
                <a:solidFill>
                  <a:srgbClr val="FF0000"/>
                </a:solidFill>
              </a:rPr>
              <a:t>Using style sheets</a:t>
            </a:r>
          </a:p>
        </p:txBody>
      </p:sp>
      <p:sp>
        <p:nvSpPr>
          <p:cNvPr id="4" name="Rectangle 2"/>
          <p:cNvSpPr>
            <a:spLocks noChangeArrowheads="1"/>
          </p:cNvSpPr>
          <p:nvPr/>
        </p:nvSpPr>
        <p:spPr bwMode="auto">
          <a:xfrm>
            <a:off x="683568" y="709247"/>
            <a:ext cx="8352928"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333333"/>
                </a:solidFill>
                <a:effectLst/>
                <a:cs typeface="Arial" pitchFamily="34" charset="0"/>
              </a:rPr>
              <a:t>Another way to change the visual appearance of plots is to set the </a:t>
            </a:r>
            <a:r>
              <a:rPr kumimoji="0" lang="en-US" b="0" i="0" u="none" strike="noStrike" cap="none" normalizeH="0" baseline="0" dirty="0" err="1" smtClean="0">
                <a:ln>
                  <a:noFill/>
                </a:ln>
                <a:solidFill>
                  <a:srgbClr val="333333"/>
                </a:solidFill>
                <a:effectLst/>
                <a:cs typeface="Arial" pitchFamily="34" charset="0"/>
              </a:rPr>
              <a:t>rcParams</a:t>
            </a:r>
            <a:r>
              <a:rPr kumimoji="0" lang="en-US" b="0" i="0" u="none" strike="noStrike" cap="none" normalizeH="0" baseline="0" dirty="0" smtClean="0">
                <a:ln>
                  <a:noFill/>
                </a:ln>
                <a:solidFill>
                  <a:srgbClr val="333333"/>
                </a:solidFill>
                <a:effectLst/>
                <a:cs typeface="Arial" pitchFamily="34" charset="0"/>
              </a:rPr>
              <a:t> in a so-called style sheet and import that style sheet with </a:t>
            </a:r>
            <a:r>
              <a:rPr kumimoji="0" lang="en-US" b="1" i="0" u="none" strike="noStrike" cap="none" normalizeH="0" baseline="0" dirty="0" err="1" smtClean="0">
                <a:ln>
                  <a:noFill/>
                </a:ln>
                <a:solidFill>
                  <a:srgbClr val="11557C"/>
                </a:solidFill>
                <a:effectLst/>
                <a:cs typeface="Arial" pitchFamily="34" charset="0"/>
                <a:hlinkClick r:id="rId3" tooltip="matplotlib.style.use"/>
              </a:rPr>
              <a:t>matplotlib.style.use</a:t>
            </a:r>
            <a:r>
              <a:rPr kumimoji="0" lang="en-US" b="0" i="0" u="none" strike="noStrike" cap="none" normalizeH="0" baseline="0" dirty="0" smtClean="0">
                <a:ln>
                  <a:noFill/>
                </a:ln>
                <a:solidFill>
                  <a:srgbClr val="333333"/>
                </a:solidFill>
                <a:effectLst/>
                <a:cs typeface="Arial" pitchFamily="34" charset="0"/>
              </a:rPr>
              <a:t>.</a:t>
            </a:r>
            <a:r>
              <a:rPr kumimoji="0" lang="en-US" b="0" i="0" u="none" strike="noStrike" cap="none" normalizeH="0" baseline="0" dirty="0" smtClean="0">
                <a:ln>
                  <a:noFill/>
                </a:ln>
                <a:solidFill>
                  <a:schemeClr val="tx1"/>
                </a:solidFill>
                <a:effectLst/>
                <a:cs typeface="Arial" pitchFamily="34" charset="0"/>
              </a:rPr>
              <a:t> </a:t>
            </a:r>
          </a:p>
          <a:p>
            <a:pPr marL="0" marR="0" lvl="0" indent="0" algn="l" defTabSz="914400" rtl="0" eaLnBrk="1" fontAlgn="base" latinLnBrk="0" hangingPunct="1">
              <a:lnSpc>
                <a:spcPct val="100000"/>
              </a:lnSpc>
              <a:spcBef>
                <a:spcPct val="0"/>
              </a:spcBef>
              <a:spcAft>
                <a:spcPct val="0"/>
              </a:spcAft>
              <a:buClrTx/>
              <a:buSzTx/>
              <a:buFontTx/>
              <a:buNone/>
              <a:tabLst/>
            </a:pPr>
            <a:endParaRPr lang="en-US" dirty="0">
              <a:cs typeface="Arial" pitchFamily="34" charset="0"/>
            </a:endParaRPr>
          </a:p>
          <a:p>
            <a:pPr fontAlgn="base">
              <a:spcBef>
                <a:spcPct val="0"/>
              </a:spcBef>
              <a:spcAft>
                <a:spcPct val="0"/>
              </a:spcAft>
            </a:pPr>
            <a:r>
              <a:rPr lang="en-IN" dirty="0" err="1">
                <a:solidFill>
                  <a:srgbClr val="FF0000"/>
                </a:solidFill>
              </a:rPr>
              <a:t>Syntax:</a:t>
            </a:r>
            <a:r>
              <a:rPr lang="en-IN" dirty="0" err="1"/>
              <a:t>plt.style.use</a:t>
            </a:r>
            <a:r>
              <a:rPr lang="en-IN" dirty="0"/>
              <a:t>(“Name of the style”)</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cs typeface="Arial" pitchFamily="34" charset="0"/>
            </a:endParaRPr>
          </a:p>
        </p:txBody>
      </p:sp>
      <p:sp>
        <p:nvSpPr>
          <p:cNvPr id="5" name="Rectangle 4"/>
          <p:cNvSpPr/>
          <p:nvPr/>
        </p:nvSpPr>
        <p:spPr>
          <a:xfrm>
            <a:off x="683568" y="2132856"/>
            <a:ext cx="2947410" cy="369332"/>
          </a:xfrm>
          <a:prstGeom prst="rect">
            <a:avLst/>
          </a:prstGeom>
        </p:spPr>
        <p:txBody>
          <a:bodyPr wrap="none">
            <a:spAutoFit/>
          </a:bodyPr>
          <a:lstStyle/>
          <a:p>
            <a:r>
              <a:rPr lang="en-US" dirty="0"/>
              <a:t>To list all available styles, use:</a:t>
            </a:r>
            <a:endParaRPr lang="en-IN" dirty="0"/>
          </a:p>
        </p:txBody>
      </p:sp>
      <p:sp>
        <p:nvSpPr>
          <p:cNvPr id="6" name="Rectangle 3"/>
          <p:cNvSpPr>
            <a:spLocks noChangeArrowheads="1"/>
          </p:cNvSpPr>
          <p:nvPr/>
        </p:nvSpPr>
        <p:spPr bwMode="auto">
          <a:xfrm>
            <a:off x="899592" y="2799018"/>
            <a:ext cx="381642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b="0" i="0" u="none" strike="noStrike" cap="none" normalizeH="0" baseline="0" dirty="0" smtClean="0">
                <a:ln>
                  <a:noFill/>
                </a:ln>
                <a:solidFill>
                  <a:schemeClr val="tx1"/>
                </a:solidFill>
                <a:effectLst/>
                <a:cs typeface="Arial" pitchFamily="34" charset="0"/>
              </a:rPr>
              <a:t>print(</a:t>
            </a:r>
            <a:r>
              <a:rPr kumimoji="0" lang="en-US" b="0" i="0" u="none" strike="noStrike" cap="none" normalizeH="0" baseline="0" dirty="0" err="1" smtClean="0">
                <a:ln>
                  <a:noFill/>
                </a:ln>
                <a:solidFill>
                  <a:schemeClr val="tx1"/>
                </a:solidFill>
                <a:effectLst/>
                <a:hlinkClick r:id="rId4" tooltip="builtins.list"/>
              </a:rPr>
              <a:t>plt</a:t>
            </a:r>
            <a:r>
              <a:rPr kumimoji="0" lang="en-US" b="0" i="0" u="none" strike="noStrike" cap="none" normalizeH="0" baseline="0" dirty="0" err="1" smtClean="0">
                <a:ln>
                  <a:noFill/>
                </a:ln>
                <a:solidFill>
                  <a:srgbClr val="666666"/>
                </a:solidFill>
                <a:effectLst/>
                <a:hlinkClick r:id="rId4" tooltip="builtins.list"/>
              </a:rPr>
              <a:t>.</a:t>
            </a:r>
            <a:r>
              <a:rPr kumimoji="0" lang="en-US" b="0" i="0" u="none" strike="noStrike" cap="none" normalizeH="0" baseline="0" dirty="0" err="1" smtClean="0">
                <a:ln>
                  <a:noFill/>
                </a:ln>
                <a:solidFill>
                  <a:schemeClr val="tx1"/>
                </a:solidFill>
                <a:effectLst/>
                <a:hlinkClick r:id="rId4" tooltip="builtins.list"/>
              </a:rPr>
              <a:t>style</a:t>
            </a:r>
            <a:r>
              <a:rPr kumimoji="0" lang="en-US" b="0" i="0" u="none" strike="noStrike" cap="none" normalizeH="0" baseline="0" dirty="0" err="1" smtClean="0">
                <a:ln>
                  <a:noFill/>
                </a:ln>
                <a:solidFill>
                  <a:srgbClr val="666666"/>
                </a:solidFill>
                <a:effectLst/>
                <a:hlinkClick r:id="rId4" tooltip="builtins.list"/>
              </a:rPr>
              <a:t>.</a:t>
            </a:r>
            <a:r>
              <a:rPr kumimoji="0" lang="en-US" b="0" i="0" u="none" strike="noStrike" cap="none" normalizeH="0" baseline="0" dirty="0" err="1" smtClean="0">
                <a:ln>
                  <a:noFill/>
                </a:ln>
                <a:solidFill>
                  <a:schemeClr val="tx1"/>
                </a:solidFill>
                <a:effectLst/>
                <a:hlinkClick r:id="rId4" tooltip="builtins.list"/>
              </a:rPr>
              <a:t>available</a:t>
            </a:r>
            <a:r>
              <a:rPr kumimoji="0" lang="en-US" b="0" i="0" u="none" strike="noStrike" cap="none" normalizeH="0" baseline="0" dirty="0" smtClean="0">
                <a:ln>
                  <a:noFill/>
                </a:ln>
                <a:solidFill>
                  <a:schemeClr val="tx1"/>
                </a:solidFill>
                <a:effectLst/>
                <a:cs typeface="Arial" pitchFamily="34" charset="0"/>
              </a:rPr>
              <a:t>) </a:t>
            </a:r>
          </a:p>
        </p:txBody>
      </p:sp>
      <p:sp>
        <p:nvSpPr>
          <p:cNvPr id="8" name="Rectangle 7"/>
          <p:cNvSpPr/>
          <p:nvPr/>
        </p:nvSpPr>
        <p:spPr>
          <a:xfrm>
            <a:off x="1043608" y="3433447"/>
            <a:ext cx="4572000" cy="2862322"/>
          </a:xfrm>
          <a:prstGeom prst="rect">
            <a:avLst/>
          </a:prstGeom>
        </p:spPr>
        <p:txBody>
          <a:bodyPr>
            <a:spAutoFit/>
          </a:bodyPr>
          <a:lstStyle/>
          <a:p>
            <a:r>
              <a:rPr lang="en-IN" dirty="0"/>
              <a:t>['Solarize_Light2', '_</a:t>
            </a:r>
            <a:r>
              <a:rPr lang="en-IN" dirty="0" err="1"/>
              <a:t>classic_test_patch</a:t>
            </a:r>
            <a:r>
              <a:rPr lang="en-IN" dirty="0"/>
              <a:t>', '</a:t>
            </a:r>
            <a:r>
              <a:rPr lang="en-IN" dirty="0" err="1"/>
              <a:t>bmh</a:t>
            </a:r>
            <a:r>
              <a:rPr lang="en-IN" dirty="0"/>
              <a:t>', 'classic', '</a:t>
            </a:r>
            <a:r>
              <a:rPr lang="en-IN" dirty="0" err="1"/>
              <a:t>dark_background</a:t>
            </a:r>
            <a:r>
              <a:rPr lang="en-IN" dirty="0"/>
              <a:t>', 'fast', '</a:t>
            </a:r>
            <a:r>
              <a:rPr lang="en-IN" dirty="0" err="1"/>
              <a:t>fivethirtyeight</a:t>
            </a:r>
            <a:r>
              <a:rPr lang="en-IN" dirty="0"/>
              <a:t>', '</a:t>
            </a:r>
            <a:r>
              <a:rPr lang="en-IN" dirty="0" err="1"/>
              <a:t>ggplot</a:t>
            </a:r>
            <a:r>
              <a:rPr lang="en-IN" dirty="0"/>
              <a:t>', '</a:t>
            </a:r>
            <a:r>
              <a:rPr lang="en-IN" dirty="0" err="1"/>
              <a:t>grayscale</a:t>
            </a:r>
            <a:r>
              <a:rPr lang="en-IN" dirty="0"/>
              <a:t>', '</a:t>
            </a:r>
            <a:r>
              <a:rPr lang="en-IN" dirty="0" err="1"/>
              <a:t>seaborn</a:t>
            </a:r>
            <a:r>
              <a:rPr lang="en-IN" dirty="0"/>
              <a:t>', '</a:t>
            </a:r>
            <a:r>
              <a:rPr lang="en-IN" dirty="0" err="1"/>
              <a:t>seaborn</a:t>
            </a:r>
            <a:r>
              <a:rPr lang="en-IN" dirty="0"/>
              <a:t>-bright', '</a:t>
            </a:r>
            <a:r>
              <a:rPr lang="en-IN" dirty="0" err="1"/>
              <a:t>seaborn-colorblind</a:t>
            </a:r>
            <a:r>
              <a:rPr lang="en-IN" dirty="0"/>
              <a:t>', '</a:t>
            </a:r>
            <a:r>
              <a:rPr lang="en-IN" dirty="0" err="1"/>
              <a:t>seaborn</a:t>
            </a:r>
            <a:r>
              <a:rPr lang="en-IN" dirty="0"/>
              <a:t>-dark', '</a:t>
            </a:r>
            <a:r>
              <a:rPr lang="en-IN" dirty="0" err="1"/>
              <a:t>seaborn</a:t>
            </a:r>
            <a:r>
              <a:rPr lang="en-IN" dirty="0"/>
              <a:t>-dark-palette', '</a:t>
            </a:r>
            <a:r>
              <a:rPr lang="en-IN" dirty="0" err="1"/>
              <a:t>seaborn-darkgrid</a:t>
            </a:r>
            <a:r>
              <a:rPr lang="en-IN" dirty="0"/>
              <a:t>', '</a:t>
            </a:r>
            <a:r>
              <a:rPr lang="en-IN" dirty="0" err="1"/>
              <a:t>seaborn</a:t>
            </a:r>
            <a:r>
              <a:rPr lang="en-IN" dirty="0"/>
              <a:t>-deep', '</a:t>
            </a:r>
            <a:r>
              <a:rPr lang="en-IN" dirty="0" err="1"/>
              <a:t>seaborn</a:t>
            </a:r>
            <a:r>
              <a:rPr lang="en-IN" dirty="0"/>
              <a:t>-muted', '</a:t>
            </a:r>
            <a:r>
              <a:rPr lang="en-IN" dirty="0" err="1"/>
              <a:t>seaborn</a:t>
            </a:r>
            <a:r>
              <a:rPr lang="en-IN" dirty="0"/>
              <a:t>-notebook', '</a:t>
            </a:r>
            <a:r>
              <a:rPr lang="en-IN" dirty="0" err="1"/>
              <a:t>seaborn</a:t>
            </a:r>
            <a:r>
              <a:rPr lang="en-IN" dirty="0"/>
              <a:t>-paper', '</a:t>
            </a:r>
            <a:r>
              <a:rPr lang="en-IN" dirty="0" err="1"/>
              <a:t>seaborn</a:t>
            </a:r>
            <a:r>
              <a:rPr lang="en-IN" dirty="0"/>
              <a:t>-pastel', '</a:t>
            </a:r>
            <a:r>
              <a:rPr lang="en-IN" dirty="0" err="1"/>
              <a:t>seaborn</a:t>
            </a:r>
            <a:r>
              <a:rPr lang="en-IN" dirty="0"/>
              <a:t>-poster', '</a:t>
            </a:r>
            <a:r>
              <a:rPr lang="en-IN" dirty="0" err="1"/>
              <a:t>seaborn</a:t>
            </a:r>
            <a:r>
              <a:rPr lang="en-IN" dirty="0"/>
              <a:t>-talk', '</a:t>
            </a:r>
            <a:r>
              <a:rPr lang="en-IN" dirty="0" err="1"/>
              <a:t>seaborn</a:t>
            </a:r>
            <a:r>
              <a:rPr lang="en-IN" dirty="0"/>
              <a:t>-ticks', '</a:t>
            </a:r>
            <a:r>
              <a:rPr lang="en-IN" dirty="0" err="1"/>
              <a:t>seaborn</a:t>
            </a:r>
            <a:r>
              <a:rPr lang="en-IN" dirty="0"/>
              <a:t>-white', '</a:t>
            </a:r>
            <a:r>
              <a:rPr lang="en-IN" dirty="0" err="1"/>
              <a:t>seaborn-whitegrid</a:t>
            </a:r>
            <a:r>
              <a:rPr lang="en-IN" dirty="0"/>
              <a:t>', 'tableau-colorblind10']</a:t>
            </a:r>
          </a:p>
        </p:txBody>
      </p:sp>
    </p:spTree>
    <p:extLst>
      <p:ext uri="{BB962C8B-B14F-4D97-AF65-F5344CB8AC3E}">
        <p14:creationId xmlns:p14="http://schemas.microsoft.com/office/powerpoint/2010/main" val="2196039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39552" y="1467934"/>
            <a:ext cx="4572000" cy="1754326"/>
          </a:xfrm>
          <a:prstGeom prst="rect">
            <a:avLst/>
          </a:prstGeom>
        </p:spPr>
        <p:txBody>
          <a:bodyPr>
            <a:spAutoFit/>
          </a:bodyPr>
          <a:lstStyle/>
          <a:p>
            <a:r>
              <a:rPr lang="en-US" b="1" dirty="0">
                <a:solidFill>
                  <a:srgbClr val="0070C0"/>
                </a:solidFill>
                <a:latin typeface="Courier New" panose="02070309020205020404" pitchFamily="49" charset="0"/>
                <a:cs typeface="Courier New" panose="02070309020205020404" pitchFamily="49" charset="0"/>
              </a:rPr>
              <a:t>import</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matplotlib.pyplot</a:t>
            </a:r>
            <a:r>
              <a:rPr lang="en-US" b="1" dirty="0">
                <a:solidFill>
                  <a:prstClr val="black"/>
                </a:solidFill>
                <a:latin typeface="Courier New" panose="02070309020205020404" pitchFamily="49" charset="0"/>
                <a:cs typeface="Courier New" panose="02070309020205020404" pitchFamily="49" charset="0"/>
              </a:rPr>
              <a:t> </a:t>
            </a:r>
            <a:r>
              <a:rPr lang="en-US" b="1" dirty="0">
                <a:solidFill>
                  <a:srgbClr val="0070C0"/>
                </a:solidFill>
                <a:latin typeface="Courier New" panose="02070309020205020404" pitchFamily="49" charset="0"/>
                <a:cs typeface="Courier New" panose="02070309020205020404" pitchFamily="49" charset="0"/>
              </a:rPr>
              <a:t>as</a:t>
            </a:r>
            <a:r>
              <a:rPr lang="en-US" b="1" dirty="0">
                <a:solidFill>
                  <a:prstClr val="black"/>
                </a:solidFill>
                <a:latin typeface="Courier New" panose="02070309020205020404" pitchFamily="49" charset="0"/>
                <a:cs typeface="Courier New" panose="02070309020205020404" pitchFamily="49" charset="0"/>
              </a:rPr>
              <a:t> </a:t>
            </a:r>
            <a:r>
              <a:rPr lang="en-US" b="1" dirty="0" err="1">
                <a:solidFill>
                  <a:prstClr val="black"/>
                </a:solidFill>
                <a:latin typeface="Courier New" panose="02070309020205020404" pitchFamily="49" charset="0"/>
                <a:cs typeface="Courier New" panose="02070309020205020404" pitchFamily="49" charset="0"/>
              </a:rPr>
              <a:t>plt</a:t>
            </a:r>
            <a:endParaRPr lang="en-US" b="1" dirty="0">
              <a:solidFill>
                <a:prstClr val="black"/>
              </a:solidFill>
              <a:latin typeface="Courier New" panose="02070309020205020404" pitchFamily="49" charset="0"/>
              <a:cs typeface="Courier New" panose="02070309020205020404" pitchFamily="49" charset="0"/>
            </a:endParaRPr>
          </a:p>
          <a:p>
            <a:endParaRPr lang="en-US" b="1" dirty="0">
              <a:solidFill>
                <a:prstClr val="black"/>
              </a:solidFill>
              <a:latin typeface="Courier New" panose="02070309020205020404" pitchFamily="49" charset="0"/>
              <a:cs typeface="Courier New" panose="02070309020205020404" pitchFamily="49" charset="0"/>
            </a:endParaRPr>
          </a:p>
          <a:p>
            <a:r>
              <a:rPr lang="en-US" b="1" dirty="0">
                <a:solidFill>
                  <a:prstClr val="black"/>
                </a:solidFill>
                <a:latin typeface="Courier New" panose="02070309020205020404" pitchFamily="49" charset="0"/>
                <a:cs typeface="Courier New" panose="02070309020205020404" pitchFamily="49" charset="0"/>
              </a:rPr>
              <a:t>x = [1, 2, 3, 4]</a:t>
            </a:r>
          </a:p>
          <a:p>
            <a:r>
              <a:rPr lang="en-US" b="1" dirty="0">
                <a:solidFill>
                  <a:prstClr val="black"/>
                </a:solidFill>
                <a:latin typeface="Courier New" panose="02070309020205020404" pitchFamily="49" charset="0"/>
                <a:cs typeface="Courier New" panose="02070309020205020404" pitchFamily="49" charset="0"/>
              </a:rPr>
              <a:t>y = [1, 4, 9, 16]</a:t>
            </a:r>
          </a:p>
          <a:p>
            <a:endParaRPr lang="en-US" b="1" dirty="0">
              <a:solidFill>
                <a:prstClr val="black"/>
              </a:solidFill>
              <a:latin typeface="Courier New" panose="02070309020205020404" pitchFamily="49" charset="0"/>
              <a:cs typeface="Courier New" panose="02070309020205020404" pitchFamily="49" charset="0"/>
            </a:endParaRPr>
          </a:p>
          <a:p>
            <a:r>
              <a:rPr lang="en-US" b="1" dirty="0" err="1">
                <a:solidFill>
                  <a:prstClr val="black"/>
                </a:solidFill>
                <a:latin typeface="Courier New" panose="02070309020205020404" pitchFamily="49" charset="0"/>
                <a:cs typeface="Courier New" panose="02070309020205020404" pitchFamily="49" charset="0"/>
              </a:rPr>
              <a:t>plt.plot</a:t>
            </a:r>
            <a:r>
              <a:rPr lang="en-US" b="1" dirty="0">
                <a:solidFill>
                  <a:prstClr val="black"/>
                </a:solidFill>
                <a:latin typeface="Courier New" panose="02070309020205020404" pitchFamily="49" charset="0"/>
                <a:cs typeface="Courier New" panose="02070309020205020404" pitchFamily="49" charset="0"/>
              </a:rPr>
              <a:t>(x, y)</a:t>
            </a:r>
          </a:p>
        </p:txBody>
      </p:sp>
      <p:sp>
        <p:nvSpPr>
          <p:cNvPr id="4" name="TextBox 4"/>
          <p:cNvSpPr txBox="1"/>
          <p:nvPr/>
        </p:nvSpPr>
        <p:spPr>
          <a:xfrm>
            <a:off x="1988865" y="3861048"/>
            <a:ext cx="3023235" cy="52322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C0504D"/>
                </a:solidFill>
              </a:rPr>
              <a:t>no return value?</a:t>
            </a:r>
          </a:p>
        </p:txBody>
      </p:sp>
      <p:cxnSp>
        <p:nvCxnSpPr>
          <p:cNvPr id="5" name="Curved Connector 4"/>
          <p:cNvCxnSpPr/>
          <p:nvPr/>
        </p:nvCxnSpPr>
        <p:spPr>
          <a:xfrm rot="10800000">
            <a:off x="1331640" y="3193692"/>
            <a:ext cx="657225" cy="871206"/>
          </a:xfrm>
          <a:prstGeom prst="curvedConnector2">
            <a:avLst/>
          </a:prstGeom>
          <a:ln>
            <a:solidFill>
              <a:schemeClr val="accent2"/>
            </a:solidFill>
            <a:tailEnd type="arrow"/>
          </a:ln>
        </p:spPr>
        <p:style>
          <a:lnRef idx="2">
            <a:schemeClr val="accent1"/>
          </a:lnRef>
          <a:fillRef idx="0">
            <a:schemeClr val="accent1"/>
          </a:fillRef>
          <a:effectRef idx="1">
            <a:schemeClr val="accent1"/>
          </a:effectRef>
          <a:fontRef idx="minor">
            <a:schemeClr val="tx1"/>
          </a:fontRef>
        </p:style>
      </p:cxnSp>
      <p:sp>
        <p:nvSpPr>
          <p:cNvPr id="6" name="Title 1"/>
          <p:cNvSpPr>
            <a:spLocks noGrp="1"/>
          </p:cNvSpPr>
          <p:nvPr/>
        </p:nvSpPr>
        <p:spPr>
          <a:xfrm>
            <a:off x="222369" y="116632"/>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b="1" kern="1200">
                <a:solidFill>
                  <a:srgbClr val="7030A0"/>
                </a:solidFill>
                <a:latin typeface="+mj-lt"/>
                <a:ea typeface="+mj-ea"/>
                <a:cs typeface="+mj-cs"/>
              </a:defRPr>
            </a:lvl1pPr>
          </a:lstStyle>
          <a:p>
            <a:r>
              <a:rPr lang="en-US" dirty="0"/>
              <a:t>Plot</a:t>
            </a:r>
          </a:p>
        </p:txBody>
      </p:sp>
    </p:spTree>
    <p:extLst>
      <p:ext uri="{BB962C8B-B14F-4D97-AF65-F5344CB8AC3E}">
        <p14:creationId xmlns:p14="http://schemas.microsoft.com/office/powerpoint/2010/main" val="1698405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1520" y="548680"/>
            <a:ext cx="4572000" cy="1754326"/>
          </a:xfrm>
          <a:prstGeom prst="rect">
            <a:avLst/>
          </a:prstGeom>
        </p:spPr>
        <p:txBody>
          <a:bodyPr>
            <a:spAutoFit/>
          </a:bodyPr>
          <a:lstStyle/>
          <a:p>
            <a:r>
              <a:rPr lang="en-IN" dirty="0" smtClean="0"/>
              <a:t>import </a:t>
            </a:r>
            <a:r>
              <a:rPr lang="en-IN" dirty="0" err="1" smtClean="0"/>
              <a:t>matplotlib.pyplot</a:t>
            </a:r>
            <a:r>
              <a:rPr lang="en-IN" dirty="0" smtClean="0"/>
              <a:t> as </a:t>
            </a:r>
            <a:r>
              <a:rPr lang="en-IN" dirty="0" err="1" smtClean="0"/>
              <a:t>plt</a:t>
            </a:r>
            <a:endParaRPr lang="en-IN" dirty="0" smtClean="0"/>
          </a:p>
          <a:p>
            <a:r>
              <a:rPr lang="en-IN" dirty="0" err="1" smtClean="0"/>
              <a:t>plt.plot</a:t>
            </a:r>
            <a:r>
              <a:rPr lang="en-IN" dirty="0" smtClean="0"/>
              <a:t>([1, 2, 3, 4], [1, 4, 9, 16])</a:t>
            </a:r>
          </a:p>
          <a:p>
            <a:r>
              <a:rPr lang="en-IN" dirty="0" err="1" smtClean="0"/>
              <a:t>plt.xlabel</a:t>
            </a:r>
            <a:r>
              <a:rPr lang="en-IN" dirty="0" smtClean="0"/>
              <a:t>('x-axis')</a:t>
            </a:r>
          </a:p>
          <a:p>
            <a:r>
              <a:rPr lang="en-IN" dirty="0" err="1" smtClean="0"/>
              <a:t>plt.ylabel</a:t>
            </a:r>
            <a:r>
              <a:rPr lang="en-IN" dirty="0" smtClean="0"/>
              <a:t>('y-axis')</a:t>
            </a:r>
          </a:p>
          <a:p>
            <a:r>
              <a:rPr lang="en-IN" dirty="0" err="1" smtClean="0"/>
              <a:t>plt.title</a:t>
            </a:r>
            <a:r>
              <a:rPr lang="en-IN" dirty="0" smtClean="0"/>
              <a:t>('Simple Graph')</a:t>
            </a:r>
          </a:p>
          <a:p>
            <a:r>
              <a:rPr lang="en-IN" dirty="0" err="1" smtClean="0"/>
              <a:t>plt.show</a:t>
            </a:r>
            <a:r>
              <a:rPr lang="en-IN" dirty="0" smtClean="0"/>
              <a:t>()</a:t>
            </a:r>
            <a:endParaRPr lang="en-IN"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37520" y="1988840"/>
            <a:ext cx="5852172" cy="4389129"/>
          </a:xfrm>
          <a:prstGeom prst="rect">
            <a:avLst/>
          </a:prstGeom>
        </p:spPr>
      </p:pic>
    </p:spTree>
    <p:extLst>
      <p:ext uri="{BB962C8B-B14F-4D97-AF65-F5344CB8AC3E}">
        <p14:creationId xmlns:p14="http://schemas.microsoft.com/office/powerpoint/2010/main" val="42370787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3353</TotalTime>
  <Words>7666</Words>
  <Application>Microsoft Office PowerPoint</Application>
  <PresentationFormat>On-screen Show (4:3)</PresentationFormat>
  <Paragraphs>829</Paragraphs>
  <Slides>70</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Arial Unicode MS</vt:lpstr>
      <vt:lpstr>Calibri</vt:lpstr>
      <vt:lpstr>Courier New</vt:lpstr>
      <vt:lpstr>inherit</vt:lpstr>
      <vt:lpstr>Menlo</vt:lpstr>
      <vt:lpstr>Roboto</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nidhi</dc:creator>
  <cp:lastModifiedBy>Nageswara nandimalla</cp:lastModifiedBy>
  <cp:revision>41</cp:revision>
  <dcterms:created xsi:type="dcterms:W3CDTF">2022-09-08T08:55:07Z</dcterms:created>
  <dcterms:modified xsi:type="dcterms:W3CDTF">2025-06-04T12:25:09Z</dcterms:modified>
</cp:coreProperties>
</file>