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9" r:id="rId1"/>
  </p:sldMasterIdLst>
  <p:notesMasterIdLst>
    <p:notesMasterId r:id="rId22"/>
  </p:notesMasterIdLst>
  <p:sldIdLst>
    <p:sldId id="256" r:id="rId2"/>
    <p:sldId id="258" r:id="rId3"/>
    <p:sldId id="260" r:id="rId4"/>
    <p:sldId id="259"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75" d="100"/>
          <a:sy n="75" d="100"/>
        </p:scale>
        <p:origin x="64"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B7F65-068B-46B3-8532-159B660AFE99}" type="datetimeFigureOut">
              <a:rPr lang="en-US" smtClean="0"/>
              <a:t>8/26/2019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D6FE6-F723-4082-9780-890FED959476}" type="slidenum">
              <a:rPr lang="en-US" smtClean="0"/>
              <a:t>‹#›</a:t>
            </a:fld>
            <a:endParaRPr lang="en-US"/>
          </a:p>
        </p:txBody>
      </p:sp>
    </p:spTree>
    <p:extLst>
      <p:ext uri="{BB962C8B-B14F-4D97-AF65-F5344CB8AC3E}">
        <p14:creationId xmlns:p14="http://schemas.microsoft.com/office/powerpoint/2010/main" val="119397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Issues with data types: several counts data showed up as numerical or continuous data, and additional care was needed to sift through these carefully, check them carefully, and assign them to the correct data type.  </a:t>
            </a:r>
          </a:p>
        </p:txBody>
      </p:sp>
      <p:sp>
        <p:nvSpPr>
          <p:cNvPr id="4" name="Slide Number Placeholder 3"/>
          <p:cNvSpPr>
            <a:spLocks noGrp="1"/>
          </p:cNvSpPr>
          <p:nvPr>
            <p:ph type="sldNum" sz="quarter" idx="5"/>
          </p:nvPr>
        </p:nvSpPr>
        <p:spPr/>
        <p:txBody>
          <a:bodyPr/>
          <a:lstStyle/>
          <a:p>
            <a:fld id="{D76D6FE6-F723-4082-9780-890FED959476}" type="slidenum">
              <a:rPr lang="en-US" smtClean="0"/>
              <a:t>2</a:t>
            </a:fld>
            <a:endParaRPr lang="en-US"/>
          </a:p>
        </p:txBody>
      </p:sp>
    </p:spTree>
    <p:extLst>
      <p:ext uri="{BB962C8B-B14F-4D97-AF65-F5344CB8AC3E}">
        <p14:creationId xmlns:p14="http://schemas.microsoft.com/office/powerpoint/2010/main" val="331233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is already too many, but I wanted to be conservative. </a:t>
            </a:r>
          </a:p>
        </p:txBody>
      </p:sp>
      <p:sp>
        <p:nvSpPr>
          <p:cNvPr id="4" name="Slide Number Placeholder 3"/>
          <p:cNvSpPr>
            <a:spLocks noGrp="1"/>
          </p:cNvSpPr>
          <p:nvPr>
            <p:ph type="sldNum" sz="quarter" idx="5"/>
          </p:nvPr>
        </p:nvSpPr>
        <p:spPr/>
        <p:txBody>
          <a:bodyPr/>
          <a:lstStyle/>
          <a:p>
            <a:fld id="{D76D6FE6-F723-4082-9780-890FED959476}" type="slidenum">
              <a:rPr lang="en-US" smtClean="0"/>
              <a:t>3</a:t>
            </a:fld>
            <a:endParaRPr lang="en-US"/>
          </a:p>
        </p:txBody>
      </p:sp>
    </p:spTree>
    <p:extLst>
      <p:ext uri="{BB962C8B-B14F-4D97-AF65-F5344CB8AC3E}">
        <p14:creationId xmlns:p14="http://schemas.microsoft.com/office/powerpoint/2010/main" val="232553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Checked this with Aiko. </a:t>
            </a:r>
          </a:p>
        </p:txBody>
      </p:sp>
      <p:sp>
        <p:nvSpPr>
          <p:cNvPr id="4" name="Slide Number Placeholder 3"/>
          <p:cNvSpPr>
            <a:spLocks noGrp="1"/>
          </p:cNvSpPr>
          <p:nvPr>
            <p:ph type="sldNum" sz="quarter" idx="5"/>
          </p:nvPr>
        </p:nvSpPr>
        <p:spPr/>
        <p:txBody>
          <a:bodyPr/>
          <a:lstStyle/>
          <a:p>
            <a:fld id="{D76D6FE6-F723-4082-9780-890FED959476}" type="slidenum">
              <a:rPr lang="en-US" smtClean="0"/>
              <a:t>4</a:t>
            </a:fld>
            <a:endParaRPr lang="en-US"/>
          </a:p>
        </p:txBody>
      </p:sp>
    </p:spTree>
    <p:extLst>
      <p:ext uri="{BB962C8B-B14F-4D97-AF65-F5344CB8AC3E}">
        <p14:creationId xmlns:p14="http://schemas.microsoft.com/office/powerpoint/2010/main" val="3046233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estimation is not the focus of this project, but the rules learned through work in that area were applied here as well. </a:t>
            </a:r>
          </a:p>
        </p:txBody>
      </p:sp>
      <p:sp>
        <p:nvSpPr>
          <p:cNvPr id="4" name="Slide Number Placeholder 3"/>
          <p:cNvSpPr>
            <a:spLocks noGrp="1"/>
          </p:cNvSpPr>
          <p:nvPr>
            <p:ph type="sldNum" sz="quarter" idx="5"/>
          </p:nvPr>
        </p:nvSpPr>
        <p:spPr/>
        <p:txBody>
          <a:bodyPr/>
          <a:lstStyle/>
          <a:p>
            <a:fld id="{D76D6FE6-F723-4082-9780-890FED959476}" type="slidenum">
              <a:rPr lang="en-US" smtClean="0"/>
              <a:t>5</a:t>
            </a:fld>
            <a:endParaRPr lang="en-US"/>
          </a:p>
        </p:txBody>
      </p:sp>
    </p:spTree>
    <p:extLst>
      <p:ext uri="{BB962C8B-B14F-4D97-AF65-F5344CB8AC3E}">
        <p14:creationId xmlns:p14="http://schemas.microsoft.com/office/powerpoint/2010/main" val="173858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6FE6-F723-4082-9780-890FED959476}" type="slidenum">
              <a:rPr lang="en-US" smtClean="0"/>
              <a:t>6</a:t>
            </a:fld>
            <a:endParaRPr lang="en-US"/>
          </a:p>
        </p:txBody>
      </p:sp>
    </p:spTree>
    <p:extLst>
      <p:ext uri="{BB962C8B-B14F-4D97-AF65-F5344CB8AC3E}">
        <p14:creationId xmlns:p14="http://schemas.microsoft.com/office/powerpoint/2010/main" val="235862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Lasso zeroed out a large chunk of the variables. The training R^2 on OLS and Ridge were very high at close to 90%.</a:t>
            </a:r>
          </a:p>
        </p:txBody>
      </p:sp>
      <p:sp>
        <p:nvSpPr>
          <p:cNvPr id="4" name="Slide Number Placeholder 3"/>
          <p:cNvSpPr>
            <a:spLocks noGrp="1"/>
          </p:cNvSpPr>
          <p:nvPr>
            <p:ph type="sldNum" sz="quarter" idx="5"/>
          </p:nvPr>
        </p:nvSpPr>
        <p:spPr/>
        <p:txBody>
          <a:bodyPr/>
          <a:lstStyle/>
          <a:p>
            <a:fld id="{D76D6FE6-F723-4082-9780-890FED959476}" type="slidenum">
              <a:rPr lang="en-US" smtClean="0"/>
              <a:t>9</a:t>
            </a:fld>
            <a:endParaRPr lang="en-US"/>
          </a:p>
        </p:txBody>
      </p:sp>
    </p:spTree>
    <p:extLst>
      <p:ext uri="{BB962C8B-B14F-4D97-AF65-F5344CB8AC3E}">
        <p14:creationId xmlns:p14="http://schemas.microsoft.com/office/powerpoint/2010/main" val="190241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GBM curiously retained most all of the variables. The training R^2 on the Decision Tree and Random Forest was close to 99%. The test R^2 were decidedly less impressive indicating serious over-fitting.</a:t>
            </a:r>
          </a:p>
        </p:txBody>
      </p:sp>
      <p:sp>
        <p:nvSpPr>
          <p:cNvPr id="4" name="Slide Number Placeholder 3"/>
          <p:cNvSpPr>
            <a:spLocks noGrp="1"/>
          </p:cNvSpPr>
          <p:nvPr>
            <p:ph type="sldNum" sz="quarter" idx="5"/>
          </p:nvPr>
        </p:nvSpPr>
        <p:spPr/>
        <p:txBody>
          <a:bodyPr/>
          <a:lstStyle/>
          <a:p>
            <a:fld id="{D76D6FE6-F723-4082-9780-890FED959476}" type="slidenum">
              <a:rPr lang="en-US" smtClean="0"/>
              <a:t>10</a:t>
            </a:fld>
            <a:endParaRPr lang="en-US"/>
          </a:p>
        </p:txBody>
      </p:sp>
    </p:spTree>
    <p:extLst>
      <p:ext uri="{BB962C8B-B14F-4D97-AF65-F5344CB8AC3E}">
        <p14:creationId xmlns:p14="http://schemas.microsoft.com/office/powerpoint/2010/main" val="222181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curious since the R^2 wasn’t higher than OLS or Ridge.</a:t>
            </a:r>
          </a:p>
        </p:txBody>
      </p:sp>
      <p:sp>
        <p:nvSpPr>
          <p:cNvPr id="4" name="Slide Number Placeholder 3"/>
          <p:cNvSpPr>
            <a:spLocks noGrp="1"/>
          </p:cNvSpPr>
          <p:nvPr>
            <p:ph type="sldNum" sz="quarter" idx="5"/>
          </p:nvPr>
        </p:nvSpPr>
        <p:spPr/>
        <p:txBody>
          <a:bodyPr/>
          <a:lstStyle/>
          <a:p>
            <a:fld id="{D76D6FE6-F723-4082-9780-890FED959476}" type="slidenum">
              <a:rPr lang="en-US" smtClean="0"/>
              <a:t>15</a:t>
            </a:fld>
            <a:endParaRPr lang="en-US"/>
          </a:p>
        </p:txBody>
      </p:sp>
    </p:spTree>
    <p:extLst>
      <p:ext uri="{BB962C8B-B14F-4D97-AF65-F5344CB8AC3E}">
        <p14:creationId xmlns:p14="http://schemas.microsoft.com/office/powerpoint/2010/main" val="401341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D6FE6-F723-4082-9780-890FED959476}" type="slidenum">
              <a:rPr lang="en-US" smtClean="0"/>
              <a:t>19</a:t>
            </a:fld>
            <a:endParaRPr lang="en-US"/>
          </a:p>
        </p:txBody>
      </p:sp>
    </p:spTree>
    <p:extLst>
      <p:ext uri="{BB962C8B-B14F-4D97-AF65-F5344CB8AC3E}">
        <p14:creationId xmlns:p14="http://schemas.microsoft.com/office/powerpoint/2010/main" val="77167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354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2557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7425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15889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01467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8359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8/26/2019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2058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60415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888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230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260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787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842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494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939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643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0076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8/26/2019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4509085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F9FE-9E4A-414A-9C54-324E0ED08441}"/>
              </a:ext>
            </a:extLst>
          </p:cNvPr>
          <p:cNvSpPr>
            <a:spLocks noGrp="1"/>
          </p:cNvSpPr>
          <p:nvPr>
            <p:ph type="ctrTitle"/>
          </p:nvPr>
        </p:nvSpPr>
        <p:spPr/>
        <p:txBody>
          <a:bodyPr>
            <a:normAutofit fontScale="90000"/>
          </a:bodyPr>
          <a:lstStyle/>
          <a:p>
            <a:r>
              <a:rPr lang="en-US" dirty="0"/>
              <a:t>Predicting the Home Prices in Ames, Iowa</a:t>
            </a:r>
          </a:p>
        </p:txBody>
      </p:sp>
      <p:sp>
        <p:nvSpPr>
          <p:cNvPr id="3" name="Subtitle 2">
            <a:extLst>
              <a:ext uri="{FF2B5EF4-FFF2-40B4-BE49-F238E27FC236}">
                <a16:creationId xmlns:a16="http://schemas.microsoft.com/office/drawing/2014/main" id="{DF0BC0EE-27A9-480A-8726-83E1C514A3A3}"/>
              </a:ext>
            </a:extLst>
          </p:cNvPr>
          <p:cNvSpPr>
            <a:spLocks noGrp="1"/>
          </p:cNvSpPr>
          <p:nvPr>
            <p:ph type="subTitle" idx="1"/>
          </p:nvPr>
        </p:nvSpPr>
        <p:spPr/>
        <p:txBody>
          <a:bodyPr/>
          <a:lstStyle/>
          <a:p>
            <a:r>
              <a:rPr lang="en-US" dirty="0"/>
              <a:t>Aparna SUndaram</a:t>
            </a:r>
          </a:p>
        </p:txBody>
      </p:sp>
    </p:spTree>
    <p:extLst>
      <p:ext uri="{BB962C8B-B14F-4D97-AF65-F5344CB8AC3E}">
        <p14:creationId xmlns:p14="http://schemas.microsoft.com/office/powerpoint/2010/main" val="146877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3D58-D00D-469D-9944-F76893006D9E}"/>
              </a:ext>
            </a:extLst>
          </p:cNvPr>
          <p:cNvSpPr>
            <a:spLocks noGrp="1"/>
          </p:cNvSpPr>
          <p:nvPr>
            <p:ph type="title"/>
          </p:nvPr>
        </p:nvSpPr>
        <p:spPr/>
        <p:txBody>
          <a:bodyPr/>
          <a:lstStyle/>
          <a:p>
            <a:r>
              <a:rPr lang="en-US" dirty="0"/>
              <a:t>Gradient Boosting, Decision Tree,</a:t>
            </a:r>
            <a:br>
              <a:rPr lang="en-US" dirty="0"/>
            </a:br>
            <a:r>
              <a:rPr lang="en-US" dirty="0"/>
              <a:t>Random Forest</a:t>
            </a:r>
          </a:p>
        </p:txBody>
      </p:sp>
      <p:sp>
        <p:nvSpPr>
          <p:cNvPr id="3" name="Content Placeholder 2">
            <a:extLst>
              <a:ext uri="{FF2B5EF4-FFF2-40B4-BE49-F238E27FC236}">
                <a16:creationId xmlns:a16="http://schemas.microsoft.com/office/drawing/2014/main" id="{1586DC50-1166-4004-94EF-214321356837}"/>
              </a:ext>
            </a:extLst>
          </p:cNvPr>
          <p:cNvSpPr>
            <a:spLocks noGrp="1"/>
          </p:cNvSpPr>
          <p:nvPr>
            <p:ph sz="half" idx="1"/>
          </p:nvPr>
        </p:nvSpPr>
        <p:spPr/>
        <p:txBody>
          <a:bodyPr/>
          <a:lstStyle/>
          <a:p>
            <a:r>
              <a:rPr lang="en-US" dirty="0"/>
              <a:t>Gradient Boosting Regression:</a:t>
            </a:r>
          </a:p>
          <a:p>
            <a:pPr lvl="1"/>
            <a:r>
              <a:rPr lang="en-US" dirty="0"/>
              <a:t>R-square of .842</a:t>
            </a:r>
          </a:p>
          <a:p>
            <a:pPr lvl="1"/>
            <a:r>
              <a:rPr lang="en-US" dirty="0"/>
              <a:t>MSE of 0.020</a:t>
            </a:r>
          </a:p>
          <a:p>
            <a:pPr lvl="1"/>
            <a:r>
              <a:rPr lang="en-US" dirty="0"/>
              <a:t>RMSE of 0.141</a:t>
            </a:r>
          </a:p>
          <a:p>
            <a:pPr lvl="1"/>
            <a:endParaRPr lang="en-US" dirty="0"/>
          </a:p>
          <a:p>
            <a:r>
              <a:rPr lang="en-US" dirty="0"/>
              <a:t>Decision Tree:</a:t>
            </a:r>
          </a:p>
          <a:p>
            <a:pPr lvl="1"/>
            <a:r>
              <a:rPr lang="en-US" dirty="0"/>
              <a:t>R-square of .764</a:t>
            </a:r>
          </a:p>
          <a:p>
            <a:pPr lvl="1"/>
            <a:r>
              <a:rPr lang="en-US" dirty="0"/>
              <a:t>MSE of 0.017</a:t>
            </a:r>
          </a:p>
          <a:p>
            <a:pPr lvl="1"/>
            <a:r>
              <a:rPr lang="en-US" dirty="0"/>
              <a:t>RMSE of 0.129</a:t>
            </a:r>
          </a:p>
          <a:p>
            <a:pPr lvl="1"/>
            <a:endParaRPr lang="en-US" dirty="0"/>
          </a:p>
        </p:txBody>
      </p:sp>
      <p:sp>
        <p:nvSpPr>
          <p:cNvPr id="4" name="Content Placeholder 3">
            <a:extLst>
              <a:ext uri="{FF2B5EF4-FFF2-40B4-BE49-F238E27FC236}">
                <a16:creationId xmlns:a16="http://schemas.microsoft.com/office/drawing/2014/main" id="{0BAE7EBD-0BE4-42FC-9610-41586DBDCAA4}"/>
              </a:ext>
            </a:extLst>
          </p:cNvPr>
          <p:cNvSpPr>
            <a:spLocks noGrp="1"/>
          </p:cNvSpPr>
          <p:nvPr>
            <p:ph sz="half" idx="2"/>
          </p:nvPr>
        </p:nvSpPr>
        <p:spPr/>
        <p:txBody>
          <a:bodyPr/>
          <a:lstStyle/>
          <a:p>
            <a:r>
              <a:rPr lang="en-US" dirty="0"/>
              <a:t>Random Forest:</a:t>
            </a:r>
          </a:p>
          <a:p>
            <a:pPr lvl="1"/>
            <a:r>
              <a:rPr lang="en-US" dirty="0"/>
              <a:t>R-square of .779</a:t>
            </a:r>
          </a:p>
          <a:p>
            <a:pPr lvl="1"/>
            <a:r>
              <a:rPr lang="en-US" dirty="0"/>
              <a:t>MSE of 0.026</a:t>
            </a:r>
          </a:p>
          <a:p>
            <a:pPr lvl="1"/>
            <a:r>
              <a:rPr lang="en-US" dirty="0"/>
              <a:t>RMSE of 0.129</a:t>
            </a:r>
          </a:p>
        </p:txBody>
      </p:sp>
    </p:spTree>
    <p:extLst>
      <p:ext uri="{BB962C8B-B14F-4D97-AF65-F5344CB8AC3E}">
        <p14:creationId xmlns:p14="http://schemas.microsoft.com/office/powerpoint/2010/main" val="237210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163ADDB-88CF-4B6B-BE13-37DD454ADE6C}"/>
              </a:ext>
            </a:extLst>
          </p:cNvPr>
          <p:cNvSpPr>
            <a:spLocks noGrp="1"/>
          </p:cNvSpPr>
          <p:nvPr>
            <p:ph type="title"/>
          </p:nvPr>
        </p:nvSpPr>
        <p:spPr>
          <a:xfrm>
            <a:off x="643855" y="1447799"/>
            <a:ext cx="3108626" cy="1444752"/>
          </a:xfrm>
        </p:spPr>
        <p:txBody>
          <a:bodyPr anchor="b">
            <a:normAutofit/>
          </a:bodyPr>
          <a:lstStyle/>
          <a:p>
            <a:r>
              <a:rPr lang="en-US" sz="3200" dirty="0">
                <a:solidFill>
                  <a:srgbClr val="EBEBEB"/>
                </a:solidFill>
              </a:rPr>
              <a:t>Fit of the OLS</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0" name="Content Placeholder 1029">
            <a:extLst>
              <a:ext uri="{FF2B5EF4-FFF2-40B4-BE49-F238E27FC236}">
                <a16:creationId xmlns:a16="http://schemas.microsoft.com/office/drawing/2014/main" id="{83A91397-8A18-42B1-B6D9-CD50632E99C0}"/>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Linear</a:t>
            </a:r>
          </a:p>
          <a:p>
            <a:r>
              <a:rPr lang="en-US" sz="1400" dirty="0">
                <a:solidFill>
                  <a:srgbClr val="FFFFFF"/>
                </a:solidFill>
              </a:rPr>
              <a:t>Some under-estimate at the higher end</a:t>
            </a:r>
          </a:p>
          <a:p>
            <a:r>
              <a:rPr lang="en-US" sz="1400" dirty="0">
                <a:solidFill>
                  <a:srgbClr val="FFFFFF"/>
                </a:solidFill>
              </a:rPr>
              <a:t>Some over-estimate at the lower end</a:t>
            </a:r>
          </a:p>
        </p:txBody>
      </p:sp>
      <p:pic>
        <p:nvPicPr>
          <p:cNvPr id="1026" name="Picture 2">
            <a:extLst>
              <a:ext uri="{FF2B5EF4-FFF2-40B4-BE49-F238E27FC236}">
                <a16:creationId xmlns:a16="http://schemas.microsoft.com/office/drawing/2014/main" id="{67070DD8-7454-4456-97A6-548D20D95D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50032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A7035-41DF-4135-9017-70879E570D8A}"/>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Ridge</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4" name="Content Placeholder 2053">
            <a:extLst>
              <a:ext uri="{FF2B5EF4-FFF2-40B4-BE49-F238E27FC236}">
                <a16:creationId xmlns:a16="http://schemas.microsoft.com/office/drawing/2014/main" id="{6BD485AE-414D-4D2F-9D83-AB1D407FD428}"/>
              </a:ext>
            </a:extLst>
          </p:cNvPr>
          <p:cNvSpPr>
            <a:spLocks noGrp="1"/>
          </p:cNvSpPr>
          <p:nvPr>
            <p:ph idx="1"/>
          </p:nvPr>
        </p:nvSpPr>
        <p:spPr>
          <a:xfrm>
            <a:off x="643855" y="3072385"/>
            <a:ext cx="3108057" cy="2947415"/>
          </a:xfrm>
        </p:spPr>
        <p:txBody>
          <a:bodyPr>
            <a:normAutofit/>
          </a:bodyPr>
          <a:lstStyle/>
          <a:p>
            <a:r>
              <a:rPr lang="en-US" sz="1400">
                <a:solidFill>
                  <a:srgbClr val="FFFFFF"/>
                </a:solidFill>
              </a:rPr>
              <a:t>Similar to OLS</a:t>
            </a:r>
          </a:p>
          <a:p>
            <a:r>
              <a:rPr lang="en-US" sz="1400">
                <a:solidFill>
                  <a:srgbClr val="FFFFFF"/>
                </a:solidFill>
              </a:rPr>
              <a:t>Linear</a:t>
            </a:r>
          </a:p>
          <a:p>
            <a:r>
              <a:rPr lang="en-US" sz="1400">
                <a:solidFill>
                  <a:srgbClr val="FFFFFF"/>
                </a:solidFill>
              </a:rPr>
              <a:t>Under/over estimate at extremes</a:t>
            </a:r>
          </a:p>
        </p:txBody>
      </p:sp>
      <p:pic>
        <p:nvPicPr>
          <p:cNvPr id="2050" name="Picture 2" descr="A screenshot of a cell phone&#10;&#10;Description automatically generated">
            <a:extLst>
              <a:ext uri="{FF2B5EF4-FFF2-40B4-BE49-F238E27FC236}">
                <a16:creationId xmlns:a16="http://schemas.microsoft.com/office/drawing/2014/main" id="{15B63269-B8D5-45C0-92C2-E58F500F6D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2126078"/>
            <a:ext cx="6495847" cy="321544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88699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5A8A4-F62E-4C9B-B3A1-840CB24FADF0}"/>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Lasso</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78" name="Content Placeholder 3077">
            <a:extLst>
              <a:ext uri="{FF2B5EF4-FFF2-40B4-BE49-F238E27FC236}">
                <a16:creationId xmlns:a16="http://schemas.microsoft.com/office/drawing/2014/main" id="{922557CE-4F79-4766-9A6D-6F958AB048BC}"/>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Not as good as the others</a:t>
            </a:r>
          </a:p>
          <a:p>
            <a:r>
              <a:rPr lang="en-US" sz="1400" dirty="0">
                <a:solidFill>
                  <a:srgbClr val="FFFFFF"/>
                </a:solidFill>
              </a:rPr>
              <a:t>A lot of over/under-estimation</a:t>
            </a:r>
          </a:p>
          <a:p>
            <a:pPr lvl="1"/>
            <a:r>
              <a:rPr lang="en-US" sz="1400">
                <a:solidFill>
                  <a:srgbClr val="FFFFFF"/>
                </a:solidFill>
              </a:rPr>
              <a:t>Not just at extremes</a:t>
            </a:r>
          </a:p>
        </p:txBody>
      </p:sp>
      <p:pic>
        <p:nvPicPr>
          <p:cNvPr id="3074" name="Picture 2">
            <a:extLst>
              <a:ext uri="{FF2B5EF4-FFF2-40B4-BE49-F238E27FC236}">
                <a16:creationId xmlns:a16="http://schemas.microsoft.com/office/drawing/2014/main" id="{AF44DE59-911F-4847-8568-F9E61659A6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01338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AAF26-77E0-4B6D-BA9E-5EE08C3A9B45}"/>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Elastic-Net</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2" name="Content Placeholder 4101">
            <a:extLst>
              <a:ext uri="{FF2B5EF4-FFF2-40B4-BE49-F238E27FC236}">
                <a16:creationId xmlns:a16="http://schemas.microsoft.com/office/drawing/2014/main" id="{F9348D2A-7059-4484-8FB6-88ABB9B3C8DF}"/>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Very poor fit</a:t>
            </a:r>
          </a:p>
          <a:p>
            <a:r>
              <a:rPr lang="en-US" sz="1400" dirty="0">
                <a:solidFill>
                  <a:srgbClr val="FFFFFF"/>
                </a:solidFill>
              </a:rPr>
              <a:t>The regression line does not fit the data at all well</a:t>
            </a:r>
          </a:p>
          <a:p>
            <a:r>
              <a:rPr lang="en-US" sz="1400" dirty="0">
                <a:solidFill>
                  <a:srgbClr val="FFFFFF"/>
                </a:solidFill>
              </a:rPr>
              <a:t>A lot of over/under-estimation</a:t>
            </a:r>
          </a:p>
        </p:txBody>
      </p:sp>
      <p:pic>
        <p:nvPicPr>
          <p:cNvPr id="4098" name="Picture 2">
            <a:extLst>
              <a:ext uri="{FF2B5EF4-FFF2-40B4-BE49-F238E27FC236}">
                <a16:creationId xmlns:a16="http://schemas.microsoft.com/office/drawing/2014/main" id="{426CD797-9FF3-4AD1-ADD9-B83837CC80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2458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BB290-BAC7-4508-B4C3-88354FF2E4ED}"/>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GBM</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26" name="Content Placeholder 5125">
            <a:extLst>
              <a:ext uri="{FF2B5EF4-FFF2-40B4-BE49-F238E27FC236}">
                <a16:creationId xmlns:a16="http://schemas.microsoft.com/office/drawing/2014/main" id="{D6981672-EAB1-459F-B235-8B7574E8261A}"/>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A very good fit </a:t>
            </a:r>
          </a:p>
          <a:p>
            <a:r>
              <a:rPr lang="en-US" sz="1400" dirty="0">
                <a:solidFill>
                  <a:srgbClr val="FFFFFF"/>
                </a:solidFill>
              </a:rPr>
              <a:t>Reasonably even around the regression line</a:t>
            </a:r>
          </a:p>
          <a:p>
            <a:r>
              <a:rPr lang="en-US" sz="1400" dirty="0">
                <a:solidFill>
                  <a:srgbClr val="FFFFFF"/>
                </a:solidFill>
              </a:rPr>
              <a:t>Looks best fit so far</a:t>
            </a:r>
          </a:p>
        </p:txBody>
      </p:sp>
      <p:pic>
        <p:nvPicPr>
          <p:cNvPr id="5122" name="Picture 2">
            <a:extLst>
              <a:ext uri="{FF2B5EF4-FFF2-40B4-BE49-F238E27FC236}">
                <a16:creationId xmlns:a16="http://schemas.microsoft.com/office/drawing/2014/main" id="{B46F6FF4-FCCB-4C70-945F-FF65049E7C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784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E22DE-A7C4-4CD4-9163-AE9D2C158F5C}"/>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Decision Tree</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50" name="Content Placeholder 6149">
            <a:extLst>
              <a:ext uri="{FF2B5EF4-FFF2-40B4-BE49-F238E27FC236}">
                <a16:creationId xmlns:a16="http://schemas.microsoft.com/office/drawing/2014/main" id="{753ADFD6-898E-4446-9099-34D90FA76AFB}"/>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Poor fit</a:t>
            </a:r>
          </a:p>
          <a:p>
            <a:r>
              <a:rPr lang="en-US" sz="1400" dirty="0">
                <a:solidFill>
                  <a:srgbClr val="FFFFFF"/>
                </a:solidFill>
              </a:rPr>
              <a:t>A lot of dispersion around regression line</a:t>
            </a:r>
          </a:p>
          <a:p>
            <a:r>
              <a:rPr lang="en-US" sz="1400" dirty="0">
                <a:solidFill>
                  <a:srgbClr val="FFFFFF"/>
                </a:solidFill>
              </a:rPr>
              <a:t>Data appear clustered at certain values</a:t>
            </a:r>
          </a:p>
        </p:txBody>
      </p:sp>
      <p:pic>
        <p:nvPicPr>
          <p:cNvPr id="6146" name="Picture 2">
            <a:extLst>
              <a:ext uri="{FF2B5EF4-FFF2-40B4-BE49-F238E27FC236}">
                <a16:creationId xmlns:a16="http://schemas.microsoft.com/office/drawing/2014/main" id="{DD7416CD-8E11-441B-B857-FE470601A1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6808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AB232-E3DE-4048-ADD5-B291E38EA79B}"/>
              </a:ext>
            </a:extLst>
          </p:cNvPr>
          <p:cNvSpPr>
            <a:spLocks noGrp="1"/>
          </p:cNvSpPr>
          <p:nvPr>
            <p:ph type="title"/>
          </p:nvPr>
        </p:nvSpPr>
        <p:spPr>
          <a:xfrm>
            <a:off x="643855" y="1447799"/>
            <a:ext cx="3108626" cy="1444752"/>
          </a:xfrm>
        </p:spPr>
        <p:txBody>
          <a:bodyPr anchor="b">
            <a:normAutofit/>
          </a:bodyPr>
          <a:lstStyle/>
          <a:p>
            <a:r>
              <a:rPr lang="en-US" sz="3200">
                <a:solidFill>
                  <a:srgbClr val="EBEBEB"/>
                </a:solidFill>
              </a:rPr>
              <a:t>Fit of Random Forest</a:t>
            </a:r>
          </a:p>
        </p:txBody>
      </p:sp>
      <p:sp>
        <p:nvSpPr>
          <p:cNvPr id="77"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9" name="Freeform: Shape 78">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1" name="Rectangle 80">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74" name="Content Placeholder 7173">
            <a:extLst>
              <a:ext uri="{FF2B5EF4-FFF2-40B4-BE49-F238E27FC236}">
                <a16:creationId xmlns:a16="http://schemas.microsoft.com/office/drawing/2014/main" id="{695D672A-39A9-418C-804E-0B32B999B55C}"/>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Poor fit</a:t>
            </a:r>
          </a:p>
          <a:p>
            <a:pPr lvl="1"/>
            <a:r>
              <a:rPr lang="en-US" sz="1400">
                <a:solidFill>
                  <a:srgbClr val="FFFFFF"/>
                </a:solidFill>
              </a:rPr>
              <a:t>Not as bas as E-Net</a:t>
            </a:r>
          </a:p>
          <a:p>
            <a:r>
              <a:rPr lang="en-US" sz="1400" dirty="0">
                <a:solidFill>
                  <a:srgbClr val="FFFFFF"/>
                </a:solidFill>
              </a:rPr>
              <a:t>Regression line does not predict the data well</a:t>
            </a:r>
          </a:p>
          <a:p>
            <a:r>
              <a:rPr lang="en-US" sz="1400" dirty="0">
                <a:solidFill>
                  <a:srgbClr val="FFFFFF"/>
                </a:solidFill>
              </a:rPr>
              <a:t>A lot of over and under-estimation</a:t>
            </a:r>
          </a:p>
        </p:txBody>
      </p:sp>
      <p:pic>
        <p:nvPicPr>
          <p:cNvPr id="7170" name="Picture 2">
            <a:extLst>
              <a:ext uri="{FF2B5EF4-FFF2-40B4-BE49-F238E27FC236}">
                <a16:creationId xmlns:a16="http://schemas.microsoft.com/office/drawing/2014/main" id="{51B73DDA-8C71-486E-B555-181710BB9F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451" y="1914963"/>
            <a:ext cx="6495847" cy="3637673"/>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7031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9B5C-9F0C-4F3D-8853-020BBC83784D}"/>
              </a:ext>
            </a:extLst>
          </p:cNvPr>
          <p:cNvSpPr>
            <a:spLocks noGrp="1"/>
          </p:cNvSpPr>
          <p:nvPr>
            <p:ph type="title"/>
          </p:nvPr>
        </p:nvSpPr>
        <p:spPr/>
        <p:txBody>
          <a:bodyPr/>
          <a:lstStyle/>
          <a:p>
            <a:r>
              <a:rPr lang="en-US" dirty="0"/>
              <a:t>Models selected</a:t>
            </a:r>
          </a:p>
        </p:txBody>
      </p:sp>
      <p:sp>
        <p:nvSpPr>
          <p:cNvPr id="3" name="Content Placeholder 2">
            <a:extLst>
              <a:ext uri="{FF2B5EF4-FFF2-40B4-BE49-F238E27FC236}">
                <a16:creationId xmlns:a16="http://schemas.microsoft.com/office/drawing/2014/main" id="{837F1B22-DAAC-40B5-B4CC-A8CCDE618780}"/>
              </a:ext>
            </a:extLst>
          </p:cNvPr>
          <p:cNvSpPr>
            <a:spLocks noGrp="1"/>
          </p:cNvSpPr>
          <p:nvPr>
            <p:ph idx="1"/>
          </p:nvPr>
        </p:nvSpPr>
        <p:spPr/>
        <p:txBody>
          <a:bodyPr/>
          <a:lstStyle/>
          <a:p>
            <a:r>
              <a:rPr lang="en-US" dirty="0"/>
              <a:t>Gradient Boosting Regression</a:t>
            </a:r>
          </a:p>
          <a:p>
            <a:r>
              <a:rPr lang="en-US" dirty="0"/>
              <a:t>Ridge</a:t>
            </a:r>
          </a:p>
          <a:p>
            <a:r>
              <a:rPr lang="en-US" dirty="0"/>
              <a:t>OLS</a:t>
            </a:r>
          </a:p>
          <a:p>
            <a:endParaRPr lang="en-US" dirty="0"/>
          </a:p>
          <a:p>
            <a:r>
              <a:rPr lang="en-US" dirty="0"/>
              <a:t>Submitted on Kaggle for a score</a:t>
            </a:r>
          </a:p>
        </p:txBody>
      </p:sp>
    </p:spTree>
    <p:extLst>
      <p:ext uri="{BB962C8B-B14F-4D97-AF65-F5344CB8AC3E}">
        <p14:creationId xmlns:p14="http://schemas.microsoft.com/office/powerpoint/2010/main" val="692530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839B-2266-4720-A738-177ADE2D9E4F}"/>
              </a:ext>
            </a:extLst>
          </p:cNvPr>
          <p:cNvSpPr>
            <a:spLocks noGrp="1"/>
          </p:cNvSpPr>
          <p:nvPr>
            <p:ph type="title"/>
          </p:nvPr>
        </p:nvSpPr>
        <p:spPr/>
        <p:txBody>
          <a:bodyPr/>
          <a:lstStyle/>
          <a:p>
            <a:r>
              <a:rPr lang="en-US" dirty="0"/>
              <a:t>Concerns	</a:t>
            </a:r>
          </a:p>
        </p:txBody>
      </p:sp>
      <p:sp>
        <p:nvSpPr>
          <p:cNvPr id="3" name="Content Placeholder 2">
            <a:extLst>
              <a:ext uri="{FF2B5EF4-FFF2-40B4-BE49-F238E27FC236}">
                <a16:creationId xmlns:a16="http://schemas.microsoft.com/office/drawing/2014/main" id="{1C207318-40FB-4D2A-B935-12BBD57A8B88}"/>
              </a:ext>
            </a:extLst>
          </p:cNvPr>
          <p:cNvSpPr>
            <a:spLocks noGrp="1"/>
          </p:cNvSpPr>
          <p:nvPr>
            <p:ph idx="1"/>
          </p:nvPr>
        </p:nvSpPr>
        <p:spPr/>
        <p:txBody>
          <a:bodyPr>
            <a:normAutofit/>
          </a:bodyPr>
          <a:lstStyle/>
          <a:p>
            <a:r>
              <a:rPr lang="en-US" dirty="0"/>
              <a:t>The data are very clustered</a:t>
            </a:r>
          </a:p>
          <a:p>
            <a:pPr marL="0" indent="0">
              <a:buNone/>
            </a:pPr>
            <a:endParaRPr lang="en-US" dirty="0"/>
          </a:p>
          <a:p>
            <a:r>
              <a:rPr lang="en-US" dirty="0"/>
              <a:t>Serious problems with spatial auto-correlation</a:t>
            </a:r>
          </a:p>
          <a:p>
            <a:pPr lvl="1"/>
            <a:r>
              <a:rPr lang="en-US" dirty="0"/>
              <a:t>Violates assumptions of OLS</a:t>
            </a:r>
          </a:p>
          <a:p>
            <a:pPr marL="457200" lvl="1" indent="0">
              <a:buNone/>
            </a:pPr>
            <a:endParaRPr lang="en-US" dirty="0"/>
          </a:p>
          <a:p>
            <a:r>
              <a:rPr lang="en-US" dirty="0"/>
              <a:t>Managing autocorrelation requires use of design effects</a:t>
            </a:r>
          </a:p>
          <a:p>
            <a:pPr lvl="1"/>
            <a:r>
              <a:rPr lang="en-US" dirty="0"/>
              <a:t>Beyond the scope of this project</a:t>
            </a:r>
          </a:p>
          <a:p>
            <a:pPr marL="457200" lvl="1" indent="0">
              <a:buNone/>
            </a:pPr>
            <a:endParaRPr lang="en-US" dirty="0"/>
          </a:p>
          <a:p>
            <a:r>
              <a:rPr lang="en-US" dirty="0"/>
              <a:t>Very large standard errors associated with estimates</a:t>
            </a:r>
          </a:p>
        </p:txBody>
      </p:sp>
    </p:spTree>
    <p:extLst>
      <p:ext uri="{BB962C8B-B14F-4D97-AF65-F5344CB8AC3E}">
        <p14:creationId xmlns:p14="http://schemas.microsoft.com/office/powerpoint/2010/main" val="266564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7BA5-0284-4F6B-9A17-83800C740CE6}"/>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03D66F55-2DBD-4EAD-9762-758DA012439E}"/>
              </a:ext>
            </a:extLst>
          </p:cNvPr>
          <p:cNvSpPr>
            <a:spLocks noGrp="1"/>
          </p:cNvSpPr>
          <p:nvPr>
            <p:ph idx="1"/>
          </p:nvPr>
        </p:nvSpPr>
        <p:spPr/>
        <p:txBody>
          <a:bodyPr>
            <a:normAutofit/>
          </a:bodyPr>
          <a:lstStyle/>
          <a:p>
            <a:r>
              <a:rPr lang="en-US" dirty="0"/>
              <a:t>Continuous:</a:t>
            </a:r>
          </a:p>
          <a:p>
            <a:pPr lvl="1"/>
            <a:r>
              <a:rPr lang="en-US" dirty="0"/>
              <a:t>All area variables such as basement square footage and 1st floor square footage</a:t>
            </a:r>
          </a:p>
          <a:p>
            <a:pPr lvl="1"/>
            <a:r>
              <a:rPr lang="en-US" dirty="0"/>
              <a:t>Year</a:t>
            </a:r>
          </a:p>
          <a:p>
            <a:r>
              <a:rPr lang="en-US" dirty="0"/>
              <a:t>Counts: </a:t>
            </a:r>
          </a:p>
          <a:p>
            <a:pPr lvl="1"/>
            <a:r>
              <a:rPr lang="en-US" dirty="0"/>
              <a:t>Variables including numbers of bathrooms, bedrooms, and kitchens</a:t>
            </a:r>
          </a:p>
          <a:p>
            <a:pPr lvl="1"/>
            <a:r>
              <a:rPr lang="en-US" dirty="0"/>
              <a:t>Ordinal categorial</a:t>
            </a:r>
          </a:p>
          <a:p>
            <a:r>
              <a:rPr lang="en-US" dirty="0"/>
              <a:t>Nominal categorial:</a:t>
            </a:r>
          </a:p>
          <a:p>
            <a:pPr lvl="1"/>
            <a:r>
              <a:rPr lang="en-US" dirty="0"/>
              <a:t>	Variables including zoning, subclass, heating type, lot shape, and quality of items</a:t>
            </a:r>
          </a:p>
          <a:p>
            <a:endParaRPr lang="en-US" dirty="0"/>
          </a:p>
        </p:txBody>
      </p:sp>
    </p:spTree>
    <p:extLst>
      <p:ext uri="{BB962C8B-B14F-4D97-AF65-F5344CB8AC3E}">
        <p14:creationId xmlns:p14="http://schemas.microsoft.com/office/powerpoint/2010/main" val="4019924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98CE34-6720-45D1-9D1A-3552E0E5F49D}"/>
              </a:ext>
            </a:extLst>
          </p:cNvPr>
          <p:cNvSpPr>
            <a:spLocks noGrp="1"/>
          </p:cNvSpPr>
          <p:nvPr>
            <p:ph type="title"/>
          </p:nvPr>
        </p:nvSpPr>
        <p:spPr>
          <a:xfrm>
            <a:off x="1010177" y="2535518"/>
            <a:ext cx="9404723" cy="1400530"/>
          </a:xfrm>
        </p:spPr>
        <p:txBody>
          <a:bodyPr/>
          <a:lstStyle/>
          <a:p>
            <a:pPr algn="ctr"/>
            <a:r>
              <a:rPr lang="en-US" dirty="0"/>
              <a:t>Thank You for Listening!</a:t>
            </a:r>
          </a:p>
        </p:txBody>
      </p:sp>
    </p:spTree>
    <p:extLst>
      <p:ext uri="{BB962C8B-B14F-4D97-AF65-F5344CB8AC3E}">
        <p14:creationId xmlns:p14="http://schemas.microsoft.com/office/powerpoint/2010/main" val="428993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36DA-8B91-4365-B348-0AB5D05F899C}"/>
              </a:ext>
            </a:extLst>
          </p:cNvPr>
          <p:cNvSpPr>
            <a:spLocks noGrp="1"/>
          </p:cNvSpPr>
          <p:nvPr>
            <p:ph type="title"/>
          </p:nvPr>
        </p:nvSpPr>
        <p:spPr/>
        <p:txBody>
          <a:bodyPr/>
          <a:lstStyle/>
          <a:p>
            <a:r>
              <a:rPr lang="en-US" dirty="0"/>
              <a:t>Selecting Variables – Round 1</a:t>
            </a:r>
          </a:p>
        </p:txBody>
      </p:sp>
      <p:sp>
        <p:nvSpPr>
          <p:cNvPr id="3" name="Content Placeholder 2">
            <a:extLst>
              <a:ext uri="{FF2B5EF4-FFF2-40B4-BE49-F238E27FC236}">
                <a16:creationId xmlns:a16="http://schemas.microsoft.com/office/drawing/2014/main" id="{9DE74BF2-B057-4EF1-AC11-8945E9AE0A3E}"/>
              </a:ext>
            </a:extLst>
          </p:cNvPr>
          <p:cNvSpPr>
            <a:spLocks noGrp="1"/>
          </p:cNvSpPr>
          <p:nvPr>
            <p:ph idx="1"/>
          </p:nvPr>
        </p:nvSpPr>
        <p:spPr/>
        <p:txBody>
          <a:bodyPr/>
          <a:lstStyle/>
          <a:p>
            <a:r>
              <a:rPr lang="en-US" dirty="0"/>
              <a:t>Correlations on all true continuous variables with outcome</a:t>
            </a:r>
          </a:p>
          <a:p>
            <a:pPr lvl="1"/>
            <a:r>
              <a:rPr lang="en-US" dirty="0"/>
              <a:t>Relaxed rule: included variables correlated at 0.50 or higher</a:t>
            </a:r>
          </a:p>
          <a:p>
            <a:pPr lvl="1"/>
            <a:r>
              <a:rPr lang="en-US" dirty="0"/>
              <a:t>Also examined scatter plots against outcome</a:t>
            </a:r>
          </a:p>
          <a:p>
            <a:pPr marL="457200" lvl="1" indent="0">
              <a:buNone/>
            </a:pPr>
            <a:endParaRPr lang="en-US" dirty="0"/>
          </a:p>
          <a:p>
            <a:r>
              <a:rPr lang="en-US" dirty="0"/>
              <a:t>T-Tests and ANOVAs on all ordinal categorical and nominal categorial</a:t>
            </a:r>
          </a:p>
          <a:p>
            <a:pPr lvl="1"/>
            <a:r>
              <a:rPr lang="en-US" dirty="0"/>
              <a:t>Variables with significant difference on outcome selected</a:t>
            </a:r>
          </a:p>
          <a:p>
            <a:pPr lvl="1"/>
            <a:r>
              <a:rPr lang="en-US" dirty="0"/>
              <a:t>Also examined box-plots and bar plots against outcome</a:t>
            </a:r>
          </a:p>
          <a:p>
            <a:pPr marL="457200" lvl="1" indent="0">
              <a:buNone/>
            </a:pPr>
            <a:endParaRPr lang="en-US" dirty="0"/>
          </a:p>
          <a:p>
            <a:r>
              <a:rPr lang="en-US" dirty="0"/>
              <a:t>A total of 50 explanatory variables prior to recoding were selected</a:t>
            </a:r>
          </a:p>
        </p:txBody>
      </p:sp>
    </p:spTree>
    <p:extLst>
      <p:ext uri="{BB962C8B-B14F-4D97-AF65-F5344CB8AC3E}">
        <p14:creationId xmlns:p14="http://schemas.microsoft.com/office/powerpoint/2010/main" val="264924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A80A-60BD-4310-BA7B-D08FFA4B2F55}"/>
              </a:ext>
            </a:extLst>
          </p:cNvPr>
          <p:cNvSpPr>
            <a:spLocks noGrp="1"/>
          </p:cNvSpPr>
          <p:nvPr>
            <p:ph type="title"/>
          </p:nvPr>
        </p:nvSpPr>
        <p:spPr/>
        <p:txBody>
          <a:bodyPr/>
          <a:lstStyle/>
          <a:p>
            <a:r>
              <a:rPr lang="en-US" dirty="0"/>
              <a:t>Variable Recodes – Continuous Variables</a:t>
            </a:r>
          </a:p>
        </p:txBody>
      </p:sp>
      <p:sp>
        <p:nvSpPr>
          <p:cNvPr id="3" name="Content Placeholder 2">
            <a:extLst>
              <a:ext uri="{FF2B5EF4-FFF2-40B4-BE49-F238E27FC236}">
                <a16:creationId xmlns:a16="http://schemas.microsoft.com/office/drawing/2014/main" id="{B5875193-0039-42CB-8FE7-BAF6B5B678FC}"/>
              </a:ext>
            </a:extLst>
          </p:cNvPr>
          <p:cNvSpPr>
            <a:spLocks noGrp="1"/>
          </p:cNvSpPr>
          <p:nvPr>
            <p:ph idx="1"/>
          </p:nvPr>
        </p:nvSpPr>
        <p:spPr/>
        <p:txBody>
          <a:bodyPr>
            <a:normAutofit/>
          </a:bodyPr>
          <a:lstStyle/>
          <a:p>
            <a:r>
              <a:rPr lang="en-US" dirty="0"/>
              <a:t>Outcome variable --  Sale price of home:</a:t>
            </a:r>
          </a:p>
          <a:p>
            <a:pPr lvl="1"/>
            <a:r>
              <a:rPr lang="en-US" dirty="0"/>
              <a:t>Right skewed variable with a long tail</a:t>
            </a:r>
          </a:p>
          <a:p>
            <a:pPr lvl="1"/>
            <a:r>
              <a:rPr lang="en-US" dirty="0"/>
              <a:t>Natural logged to reduce elasticity</a:t>
            </a:r>
          </a:p>
          <a:p>
            <a:pPr marL="457200" lvl="1" indent="0">
              <a:buNone/>
            </a:pPr>
            <a:endParaRPr lang="en-US" dirty="0"/>
          </a:p>
          <a:p>
            <a:r>
              <a:rPr lang="en-US" dirty="0"/>
              <a:t>All selected continuous variables (except year) were logged. </a:t>
            </a:r>
          </a:p>
          <a:p>
            <a:pPr lvl="1"/>
            <a:r>
              <a:rPr lang="en-US" dirty="0"/>
              <a:t>All were right skewed</a:t>
            </a:r>
          </a:p>
          <a:p>
            <a:pPr lvl="1"/>
            <a:r>
              <a:rPr lang="en-US" dirty="0"/>
              <a:t>Year was converted to duration</a:t>
            </a:r>
          </a:p>
          <a:p>
            <a:pPr marL="457200" lvl="1" indent="0">
              <a:buNone/>
            </a:pPr>
            <a:endParaRPr lang="en-US" dirty="0"/>
          </a:p>
          <a:p>
            <a:r>
              <a:rPr lang="en-US" dirty="0"/>
              <a:t>Examined the outliers on all continuous variables</a:t>
            </a:r>
          </a:p>
          <a:p>
            <a:pPr lvl="1"/>
            <a:r>
              <a:rPr lang="en-US" dirty="0"/>
              <a:t>Instead of dropping, they were reset to the mean of the variable</a:t>
            </a:r>
          </a:p>
          <a:p>
            <a:pPr lvl="1"/>
            <a:endParaRPr lang="en-US" dirty="0"/>
          </a:p>
        </p:txBody>
      </p:sp>
    </p:spTree>
    <p:extLst>
      <p:ext uri="{BB962C8B-B14F-4D97-AF65-F5344CB8AC3E}">
        <p14:creationId xmlns:p14="http://schemas.microsoft.com/office/powerpoint/2010/main" val="13520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1D6E-DC7D-4FCC-91FF-80E3A13A2C04}"/>
              </a:ext>
            </a:extLst>
          </p:cNvPr>
          <p:cNvSpPr>
            <a:spLocks noGrp="1"/>
          </p:cNvSpPr>
          <p:nvPr>
            <p:ph type="title"/>
          </p:nvPr>
        </p:nvSpPr>
        <p:spPr/>
        <p:txBody>
          <a:bodyPr/>
          <a:lstStyle/>
          <a:p>
            <a:r>
              <a:rPr lang="en-US" dirty="0"/>
              <a:t>Variable Recodes – Categorical Variables</a:t>
            </a:r>
          </a:p>
        </p:txBody>
      </p:sp>
      <p:sp>
        <p:nvSpPr>
          <p:cNvPr id="3" name="Content Placeholder 2">
            <a:extLst>
              <a:ext uri="{FF2B5EF4-FFF2-40B4-BE49-F238E27FC236}">
                <a16:creationId xmlns:a16="http://schemas.microsoft.com/office/drawing/2014/main" id="{C5983897-DCB9-483C-806A-F7A5EF339E40}"/>
              </a:ext>
            </a:extLst>
          </p:cNvPr>
          <p:cNvSpPr>
            <a:spLocks noGrp="1"/>
          </p:cNvSpPr>
          <p:nvPr>
            <p:ph idx="1"/>
          </p:nvPr>
        </p:nvSpPr>
        <p:spPr/>
        <p:txBody>
          <a:bodyPr>
            <a:normAutofit fontScale="70000" lnSpcReduction="20000"/>
          </a:bodyPr>
          <a:lstStyle/>
          <a:p>
            <a:r>
              <a:rPr lang="en-US" dirty="0"/>
              <a:t>Frequency distribution of all categorical variables examined</a:t>
            </a:r>
          </a:p>
          <a:p>
            <a:pPr marL="0" indent="0">
              <a:buNone/>
            </a:pPr>
            <a:endParaRPr lang="en-US" dirty="0"/>
          </a:p>
          <a:p>
            <a:r>
              <a:rPr lang="en-US" dirty="0"/>
              <a:t>Low cell frequencies cause problems with variance estimation</a:t>
            </a:r>
          </a:p>
          <a:p>
            <a:pPr lvl="1"/>
            <a:r>
              <a:rPr lang="en-US" dirty="0"/>
              <a:t>Cell size of 1 is particularly problematic</a:t>
            </a:r>
          </a:p>
          <a:p>
            <a:pPr marL="0" indent="0">
              <a:buNone/>
            </a:pPr>
            <a:endParaRPr lang="en-US" dirty="0"/>
          </a:p>
          <a:p>
            <a:r>
              <a:rPr lang="en-US" dirty="0"/>
              <a:t>Variable with one category dominating the others were binary coded</a:t>
            </a:r>
          </a:p>
          <a:p>
            <a:pPr lvl="1"/>
            <a:r>
              <a:rPr lang="en-US" dirty="0"/>
              <a:t>Especially important when other cell frequencies are small</a:t>
            </a:r>
          </a:p>
          <a:p>
            <a:pPr lvl="1"/>
            <a:r>
              <a:rPr lang="en-US" dirty="0"/>
              <a:t>Rationale that either the market or the building codes dictated strong cell frequencies</a:t>
            </a:r>
          </a:p>
          <a:p>
            <a:pPr lvl="1"/>
            <a:r>
              <a:rPr lang="en-US" dirty="0"/>
              <a:t>The residual category was treated as ‘other’</a:t>
            </a:r>
          </a:p>
          <a:p>
            <a:pPr marL="457200" lvl="1" indent="0">
              <a:buNone/>
            </a:pPr>
            <a:endParaRPr lang="en-US" dirty="0"/>
          </a:p>
          <a:p>
            <a:r>
              <a:rPr lang="en-US" dirty="0"/>
              <a:t>Variables with large numbers of missing values such  as pool or fence were binary coded (present Y/N)</a:t>
            </a:r>
          </a:p>
          <a:p>
            <a:pPr marL="0" indent="0">
              <a:buNone/>
            </a:pPr>
            <a:endParaRPr lang="en-US" dirty="0"/>
          </a:p>
          <a:p>
            <a:r>
              <a:rPr lang="en-US" dirty="0"/>
              <a:t>Variables with enough cell counts were coded as multi-category</a:t>
            </a:r>
          </a:p>
        </p:txBody>
      </p:sp>
    </p:spTree>
    <p:extLst>
      <p:ext uri="{BB962C8B-B14F-4D97-AF65-F5344CB8AC3E}">
        <p14:creationId xmlns:p14="http://schemas.microsoft.com/office/powerpoint/2010/main" val="183365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479F-2CCB-480B-8B49-70E26BAA630B}"/>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E67155BB-0AD3-4B33-9EAC-355F04551E33}"/>
              </a:ext>
            </a:extLst>
          </p:cNvPr>
          <p:cNvSpPr>
            <a:spLocks noGrp="1"/>
          </p:cNvSpPr>
          <p:nvPr>
            <p:ph idx="1"/>
          </p:nvPr>
        </p:nvSpPr>
        <p:spPr/>
        <p:txBody>
          <a:bodyPr>
            <a:normAutofit fontScale="92500" lnSpcReduction="20000"/>
          </a:bodyPr>
          <a:lstStyle/>
          <a:p>
            <a:r>
              <a:rPr lang="en-US" dirty="0"/>
              <a:t>Data reasonably clean, but some issues with missing values</a:t>
            </a:r>
          </a:p>
          <a:p>
            <a:pPr marL="0" indent="0">
              <a:buNone/>
            </a:pPr>
            <a:endParaRPr lang="en-US" dirty="0"/>
          </a:p>
          <a:p>
            <a:r>
              <a:rPr lang="en-US" dirty="0"/>
              <a:t>Many missing values indicated absence of a feature</a:t>
            </a:r>
          </a:p>
          <a:p>
            <a:pPr lvl="1"/>
            <a:r>
              <a:rPr lang="en-US" dirty="0"/>
              <a:t>Pool, Fence, Fireplace</a:t>
            </a:r>
          </a:p>
          <a:p>
            <a:pPr lvl="1"/>
            <a:r>
              <a:rPr lang="en-US" dirty="0"/>
              <a:t>They were assigned a value of zero</a:t>
            </a:r>
          </a:p>
          <a:p>
            <a:pPr lvl="1"/>
            <a:endParaRPr lang="en-US" dirty="0"/>
          </a:p>
          <a:p>
            <a:r>
              <a:rPr lang="en-US" dirty="0"/>
              <a:t>Issues with inconsistent missings on basement and garage variables</a:t>
            </a:r>
          </a:p>
          <a:p>
            <a:pPr lvl="1"/>
            <a:r>
              <a:rPr lang="en-US" dirty="0"/>
              <a:t>Only observations consistently missing on all basement/garage variables assigned zero</a:t>
            </a:r>
          </a:p>
          <a:p>
            <a:pPr lvl="1"/>
            <a:r>
              <a:rPr lang="en-US" dirty="0"/>
              <a:t>Rest treated as true missing (not many)</a:t>
            </a:r>
          </a:p>
          <a:p>
            <a:pPr marL="457200" lvl="1" indent="0">
              <a:buNone/>
            </a:pPr>
            <a:endParaRPr lang="en-US" dirty="0"/>
          </a:p>
          <a:p>
            <a:r>
              <a:rPr lang="en-US" dirty="0"/>
              <a:t>All true missings imputed using KNN Impute.</a:t>
            </a:r>
          </a:p>
          <a:p>
            <a:pPr lvl="1"/>
            <a:endParaRPr lang="en-US" dirty="0"/>
          </a:p>
        </p:txBody>
      </p:sp>
    </p:spTree>
    <p:extLst>
      <p:ext uri="{BB962C8B-B14F-4D97-AF65-F5344CB8AC3E}">
        <p14:creationId xmlns:p14="http://schemas.microsoft.com/office/powerpoint/2010/main" val="76405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1E94-58F9-462D-AFC9-E335B6A57E4D}"/>
              </a:ext>
            </a:extLst>
          </p:cNvPr>
          <p:cNvSpPr>
            <a:spLocks noGrp="1"/>
          </p:cNvSpPr>
          <p:nvPr>
            <p:ph type="title"/>
          </p:nvPr>
        </p:nvSpPr>
        <p:spPr/>
        <p:txBody>
          <a:bodyPr/>
          <a:lstStyle/>
          <a:p>
            <a:r>
              <a:rPr lang="en-US" dirty="0"/>
              <a:t>Selecting Variables – Round 2</a:t>
            </a:r>
          </a:p>
        </p:txBody>
      </p:sp>
      <p:sp>
        <p:nvSpPr>
          <p:cNvPr id="3" name="Content Placeholder 2">
            <a:extLst>
              <a:ext uri="{FF2B5EF4-FFF2-40B4-BE49-F238E27FC236}">
                <a16:creationId xmlns:a16="http://schemas.microsoft.com/office/drawing/2014/main" id="{61CE2A03-31AF-4ADB-A167-84FA1528B07C}"/>
              </a:ext>
            </a:extLst>
          </p:cNvPr>
          <p:cNvSpPr>
            <a:spLocks noGrp="1"/>
          </p:cNvSpPr>
          <p:nvPr>
            <p:ph idx="1"/>
          </p:nvPr>
        </p:nvSpPr>
        <p:spPr/>
        <p:txBody>
          <a:bodyPr/>
          <a:lstStyle/>
          <a:p>
            <a:r>
              <a:rPr lang="en-US" dirty="0"/>
              <a:t>Forward AIC on all recoded variables</a:t>
            </a:r>
          </a:p>
          <a:p>
            <a:pPr marL="0" indent="0">
              <a:buNone/>
            </a:pPr>
            <a:endParaRPr lang="en-US" dirty="0"/>
          </a:p>
          <a:p>
            <a:r>
              <a:rPr lang="en-US" dirty="0"/>
              <a:t>Left with 31 variables to include in final set of models</a:t>
            </a:r>
          </a:p>
          <a:p>
            <a:pPr lvl="1"/>
            <a:r>
              <a:rPr lang="en-US" dirty="0"/>
              <a:t>This does not include the different categories of each variable </a:t>
            </a:r>
          </a:p>
        </p:txBody>
      </p:sp>
    </p:spTree>
    <p:extLst>
      <p:ext uri="{BB962C8B-B14F-4D97-AF65-F5344CB8AC3E}">
        <p14:creationId xmlns:p14="http://schemas.microsoft.com/office/powerpoint/2010/main" val="15241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D7CC-B3FF-4CF0-AF27-A3C9DAD6CA73}"/>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DECC81B6-6D5B-4189-B4C2-944F579FC5C6}"/>
              </a:ext>
            </a:extLst>
          </p:cNvPr>
          <p:cNvSpPr>
            <a:spLocks noGrp="1"/>
          </p:cNvSpPr>
          <p:nvPr>
            <p:ph idx="1"/>
          </p:nvPr>
        </p:nvSpPr>
        <p:spPr/>
        <p:txBody>
          <a:bodyPr>
            <a:normAutofit/>
          </a:bodyPr>
          <a:lstStyle/>
          <a:p>
            <a:r>
              <a:rPr lang="en-US" dirty="0"/>
              <a:t>Ordinary Least Squares</a:t>
            </a:r>
          </a:p>
          <a:p>
            <a:r>
              <a:rPr lang="en-US" dirty="0"/>
              <a:t>Ridge</a:t>
            </a:r>
          </a:p>
          <a:p>
            <a:r>
              <a:rPr lang="en-US" dirty="0"/>
              <a:t>Lasso</a:t>
            </a:r>
          </a:p>
          <a:p>
            <a:r>
              <a:rPr lang="en-US" dirty="0"/>
              <a:t>Elastic-Net</a:t>
            </a:r>
          </a:p>
          <a:p>
            <a:r>
              <a:rPr lang="en-US" dirty="0"/>
              <a:t>Gradient Boosting Regression</a:t>
            </a:r>
          </a:p>
          <a:p>
            <a:r>
              <a:rPr lang="en-US" dirty="0"/>
              <a:t>Decision Tree Regressor</a:t>
            </a:r>
          </a:p>
          <a:p>
            <a:r>
              <a:rPr lang="en-US" dirty="0"/>
              <a:t>Random Forest Regressor</a:t>
            </a:r>
          </a:p>
          <a:p>
            <a:endParaRPr lang="en-US" dirty="0"/>
          </a:p>
          <a:p>
            <a:r>
              <a:rPr lang="en-US" dirty="0"/>
              <a:t>All except OLS done using grid-search with 10-fold cross-validation</a:t>
            </a:r>
          </a:p>
        </p:txBody>
      </p:sp>
    </p:spTree>
    <p:extLst>
      <p:ext uri="{BB962C8B-B14F-4D97-AF65-F5344CB8AC3E}">
        <p14:creationId xmlns:p14="http://schemas.microsoft.com/office/powerpoint/2010/main" val="170397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8068-8BC8-4F90-AD8A-CBA1978D50AC}"/>
              </a:ext>
            </a:extLst>
          </p:cNvPr>
          <p:cNvSpPr>
            <a:spLocks noGrp="1"/>
          </p:cNvSpPr>
          <p:nvPr>
            <p:ph type="title"/>
          </p:nvPr>
        </p:nvSpPr>
        <p:spPr/>
        <p:txBody>
          <a:bodyPr/>
          <a:lstStyle/>
          <a:p>
            <a:r>
              <a:rPr lang="en-US" dirty="0"/>
              <a:t>OLS, Ridge, Lasso, Elastic-Net</a:t>
            </a:r>
          </a:p>
        </p:txBody>
      </p:sp>
      <p:sp>
        <p:nvSpPr>
          <p:cNvPr id="3" name="Content Placeholder 2">
            <a:extLst>
              <a:ext uri="{FF2B5EF4-FFF2-40B4-BE49-F238E27FC236}">
                <a16:creationId xmlns:a16="http://schemas.microsoft.com/office/drawing/2014/main" id="{EF22EBEC-EB1B-441A-A179-0A0BFE3A471E}"/>
              </a:ext>
            </a:extLst>
          </p:cNvPr>
          <p:cNvSpPr>
            <a:spLocks noGrp="1"/>
          </p:cNvSpPr>
          <p:nvPr>
            <p:ph sz="half" idx="1"/>
          </p:nvPr>
        </p:nvSpPr>
        <p:spPr/>
        <p:txBody>
          <a:bodyPr>
            <a:normAutofit/>
          </a:bodyPr>
          <a:lstStyle/>
          <a:p>
            <a:r>
              <a:rPr lang="en-US" dirty="0"/>
              <a:t>OLS:</a:t>
            </a:r>
          </a:p>
          <a:p>
            <a:pPr lvl="1"/>
            <a:r>
              <a:rPr lang="en-US" dirty="0"/>
              <a:t>R-square of .889</a:t>
            </a:r>
          </a:p>
          <a:p>
            <a:pPr lvl="1"/>
            <a:r>
              <a:rPr lang="en-US" dirty="0"/>
              <a:t>MSE of 0.017</a:t>
            </a:r>
          </a:p>
          <a:p>
            <a:pPr lvl="1"/>
            <a:r>
              <a:rPr lang="en-US" dirty="0"/>
              <a:t>RMSE of 0.129</a:t>
            </a:r>
          </a:p>
          <a:p>
            <a:pPr lvl="1"/>
            <a:endParaRPr lang="en-US" dirty="0"/>
          </a:p>
          <a:p>
            <a:r>
              <a:rPr lang="en-US" dirty="0"/>
              <a:t>Tuned Ridge:</a:t>
            </a:r>
          </a:p>
          <a:p>
            <a:pPr lvl="1"/>
            <a:r>
              <a:rPr lang="en-US" dirty="0"/>
              <a:t>R-square of .870</a:t>
            </a:r>
          </a:p>
          <a:p>
            <a:pPr lvl="1"/>
            <a:r>
              <a:rPr lang="en-US" dirty="0"/>
              <a:t>MSE of 0.017</a:t>
            </a:r>
          </a:p>
          <a:p>
            <a:pPr lvl="1"/>
            <a:r>
              <a:rPr lang="en-US" dirty="0"/>
              <a:t>RMSE of 0.129</a:t>
            </a:r>
          </a:p>
          <a:p>
            <a:pPr lvl="1"/>
            <a:endParaRPr lang="en-US" dirty="0"/>
          </a:p>
          <a:p>
            <a:pPr lvl="1"/>
            <a:endParaRPr lang="en-US" dirty="0"/>
          </a:p>
        </p:txBody>
      </p:sp>
      <p:sp>
        <p:nvSpPr>
          <p:cNvPr id="4" name="Content Placeholder 3">
            <a:extLst>
              <a:ext uri="{FF2B5EF4-FFF2-40B4-BE49-F238E27FC236}">
                <a16:creationId xmlns:a16="http://schemas.microsoft.com/office/drawing/2014/main" id="{E257EE49-C2C4-4611-8F8E-615E2866A7BF}"/>
              </a:ext>
            </a:extLst>
          </p:cNvPr>
          <p:cNvSpPr>
            <a:spLocks noGrp="1"/>
          </p:cNvSpPr>
          <p:nvPr>
            <p:ph sz="half" idx="2"/>
          </p:nvPr>
        </p:nvSpPr>
        <p:spPr/>
        <p:txBody>
          <a:bodyPr>
            <a:normAutofit/>
          </a:bodyPr>
          <a:lstStyle/>
          <a:p>
            <a:r>
              <a:rPr lang="en-US" dirty="0"/>
              <a:t>Tuned Lasso:</a:t>
            </a:r>
          </a:p>
          <a:p>
            <a:pPr lvl="1"/>
            <a:r>
              <a:rPr lang="en-US" dirty="0"/>
              <a:t>R-square of .821</a:t>
            </a:r>
          </a:p>
          <a:p>
            <a:pPr lvl="1"/>
            <a:r>
              <a:rPr lang="en-US" dirty="0"/>
              <a:t>MSE of 0.027</a:t>
            </a:r>
          </a:p>
          <a:p>
            <a:pPr lvl="1"/>
            <a:r>
              <a:rPr lang="en-US" dirty="0"/>
              <a:t>RMSE of 0.164</a:t>
            </a:r>
          </a:p>
          <a:p>
            <a:endParaRPr lang="en-US" dirty="0"/>
          </a:p>
          <a:p>
            <a:r>
              <a:rPr lang="en-US" dirty="0"/>
              <a:t>Tuned Elastic-Net:</a:t>
            </a:r>
          </a:p>
          <a:p>
            <a:pPr lvl="1"/>
            <a:r>
              <a:rPr lang="en-US" dirty="0"/>
              <a:t>R-square of .662</a:t>
            </a:r>
          </a:p>
          <a:p>
            <a:pPr lvl="1"/>
            <a:r>
              <a:rPr lang="en-US" dirty="0"/>
              <a:t>MSE of 0.051</a:t>
            </a:r>
          </a:p>
          <a:p>
            <a:pPr lvl="1"/>
            <a:r>
              <a:rPr lang="en-US" dirty="0"/>
              <a:t>RMSE of 0.226</a:t>
            </a:r>
          </a:p>
          <a:p>
            <a:pPr lvl="1"/>
            <a:endParaRPr lang="en-US" dirty="0"/>
          </a:p>
          <a:p>
            <a:endParaRPr lang="en-US" dirty="0"/>
          </a:p>
        </p:txBody>
      </p:sp>
    </p:spTree>
    <p:extLst>
      <p:ext uri="{BB962C8B-B14F-4D97-AF65-F5344CB8AC3E}">
        <p14:creationId xmlns:p14="http://schemas.microsoft.com/office/powerpoint/2010/main" val="2767247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Words>
  <Application>Microsoft Office PowerPoint</Application>
  <PresentationFormat>Widescreen</PresentationFormat>
  <Paragraphs>168</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Predicting the Home Prices in Ames, Iowa</vt:lpstr>
      <vt:lpstr>Data Types</vt:lpstr>
      <vt:lpstr>Selecting Variables – Round 1</vt:lpstr>
      <vt:lpstr>Variable Recodes – Continuous Variables</vt:lpstr>
      <vt:lpstr>Variable Recodes – Categorical Variables</vt:lpstr>
      <vt:lpstr>Missing Values</vt:lpstr>
      <vt:lpstr>Selecting Variables – Round 2</vt:lpstr>
      <vt:lpstr>Models used</vt:lpstr>
      <vt:lpstr>OLS, Ridge, Lasso, Elastic-Net</vt:lpstr>
      <vt:lpstr>Gradient Boosting, Decision Tree, Random Forest</vt:lpstr>
      <vt:lpstr>Fit of the OLS</vt:lpstr>
      <vt:lpstr>Fit of Ridge</vt:lpstr>
      <vt:lpstr>Fit of Lasso</vt:lpstr>
      <vt:lpstr>Fit of Elastic-Net</vt:lpstr>
      <vt:lpstr>Fit of GBM</vt:lpstr>
      <vt:lpstr>Fit of Decision Tree</vt:lpstr>
      <vt:lpstr>Fit of Random Forest</vt:lpstr>
      <vt:lpstr>Models selected</vt:lpstr>
      <vt:lpstr>Concerns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Home Prices in Ames, Iowa</dc:title>
  <dc:creator>Aparna Sundaram</dc:creator>
  <cp:lastModifiedBy>Aparna Sundaram</cp:lastModifiedBy>
  <cp:revision>1</cp:revision>
  <dcterms:created xsi:type="dcterms:W3CDTF">2019-08-26T10:55:25Z</dcterms:created>
  <dcterms:modified xsi:type="dcterms:W3CDTF">2019-08-26T10:55:30Z</dcterms:modified>
</cp:coreProperties>
</file>