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58" r:id="rId16"/>
    <p:sldId id="259" r:id="rId17"/>
    <p:sldId id="260" r:id="rId18"/>
    <p:sldId id="262" r:id="rId19"/>
    <p:sldId id="261" r:id="rId20"/>
    <p:sldId id="263" r:id="rId21"/>
    <p:sldId id="264" r:id="rId22"/>
    <p:sldId id="267" r:id="rId23"/>
    <p:sldId id="283" r:id="rId24"/>
    <p:sldId id="268" r:id="rId25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/>
    <p:restoredTop sz="94650"/>
  </p:normalViewPr>
  <p:slideViewPr>
    <p:cSldViewPr snapToGrid="0" snapToObjects="1">
      <p:cViewPr varScale="1">
        <p:scale>
          <a:sx n="133" d="100"/>
          <a:sy n="133" d="100"/>
        </p:scale>
        <p:origin x="-9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8783D-F440-ED43-8E82-B584645D9A87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D0683-6165-0C4A-9295-086A6FCA8D0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1227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497-B40A-2944-AF6C-6A4B11C9A644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ED5-99F9-634F-AEAC-E940F1B4F90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497-B40A-2944-AF6C-6A4B11C9A644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ED5-99F9-634F-AEAC-E940F1B4F90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497-B40A-2944-AF6C-6A4B11C9A644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ED5-99F9-634F-AEAC-E940F1B4F90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497-B40A-2944-AF6C-6A4B11C9A644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ED5-99F9-634F-AEAC-E940F1B4F90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497-B40A-2944-AF6C-6A4B11C9A644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ED5-99F9-634F-AEAC-E940F1B4F90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497-B40A-2944-AF6C-6A4B11C9A644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ED5-99F9-634F-AEAC-E940F1B4F90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497-B40A-2944-AF6C-6A4B11C9A644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ED5-99F9-634F-AEAC-E940F1B4F90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497-B40A-2944-AF6C-6A4B11C9A644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ED5-99F9-634F-AEAC-E940F1B4F90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497-B40A-2944-AF6C-6A4B11C9A644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ED5-99F9-634F-AEAC-E940F1B4F90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497-B40A-2944-AF6C-6A4B11C9A644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ED5-99F9-634F-AEAC-E940F1B4F90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497-B40A-2944-AF6C-6A4B11C9A644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ED5-99F9-634F-AEAC-E940F1B4F90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A7497-B40A-2944-AF6C-6A4B11C9A644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E1ED5-99F9-634F-AEAC-E940F1B4F90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925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iot.schema.org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Community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17,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596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 smtClean="0"/>
              <a:t>Haystack</a:t>
            </a:r>
            <a:r>
              <a:rPr lang="de-DE" sz="3200" dirty="0" smtClean="0"/>
              <a:t> Model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500" dirty="0" smtClean="0"/>
              <a:t> 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entity</a:t>
            </a:r>
            <a:r>
              <a:rPr lang="en-US" sz="2500" dirty="0" smtClean="0"/>
              <a:t>: is an abstraction for some physical object in the real world, e.g.  </a:t>
            </a:r>
          </a:p>
          <a:p>
            <a:pPr>
              <a:buNone/>
            </a:pPr>
            <a:r>
              <a:rPr lang="en-US" sz="2500" dirty="0" smtClean="0"/>
              <a:t>     </a:t>
            </a:r>
            <a:r>
              <a:rPr lang="en-US" sz="2500" dirty="0" smtClean="0"/>
              <a:t> sites</a:t>
            </a:r>
            <a:r>
              <a:rPr lang="en-US" sz="2500" dirty="0" smtClean="0"/>
              <a:t>, equipment, sensor points, etc.</a:t>
            </a:r>
          </a:p>
          <a:p>
            <a:r>
              <a:rPr lang="en-US" sz="2500" dirty="0" smtClean="0"/>
              <a:t> 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tag</a:t>
            </a:r>
            <a:r>
              <a:rPr lang="en-US" sz="2500" dirty="0" smtClean="0"/>
              <a:t>: is a name/value pair applied to an entity.</a:t>
            </a:r>
          </a:p>
          <a:p>
            <a:r>
              <a:rPr lang="en-US" sz="2500" dirty="0" smtClean="0"/>
              <a:t> 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equip</a:t>
            </a:r>
            <a:r>
              <a:rPr lang="en-US" sz="2500" dirty="0" smtClean="0"/>
              <a:t>: is a physical asset, e.g. AHU, boiler, or chiller. Can also be used </a:t>
            </a:r>
          </a:p>
          <a:p>
            <a:pPr>
              <a:buNone/>
            </a:pPr>
            <a:r>
              <a:rPr lang="en-US" sz="2500" dirty="0" smtClean="0"/>
              <a:t>      </a:t>
            </a:r>
            <a:r>
              <a:rPr lang="en-US" sz="2500" dirty="0" smtClean="0"/>
              <a:t>to </a:t>
            </a:r>
            <a:r>
              <a:rPr lang="en-US" sz="2500" dirty="0" smtClean="0"/>
              <a:t>model a logical grouping, e.g. chiller plant.</a:t>
            </a:r>
          </a:p>
          <a:p>
            <a:r>
              <a:rPr lang="en-US" sz="2500" dirty="0" smtClean="0"/>
              <a:t> 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point</a:t>
            </a:r>
            <a:r>
              <a:rPr lang="en-US" sz="2500" dirty="0" smtClean="0"/>
              <a:t>: is typically a digital or analog sensor or actuator</a:t>
            </a:r>
          </a:p>
          <a:p>
            <a:pPr lvl="1"/>
            <a:r>
              <a:rPr lang="en-US" sz="2100" dirty="0" smtClean="0"/>
              <a:t> 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sensor</a:t>
            </a:r>
            <a:r>
              <a:rPr lang="en-US" sz="2100" dirty="0" smtClean="0"/>
              <a:t>: input, AI/BI, sensor</a:t>
            </a:r>
          </a:p>
          <a:p>
            <a:pPr lvl="1"/>
            <a:r>
              <a:rPr lang="en-US" sz="2100" dirty="0" smtClean="0"/>
              <a:t> </a:t>
            </a:r>
            <a:r>
              <a:rPr lang="en-US" sz="2100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US" sz="2100" dirty="0" smtClean="0"/>
              <a:t>: output, AO/BO, actuator, command</a:t>
            </a:r>
          </a:p>
          <a:p>
            <a:pPr lvl="1"/>
            <a:r>
              <a:rPr lang="en-US" sz="2100" dirty="0" smtClean="0"/>
              <a:t> 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sp</a:t>
            </a:r>
            <a:r>
              <a:rPr lang="en-US" sz="2100" dirty="0" smtClean="0"/>
              <a:t>: </a:t>
            </a:r>
            <a:r>
              <a:rPr lang="en-US" sz="2100" dirty="0" err="1" smtClean="0"/>
              <a:t>setpoint</a:t>
            </a:r>
            <a:r>
              <a:rPr lang="en-US" sz="2100" dirty="0" smtClean="0"/>
              <a:t>, internal control variable, schedule</a:t>
            </a:r>
          </a:p>
          <a:p>
            <a:r>
              <a:rPr lang="en-US" sz="2500" dirty="0" smtClean="0"/>
              <a:t> 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kind</a:t>
            </a:r>
            <a:r>
              <a:rPr lang="en-US" sz="2500" dirty="0" smtClean="0"/>
              <a:t>: Defines a tag value type, e.g., number, </a:t>
            </a:r>
            <a:r>
              <a:rPr lang="en-US" sz="2500" dirty="0" err="1" smtClean="0"/>
              <a:t>bool</a:t>
            </a:r>
            <a:r>
              <a:rPr lang="en-US" sz="2500" dirty="0" smtClean="0"/>
              <a:t>, </a:t>
            </a:r>
            <a:r>
              <a:rPr lang="en-US" sz="2500" dirty="0" err="1" smtClean="0"/>
              <a:t>str</a:t>
            </a:r>
            <a:endParaRPr lang="en-US" sz="2500" dirty="0" smtClean="0"/>
          </a:p>
          <a:p>
            <a:pPr lvl="0"/>
            <a:r>
              <a:rPr lang="en-US" sz="2500" dirty="0" smtClean="0"/>
              <a:t> Multiple tags are used to model the role of a point:</a:t>
            </a:r>
          </a:p>
          <a:p>
            <a:pPr lvl="1"/>
            <a:r>
              <a:rPr lang="en-US" sz="2100" dirty="0" smtClean="0"/>
              <a:t> </a:t>
            </a:r>
            <a:r>
              <a:rPr lang="en-US" sz="2100" dirty="0" smtClean="0">
                <a:solidFill>
                  <a:srgbClr val="0070C0"/>
                </a:solidFill>
              </a:rPr>
              <a:t>where</a:t>
            </a:r>
            <a:r>
              <a:rPr lang="en-US" sz="2100" dirty="0" smtClean="0"/>
              <a:t>: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discharge</a:t>
            </a:r>
            <a:r>
              <a:rPr lang="en-US" sz="2100" dirty="0" smtClean="0"/>
              <a:t>,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n-US" sz="2100" dirty="0" smtClean="0"/>
              <a:t>,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exhaust</a:t>
            </a:r>
            <a:r>
              <a:rPr lang="en-US" sz="2100" dirty="0" smtClean="0"/>
              <a:t>,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outside</a:t>
            </a:r>
          </a:p>
          <a:p>
            <a:pPr lvl="1"/>
            <a:r>
              <a:rPr lang="en-US" sz="2100" dirty="0" smtClean="0"/>
              <a:t> </a:t>
            </a:r>
            <a:r>
              <a:rPr lang="en-US" sz="2100" dirty="0" smtClean="0">
                <a:solidFill>
                  <a:srgbClr val="0070C0"/>
                </a:solidFill>
              </a:rPr>
              <a:t>what</a:t>
            </a:r>
            <a:r>
              <a:rPr lang="en-US" sz="2100" dirty="0" smtClean="0"/>
              <a:t>: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air</a:t>
            </a:r>
            <a:r>
              <a:rPr lang="en-US" sz="2100" dirty="0" smtClean="0"/>
              <a:t>,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water</a:t>
            </a:r>
            <a:r>
              <a:rPr lang="en-US" sz="2100" dirty="0" smtClean="0"/>
              <a:t>,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steam</a:t>
            </a:r>
            <a:endParaRPr lang="en-US" sz="2100" dirty="0" smtClean="0"/>
          </a:p>
          <a:p>
            <a:pPr lvl="1"/>
            <a:r>
              <a:rPr lang="en-US" sz="2100" dirty="0" smtClean="0"/>
              <a:t> </a:t>
            </a:r>
            <a:r>
              <a:rPr lang="en-US" sz="2100" dirty="0" smtClean="0">
                <a:solidFill>
                  <a:srgbClr val="0070C0"/>
                </a:solidFill>
              </a:rPr>
              <a:t>measurement</a:t>
            </a:r>
            <a:r>
              <a:rPr lang="en-US" sz="2100" dirty="0" smtClean="0"/>
              <a:t>: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temp</a:t>
            </a:r>
            <a:r>
              <a:rPr lang="en-US" sz="2100" dirty="0" smtClean="0"/>
              <a:t>,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humidity</a:t>
            </a:r>
            <a:r>
              <a:rPr lang="en-US" sz="2100" dirty="0" smtClean="0"/>
              <a:t>,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flow</a:t>
            </a:r>
            <a:r>
              <a:rPr lang="en-US" sz="2100" dirty="0" smtClean="0"/>
              <a:t>,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pressure</a:t>
            </a:r>
          </a:p>
        </p:txBody>
      </p:sp>
    </p:spTree>
    <p:extLst>
      <p:ext uri="{BB962C8B-B14F-4D97-AF65-F5344CB8AC3E}">
        <p14:creationId xmlns:p14="http://schemas.microsoft.com/office/powerpoint/2010/main" xmlns="" val="15409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Integration of Haystack vocabulary in iot.schema.org</a:t>
            </a:r>
          </a:p>
        </p:txBody>
      </p:sp>
      <p:pic>
        <p:nvPicPr>
          <p:cNvPr id="1027" name="Picture 3" descr="D:\Work\Work on WoT Embedded Semantic Framework\Repositories\siemens-semantic-models\Haystack-iot.schema\Haystack-iotschem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3452" y="1576386"/>
            <a:ext cx="6610366" cy="48531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5137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Example: Boiler in Haystack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equip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boiler </a:t>
            </a:r>
          </a:p>
          <a:p>
            <a:pPr>
              <a:buNone/>
            </a:pPr>
            <a:r>
              <a:rPr lang="en-US" dirty="0" smtClean="0"/>
              <a:t>It is used to generate hot water or steam for heating. </a:t>
            </a:r>
          </a:p>
          <a:p>
            <a:pPr>
              <a:buNone/>
            </a:pPr>
            <a:r>
              <a:rPr lang="en-US" dirty="0" smtClean="0"/>
              <a:t>Equip level tags:</a:t>
            </a:r>
          </a:p>
          <a:p>
            <a:pPr lvl="1"/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0070C0"/>
                </a:solidFill>
              </a:rPr>
              <a:t>where</a:t>
            </a:r>
            <a:r>
              <a:rPr lang="en-US" sz="2500" dirty="0" smtClean="0"/>
              <a:t>: </a:t>
            </a:r>
            <a:r>
              <a:rPr lang="en-US" sz="2600" dirty="0" err="1" smtClean="0">
                <a:solidFill>
                  <a:schemeClr val="accent6">
                    <a:lumMod val="75000"/>
                  </a:schemeClr>
                </a:solidFill>
              </a:rPr>
              <a:t>equipRef </a:t>
            </a:r>
            <a:r>
              <a:rPr lang="en-US" sz="2500" dirty="0" smtClean="0"/>
              <a:t>must reference parent plant if associated with a plant</a:t>
            </a:r>
          </a:p>
          <a:p>
            <a:pPr lvl="1"/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0070C0"/>
                </a:solidFill>
              </a:rPr>
              <a:t>what</a:t>
            </a:r>
            <a:r>
              <a:rPr lang="en-US" sz="2500" dirty="0" smtClean="0"/>
              <a:t>: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hot water</a:t>
            </a:r>
            <a:r>
              <a:rPr lang="en-US" sz="2500" dirty="0" smtClean="0"/>
              <a:t> or 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steam</a:t>
            </a:r>
            <a:r>
              <a:rPr lang="en-US" sz="2500" dirty="0" smtClean="0"/>
              <a:t> or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oil</a:t>
            </a:r>
            <a:r>
              <a:rPr lang="en-US" sz="2500" dirty="0" smtClean="0"/>
              <a:t> or 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gas</a:t>
            </a:r>
            <a:r>
              <a:rPr lang="en-US" sz="2500" dirty="0" smtClean="0"/>
              <a:t> </a:t>
            </a:r>
          </a:p>
          <a:p>
            <a:pPr>
              <a:buNone/>
            </a:pPr>
            <a:r>
              <a:rPr lang="en-US" dirty="0" smtClean="0"/>
              <a:t>Points associated with the boiler equip:</a:t>
            </a:r>
          </a:p>
          <a:p>
            <a:pPr lvl="1"/>
            <a:r>
              <a:rPr lang="en-US" sz="2900" dirty="0" smtClean="0"/>
              <a:t>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run </a:t>
            </a:r>
            <a:r>
              <a:rPr lang="en-US" sz="2600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endParaRPr lang="en-US" sz="26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600" dirty="0" smtClean="0"/>
              <a:t>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run sensor</a:t>
            </a:r>
          </a:p>
          <a:p>
            <a:pPr lvl="1"/>
            <a:r>
              <a:rPr lang="en-US" sz="2600" dirty="0" smtClean="0"/>
              <a:t>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circ pump </a:t>
            </a:r>
            <a:r>
              <a:rPr lang="en-US" sz="2600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endParaRPr lang="en-US" sz="26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600" dirty="0" smtClean="0"/>
              <a:t>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circ pump sensor</a:t>
            </a:r>
          </a:p>
          <a:p>
            <a:pPr lvl="1"/>
            <a:r>
              <a:rPr lang="en-US" sz="2600" dirty="0" smtClean="0"/>
              <a:t>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condensate pump </a:t>
            </a:r>
            <a:r>
              <a:rPr lang="en-US" sz="2600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endParaRPr lang="en-US" sz="26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600" dirty="0" smtClean="0"/>
              <a:t>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condensate pump sensor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9251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Example: Boiler mapped to iot.schema.org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de-DE" dirty="0" err="1" smtClean="0"/>
              <a:t>iot:Capability</a:t>
            </a:r>
            <a:r>
              <a:rPr lang="de-DE" dirty="0" smtClean="0"/>
              <a:t>: </a:t>
            </a:r>
            <a:r>
              <a:rPr lang="de-DE" dirty="0" err="1" smtClean="0"/>
              <a:t>iot:Boiler</a:t>
            </a:r>
            <a:r>
              <a:rPr lang="de-DE" dirty="0" smtClean="0"/>
              <a:t> </a:t>
            </a:r>
          </a:p>
          <a:p>
            <a:pPr lvl="1"/>
            <a:r>
              <a:rPr lang="de-DE" dirty="0" err="1" smtClean="0"/>
              <a:t>subclasses</a:t>
            </a:r>
            <a:r>
              <a:rPr lang="de-DE" dirty="0" smtClean="0"/>
              <a:t>: </a:t>
            </a:r>
            <a:r>
              <a:rPr lang="de-DE" dirty="0" err="1" smtClean="0"/>
              <a:t>iot:HotWaterBoiler</a:t>
            </a:r>
            <a:r>
              <a:rPr lang="de-DE" dirty="0" smtClean="0"/>
              <a:t>, </a:t>
            </a:r>
            <a:r>
              <a:rPr lang="de-DE" dirty="0" err="1" smtClean="0"/>
              <a:t>iot:SteamBoiler</a:t>
            </a:r>
            <a:r>
              <a:rPr lang="de-DE" dirty="0" smtClean="0"/>
              <a:t>, </a:t>
            </a:r>
            <a:r>
              <a:rPr lang="de-DE" dirty="0" err="1" smtClean="0"/>
              <a:t>iot:OilBoiler</a:t>
            </a:r>
            <a:r>
              <a:rPr lang="de-DE" dirty="0" smtClean="0"/>
              <a:t> </a:t>
            </a:r>
            <a:r>
              <a:rPr lang="de-DE" dirty="0" err="1" smtClean="0"/>
              <a:t>etc</a:t>
            </a:r>
            <a:endParaRPr lang="de-DE" dirty="0" smtClean="0"/>
          </a:p>
          <a:p>
            <a:pPr>
              <a:buNone/>
            </a:pPr>
            <a:r>
              <a:rPr lang="de-DE" dirty="0" err="1" smtClean="0"/>
              <a:t>iot:InteractionPattern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iot:Action</a:t>
            </a:r>
            <a:r>
              <a:rPr lang="de-DE" dirty="0" smtClean="0"/>
              <a:t>: </a:t>
            </a:r>
            <a:r>
              <a:rPr lang="de-DE" dirty="0" err="1" smtClean="0"/>
              <a:t>iot:TurnOn</a:t>
            </a:r>
            <a:r>
              <a:rPr lang="de-DE" dirty="0" smtClean="0"/>
              <a:t>, </a:t>
            </a:r>
            <a:r>
              <a:rPr lang="de-DE" dirty="0" err="1" smtClean="0"/>
              <a:t>iot:TurnOff</a:t>
            </a:r>
            <a:r>
              <a:rPr lang="de-DE" dirty="0" smtClean="0"/>
              <a:t>  (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iot:Property</a:t>
            </a:r>
            <a:r>
              <a:rPr lang="de-DE" dirty="0" smtClean="0"/>
              <a:t>: </a:t>
            </a:r>
            <a:r>
              <a:rPr lang="de-DE" dirty="0" err="1" smtClean="0"/>
              <a:t>iot:RunStatus</a:t>
            </a:r>
            <a:r>
              <a:rPr lang="de-DE" dirty="0" smtClean="0"/>
              <a:t>  (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sensor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iot:Action</a:t>
            </a:r>
            <a:r>
              <a:rPr lang="de-DE" dirty="0" smtClean="0"/>
              <a:t>: </a:t>
            </a:r>
            <a:r>
              <a:rPr lang="de-DE" dirty="0" err="1" smtClean="0"/>
              <a:t>iot:CirculatePumpOn</a:t>
            </a:r>
            <a:r>
              <a:rPr lang="de-DE" dirty="0" smtClean="0"/>
              <a:t>, </a:t>
            </a:r>
            <a:r>
              <a:rPr lang="de-DE" dirty="0" err="1" smtClean="0"/>
              <a:t>iot:CirculatePumpOff</a:t>
            </a:r>
            <a:r>
              <a:rPr lang="de-DE" dirty="0" smtClean="0"/>
              <a:t> (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circ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 pump 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iot:Property</a:t>
            </a:r>
            <a:r>
              <a:rPr lang="de-DE" dirty="0" smtClean="0"/>
              <a:t>: </a:t>
            </a:r>
            <a:r>
              <a:rPr lang="de-DE" dirty="0" err="1" smtClean="0"/>
              <a:t>iot:CirculatePumpStatus</a:t>
            </a:r>
            <a:r>
              <a:rPr lang="de-DE" dirty="0" smtClean="0"/>
              <a:t> (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circ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 pump 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sensor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iot:Action</a:t>
            </a:r>
            <a:r>
              <a:rPr lang="de-DE" dirty="0" smtClean="0"/>
              <a:t>: </a:t>
            </a:r>
            <a:r>
              <a:rPr lang="de-DE" dirty="0" err="1" smtClean="0"/>
              <a:t>iot:CondensatePumpOn</a:t>
            </a:r>
            <a:r>
              <a:rPr lang="de-DE" dirty="0" smtClean="0"/>
              <a:t>, </a:t>
            </a:r>
            <a:r>
              <a:rPr lang="de-DE" dirty="0" err="1" smtClean="0"/>
              <a:t>iot:CondensatePumpOff</a:t>
            </a:r>
            <a:r>
              <a:rPr lang="de-DE" dirty="0" smtClean="0"/>
              <a:t> (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condensate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 pump 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iot:Property</a:t>
            </a:r>
            <a:r>
              <a:rPr lang="de-DE" dirty="0" smtClean="0"/>
              <a:t>: </a:t>
            </a:r>
            <a:r>
              <a:rPr lang="de-DE" dirty="0" err="1" smtClean="0"/>
              <a:t>iot:CondensatePumpStatus</a:t>
            </a:r>
            <a:r>
              <a:rPr lang="de-DE" dirty="0" smtClean="0"/>
              <a:t> (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condensate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 pump 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sensor</a:t>
            </a:r>
            <a:r>
              <a:rPr lang="de-DE" dirty="0" smtClean="0"/>
              <a:t>)</a:t>
            </a:r>
          </a:p>
          <a:p>
            <a:pPr lvl="1">
              <a:buNone/>
            </a:pPr>
            <a:endParaRPr lang="de-DE" dirty="0" smtClean="0"/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of </a:t>
            </a:r>
            <a:r>
              <a:rPr lang="de-DE" dirty="0" err="1" smtClean="0"/>
              <a:t>mapping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Haystack</a:t>
            </a:r>
            <a:r>
              <a:rPr lang="de-DE" dirty="0" smtClean="0"/>
              <a:t> </a:t>
            </a:r>
            <a:r>
              <a:rPr lang="de-DE" dirty="0" err="1" smtClean="0"/>
              <a:t>vocabulary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iot.schema.org?</a:t>
            </a:r>
          </a:p>
          <a:p>
            <a:pPr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221729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Questions please…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899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</a:t>
            </a:r>
            <a:r>
              <a:rPr lang="en-US" dirty="0" err="1" smtClean="0"/>
              <a:t>Workstream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Landing page</a:t>
            </a:r>
          </a:p>
          <a:p>
            <a:r>
              <a:rPr lang="en-US" dirty="0" smtClean="0"/>
              <a:t>One page summary</a:t>
            </a:r>
          </a:p>
          <a:p>
            <a:r>
              <a:rPr lang="en-US" dirty="0" smtClean="0"/>
              <a:t>White paper</a:t>
            </a:r>
          </a:p>
          <a:p>
            <a:r>
              <a:rPr lang="en-US" dirty="0" smtClean="0"/>
              <a:t>Slide deck</a:t>
            </a:r>
          </a:p>
          <a:p>
            <a:r>
              <a:rPr lang="en-US" dirty="0" smtClean="0"/>
              <a:t>User guide </a:t>
            </a:r>
          </a:p>
          <a:p>
            <a:r>
              <a:rPr lang="en-US" dirty="0" smtClean="0"/>
              <a:t>Developer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7432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Landing Page 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iot.schema.org</a:t>
            </a:r>
            <a:r>
              <a:rPr lang="en-US" dirty="0" smtClean="0"/>
              <a:t> entry point</a:t>
            </a:r>
          </a:p>
          <a:p>
            <a:pPr lvl="1"/>
            <a:r>
              <a:rPr lang="en-US" dirty="0" smtClean="0"/>
              <a:t>Browse the schemas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entry point</a:t>
            </a:r>
          </a:p>
          <a:p>
            <a:pPr lvl="1"/>
            <a:r>
              <a:rPr lang="en-US" dirty="0" smtClean="0"/>
              <a:t>Focus on developers and users</a:t>
            </a:r>
          </a:p>
          <a:p>
            <a:pPr lvl="1"/>
            <a:r>
              <a:rPr lang="en-US" dirty="0" smtClean="0"/>
              <a:t>Technical guidance and examples</a:t>
            </a:r>
          </a:p>
          <a:p>
            <a:pPr lvl="1"/>
            <a:r>
              <a:rPr lang="en-US" dirty="0" smtClean="0"/>
              <a:t>Tools</a:t>
            </a:r>
          </a:p>
          <a:p>
            <a:r>
              <a:rPr lang="en-US" dirty="0" smtClean="0"/>
              <a:t>W3C Community Group entry point</a:t>
            </a:r>
          </a:p>
          <a:p>
            <a:pPr lvl="1"/>
            <a:r>
              <a:rPr lang="en-US" dirty="0" smtClean="0"/>
              <a:t>Summary, informational, getting started</a:t>
            </a:r>
          </a:p>
          <a:p>
            <a:pPr lvl="1"/>
            <a:r>
              <a:rPr lang="en-US" dirty="0" smtClean="0"/>
              <a:t>Focus on incubating new 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5506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What, why, how, and getting involved on a single page</a:t>
            </a:r>
          </a:p>
          <a:p>
            <a:r>
              <a:rPr lang="en-US" dirty="0" smtClean="0"/>
              <a:t>Some technical detail to explain what part of the solution this is and what technology is being used</a:t>
            </a:r>
          </a:p>
          <a:p>
            <a:r>
              <a:rPr lang="en-US" dirty="0" smtClean="0"/>
              <a:t>Same information on the W3C Community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5880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</a:t>
            </a:r>
            <a:r>
              <a:rPr lang="en-US" dirty="0" err="1" smtClean="0"/>
              <a:t>iot.schema.org</a:t>
            </a:r>
            <a:r>
              <a:rPr lang="en-US" dirty="0" smtClean="0"/>
              <a:t> in a conference style and format</a:t>
            </a:r>
          </a:p>
          <a:p>
            <a:r>
              <a:rPr lang="en-US" dirty="0" smtClean="0"/>
              <a:t>Broad analysis of other approaches and formats</a:t>
            </a:r>
          </a:p>
          <a:p>
            <a:r>
              <a:rPr lang="en-US" dirty="0" smtClean="0"/>
              <a:t>References for research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3335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Deck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Explains </a:t>
            </a:r>
            <a:r>
              <a:rPr lang="en-US" dirty="0" err="1" smtClean="0"/>
              <a:t>iot.schema.org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Comprehensive</a:t>
            </a:r>
          </a:p>
          <a:p>
            <a:r>
              <a:rPr lang="en-US" dirty="0"/>
              <a:t>A</a:t>
            </a:r>
            <a:r>
              <a:rPr lang="en-US" dirty="0" smtClean="0"/>
              <a:t>vailable as source material for anyone to include</a:t>
            </a:r>
          </a:p>
          <a:p>
            <a:r>
              <a:rPr lang="en-US" dirty="0" smtClean="0"/>
              <a:t>10 minute version for outreach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727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the agenda, items to add</a:t>
            </a:r>
          </a:p>
          <a:p>
            <a:r>
              <a:rPr lang="en-US" dirty="0" smtClean="0"/>
              <a:t>Updated meta model/ontology with </a:t>
            </a:r>
            <a:r>
              <a:rPr lang="en-US" dirty="0" err="1" smtClean="0"/>
              <a:t>FoI</a:t>
            </a:r>
            <a:endParaRPr lang="en-US" dirty="0" smtClean="0"/>
          </a:p>
          <a:p>
            <a:r>
              <a:rPr lang="en-US" dirty="0" smtClean="0"/>
              <a:t>Mapping Haystack tags in </a:t>
            </a:r>
            <a:r>
              <a:rPr lang="en-US" dirty="0" err="1" smtClean="0"/>
              <a:t>iot.schema.org</a:t>
            </a:r>
            <a:endParaRPr lang="en-US" dirty="0" smtClean="0"/>
          </a:p>
          <a:p>
            <a:r>
              <a:rPr lang="en-US" dirty="0"/>
              <a:t>Documentation </a:t>
            </a:r>
            <a:r>
              <a:rPr lang="en-US" dirty="0" err="1"/>
              <a:t>Workstream</a:t>
            </a:r>
            <a:endParaRPr lang="en-US" dirty="0"/>
          </a:p>
          <a:p>
            <a:r>
              <a:rPr lang="en-US" dirty="0" smtClean="0"/>
              <a:t>Organizational updates</a:t>
            </a:r>
          </a:p>
          <a:p>
            <a:r>
              <a:rPr lang="en-US" dirty="0" smtClean="0"/>
              <a:t>AOB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026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Guide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iot.schema.org</a:t>
            </a:r>
            <a:r>
              <a:rPr lang="en-US" dirty="0" smtClean="0"/>
              <a:t> definitions in systems</a:t>
            </a:r>
          </a:p>
          <a:p>
            <a:r>
              <a:rPr lang="en-US" dirty="0" smtClean="0"/>
              <a:t>Semantic annotation and categories</a:t>
            </a:r>
          </a:p>
          <a:p>
            <a:r>
              <a:rPr lang="en-US" dirty="0" smtClean="0"/>
              <a:t>Annotation examples in TD, other formats</a:t>
            </a:r>
          </a:p>
          <a:p>
            <a:r>
              <a:rPr lang="en-US" dirty="0"/>
              <a:t>Discovery and </a:t>
            </a:r>
            <a:r>
              <a:rPr lang="en-US" dirty="0" smtClean="0"/>
              <a:t>filtering</a:t>
            </a:r>
          </a:p>
          <a:p>
            <a:r>
              <a:rPr lang="en-US" dirty="0" smtClean="0"/>
              <a:t>Feature of Interest annotation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79690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create and contribute </a:t>
            </a:r>
            <a:r>
              <a:rPr lang="en-US" dirty="0" err="1" smtClean="0"/>
              <a:t>iot.schema.org</a:t>
            </a:r>
            <a:r>
              <a:rPr lang="en-US" dirty="0" smtClean="0"/>
              <a:t> definitions</a:t>
            </a:r>
          </a:p>
          <a:p>
            <a:r>
              <a:rPr lang="en-US" dirty="0" smtClean="0"/>
              <a:t>Best practices for definitions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706777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161"/>
            <a:ext cx="7886700" cy="1325563"/>
          </a:xfrm>
        </p:spPr>
        <p:txBody>
          <a:bodyPr/>
          <a:lstStyle/>
          <a:p>
            <a:r>
              <a:rPr lang="en-US" dirty="0" smtClean="0"/>
              <a:t>Organizational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8033"/>
            <a:ext cx="7886700" cy="4762211"/>
          </a:xfrm>
        </p:spPr>
        <p:txBody>
          <a:bodyPr/>
          <a:lstStyle/>
          <a:p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Shared Google Document </a:t>
            </a:r>
            <a:r>
              <a:rPr lang="mr-IN" dirty="0" smtClean="0"/>
              <a:t>–</a:t>
            </a:r>
            <a:r>
              <a:rPr lang="en-US" dirty="0" smtClean="0"/>
              <a:t> historical, rolling agenda</a:t>
            </a:r>
          </a:p>
          <a:p>
            <a:pPr lvl="1"/>
            <a:r>
              <a:rPr lang="en-US" dirty="0" smtClean="0"/>
              <a:t>Google Discussion Group </a:t>
            </a:r>
            <a:r>
              <a:rPr lang="mr-IN" dirty="0" smtClean="0"/>
              <a:t>–</a:t>
            </a:r>
            <a:r>
              <a:rPr lang="en-US" dirty="0" smtClean="0"/>
              <a:t> broad issues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organization </a:t>
            </a:r>
            <a:r>
              <a:rPr lang="mr-IN" dirty="0" smtClean="0"/>
              <a:t>–</a:t>
            </a:r>
            <a:r>
              <a:rPr lang="en-US" dirty="0" smtClean="0"/>
              <a:t> issues and discussion</a:t>
            </a:r>
            <a:endParaRPr lang="en-US" dirty="0"/>
          </a:p>
          <a:p>
            <a:r>
              <a:rPr lang="en-US" dirty="0" smtClean="0"/>
              <a:t>W3C Community Group</a:t>
            </a:r>
          </a:p>
          <a:p>
            <a:pPr lvl="1"/>
            <a:r>
              <a:rPr lang="en-US" dirty="0" smtClean="0"/>
              <a:t>A venue for incubation and contribution of new definitions</a:t>
            </a:r>
          </a:p>
          <a:p>
            <a:pPr lvl="1"/>
            <a:r>
              <a:rPr lang="en-US" dirty="0" smtClean="0"/>
              <a:t>New application domains </a:t>
            </a:r>
            <a:r>
              <a:rPr lang="mr-IN" dirty="0" smtClean="0"/>
              <a:t>–</a:t>
            </a:r>
            <a:r>
              <a:rPr lang="en-US" dirty="0" smtClean="0"/>
              <a:t> eventually may split off</a:t>
            </a:r>
          </a:p>
          <a:p>
            <a:pPr lvl="1"/>
            <a:r>
              <a:rPr lang="en-US" dirty="0" smtClean="0"/>
              <a:t>Framework to apply a contributor </a:t>
            </a:r>
            <a:r>
              <a:rPr lang="en-US" dirty="0"/>
              <a:t>IPR </a:t>
            </a:r>
            <a:r>
              <a:rPr lang="en-US" dirty="0" smtClean="0"/>
              <a:t>policy to CG members</a:t>
            </a:r>
          </a:p>
          <a:p>
            <a:pPr lvl="1"/>
            <a:r>
              <a:rPr lang="en-US" dirty="0" smtClean="0"/>
              <a:t>Also can accept contributions from </a:t>
            </a:r>
            <a:r>
              <a:rPr lang="en-US" dirty="0" err="1" smtClean="0"/>
              <a:t>schema.org</a:t>
            </a:r>
            <a:r>
              <a:rPr lang="en-US" dirty="0" smtClean="0"/>
              <a:t> members under the </a:t>
            </a:r>
            <a:r>
              <a:rPr lang="en-US" dirty="0" err="1" smtClean="0"/>
              <a:t>schema.org</a:t>
            </a:r>
            <a:r>
              <a:rPr lang="en-US" dirty="0" smtClean="0"/>
              <a:t> IPR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5878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Semantic Interop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43834"/>
            <a:ext cx="7886700" cy="4351338"/>
          </a:xfrm>
        </p:spPr>
        <p:txBody>
          <a:bodyPr/>
          <a:lstStyle/>
          <a:p>
            <a:r>
              <a:rPr lang="en-US" dirty="0" smtClean="0"/>
              <a:t>W3C Web of Things </a:t>
            </a:r>
            <a:r>
              <a:rPr lang="en-US" dirty="0" err="1" smtClean="0"/>
              <a:t>Plugfest</a:t>
            </a:r>
            <a:endParaRPr lang="en-US" dirty="0" smtClean="0"/>
          </a:p>
          <a:p>
            <a:pPr lvl="1"/>
            <a:r>
              <a:rPr lang="en-US" dirty="0" smtClean="0"/>
              <a:t>South Korea, June 30</a:t>
            </a:r>
            <a:r>
              <a:rPr lang="en-US" baseline="30000" dirty="0" smtClean="0"/>
              <a:t>th</a:t>
            </a:r>
            <a:r>
              <a:rPr lang="en-US" dirty="0" smtClean="0"/>
              <a:t> and July 1</a:t>
            </a:r>
            <a:r>
              <a:rPr lang="en-US" baseline="30000" dirty="0" smtClean="0"/>
              <a:t>st</a:t>
            </a:r>
            <a:endParaRPr lang="en-US" dirty="0" smtClean="0"/>
          </a:p>
          <a:p>
            <a:r>
              <a:rPr lang="en-US" dirty="0" smtClean="0"/>
              <a:t>WISHI </a:t>
            </a:r>
            <a:r>
              <a:rPr lang="en-US" dirty="0" err="1" smtClean="0"/>
              <a:t>Plugfest</a:t>
            </a:r>
            <a:r>
              <a:rPr lang="en-US" dirty="0" smtClean="0"/>
              <a:t>/Hackathon at IETF 102</a:t>
            </a:r>
          </a:p>
          <a:p>
            <a:pPr lvl="1"/>
            <a:r>
              <a:rPr lang="en-US" dirty="0" smtClean="0"/>
              <a:t>Montreal, July 14th and 15th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1280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Other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828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iot.schema.org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sz="2400" dirty="0" smtClean="0"/>
              <a:t>Feature of Interest </a:t>
            </a:r>
          </a:p>
          <a:p>
            <a:r>
              <a:rPr lang="en-US" sz="2400" dirty="0" smtClean="0"/>
              <a:t>Haystack Vocabulary Alignment</a:t>
            </a:r>
          </a:p>
          <a:p>
            <a:r>
              <a:rPr lang="en-US" sz="2400" dirty="0" smtClean="0"/>
              <a:t>May 17, 2018</a:t>
            </a:r>
          </a:p>
        </p:txBody>
      </p:sp>
    </p:spTree>
    <p:extLst>
      <p:ext uri="{BB962C8B-B14F-4D97-AF65-F5344CB8AC3E}">
        <p14:creationId xmlns:p14="http://schemas.microsoft.com/office/powerpoint/2010/main" xmlns="" val="92574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Feature of Interest 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Update on </a:t>
            </a:r>
            <a:r>
              <a:rPr lang="de-DE" dirty="0" err="1" smtClean="0"/>
              <a:t>the</a:t>
            </a:r>
            <a:r>
              <a:rPr lang="de-DE" dirty="0" smtClean="0"/>
              <a:t> meta-model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986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Motivation for </a:t>
            </a:r>
            <a:r>
              <a:rPr lang="de-DE" sz="3200" dirty="0" smtClean="0"/>
              <a:t>Feature Of Interest Pattern</a:t>
            </a:r>
            <a:r>
              <a:rPr lang="en-US" sz="3200" dirty="0" smtClean="0"/>
              <a:t>	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Binds Capability and Interaction Patterns to real-world objects</a:t>
            </a:r>
            <a:endParaRPr lang="en-US" sz="2000" dirty="0" smtClean="0"/>
          </a:p>
          <a:p>
            <a:r>
              <a:rPr lang="en-US" sz="2400" dirty="0" smtClean="0"/>
              <a:t>This provides information about the environment in which sensing/actuating is applied</a:t>
            </a:r>
          </a:p>
          <a:p>
            <a:r>
              <a:rPr lang="en-US" sz="2400" dirty="0" err="1" smtClean="0"/>
              <a:t>PlugFest</a:t>
            </a:r>
            <a:r>
              <a:rPr lang="en-US" sz="2400" dirty="0" smtClean="0"/>
              <a:t> use cases prove that the Feature of Interest (</a:t>
            </a:r>
            <a:r>
              <a:rPr lang="en-US" sz="2400" dirty="0" err="1" smtClean="0"/>
              <a:t>FoI</a:t>
            </a:r>
            <a:r>
              <a:rPr lang="en-US" sz="2400" dirty="0" smtClean="0"/>
              <a:t>) pattern is needed in iot.schema.org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28656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Feature Of Interest Pattern</a:t>
            </a:r>
          </a:p>
        </p:txBody>
      </p:sp>
      <p:pic>
        <p:nvPicPr>
          <p:cNvPr id="2051" name="Picture 3" descr="D:\Work\Work on WoT Embedded Semantic Framework\Repositories\siemens-semantic-models\Haystack-iot.schema\Feature-Of-Interest-Patter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3"/>
            <a:ext cx="7488832" cy="47586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353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Feature of Interest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1800" dirty="0" smtClean="0"/>
              <a:t>	  {</a:t>
            </a:r>
          </a:p>
          <a:p>
            <a:pPr>
              <a:buNone/>
            </a:pPr>
            <a:r>
              <a:rPr lang="en-US" sz="1800" dirty="0" smtClean="0"/>
              <a:t>		"@id": "</a:t>
            </a:r>
            <a:r>
              <a:rPr lang="en-US" sz="1800" dirty="0" err="1" smtClean="0"/>
              <a:t>iot:TemperatureSensing</a:t>
            </a:r>
            <a:r>
              <a:rPr lang="en-US" sz="1800" dirty="0" smtClean="0"/>
              <a:t>",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rdfs:subClassOf</a:t>
            </a:r>
            <a:r>
              <a:rPr lang="en-US" sz="1800" dirty="0" smtClean="0"/>
              <a:t>": { "@id": "</a:t>
            </a:r>
            <a:r>
              <a:rPr lang="en-US" sz="1800" dirty="0" err="1" smtClean="0"/>
              <a:t>iot:Capability</a:t>
            </a:r>
            <a:r>
              <a:rPr lang="en-US" sz="1800" dirty="0" smtClean="0"/>
              <a:t>" },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iot:providesInteractionPattern</a:t>
            </a:r>
            <a:r>
              <a:rPr lang="en-US" sz="1800" dirty="0" smtClean="0"/>
              <a:t>": [	{	"@id": "</a:t>
            </a:r>
            <a:r>
              <a:rPr lang="en-US" sz="1800" dirty="0" err="1" smtClean="0"/>
              <a:t>iot:Temperature</a:t>
            </a:r>
            <a:r>
              <a:rPr lang="en-US" sz="1800" dirty="0" smtClean="0"/>
              <a:t>“	}]</a:t>
            </a:r>
          </a:p>
          <a:p>
            <a:pPr>
              <a:buNone/>
            </a:pPr>
            <a:r>
              <a:rPr lang="en-US" sz="1800" dirty="0" smtClean="0"/>
              <a:t>	},  {</a:t>
            </a:r>
          </a:p>
          <a:p>
            <a:pPr>
              <a:buNone/>
            </a:pPr>
            <a:r>
              <a:rPr lang="en-US" sz="1800" dirty="0" smtClean="0"/>
              <a:t>		"@id": "</a:t>
            </a:r>
            <a:r>
              <a:rPr lang="en-US" sz="1800" dirty="0" err="1" smtClean="0"/>
              <a:t>iot:Temperature</a:t>
            </a:r>
            <a:r>
              <a:rPr lang="en-US" sz="1800" dirty="0" smtClean="0"/>
              <a:t>",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rdfs:subClassOf</a:t>
            </a:r>
            <a:r>
              <a:rPr lang="en-US" sz="1800" dirty="0" smtClean="0"/>
              <a:t>": { "@id": "</a:t>
            </a:r>
            <a:r>
              <a:rPr lang="en-US" sz="1800" dirty="0" err="1" smtClean="0"/>
              <a:t>iot:Property</a:t>
            </a:r>
            <a:r>
              <a:rPr lang="en-US" sz="1800" dirty="0" smtClean="0"/>
              <a:t>" },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iot:isPropertyOf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": {"@type": "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iot:Room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"},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iot:providesOutputData</a:t>
            </a:r>
            <a:r>
              <a:rPr lang="en-US" sz="1800" dirty="0" smtClean="0"/>
              <a:t>": {	"@id": "</a:t>
            </a:r>
            <a:r>
              <a:rPr lang="en-US" sz="1800" dirty="0" err="1" smtClean="0"/>
              <a:t>iot:TemperatureData</a:t>
            </a:r>
            <a:r>
              <a:rPr lang="en-US" sz="1800" dirty="0" smtClean="0"/>
              <a:t>“	}</a:t>
            </a:r>
          </a:p>
          <a:p>
            <a:pPr>
              <a:buNone/>
            </a:pPr>
            <a:r>
              <a:rPr lang="en-US" sz="1800" dirty="0" smtClean="0"/>
              <a:t>    },  {</a:t>
            </a:r>
          </a:p>
          <a:p>
            <a:pPr>
              <a:buNone/>
            </a:pPr>
            <a:r>
              <a:rPr lang="en-US" sz="1800" dirty="0" smtClean="0"/>
              <a:t>		"@id": "</a:t>
            </a:r>
            <a:r>
              <a:rPr lang="en-US" sz="1800" dirty="0" err="1" smtClean="0"/>
              <a:t>iot:TemperatureData</a:t>
            </a:r>
            <a:r>
              <a:rPr lang="en-US" sz="1800" dirty="0" smtClean="0"/>
              <a:t>",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"rdfs:subClassOf": { "@id": "iot:DataSchema" },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		"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iot:hasFeatureOfInterest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": {"@type": "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iot:Room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"},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		"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iot:observedProperty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": "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iot:Temperature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",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schema:propertyType</a:t>
            </a:r>
            <a:r>
              <a:rPr lang="en-US" sz="1800" dirty="0" smtClean="0"/>
              <a:t>": { "@id": "</a:t>
            </a:r>
            <a:r>
              <a:rPr lang="en-US" sz="1800" dirty="0" err="1" smtClean="0"/>
              <a:t>schema:Float</a:t>
            </a:r>
            <a:r>
              <a:rPr lang="en-US" sz="1800" dirty="0" smtClean="0"/>
              <a:t>" },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schema:unitCode</a:t>
            </a:r>
            <a:r>
              <a:rPr lang="en-US" sz="1800" dirty="0" smtClean="0"/>
              <a:t>": { "@id": "</a:t>
            </a:r>
            <a:r>
              <a:rPr lang="en-US" sz="1800" dirty="0" err="1" smtClean="0"/>
              <a:t>iot:TemperatureUnit</a:t>
            </a:r>
            <a:r>
              <a:rPr lang="en-US" sz="1800" dirty="0" smtClean="0"/>
              <a:t>" },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schema:minValue</a:t>
            </a:r>
            <a:r>
              <a:rPr lang="en-US" sz="1800" dirty="0" smtClean="0"/>
              <a:t>": "</a:t>
            </a:r>
            <a:r>
              <a:rPr lang="en-US" sz="1800" dirty="0" err="1" smtClean="0"/>
              <a:t>schema:Float</a:t>
            </a:r>
            <a:r>
              <a:rPr lang="en-US" sz="1800" dirty="0" smtClean="0"/>
              <a:t>",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schema:maxValue</a:t>
            </a:r>
            <a:r>
              <a:rPr lang="en-US" sz="1800" dirty="0" smtClean="0"/>
              <a:t>": "</a:t>
            </a:r>
            <a:r>
              <a:rPr lang="en-US" sz="1800" dirty="0" err="1" smtClean="0"/>
              <a:t>schema:Float</a:t>
            </a:r>
            <a:r>
              <a:rPr lang="en-US" sz="1800" dirty="0" smtClean="0"/>
              <a:t>"</a:t>
            </a:r>
          </a:p>
          <a:p>
            <a:pPr>
              <a:buNone/>
            </a:pPr>
            <a:r>
              <a:rPr lang="en-US" sz="1800" dirty="0" smtClean="0"/>
              <a:t>    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6503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Haystack vocabulary in iot.schema.org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Extension of iot.schema.org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017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Project </a:t>
            </a:r>
            <a:r>
              <a:rPr lang="de-DE" sz="3200" dirty="0" err="1" smtClean="0"/>
              <a:t>Haystack</a:t>
            </a:r>
            <a:r>
              <a:rPr lang="de-DE" sz="3200" dirty="0" smtClean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Aims to standardize semantic data models to unlock the value of data generated by building equipment.</a:t>
            </a:r>
          </a:p>
          <a:p>
            <a:r>
              <a:rPr lang="en-US" sz="2500" dirty="0" smtClean="0"/>
              <a:t>It is an open source initiative to enable Internet of Things applications.</a:t>
            </a:r>
          </a:p>
          <a:p>
            <a:r>
              <a:rPr lang="en-US" sz="2500" dirty="0" smtClean="0"/>
              <a:t>Applications include automation, control, energy, HVAC, lighting, and other environmental systems.</a:t>
            </a:r>
            <a:endParaRPr lang="de-DE" sz="2500" dirty="0" smtClean="0"/>
          </a:p>
        </p:txBody>
      </p:sp>
    </p:spTree>
    <p:extLst>
      <p:ext uri="{BB962C8B-B14F-4D97-AF65-F5344CB8AC3E}">
        <p14:creationId xmlns:p14="http://schemas.microsoft.com/office/powerpoint/2010/main" xmlns="" val="163597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482</Words>
  <Application>Microsoft Office PowerPoint</Application>
  <PresentationFormat>Letter (8,5x11 Zoll)</PresentationFormat>
  <Paragraphs>144</Paragraphs>
  <Slides>24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Office Theme</vt:lpstr>
      <vt:lpstr>iot.schema.org Community Update</vt:lpstr>
      <vt:lpstr>Agenda</vt:lpstr>
      <vt:lpstr>iot.schema.org </vt:lpstr>
      <vt:lpstr>Feature of Interest </vt:lpstr>
      <vt:lpstr>Motivation for Feature Of Interest Pattern </vt:lpstr>
      <vt:lpstr>Feature Of Interest Pattern</vt:lpstr>
      <vt:lpstr>Feature of Interest Example</vt:lpstr>
      <vt:lpstr>Haystack vocabulary in iot.schema.org</vt:lpstr>
      <vt:lpstr>Project Haystack </vt:lpstr>
      <vt:lpstr>Haystack Model </vt:lpstr>
      <vt:lpstr>Integration of Haystack vocabulary in iot.schema.org</vt:lpstr>
      <vt:lpstr>Example: Boiler in Haystack</vt:lpstr>
      <vt:lpstr>Example: Boiler mapped to iot.schema.org</vt:lpstr>
      <vt:lpstr>Thank You!</vt:lpstr>
      <vt:lpstr>Documentation Workstream</vt:lpstr>
      <vt:lpstr>Landing Page (s)</vt:lpstr>
      <vt:lpstr>One Pager</vt:lpstr>
      <vt:lpstr>White Paper</vt:lpstr>
      <vt:lpstr>Slide Deck</vt:lpstr>
      <vt:lpstr>User Guide </vt:lpstr>
      <vt:lpstr>Developer Guide</vt:lpstr>
      <vt:lpstr>Organizational update</vt:lpstr>
      <vt:lpstr>Upcoming Semantic Interop Events</vt:lpstr>
      <vt:lpstr>Any Other Business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Koster</dc:creator>
  <cp:lastModifiedBy>Darko Anicic</cp:lastModifiedBy>
  <cp:revision>27</cp:revision>
  <cp:lastPrinted>2018-05-17T03:30:23Z</cp:lastPrinted>
  <dcterms:created xsi:type="dcterms:W3CDTF">2018-05-16T00:46:33Z</dcterms:created>
  <dcterms:modified xsi:type="dcterms:W3CDTF">2018-05-17T15:51:49Z</dcterms:modified>
</cp:coreProperties>
</file>