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70" r:id="rId4"/>
    <p:sldId id="258" r:id="rId5"/>
    <p:sldId id="259" r:id="rId6"/>
    <p:sldId id="269" r:id="rId7"/>
    <p:sldId id="260" r:id="rId8"/>
    <p:sldId id="263" r:id="rId9"/>
    <p:sldId id="261" r:id="rId10"/>
    <p:sldId id="264" r:id="rId11"/>
    <p:sldId id="265" r:id="rId12"/>
    <p:sldId id="262" r:id="rId13"/>
    <p:sldId id="266" r:id="rId14"/>
    <p:sldId id="267" r:id="rId15"/>
    <p:sldId id="268" r:id="rId16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0"/>
    <p:restoredTop sz="94650"/>
  </p:normalViewPr>
  <p:slideViewPr>
    <p:cSldViewPr snapToGrid="0" snapToObjects="1">
      <p:cViewPr varScale="1">
        <p:scale>
          <a:sx n="123" d="100"/>
          <a:sy n="123" d="100"/>
        </p:scale>
        <p:origin x="10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65BB-C85C-0D4E-BC80-AF01B3174A9C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731D6-2382-B14B-82C0-103A02295D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65BB-C85C-0D4E-BC80-AF01B3174A9C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731D6-2382-B14B-82C0-103A02295D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65BB-C85C-0D4E-BC80-AF01B3174A9C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731D6-2382-B14B-82C0-103A02295D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65BB-C85C-0D4E-BC80-AF01B3174A9C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731D6-2382-B14B-82C0-103A02295D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65BB-C85C-0D4E-BC80-AF01B3174A9C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731D6-2382-B14B-82C0-103A02295D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65BB-C85C-0D4E-BC80-AF01B3174A9C}" type="datetimeFigureOut">
              <a:rPr lang="en-US" smtClean="0"/>
              <a:t>4/18/18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731D6-2382-B14B-82C0-103A02295D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65BB-C85C-0D4E-BC80-AF01B3174A9C}" type="datetimeFigureOut">
              <a:rPr lang="en-US" smtClean="0"/>
              <a:t>4/18/18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731D6-2382-B14B-82C0-103A02295D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65BB-C85C-0D4E-BC80-AF01B3174A9C}" type="datetimeFigureOut">
              <a:rPr lang="en-US" smtClean="0"/>
              <a:t>4/18/18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731D6-2382-B14B-82C0-103A02295D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65BB-C85C-0D4E-BC80-AF01B3174A9C}" type="datetimeFigureOut">
              <a:rPr lang="en-US" smtClean="0"/>
              <a:t>4/18/18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731D6-2382-B14B-82C0-103A02295D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65BB-C85C-0D4E-BC80-AF01B3174A9C}" type="datetimeFigureOut">
              <a:rPr lang="en-US" smtClean="0"/>
              <a:t>4/18/18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731D6-2382-B14B-82C0-103A02295D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65BB-C85C-0D4E-BC80-AF01B3174A9C}" type="datetimeFigureOut">
              <a:rPr lang="en-US" smtClean="0"/>
              <a:t>4/18/18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731D6-2382-B14B-82C0-103A02295D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165BB-C85C-0D4E-BC80-AF01B3174A9C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731D6-2382-B14B-82C0-103A02295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3.org/2005/Incubator/ssn/wiki/SSN_Skeleton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iot.schema.org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Community Teleconference Agenda</a:t>
            </a:r>
          </a:p>
          <a:p>
            <a:r>
              <a:rPr lang="en-US" dirty="0" smtClean="0"/>
              <a:t>April 19,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44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536" y="125254"/>
            <a:ext cx="7886700" cy="1325563"/>
          </a:xfrm>
        </p:spPr>
        <p:txBody>
          <a:bodyPr/>
          <a:lstStyle/>
          <a:p>
            <a:r>
              <a:rPr lang="en-US" dirty="0" err="1"/>
              <a:t>iotschema</a:t>
            </a:r>
            <a:r>
              <a:rPr lang="en-US" dirty="0"/>
              <a:t> </a:t>
            </a:r>
            <a:r>
              <a:rPr lang="en-US" dirty="0" smtClean="0"/>
              <a:t>Capability </a:t>
            </a:r>
            <a:r>
              <a:rPr lang="en-US" dirty="0"/>
              <a:t>Pattern</a:t>
            </a:r>
          </a:p>
        </p:txBody>
      </p:sp>
      <p:sp>
        <p:nvSpPr>
          <p:cNvPr id="4" name="Rectangle 3"/>
          <p:cNvSpPr/>
          <p:nvPr/>
        </p:nvSpPr>
        <p:spPr>
          <a:xfrm>
            <a:off x="599819" y="2097137"/>
            <a:ext cx="1705551" cy="3034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schema:thing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599819" y="2936428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Capability</a:t>
            </a:r>
          </a:p>
        </p:txBody>
      </p:sp>
      <p:sp>
        <p:nvSpPr>
          <p:cNvPr id="6" name="Rectangle 5"/>
          <p:cNvSpPr/>
          <p:nvPr/>
        </p:nvSpPr>
        <p:spPr>
          <a:xfrm>
            <a:off x="3409460" y="2936428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InteractionPattern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21883" y="4084079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Action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4600111" y="4609799"/>
            <a:ext cx="1727323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Event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4600111" y="5135519"/>
            <a:ext cx="1727323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Property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59122" y="2320653"/>
            <a:ext cx="2256228" cy="30342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schema:PropertyValue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59121" y="2626140"/>
            <a:ext cx="2256229" cy="30342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schema:PropertyValueSpec.</a:t>
            </a:r>
          </a:p>
        </p:txBody>
      </p:sp>
      <p:cxnSp>
        <p:nvCxnSpPr>
          <p:cNvPr id="13" name="Straight Arrow Connector 12"/>
          <p:cNvCxnSpPr>
            <a:stCxn id="5" idx="0"/>
            <a:endCxn id="4" idx="2"/>
          </p:cNvCxnSpPr>
          <p:nvPr/>
        </p:nvCxnSpPr>
        <p:spPr>
          <a:xfrm flipV="1">
            <a:off x="1452595" y="2400564"/>
            <a:ext cx="0" cy="535864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6" idx="1"/>
          </p:cNvCxnSpPr>
          <p:nvPr/>
        </p:nvCxnSpPr>
        <p:spPr>
          <a:xfrm>
            <a:off x="2305370" y="3088142"/>
            <a:ext cx="1104090" cy="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45" idx="1"/>
          </p:cNvCxnSpPr>
          <p:nvPr/>
        </p:nvCxnSpPr>
        <p:spPr>
          <a:xfrm flipV="1">
            <a:off x="5115011" y="3079190"/>
            <a:ext cx="1144110" cy="8952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010060" y="3239856"/>
            <a:ext cx="0" cy="204737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7" idx="1"/>
          </p:cNvCxnSpPr>
          <p:nvPr/>
        </p:nvCxnSpPr>
        <p:spPr>
          <a:xfrm>
            <a:off x="4010060" y="4235793"/>
            <a:ext cx="611823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002242" y="4774902"/>
            <a:ext cx="611823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002241" y="5292276"/>
            <a:ext cx="611823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968904" y="3194903"/>
            <a:ext cx="14674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acceptsInputData</a:t>
            </a:r>
            <a:endParaRPr lang="en-US" sz="1400"/>
          </a:p>
        </p:txBody>
      </p:sp>
      <p:sp>
        <p:nvSpPr>
          <p:cNvPr id="40" name="Rectangle 39"/>
          <p:cNvSpPr/>
          <p:nvPr/>
        </p:nvSpPr>
        <p:spPr>
          <a:xfrm>
            <a:off x="4891324" y="3424014"/>
            <a:ext cx="16771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providesOutputData</a:t>
            </a:r>
            <a:endParaRPr lang="en-US" sz="1400"/>
          </a:p>
        </p:txBody>
      </p:sp>
      <p:sp>
        <p:nvSpPr>
          <p:cNvPr id="41" name="Rectangle 40"/>
          <p:cNvSpPr/>
          <p:nvPr/>
        </p:nvSpPr>
        <p:spPr>
          <a:xfrm>
            <a:off x="1625145" y="3258887"/>
            <a:ext cx="21538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providesInteractionPattern</a:t>
            </a:r>
            <a:endParaRPr lang="en-US" sz="1400" dirty="0"/>
          </a:p>
        </p:txBody>
      </p:sp>
      <p:sp>
        <p:nvSpPr>
          <p:cNvPr id="42" name="Rectangle 41"/>
          <p:cNvSpPr/>
          <p:nvPr/>
        </p:nvSpPr>
        <p:spPr>
          <a:xfrm>
            <a:off x="6259121" y="1625575"/>
            <a:ext cx="2256229" cy="3034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schema:EntryPoint</a:t>
            </a:r>
          </a:p>
        </p:txBody>
      </p:sp>
      <p:cxnSp>
        <p:nvCxnSpPr>
          <p:cNvPr id="43" name="Straight Arrow Connector 42"/>
          <p:cNvCxnSpPr>
            <a:endCxn id="42" idx="1"/>
          </p:cNvCxnSpPr>
          <p:nvPr/>
        </p:nvCxnSpPr>
        <p:spPr>
          <a:xfrm>
            <a:off x="4891324" y="1771878"/>
            <a:ext cx="1367797" cy="5411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lgDash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4891324" y="1783116"/>
            <a:ext cx="6301" cy="1153313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lgDash"/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901470" y="1475339"/>
            <a:ext cx="12346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schema:target</a:t>
            </a:r>
            <a:endParaRPr lang="en-US" sz="1400"/>
          </a:p>
        </p:txBody>
      </p:sp>
      <p:cxnSp>
        <p:nvCxnSpPr>
          <p:cNvPr id="53" name="Straight Arrow Connector 52"/>
          <p:cNvCxnSpPr>
            <a:endCxn id="4" idx="3"/>
          </p:cNvCxnSpPr>
          <p:nvPr/>
        </p:nvCxnSpPr>
        <p:spPr>
          <a:xfrm flipH="1">
            <a:off x="2305370" y="2237612"/>
            <a:ext cx="1956865" cy="11239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6" idx="0"/>
          </p:cNvCxnSpPr>
          <p:nvPr/>
        </p:nvCxnSpPr>
        <p:spPr>
          <a:xfrm flipH="1" flipV="1">
            <a:off x="4262235" y="2237612"/>
            <a:ext cx="1" cy="698816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932050" y="4169028"/>
            <a:ext cx="521916" cy="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925758" y="4626355"/>
            <a:ext cx="528208" cy="1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1469134" y="3992663"/>
            <a:ext cx="12907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rdfs:subclassOf</a:t>
            </a:r>
            <a:endParaRPr lang="en-US" sz="1400"/>
          </a:p>
        </p:txBody>
      </p:sp>
      <p:sp>
        <p:nvSpPr>
          <p:cNvPr id="65" name="Rectangle 64"/>
          <p:cNvSpPr/>
          <p:nvPr/>
        </p:nvSpPr>
        <p:spPr>
          <a:xfrm>
            <a:off x="1470908" y="4441497"/>
            <a:ext cx="14295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/>
              <a:t>schema:Property</a:t>
            </a:r>
          </a:p>
        </p:txBody>
      </p:sp>
      <p:sp>
        <p:nvSpPr>
          <p:cNvPr id="67" name="Rectangle 66"/>
          <p:cNvSpPr/>
          <p:nvPr/>
        </p:nvSpPr>
        <p:spPr>
          <a:xfrm>
            <a:off x="932050" y="4969113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iotschema Class</a:t>
            </a:r>
          </a:p>
        </p:txBody>
      </p:sp>
      <p:sp>
        <p:nvSpPr>
          <p:cNvPr id="68" name="Rectangle 67"/>
          <p:cNvSpPr/>
          <p:nvPr/>
        </p:nvSpPr>
        <p:spPr>
          <a:xfrm>
            <a:off x="932050" y="5486063"/>
            <a:ext cx="1705551" cy="3034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Reused Class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3536" y="3844625"/>
            <a:ext cx="2419880" cy="2210459"/>
          </a:xfrm>
          <a:prstGeom prst="rect">
            <a:avLst/>
          </a:prstGeom>
          <a:noFill/>
          <a:ln>
            <a:solidFill>
              <a:srgbClr val="00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58811" y="2901618"/>
            <a:ext cx="1787717" cy="381279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259121" y="2927476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DataItem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37536" y="2591608"/>
            <a:ext cx="7715864" cy="1101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24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of Interest Integration Patterns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71127" y="2496045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Capability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3734217" y="2498127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InteractionPattern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4" idx="3"/>
            <a:endCxn id="5" idx="1"/>
          </p:cNvCxnSpPr>
          <p:nvPr/>
        </p:nvCxnSpPr>
        <p:spPr>
          <a:xfrm>
            <a:off x="2876678" y="2647759"/>
            <a:ext cx="857539" cy="2082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245352" y="2498127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DataItem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3"/>
            <a:endCxn id="8" idx="1"/>
          </p:cNvCxnSpPr>
          <p:nvPr/>
        </p:nvCxnSpPr>
        <p:spPr>
          <a:xfrm>
            <a:off x="5439768" y="2649841"/>
            <a:ext cx="805584" cy="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96235" y="1920366"/>
            <a:ext cx="14674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chemeClr val="tx1"/>
                </a:solidFill>
              </a:rPr>
              <a:t>acceptsInputData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5018655" y="2149477"/>
            <a:ext cx="16771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providesOutputData</a:t>
            </a:r>
            <a:endParaRPr lang="en-US" sz="1400"/>
          </a:p>
        </p:txBody>
      </p:sp>
      <p:sp>
        <p:nvSpPr>
          <p:cNvPr id="21" name="Rectangle 20"/>
          <p:cNvSpPr/>
          <p:nvPr/>
        </p:nvSpPr>
        <p:spPr>
          <a:xfrm>
            <a:off x="2220067" y="2132187"/>
            <a:ext cx="21538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chemeClr val="tx1"/>
                </a:solidFill>
              </a:rPr>
              <a:t>providesInteractionPattern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2075857" y="3997993"/>
            <a:ext cx="1705551" cy="3034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FeatureOfInterest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58141" y="3998668"/>
            <a:ext cx="1705551" cy="3034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ObservableProperty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22" idx="3"/>
            <a:endCxn id="23" idx="1"/>
          </p:cNvCxnSpPr>
          <p:nvPr/>
        </p:nvCxnSpPr>
        <p:spPr>
          <a:xfrm>
            <a:off x="3781408" y="4149707"/>
            <a:ext cx="1076733" cy="675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stealth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777859" y="3855103"/>
            <a:ext cx="11067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isPropertyOf</a:t>
            </a:r>
            <a:endParaRPr lang="en-US" sz="1400" dirty="0"/>
          </a:p>
        </p:txBody>
      </p:sp>
      <p:cxnSp>
        <p:nvCxnSpPr>
          <p:cNvPr id="32" name="Straight Arrow Connector 31"/>
          <p:cNvCxnSpPr>
            <a:stCxn id="22" idx="0"/>
            <a:endCxn id="4" idx="2"/>
          </p:cNvCxnSpPr>
          <p:nvPr/>
        </p:nvCxnSpPr>
        <p:spPr>
          <a:xfrm flipH="1" flipV="1">
            <a:off x="2023903" y="2799472"/>
            <a:ext cx="904730" cy="1198521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stealth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3" idx="0"/>
            <a:endCxn id="5" idx="2"/>
          </p:cNvCxnSpPr>
          <p:nvPr/>
        </p:nvCxnSpPr>
        <p:spPr>
          <a:xfrm flipH="1" flipV="1">
            <a:off x="4586993" y="2801554"/>
            <a:ext cx="1123924" cy="119711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stealth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3" idx="0"/>
            <a:endCxn id="8" idx="2"/>
          </p:cNvCxnSpPr>
          <p:nvPr/>
        </p:nvCxnSpPr>
        <p:spPr>
          <a:xfrm flipV="1">
            <a:off x="5710917" y="2801554"/>
            <a:ext cx="1387211" cy="119711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stealth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182867" y="3392492"/>
            <a:ext cx="14396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isAssociatedWith</a:t>
            </a:r>
            <a:endParaRPr lang="en-US" sz="1400" dirty="0"/>
          </a:p>
        </p:txBody>
      </p:sp>
      <p:sp>
        <p:nvSpPr>
          <p:cNvPr id="48" name="Rectangle 47"/>
          <p:cNvSpPr/>
          <p:nvPr/>
        </p:nvSpPr>
        <p:spPr>
          <a:xfrm>
            <a:off x="4198312" y="2898516"/>
            <a:ext cx="6912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actsOn</a:t>
            </a:r>
            <a:endParaRPr lang="en-US" sz="1400" dirty="0"/>
          </a:p>
        </p:txBody>
      </p:sp>
      <p:sp>
        <p:nvSpPr>
          <p:cNvPr id="49" name="Rectangle 48"/>
          <p:cNvSpPr/>
          <p:nvPr/>
        </p:nvSpPr>
        <p:spPr>
          <a:xfrm>
            <a:off x="4041150" y="3077893"/>
            <a:ext cx="8379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observes</a:t>
            </a:r>
            <a:endParaRPr lang="en-US" sz="1400" dirty="0"/>
          </a:p>
        </p:txBody>
      </p:sp>
      <p:sp>
        <p:nvSpPr>
          <p:cNvPr id="51" name="Rectangle 50"/>
          <p:cNvSpPr/>
          <p:nvPr/>
        </p:nvSpPr>
        <p:spPr>
          <a:xfrm>
            <a:off x="6384786" y="3346591"/>
            <a:ext cx="16292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isRepresentationOf</a:t>
            </a:r>
            <a:endParaRPr lang="en-US" sz="1400" dirty="0"/>
          </a:p>
        </p:txBody>
      </p:sp>
      <p:sp>
        <p:nvSpPr>
          <p:cNvPr id="52" name="Rectangle 51"/>
          <p:cNvSpPr/>
          <p:nvPr/>
        </p:nvSpPr>
        <p:spPr>
          <a:xfrm>
            <a:off x="2078034" y="5007709"/>
            <a:ext cx="1705551" cy="3034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FeatureOfInterest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>
            <a:stCxn id="52" idx="0"/>
            <a:endCxn id="22" idx="2"/>
          </p:cNvCxnSpPr>
          <p:nvPr/>
        </p:nvCxnSpPr>
        <p:spPr>
          <a:xfrm flipH="1" flipV="1">
            <a:off x="2928633" y="4301420"/>
            <a:ext cx="2177" cy="706289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stealth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1922043" y="4276572"/>
            <a:ext cx="1029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isFeatureOf</a:t>
            </a:r>
            <a:endParaRPr lang="en-US" sz="1400" dirty="0"/>
          </a:p>
        </p:txBody>
      </p:sp>
      <p:sp>
        <p:nvSpPr>
          <p:cNvPr id="57" name="Rectangle 56"/>
          <p:cNvSpPr/>
          <p:nvPr/>
        </p:nvSpPr>
        <p:spPr>
          <a:xfrm>
            <a:off x="2182307" y="4488251"/>
            <a:ext cx="769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isPartOf</a:t>
            </a:r>
            <a:endParaRPr lang="en-US" sz="1400" dirty="0"/>
          </a:p>
        </p:txBody>
      </p:sp>
      <p:sp>
        <p:nvSpPr>
          <p:cNvPr id="59" name="Rectangle 58"/>
          <p:cNvSpPr/>
          <p:nvPr/>
        </p:nvSpPr>
        <p:spPr>
          <a:xfrm>
            <a:off x="1777748" y="4709039"/>
            <a:ext cx="1185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isContainedIn</a:t>
            </a:r>
            <a:endParaRPr lang="en-US" sz="1400" dirty="0"/>
          </a:p>
        </p:txBody>
      </p:sp>
      <p:cxnSp>
        <p:nvCxnSpPr>
          <p:cNvPr id="60" name="Straight Arrow Connector 59"/>
          <p:cNvCxnSpPr>
            <a:stCxn id="63" idx="1"/>
            <a:endCxn id="52" idx="3"/>
          </p:cNvCxnSpPr>
          <p:nvPr/>
        </p:nvCxnSpPr>
        <p:spPr>
          <a:xfrm flipH="1">
            <a:off x="3783585" y="5159422"/>
            <a:ext cx="746326" cy="1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4529911" y="5007708"/>
            <a:ext cx="1705551" cy="3034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LocationFeature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529911" y="5364762"/>
            <a:ext cx="1705551" cy="3034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ComponentFeature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667492" y="3099686"/>
            <a:ext cx="14987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o</a:t>
            </a:r>
            <a:r>
              <a:rPr lang="en-US" sz="1400" dirty="0" err="1" smtClean="0">
                <a:solidFill>
                  <a:schemeClr val="tx1"/>
                </a:solidFill>
              </a:rPr>
              <a:t>bservedProperty</a:t>
            </a:r>
            <a:endParaRPr lang="en-US" sz="1400" dirty="0"/>
          </a:p>
        </p:txBody>
      </p:sp>
      <p:sp>
        <p:nvSpPr>
          <p:cNvPr id="33" name="Rectangle 32"/>
          <p:cNvSpPr/>
          <p:nvPr/>
        </p:nvSpPr>
        <p:spPr>
          <a:xfrm>
            <a:off x="4959806" y="2894570"/>
            <a:ext cx="17350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hasFeatureOfInterest</a:t>
            </a:r>
            <a:endParaRPr lang="en-US" sz="1400" dirty="0"/>
          </a:p>
        </p:txBody>
      </p:sp>
      <p:cxnSp>
        <p:nvCxnSpPr>
          <p:cNvPr id="34" name="Straight Arrow Connector 33"/>
          <p:cNvCxnSpPr>
            <a:stCxn id="22" idx="0"/>
            <a:endCxn id="8" idx="2"/>
          </p:cNvCxnSpPr>
          <p:nvPr/>
        </p:nvCxnSpPr>
        <p:spPr>
          <a:xfrm flipV="1">
            <a:off x="2928633" y="2801554"/>
            <a:ext cx="4169495" cy="1196439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stealth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2" idx="0"/>
            <a:endCxn id="5" idx="2"/>
          </p:cNvCxnSpPr>
          <p:nvPr/>
        </p:nvCxnSpPr>
        <p:spPr>
          <a:xfrm flipV="1">
            <a:off x="2928633" y="2801554"/>
            <a:ext cx="1658360" cy="1196439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stealth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740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of Interest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a starting set of property types for relations between capabilities and </a:t>
            </a:r>
            <a:r>
              <a:rPr lang="en-US" dirty="0" err="1" smtClean="0"/>
              <a:t>FoI</a:t>
            </a:r>
            <a:endParaRPr lang="en-US" dirty="0" smtClean="0"/>
          </a:p>
          <a:p>
            <a:r>
              <a:rPr lang="en-US" dirty="0" smtClean="0"/>
              <a:t>Create some definitions for Features of Interest in relevant application domains (smart home, automotive)</a:t>
            </a:r>
          </a:p>
          <a:p>
            <a:r>
              <a:rPr lang="en-US" dirty="0" smtClean="0"/>
              <a:t>Incorporate </a:t>
            </a:r>
            <a:r>
              <a:rPr lang="en-US" dirty="0" err="1" smtClean="0"/>
              <a:t>FoI</a:t>
            </a:r>
            <a:r>
              <a:rPr lang="en-US" dirty="0" smtClean="0"/>
              <a:t> and relation types into Thing Directories </a:t>
            </a:r>
          </a:p>
          <a:p>
            <a:pPr lvl="1"/>
            <a:r>
              <a:rPr lang="en-US" dirty="0" smtClean="0"/>
              <a:t>Add Semantic annotation for </a:t>
            </a:r>
            <a:r>
              <a:rPr lang="en-US" dirty="0" err="1" smtClean="0"/>
              <a:t>FoI</a:t>
            </a:r>
            <a:r>
              <a:rPr lang="en-US" dirty="0" smtClean="0"/>
              <a:t> on registration</a:t>
            </a:r>
          </a:p>
          <a:p>
            <a:pPr lvl="1"/>
            <a:r>
              <a:rPr lang="en-US" dirty="0" smtClean="0"/>
              <a:t>Enable semantic filter for </a:t>
            </a:r>
            <a:r>
              <a:rPr lang="en-US" dirty="0" err="1" smtClean="0"/>
              <a:t>FoI</a:t>
            </a:r>
            <a:r>
              <a:rPr lang="en-US" dirty="0" smtClean="0"/>
              <a:t> on discovery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350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RDF Shape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RDF Shape Constraints to define data shapes</a:t>
            </a:r>
          </a:p>
          <a:p>
            <a:r>
              <a:rPr lang="en-US" dirty="0" smtClean="0"/>
              <a:t>Common approaches have disadvantages</a:t>
            </a:r>
          </a:p>
          <a:p>
            <a:pPr lvl="1"/>
            <a:r>
              <a:rPr lang="en-US" dirty="0" err="1" smtClean="0"/>
              <a:t>PropertyValueConstraint</a:t>
            </a:r>
            <a:r>
              <a:rPr lang="en-US" dirty="0" smtClean="0"/>
              <a:t> (</a:t>
            </a:r>
            <a:r>
              <a:rPr lang="en-US" dirty="0" err="1" smtClean="0"/>
              <a:t>schema.org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JSON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460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Charter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W3C Community Group Charter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WoT</a:t>
            </a:r>
            <a:r>
              <a:rPr lang="en-US" dirty="0" smtClean="0"/>
              <a:t> CG</a:t>
            </a:r>
          </a:p>
          <a:p>
            <a:pPr lvl="1"/>
            <a:r>
              <a:rPr lang="en-US" dirty="0" smtClean="0"/>
              <a:t>Incubate semantic definitions for </a:t>
            </a:r>
            <a:r>
              <a:rPr lang="en-US" dirty="0" err="1" smtClean="0"/>
              <a:t>iot.schema.org</a:t>
            </a:r>
            <a:endParaRPr lang="en-US" dirty="0" smtClean="0"/>
          </a:p>
          <a:p>
            <a:pPr lvl="1"/>
            <a:r>
              <a:rPr lang="en-US" dirty="0" smtClean="0"/>
              <a:t>Support multiple application domains, including connected home, automotive, industrial</a:t>
            </a:r>
          </a:p>
          <a:p>
            <a:pPr lvl="1"/>
            <a:r>
              <a:rPr lang="en-US" dirty="0" smtClean="0"/>
              <a:t>Community contribution process according to governing IPR policy of </a:t>
            </a:r>
            <a:r>
              <a:rPr lang="en-US" dirty="0" err="1" smtClean="0"/>
              <a:t>schema.org</a:t>
            </a:r>
            <a:r>
              <a:rPr lang="en-US" dirty="0" smtClean="0"/>
              <a:t> or W3C community groups</a:t>
            </a:r>
          </a:p>
          <a:p>
            <a:pPr lvl="1"/>
            <a:r>
              <a:rPr lang="en-US" dirty="0" smtClean="0"/>
              <a:t>Use the CG mailing list for community discussions and consensus process</a:t>
            </a:r>
          </a:p>
          <a:p>
            <a:pPr lvl="1"/>
            <a:r>
              <a:rPr lang="en-US" dirty="0" smtClean="0"/>
              <a:t>Detailed technical discussion will use </a:t>
            </a:r>
            <a:r>
              <a:rPr lang="en-US" dirty="0" err="1" smtClean="0"/>
              <a:t>github</a:t>
            </a:r>
            <a:r>
              <a:rPr lang="en-US" dirty="0" smtClean="0"/>
              <a:t> issues</a:t>
            </a:r>
          </a:p>
        </p:txBody>
      </p:sp>
    </p:spTree>
    <p:extLst>
      <p:ext uri="{BB962C8B-B14F-4D97-AF65-F5344CB8AC3E}">
        <p14:creationId xmlns:p14="http://schemas.microsoft.com/office/powerpoint/2010/main" val="190952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 smtClean="0"/>
              <a:t>Get the </a:t>
            </a:r>
            <a:r>
              <a:rPr lang="en-US" dirty="0" err="1" smtClean="0"/>
              <a:t>WoT</a:t>
            </a:r>
            <a:r>
              <a:rPr lang="en-US" dirty="0" smtClean="0"/>
              <a:t> CG Charter approved</a:t>
            </a:r>
          </a:p>
          <a:p>
            <a:r>
              <a:rPr lang="en-US" dirty="0"/>
              <a:t>Update the base model to include </a:t>
            </a:r>
            <a:r>
              <a:rPr lang="en-US" dirty="0" err="1"/>
              <a:t>dataItem</a:t>
            </a:r>
            <a:r>
              <a:rPr lang="en-US" dirty="0"/>
              <a:t> and Feature of Interest </a:t>
            </a:r>
            <a:r>
              <a:rPr lang="en-US" dirty="0" smtClean="0"/>
              <a:t>concepts</a:t>
            </a:r>
          </a:p>
          <a:p>
            <a:r>
              <a:rPr lang="en-US" dirty="0" smtClean="0"/>
              <a:t>Define </a:t>
            </a:r>
            <a:r>
              <a:rPr lang="en-US" dirty="0" err="1" smtClean="0"/>
              <a:t>dataItem</a:t>
            </a:r>
            <a:r>
              <a:rPr lang="en-US" dirty="0" smtClean="0"/>
              <a:t> constraint mechanisms</a:t>
            </a:r>
            <a:endParaRPr lang="en-US" dirty="0"/>
          </a:p>
          <a:p>
            <a:r>
              <a:rPr lang="en-US" dirty="0"/>
              <a:t>Create prototypes for Feature of Interest definitions</a:t>
            </a:r>
          </a:p>
          <a:p>
            <a:r>
              <a:rPr lang="en-US" dirty="0" smtClean="0"/>
              <a:t>Set up process and work area for incoming definitions</a:t>
            </a:r>
          </a:p>
          <a:p>
            <a:r>
              <a:rPr lang="en-US" dirty="0" smtClean="0"/>
              <a:t>Continue to develop tools</a:t>
            </a:r>
          </a:p>
          <a:p>
            <a:r>
              <a:rPr lang="en-US" dirty="0" smtClean="0"/>
              <a:t>Develop user guidance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955834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Prototype HTML website</a:t>
            </a:r>
          </a:p>
          <a:p>
            <a:r>
              <a:rPr lang="en-US" dirty="0" smtClean="0"/>
              <a:t>Report </a:t>
            </a:r>
            <a:r>
              <a:rPr lang="en-US" dirty="0" smtClean="0"/>
              <a:t>out from WISHI </a:t>
            </a:r>
            <a:r>
              <a:rPr lang="en-US" dirty="0" err="1" smtClean="0"/>
              <a:t>plugfest</a:t>
            </a:r>
            <a:r>
              <a:rPr lang="en-US" dirty="0" smtClean="0"/>
              <a:t> at IETF 101</a:t>
            </a:r>
          </a:p>
          <a:p>
            <a:r>
              <a:rPr lang="en-US" dirty="0" smtClean="0"/>
              <a:t>Report out from </a:t>
            </a:r>
            <a:r>
              <a:rPr lang="en-US" dirty="0" err="1" smtClean="0"/>
              <a:t>plugfest</a:t>
            </a:r>
            <a:r>
              <a:rPr lang="en-US" dirty="0" smtClean="0"/>
              <a:t> at W3C </a:t>
            </a:r>
            <a:r>
              <a:rPr lang="en-US" dirty="0" err="1" smtClean="0"/>
              <a:t>WoT</a:t>
            </a:r>
            <a:r>
              <a:rPr lang="en-US" dirty="0" smtClean="0"/>
              <a:t> Prague</a:t>
            </a:r>
          </a:p>
          <a:p>
            <a:r>
              <a:rPr lang="en-US" dirty="0" smtClean="0"/>
              <a:t>Feature of Interest</a:t>
            </a:r>
          </a:p>
          <a:p>
            <a:r>
              <a:rPr lang="en-US" dirty="0" smtClean="0"/>
              <a:t>RDF shape constraints</a:t>
            </a:r>
          </a:p>
          <a:p>
            <a:r>
              <a:rPr lang="en-US" dirty="0" smtClean="0"/>
              <a:t>Charter update for </a:t>
            </a:r>
            <a:r>
              <a:rPr lang="en-US" dirty="0" err="1" smtClean="0"/>
              <a:t>WoT</a:t>
            </a:r>
            <a:r>
              <a:rPr lang="en-US" dirty="0" smtClean="0"/>
              <a:t> Community Group</a:t>
            </a:r>
          </a:p>
          <a:p>
            <a:r>
              <a:rPr lang="en-US" dirty="0" smtClean="0"/>
              <a:t>Next steps</a:t>
            </a:r>
          </a:p>
          <a:p>
            <a:r>
              <a:rPr lang="en-US" dirty="0" smtClean="0"/>
              <a:t>AOB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510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Website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iotschema.org</a:t>
            </a:r>
            <a:endParaRPr lang="en-US" dirty="0" smtClean="0"/>
          </a:p>
          <a:p>
            <a:r>
              <a:rPr lang="en-US" dirty="0" smtClean="0"/>
              <a:t>adapted the </a:t>
            </a:r>
            <a:r>
              <a:rPr lang="en-US" dirty="0" err="1" smtClean="0"/>
              <a:t>schema.org</a:t>
            </a:r>
            <a:r>
              <a:rPr lang="en-US" dirty="0" smtClean="0"/>
              <a:t> HTML tools</a:t>
            </a:r>
          </a:p>
          <a:p>
            <a:r>
              <a:rPr lang="en-US" dirty="0" smtClean="0"/>
              <a:t>still a little rough but </a:t>
            </a:r>
            <a:r>
              <a:rPr lang="en-US" dirty="0" err="1" smtClean="0"/>
              <a:t>browseable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59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WISHI Semantic Interop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WISHI sponsored at IETF 101 Hackathon</a:t>
            </a:r>
          </a:p>
          <a:p>
            <a:r>
              <a:rPr lang="en-US" dirty="0" smtClean="0"/>
              <a:t>Focus on Semantic Interoperability and Discovery</a:t>
            </a:r>
          </a:p>
          <a:p>
            <a:r>
              <a:rPr lang="en-US" dirty="0" smtClean="0"/>
              <a:t>Participants from Samsung, Ericsson, </a:t>
            </a:r>
            <a:r>
              <a:rPr lang="en-US" dirty="0" err="1" smtClean="0"/>
              <a:t>Eurecom</a:t>
            </a:r>
            <a:r>
              <a:rPr lang="en-US" dirty="0" smtClean="0"/>
              <a:t>, Siemens, </a:t>
            </a:r>
            <a:r>
              <a:rPr lang="en-US" dirty="0" err="1" smtClean="0"/>
              <a:t>Acklio</a:t>
            </a:r>
            <a:endParaRPr lang="en-US" dirty="0" smtClean="0"/>
          </a:p>
          <a:p>
            <a:r>
              <a:rPr lang="en-US" dirty="0" smtClean="0"/>
              <a:t>Used </a:t>
            </a:r>
            <a:r>
              <a:rPr lang="en-US" dirty="0" err="1" smtClean="0"/>
              <a:t>WoT</a:t>
            </a:r>
            <a:r>
              <a:rPr lang="en-US" dirty="0" smtClean="0"/>
              <a:t> infrastructure, LWM2M, OCF, and vendor specific e.g. Philips Hue</a:t>
            </a:r>
          </a:p>
          <a:p>
            <a:r>
              <a:rPr lang="en-US" dirty="0" smtClean="0"/>
              <a:t>Used a Thing Directory and </a:t>
            </a:r>
            <a:r>
              <a:rPr lang="en-US" dirty="0" err="1" smtClean="0"/>
              <a:t>WoT</a:t>
            </a:r>
            <a:r>
              <a:rPr lang="en-US" dirty="0" smtClean="0"/>
              <a:t> Thing Description with semantic annotation from the </a:t>
            </a:r>
            <a:r>
              <a:rPr lang="en-US" dirty="0" err="1" smtClean="0"/>
              <a:t>iot.schema.org</a:t>
            </a:r>
            <a:r>
              <a:rPr lang="en-US" dirty="0" smtClean="0"/>
              <a:t> prototype definitions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917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W3C Web of Things </a:t>
            </a:r>
            <a:r>
              <a:rPr lang="en-US" dirty="0" err="1" smtClean="0"/>
              <a:t>Plugfest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conjunction with </a:t>
            </a:r>
            <a:r>
              <a:rPr lang="en-US" dirty="0" err="1" smtClean="0"/>
              <a:t>WoT</a:t>
            </a:r>
            <a:r>
              <a:rPr lang="en-US" dirty="0" smtClean="0"/>
              <a:t> F2F in Prague</a:t>
            </a:r>
          </a:p>
          <a:p>
            <a:r>
              <a:rPr lang="en-US" dirty="0" smtClean="0"/>
              <a:t>Focus on semantic annotation, protocol binding, and interaction through proxy </a:t>
            </a:r>
            <a:r>
              <a:rPr lang="en-US" dirty="0" err="1" smtClean="0"/>
              <a:t>servients</a:t>
            </a:r>
            <a:endParaRPr lang="en-US" dirty="0" smtClean="0"/>
          </a:p>
          <a:p>
            <a:r>
              <a:rPr lang="en-US" dirty="0" smtClean="0"/>
              <a:t>Included automotive domain</a:t>
            </a:r>
          </a:p>
          <a:p>
            <a:r>
              <a:rPr lang="en-US" dirty="0" smtClean="0"/>
              <a:t>Used </a:t>
            </a:r>
            <a:r>
              <a:rPr lang="en-US" dirty="0"/>
              <a:t>Thing Directory and </a:t>
            </a:r>
            <a:r>
              <a:rPr lang="en-US" dirty="0" err="1"/>
              <a:t>WoT</a:t>
            </a:r>
            <a:r>
              <a:rPr lang="en-US" dirty="0"/>
              <a:t> Thing Description with semantic annotation from the </a:t>
            </a:r>
            <a:r>
              <a:rPr lang="en-US" dirty="0" err="1"/>
              <a:t>iot.schema.org</a:t>
            </a:r>
            <a:r>
              <a:rPr lang="en-US" dirty="0"/>
              <a:t> prototype definitions</a:t>
            </a:r>
          </a:p>
        </p:txBody>
      </p:sp>
    </p:spTree>
    <p:extLst>
      <p:ext uri="{BB962C8B-B14F-4D97-AF65-F5344CB8AC3E}">
        <p14:creationId xmlns:p14="http://schemas.microsoft.com/office/powerpoint/2010/main" val="1990089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from </a:t>
            </a:r>
            <a:r>
              <a:rPr lang="en-US" dirty="0" err="1" smtClean="0"/>
              <a:t>Plugfests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Directory-based discovery using semantic annotation and queries is a workable method</a:t>
            </a:r>
          </a:p>
          <a:p>
            <a:r>
              <a:rPr lang="en-US" dirty="0" smtClean="0"/>
              <a:t>Ease of use for developers is very important</a:t>
            </a:r>
          </a:p>
          <a:p>
            <a:pPr lvl="1"/>
            <a:r>
              <a:rPr lang="en-US" dirty="0" smtClean="0"/>
              <a:t>Simplified conceptual models for annotation and discovery are helpful </a:t>
            </a:r>
            <a:r>
              <a:rPr lang="mr-IN" dirty="0" smtClean="0"/>
              <a:t>–</a:t>
            </a:r>
            <a:r>
              <a:rPr lang="en-US" dirty="0" smtClean="0"/>
              <a:t> simple semantic categories</a:t>
            </a:r>
          </a:p>
          <a:p>
            <a:pPr lvl="1"/>
            <a:r>
              <a:rPr lang="en-US" dirty="0" smtClean="0"/>
              <a:t>Ease the learning curve for domain experts creating new definitions </a:t>
            </a:r>
          </a:p>
          <a:p>
            <a:r>
              <a:rPr lang="en-US" dirty="0" smtClean="0"/>
              <a:t>Breadth of definitions and models is expected</a:t>
            </a:r>
          </a:p>
          <a:p>
            <a:r>
              <a:rPr lang="en-US" dirty="0" smtClean="0"/>
              <a:t>Feature of Interest modeling is a clear gap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946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of Interest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1831"/>
            <a:ext cx="7886700" cy="4601254"/>
          </a:xfrm>
        </p:spPr>
        <p:txBody>
          <a:bodyPr/>
          <a:lstStyle/>
          <a:p>
            <a:r>
              <a:rPr lang="en-US" dirty="0" smtClean="0"/>
              <a:t>End to end semantic integration requires more than capabilities</a:t>
            </a:r>
          </a:p>
          <a:p>
            <a:r>
              <a:rPr lang="en-US" dirty="0" smtClean="0"/>
              <a:t>Needed to make a logical connection between capabilities and entities in the physical world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oor lock capability and "Front Door" entity</a:t>
            </a:r>
          </a:p>
          <a:p>
            <a:pPr lvl="1"/>
            <a:r>
              <a:rPr lang="en-US" dirty="0" smtClean="0"/>
              <a:t>Also a property of an entity </a:t>
            </a:r>
            <a:r>
              <a:rPr lang="mr-IN" dirty="0" smtClean="0"/>
              <a:t>–</a:t>
            </a:r>
            <a:r>
              <a:rPr lang="en-US" dirty="0" smtClean="0"/>
              <a:t> level control capability of a light acts on the illuminance property of a space</a:t>
            </a:r>
          </a:p>
          <a:p>
            <a:r>
              <a:rPr lang="en-US" dirty="0"/>
              <a:t>Modeling "branch" entities in the GENIVI VSS automotive specification requires domain specific definitions for </a:t>
            </a:r>
            <a:r>
              <a:rPr lang="en-US" dirty="0" smtClean="0"/>
              <a:t>doors</a:t>
            </a:r>
            <a:r>
              <a:rPr lang="en-US" dirty="0"/>
              <a:t>, mirrors, seats and their positions on the </a:t>
            </a:r>
            <a:r>
              <a:rPr lang="en-US" dirty="0" smtClean="0"/>
              <a:t>vehicle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533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of Interest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</a:t>
            </a:r>
            <a:r>
              <a:rPr lang="en-US" dirty="0"/>
              <a:t>of Interest concept, originally from the O&amp;M ontology</a:t>
            </a:r>
          </a:p>
          <a:p>
            <a:r>
              <a:rPr lang="en-US" dirty="0" smtClean="0"/>
              <a:t>Features </a:t>
            </a:r>
            <a:r>
              <a:rPr lang="en-US" dirty="0"/>
              <a:t>of Interest are entities in the real world that are the target of sensing </a:t>
            </a:r>
            <a:r>
              <a:rPr lang="en-US" dirty="0" smtClean="0"/>
              <a:t>-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www.w3.org/2005/Incubator/ssn/wiki/SSN_Skeleton</a:t>
            </a:r>
            <a:endParaRPr lang="en-US" dirty="0" smtClean="0"/>
          </a:p>
          <a:p>
            <a:r>
              <a:rPr lang="en-US" dirty="0" smtClean="0"/>
              <a:t>Features of Interest have Observable Properties</a:t>
            </a:r>
          </a:p>
          <a:p>
            <a:r>
              <a:rPr lang="en-US" dirty="0" smtClean="0"/>
              <a:t>Observable Properties are observed by </a:t>
            </a:r>
            <a:r>
              <a:rPr lang="en-US" dirty="0" smtClean="0"/>
              <a:t>Sensors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8540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of Interest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pattern may be extended for actuators to act on properties of Features of Interest</a:t>
            </a:r>
          </a:p>
          <a:p>
            <a:r>
              <a:rPr lang="en-US" dirty="0" smtClean="0"/>
              <a:t>Use </a:t>
            </a:r>
            <a:r>
              <a:rPr lang="en-US" dirty="0"/>
              <a:t>property types like "</a:t>
            </a:r>
            <a:r>
              <a:rPr lang="en-US" dirty="0" err="1"/>
              <a:t>actsOn</a:t>
            </a:r>
            <a:r>
              <a:rPr lang="en-US" dirty="0"/>
              <a:t>" </a:t>
            </a:r>
            <a:r>
              <a:rPr lang="en-US" dirty="0" smtClean="0"/>
              <a:t>and "observes" to </a:t>
            </a:r>
            <a:r>
              <a:rPr lang="en-US" dirty="0"/>
              <a:t>describe the relationship between </a:t>
            </a:r>
            <a:r>
              <a:rPr lang="en-US" dirty="0" smtClean="0"/>
              <a:t>Capabilities </a:t>
            </a:r>
            <a:r>
              <a:rPr lang="en-US" dirty="0"/>
              <a:t>and </a:t>
            </a:r>
            <a:r>
              <a:rPr lang="en-US" smtClean="0"/>
              <a:t>Features of Interest</a:t>
            </a:r>
            <a:endParaRPr lang="en-US" dirty="0" smtClean="0"/>
          </a:p>
          <a:p>
            <a:r>
              <a:rPr lang="en-US" dirty="0" smtClean="0"/>
              <a:t>Also need to relate </a:t>
            </a:r>
            <a:r>
              <a:rPr lang="en-US" dirty="0" err="1" smtClean="0"/>
              <a:t>FoI</a:t>
            </a:r>
            <a:r>
              <a:rPr lang="en-US" dirty="0" smtClean="0"/>
              <a:t> to other </a:t>
            </a:r>
            <a:r>
              <a:rPr lang="en-US" dirty="0" err="1" smtClean="0"/>
              <a:t>FoI</a:t>
            </a:r>
            <a:r>
              <a:rPr lang="en-US" dirty="0" smtClean="0"/>
              <a:t> in order to describe structural relationships</a:t>
            </a:r>
          </a:p>
          <a:p>
            <a:pPr lvl="1"/>
            <a:r>
              <a:rPr lang="en-US" dirty="0" smtClean="0"/>
              <a:t>A water valve is "</a:t>
            </a:r>
            <a:r>
              <a:rPr lang="en-US" dirty="0" err="1" smtClean="0"/>
              <a:t>partOf</a:t>
            </a:r>
            <a:r>
              <a:rPr lang="en-US" dirty="0" smtClean="0"/>
              <a:t>" a clothes washer</a:t>
            </a:r>
          </a:p>
          <a:p>
            <a:pPr lvl="1"/>
            <a:r>
              <a:rPr lang="en-US" dirty="0" smtClean="0"/>
              <a:t>More property types can be created to describe domain specific relationships</a:t>
            </a:r>
          </a:p>
        </p:txBody>
      </p:sp>
    </p:spTree>
    <p:extLst>
      <p:ext uri="{BB962C8B-B14F-4D97-AF65-F5344CB8AC3E}">
        <p14:creationId xmlns:p14="http://schemas.microsoft.com/office/powerpoint/2010/main" val="2107950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520</TotalTime>
  <Words>652</Words>
  <Application>Microsoft Macintosh PowerPoint</Application>
  <PresentationFormat>Letter Paper (8.5x11 in)</PresentationFormat>
  <Paragraphs>118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Mangal</vt:lpstr>
      <vt:lpstr>Arial</vt:lpstr>
      <vt:lpstr>Office Theme</vt:lpstr>
      <vt:lpstr>iot.schema.org</vt:lpstr>
      <vt:lpstr>Agenda</vt:lpstr>
      <vt:lpstr>HTML Website Prototype</vt:lpstr>
      <vt:lpstr>WISHI Semantic Interop</vt:lpstr>
      <vt:lpstr>W3C Web of Things Plugfest</vt:lpstr>
      <vt:lpstr>Learning from Plugfests</vt:lpstr>
      <vt:lpstr>Feature of Interest Modeling</vt:lpstr>
      <vt:lpstr>Feature of Interest</vt:lpstr>
      <vt:lpstr>Feature of Interest</vt:lpstr>
      <vt:lpstr>iotschema Capability Pattern</vt:lpstr>
      <vt:lpstr>Feature of Interest Integration Patterns </vt:lpstr>
      <vt:lpstr>Feature of Interest</vt:lpstr>
      <vt:lpstr>RDF Shape Constraints</vt:lpstr>
      <vt:lpstr>Charter Update</vt:lpstr>
      <vt:lpstr>Next Steps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iot.schema.org</dc:title>
  <dc:creator>Michael Koster</dc:creator>
  <cp:lastModifiedBy>Michael Koster</cp:lastModifiedBy>
  <cp:revision>47</cp:revision>
  <dcterms:created xsi:type="dcterms:W3CDTF">2018-04-18T19:10:18Z</dcterms:created>
  <dcterms:modified xsi:type="dcterms:W3CDTF">2018-04-19T05:19:45Z</dcterms:modified>
</cp:coreProperties>
</file>