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5" r:id="rId7"/>
    <p:sldId id="277" r:id="rId8"/>
    <p:sldId id="262" r:id="rId9"/>
    <p:sldId id="267" r:id="rId10"/>
    <p:sldId id="280" r:id="rId11"/>
    <p:sldId id="265" r:id="rId12"/>
    <p:sldId id="266" r:id="rId13"/>
    <p:sldId id="278" r:id="rId14"/>
    <p:sldId id="269" r:id="rId15"/>
    <p:sldId id="270" r:id="rId16"/>
    <p:sldId id="27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1FA-5172-48FA-9452-D2F6356605A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3DCA-86D7-4E6E-81CD-EC7D1228F39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kaaloke/Berkeley-IBM-U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ickschem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haystack.org/tag/chilled" TargetMode="External"/><Relationship Id="rId7" Type="http://schemas.openxmlformats.org/officeDocument/2006/relationships/hyperlink" Target="https://project-haystack.org/tag/sens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-haystack.org/tag/temp" TargetMode="External"/><Relationship Id="rId5" Type="http://schemas.openxmlformats.org/officeDocument/2006/relationships/hyperlink" Target="https://project-haystack.org/tag/delta" TargetMode="External"/><Relationship Id="rId4" Type="http://schemas.openxmlformats.org/officeDocument/2006/relationships/hyperlink" Target="https://project-haystack.org/tag/wat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Alignment with Brick </a:t>
            </a:r>
            <a:r>
              <a:rPr lang="de-DE" dirty="0" smtClean="0"/>
              <a:t>Schema </a:t>
            </a:r>
            <a:r>
              <a:rPr lang="en-US" dirty="0" smtClean="0"/>
              <a:t>and Haystack Vocabulary,</a:t>
            </a:r>
          </a:p>
          <a:p>
            <a:r>
              <a:rPr lang="de-DE" dirty="0" smtClean="0"/>
              <a:t>Update on Feature of Interest </a:t>
            </a:r>
            <a:endParaRPr lang="en-US" dirty="0" smtClean="0"/>
          </a:p>
          <a:p>
            <a:r>
              <a:rPr lang="en-US" sz="2200" dirty="0" smtClean="0"/>
              <a:t>June 28, 2018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New: </a:t>
            </a:r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3" name="Picture 2" descr="D:\Work\Work on WoT Embedded Semantic Framework\Repositories\siemens-semantic-models\iot.schema.org\Haystack-iot.schema\Haystack-iotschema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00" y="1483200"/>
            <a:ext cx="6983419" cy="513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sensor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:Boiler a owl:Class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"Boiler"@en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</a:t>
            </a:r>
            <a:r>
              <a:rPr lang="en-US" sz="1800" dirty="0" err="1" smtClean="0"/>
              <a:t>bf:Tag</a:t>
            </a:r>
            <a:r>
              <a:rPr lang="en-US" sz="1800" dirty="0" smtClean="0"/>
              <a:t>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skos:definition</a:t>
            </a:r>
            <a:r>
              <a:rPr lang="en-US" sz="1800" dirty="0" smtClean="0"/>
              <a:t> ""@en ;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bf:usedBy</a:t>
            </a:r>
            <a:r>
              <a:rPr lang="en-US" sz="1800" dirty="0" smtClean="0"/>
              <a:t> </a:t>
            </a:r>
            <a:r>
              <a:rPr lang="en-US" sz="1800" dirty="0" err="1" smtClean="0"/>
              <a:t>brick:Boiler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brick:Boiler_On_Off_Status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brick:Boiler_Run_Time_Sensor</a:t>
            </a:r>
            <a:r>
              <a:rPr lang="en-US" sz="1800" dirty="0" smtClean="0"/>
              <a:t>,       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brick:Boiler_Start_Stop_Status</a:t>
            </a:r>
            <a:r>
              <a:rPr lang="en-US" sz="1800" dirty="0" smtClean="0"/>
              <a:t> .</a:t>
            </a:r>
          </a:p>
          <a:p>
            <a:pPr>
              <a:buNone/>
            </a:pPr>
            <a:r>
              <a:rPr lang="en-US" sz="1800" dirty="0" err="1" smtClean="0"/>
              <a:t>brick:Boiler_Run_Time_Sensor</a:t>
            </a:r>
            <a:r>
              <a:rPr lang="en-US" sz="1800" dirty="0" smtClean="0"/>
              <a:t> </a:t>
            </a:r>
            <a:r>
              <a:rPr lang="en-US" sz="1800" dirty="0" err="1" smtClean="0"/>
              <a:t>bf:usesTag</a:t>
            </a:r>
            <a:r>
              <a:rPr lang="en-US" sz="1800" dirty="0" smtClean="0"/>
              <a:t> :Boiler,        :Run,        :Sensor,        :Time 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Haystack defines more points for a Boiler than present in Brick, e.g. Brick does not define: </a:t>
            </a:r>
          </a:p>
          <a:p>
            <a:pPr lvl="1"/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sz="1600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{  "@context": [{"</a:t>
            </a:r>
            <a:r>
              <a:rPr lang="en-US" sz="1600" dirty="0" err="1" smtClean="0"/>
              <a:t>iot</a:t>
            </a:r>
            <a:r>
              <a:rPr lang="en-US" sz="1600" dirty="0" smtClean="0"/>
              <a:t>": "http://iotschema.org/",</a:t>
            </a:r>
          </a:p>
          <a:p>
            <a:pPr>
              <a:buNone/>
            </a:pPr>
            <a:r>
              <a:rPr lang="en-US" sz="1600" dirty="0" smtClean="0"/>
              <a:t>		         "</a:t>
            </a:r>
            <a:r>
              <a:rPr lang="en-US" sz="1600" dirty="0" err="1" smtClean="0"/>
              <a:t>festoPA</a:t>
            </a:r>
            <a:r>
              <a:rPr lang="en-US" sz="1600" dirty="0" smtClean="0"/>
              <a:t>":"http://example.com/FestoPA/"}  ],</a:t>
            </a:r>
          </a:p>
          <a:p>
            <a:pPr>
              <a:buNone/>
            </a:pPr>
            <a:r>
              <a:rPr lang="en-US" sz="1600" dirty="0" smtClean="0"/>
              <a:t>    "@type": [ "Thing", "</a:t>
            </a:r>
            <a:r>
              <a:rPr lang="en-US" sz="1600" dirty="0" err="1" smtClean="0"/>
              <a:t>iot:Pump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iot:Valve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iot:FloatSwitch</a:t>
            </a:r>
            <a:r>
              <a:rPr lang="en-US" sz="1600" dirty="0" smtClean="0"/>
              <a:t>", "</a:t>
            </a:r>
            <a:r>
              <a:rPr lang="en-US" sz="1600" dirty="0" err="1" smtClean="0"/>
              <a:t>iot:UltrasonicSensing</a:t>
            </a:r>
            <a:r>
              <a:rPr lang="en-US" sz="1600" dirty="0" smtClean="0"/>
              <a:t>“ ],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iot:isAssociatedWith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 : {"@id": "festoPA:FESTO-1", "@type":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iot:LiquidMixingSystem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600" dirty="0" smtClean="0"/>
              <a:t>    "name": "</a:t>
            </a:r>
            <a:r>
              <a:rPr lang="en-US" sz="1600" dirty="0" err="1" smtClean="0"/>
              <a:t>FestoLive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    "id": "</a:t>
            </a:r>
            <a:r>
              <a:rPr lang="en-US" sz="1600" dirty="0" err="1" smtClean="0"/>
              <a:t>urn:dev:wot:siemens:festolive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    "security": [{"scheme": "basic"}],</a:t>
            </a:r>
          </a:p>
          <a:p>
            <a:pPr>
              <a:buNone/>
            </a:pPr>
            <a:r>
              <a:rPr lang="en-US" sz="1600" dirty="0" smtClean="0"/>
              <a:t>    "properties": {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"</a:t>
            </a:r>
            <a:r>
              <a:rPr lang="en-US" sz="1600" dirty="0" err="1" smtClean="0"/>
              <a:t>PumpStatus</a:t>
            </a:r>
            <a:r>
              <a:rPr lang="en-US" sz="1600" dirty="0" smtClean="0"/>
              <a:t>": {</a:t>
            </a:r>
          </a:p>
          <a:p>
            <a:pPr>
              <a:buNone/>
            </a:pPr>
            <a:r>
              <a:rPr lang="en-US" sz="1600" dirty="0" smtClean="0"/>
              <a:t>            "@type": "</a:t>
            </a:r>
            <a:r>
              <a:rPr lang="en-US" sz="1600" dirty="0" err="1" smtClean="0"/>
              <a:t>iot:OperationStatus</a:t>
            </a:r>
            <a:r>
              <a:rPr lang="en-US" sz="1600" dirty="0" smtClean="0"/>
              <a:t>",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isPropertyOf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": {"@id": "festoPA:Pipe2", "@type": "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iot:LiquidPipe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600" dirty="0" smtClean="0"/>
              <a:t>            "type": "object",</a:t>
            </a:r>
          </a:p>
          <a:p>
            <a:pPr>
              <a:buNone/>
            </a:pPr>
            <a:r>
              <a:rPr lang="en-US" sz="1600" dirty="0" smtClean="0"/>
              <a:t>            "properties": {"</a:t>
            </a:r>
            <a:r>
              <a:rPr lang="en-US" sz="1600" dirty="0" err="1" smtClean="0"/>
              <a:t>PumpStatus</a:t>
            </a:r>
            <a:r>
              <a:rPr lang="en-US" sz="1600" dirty="0" smtClean="0"/>
              <a:t>": {"type": "boolean"}},</a:t>
            </a:r>
          </a:p>
          <a:p>
            <a:pPr>
              <a:buNone/>
            </a:pPr>
            <a:r>
              <a:rPr lang="en-US" sz="1600" dirty="0" smtClean="0"/>
              <a:t>            "writable": false, "observable": false,</a:t>
            </a:r>
          </a:p>
          <a:p>
            <a:pPr>
              <a:buNone/>
            </a:pPr>
            <a:r>
              <a:rPr lang="en-US" sz="1600" dirty="0" smtClean="0"/>
              <a:t>            "forms": [{  "</a:t>
            </a:r>
            <a:r>
              <a:rPr lang="en-US" sz="1600" dirty="0" err="1" smtClean="0"/>
              <a:t>href</a:t>
            </a:r>
            <a:r>
              <a:rPr lang="en-US" sz="1600" dirty="0" smtClean="0"/>
              <a:t>": "https://129.144.182.85/iot/api/devices/Festo/PumpStatus",</a:t>
            </a:r>
          </a:p>
          <a:p>
            <a:pPr>
              <a:buNone/>
            </a:pPr>
            <a:r>
              <a:rPr lang="en-US" sz="1600" dirty="0" smtClean="0"/>
              <a:t>                "</a:t>
            </a:r>
            <a:r>
              <a:rPr lang="en-US" sz="1600" dirty="0" err="1" smtClean="0"/>
              <a:t>mediaType</a:t>
            </a:r>
            <a:r>
              <a:rPr lang="en-US" sz="1600" dirty="0" smtClean="0"/>
              <a:t>": "application/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“   }]   }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 with Brick </a:t>
            </a:r>
            <a:r>
              <a:rPr lang="de-DE" dirty="0" smtClean="0"/>
              <a:t>Schema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smtClean="0"/>
              <a:t>Background:</a:t>
            </a:r>
          </a:p>
          <a:p>
            <a:pPr lvl="1"/>
            <a:r>
              <a:rPr lang="en-US" sz="2100" dirty="0" smtClean="0"/>
              <a:t>Aims to standardize semantic data models to unlock the value of data generated by building equipment.</a:t>
            </a:r>
          </a:p>
          <a:p>
            <a:pPr lvl="1"/>
            <a:r>
              <a:rPr lang="en-US" sz="2100" dirty="0" smtClean="0"/>
              <a:t>It is an open source initiative to enable Internet of Things applications.</a:t>
            </a:r>
          </a:p>
          <a:p>
            <a:pPr lvl="1"/>
            <a:r>
              <a:rPr lang="en-US" sz="2100" dirty="0" smtClean="0"/>
              <a:t>Applications include automation, control, energy, HVAC, lighting, and other environmental systems.</a:t>
            </a:r>
          </a:p>
          <a:p>
            <a:r>
              <a:rPr lang="en-US" sz="2500" dirty="0" smtClean="0"/>
              <a:t>Goal: </a:t>
            </a:r>
          </a:p>
          <a:p>
            <a:pPr lvl="1"/>
            <a:r>
              <a:rPr lang="en-US" sz="2100" dirty="0" smtClean="0"/>
              <a:t>propose a concept to integration Haystack model with iot.schema.org</a:t>
            </a:r>
          </a:p>
          <a:p>
            <a:r>
              <a:rPr lang="en-US" sz="2500" dirty="0" smtClean="0"/>
              <a:t>Review of existing schemas, which provide an RDF/OWL model for Haystack, and a proposal for the integration</a:t>
            </a:r>
          </a:p>
          <a:p>
            <a:endParaRPr lang="de-DE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Berkeley-IBM-UVA</a:t>
            </a:r>
            <a:br>
              <a:rPr lang="en-US" dirty="0" smtClean="0"/>
            </a:br>
            <a:r>
              <a:rPr lang="en-US" dirty="0" smtClean="0"/>
              <a:t>Model for Haystack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An RDF representation of Haystack tags and </a:t>
            </a:r>
            <a:r>
              <a:rPr lang="en-US" sz="2600" dirty="0" err="1" smtClean="0"/>
              <a:t>tagsets</a:t>
            </a:r>
            <a:endParaRPr lang="en-US" sz="2600" dirty="0"/>
          </a:p>
          <a:p>
            <a:r>
              <a:rPr lang="en-US" sz="2600" dirty="0" smtClean="0"/>
              <a:t>No schema available</a:t>
            </a:r>
          </a:p>
          <a:p>
            <a:r>
              <a:rPr lang="en-US" sz="2600" dirty="0" smtClean="0"/>
              <a:t>Example: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HaystackMarker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   "AHU"@en;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rdfs:seeAlso</a:t>
            </a:r>
            <a:r>
              <a:rPr lang="en-US" sz="1800" dirty="0" smtClean="0"/>
              <a:t>  &lt;http://project-haystack.org/tag/ahu&gt;;</a:t>
            </a:r>
          </a:p>
          <a:p>
            <a:pPr>
              <a:buNone/>
            </a:pPr>
            <a:r>
              <a:rPr lang="en-US" sz="1800" dirty="0" smtClean="0"/>
              <a:t>    :</a:t>
            </a:r>
            <a:r>
              <a:rPr lang="en-US" sz="1800" dirty="0" err="1" smtClean="0"/>
              <a:t>usedWith</a:t>
            </a:r>
            <a:r>
              <a:rPr lang="en-US" sz="1800" dirty="0" smtClean="0"/>
              <a:t>     :equip;</a:t>
            </a:r>
          </a:p>
          <a:p>
            <a:pPr>
              <a:buNone/>
            </a:pPr>
            <a:r>
              <a:rPr lang="en-US" sz="1800" dirty="0" smtClean="0"/>
              <a:t>    :</a:t>
            </a:r>
            <a:r>
              <a:rPr lang="en-US" sz="1800" dirty="0" err="1" smtClean="0"/>
              <a:t>usedWith</a:t>
            </a:r>
            <a:r>
              <a:rPr lang="en-US" sz="1800" dirty="0" smtClean="0"/>
              <a:t>     :rooftop.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ahu_set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HaystackMarkerSet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rdfs:label</a:t>
            </a:r>
            <a:r>
              <a:rPr lang="en-US" sz="1800" dirty="0" smtClean="0"/>
              <a:t>  "AHU set"@en.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:</a:t>
            </a:r>
            <a:r>
              <a:rPr lang="en-US" sz="1800" dirty="0" err="1" smtClean="0"/>
              <a:t>ahu_discharge_air_temp_sensor</a:t>
            </a:r>
            <a:r>
              <a:rPr lang="en-US" sz="1800" dirty="0" smtClean="0"/>
              <a:t>  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      :</a:t>
            </a:r>
            <a:r>
              <a:rPr lang="en-US" sz="1800" dirty="0" err="1" smtClean="0"/>
              <a:t>ahu_set</a:t>
            </a:r>
            <a:r>
              <a:rPr lang="en-US" sz="1800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owl:equivalentClass</a:t>
            </a:r>
            <a:r>
              <a:rPr lang="en-US" sz="1800" dirty="0" smtClean="0"/>
              <a:t> [ rdf:type owl:Class ; </a:t>
            </a:r>
            <a:r>
              <a:rPr lang="en-US" sz="1800" dirty="0" err="1" smtClean="0"/>
              <a:t>owl:intersectionOf</a:t>
            </a:r>
            <a:r>
              <a:rPr lang="en-US" sz="1800" dirty="0" smtClean="0"/>
              <a:t> ( 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</a:t>
            </a:r>
            <a:r>
              <a:rPr lang="en-US" sz="1800" dirty="0" err="1" smtClean="0"/>
              <a:t>ahu</a:t>
            </a:r>
            <a:r>
              <a:rPr lang="en-US" sz="1800" dirty="0" smtClean="0"/>
              <a:t>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:discharge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:air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:temp ]</a:t>
            </a:r>
          </a:p>
          <a:p>
            <a:pPr>
              <a:buNone/>
            </a:pPr>
            <a:r>
              <a:rPr lang="en-US" sz="1800" dirty="0" smtClean="0"/>
              <a:t>        [ rdf:type </a:t>
            </a:r>
            <a:r>
              <a:rPr lang="en-US" sz="1800" dirty="0" err="1" smtClean="0"/>
              <a:t>owl:Restriction</a:t>
            </a:r>
            <a:r>
              <a:rPr lang="en-US" sz="1800" dirty="0" smtClean="0"/>
              <a:t>; </a:t>
            </a:r>
            <a:r>
              <a:rPr lang="en-US" sz="1800" dirty="0" err="1" smtClean="0"/>
              <a:t>owl:onProperty</a:t>
            </a:r>
            <a:r>
              <a:rPr lang="en-US" sz="1800" dirty="0" smtClean="0"/>
              <a:t> :</a:t>
            </a:r>
            <a:r>
              <a:rPr lang="en-US" sz="1800" dirty="0" err="1" smtClean="0"/>
              <a:t>hasMarker</a:t>
            </a:r>
            <a:r>
              <a:rPr lang="en-US" sz="1800" dirty="0" smtClean="0"/>
              <a:t>; </a:t>
            </a:r>
            <a:r>
              <a:rPr lang="en-US" sz="1800" dirty="0" err="1" smtClean="0"/>
              <a:t>owl:someValuesFrom</a:t>
            </a:r>
            <a:r>
              <a:rPr lang="en-US" sz="1800" dirty="0" smtClean="0"/>
              <a:t> :sensor ]</a:t>
            </a:r>
          </a:p>
          <a:p>
            <a:pPr>
              <a:buNone/>
            </a:pPr>
            <a:r>
              <a:rPr lang="en-US" sz="1800" dirty="0" smtClean="0"/>
              <a:t>    ) ].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600" dirty="0" smtClean="0"/>
              <a:t>Source: </a:t>
            </a:r>
            <a:r>
              <a:rPr lang="en-US" sz="2600" dirty="0" smtClean="0">
                <a:hlinkClick r:id="rId2"/>
              </a:rPr>
              <a:t>https://github.com/arkaaloke/Berkeley-IBM-UVA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97988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076056" y="1412776"/>
            <a:ext cx="361074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RDF representation of Haystack tags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tagsets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Brick has additional tags and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tagsets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brick:AHU_Discharge_Air_Temperature_Sensor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bf:usesTag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:AHU,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:Air,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:Discharge,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:Sensor,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:Supply,       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:Temperature 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de-DE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http://brickschema.org/</a:t>
            </a:r>
            <a:r>
              <a:rPr lang="de-DE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412776"/>
            <a:ext cx="2163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iot:Capability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iot:FeatureOfInterest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30881" y="1867495"/>
            <a:ext cx="1878852" cy="1150188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24325"/>
            <a:ext cx="8229600" cy="11849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Equipment aligns to </a:t>
            </a:r>
            <a:r>
              <a:rPr lang="en-US" sz="1800" dirty="0" err="1" smtClean="0"/>
              <a:t>iot:FeatureOfInterest</a:t>
            </a:r>
            <a:r>
              <a:rPr lang="en-US" sz="1800" dirty="0" smtClean="0"/>
              <a:t> and </a:t>
            </a:r>
            <a:r>
              <a:rPr lang="en-US" sz="1800" dirty="0" err="1" smtClean="0"/>
              <a:t>iot:Capability</a:t>
            </a:r>
            <a:endParaRPr lang="en-US" sz="1800" dirty="0" smtClean="0"/>
          </a:p>
          <a:p>
            <a:r>
              <a:rPr lang="en-US" sz="1800" dirty="0" smtClean="0"/>
              <a:t>Example: Boiler equip </a:t>
            </a:r>
            <a:r>
              <a:rPr lang="en-US" sz="1800" dirty="0" smtClean="0">
                <a:sym typeface="Wingdings" pitchFamily="2" charset="2"/>
              </a:rPr>
              <a:t>Boiler as a Capability and </a:t>
            </a:r>
            <a:r>
              <a:rPr lang="en-US" sz="1800" dirty="0" err="1" smtClean="0"/>
              <a:t>FeatureOfInterest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Quantity is missing in Brick schema. A quantity is a measure of an observable phenomenon, that, when associated with something, becomes a property of that thing.</a:t>
            </a:r>
          </a:p>
          <a:p>
            <a:r>
              <a:rPr lang="en-US" sz="1800" dirty="0" smtClean="0"/>
              <a:t>Quantity is missing in Brick.</a:t>
            </a:r>
          </a:p>
          <a:p>
            <a:r>
              <a:rPr lang="en-US" sz="1800" dirty="0" smtClean="0"/>
              <a:t>Point, Measurement, and Quantity align to </a:t>
            </a:r>
            <a:r>
              <a:rPr lang="en-US" sz="1800" dirty="0" err="1" smtClean="0"/>
              <a:t>iot:InteractionPattern</a:t>
            </a:r>
            <a:endParaRPr lang="en-US" sz="1800" dirty="0" smtClean="0"/>
          </a:p>
          <a:p>
            <a:r>
              <a:rPr lang="en-US" sz="1800" dirty="0" smtClean="0"/>
              <a:t>Example: </a:t>
            </a:r>
            <a:r>
              <a:rPr lang="en-US" sz="1800" dirty="0" smtClean="0">
                <a:hlinkClick r:id="rId3"/>
              </a:rPr>
              <a:t>chilled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4"/>
              </a:rPr>
              <a:t>water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5"/>
              </a:rPr>
              <a:t>delta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6"/>
              </a:rPr>
              <a:t>temp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7"/>
              </a:rPr>
              <a:t>sensor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/>
              <a:t>InteractionPattern</a:t>
            </a:r>
            <a:r>
              <a:rPr lang="en-US" sz="1800" dirty="0" smtClean="0"/>
              <a:t>: </a:t>
            </a:r>
            <a:r>
              <a:rPr lang="en-US" sz="1800" dirty="0" err="1" smtClean="0"/>
              <a:t>ChilledWaterDeltaTemperature</a:t>
            </a:r>
            <a:r>
              <a:rPr lang="en-US" sz="1800" dirty="0" smtClean="0"/>
              <a:t> (Property)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>
            <a:off x="3995936" y="3323084"/>
            <a:ext cx="792088" cy="11140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7"/>
          <p:cNvSpPr/>
          <p:nvPr/>
        </p:nvSpPr>
        <p:spPr>
          <a:xfrm>
            <a:off x="3851920" y="4437112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8" name="Oval 9"/>
          <p:cNvSpPr/>
          <p:nvPr/>
        </p:nvSpPr>
        <p:spPr>
          <a:xfrm rot="2857712">
            <a:off x="3055864" y="3247749"/>
            <a:ext cx="2126201" cy="1512459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"/>
          <p:cNvSpPr txBox="1"/>
          <p:nvPr/>
        </p:nvSpPr>
        <p:spPr>
          <a:xfrm>
            <a:off x="5364088" y="4365104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iot:InteractionPattern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796" y="2083519"/>
            <a:ext cx="4620399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 iot.schema.org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81128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iot:DataSchema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 flipH="1">
            <a:off x="3563888" y="3501008"/>
            <a:ext cx="216024" cy="14401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31840" y="494116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6059854">
            <a:off x="2846363" y="3594437"/>
            <a:ext cx="1835823" cy="1729036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29614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Kind in Haystack defines a tag value type using a predefined string constant.</a:t>
            </a:r>
          </a:p>
          <a:p>
            <a:r>
              <a:rPr lang="en-US" sz="1800" dirty="0" smtClean="0"/>
              <a:t>Kind (</a:t>
            </a:r>
            <a:r>
              <a:rPr lang="en-US" sz="1800" dirty="0" err="1" smtClean="0"/>
              <a:t>DataSchema</a:t>
            </a:r>
            <a:r>
              <a:rPr lang="en-US" sz="1800" dirty="0" smtClean="0"/>
              <a:t>) is missing in Brick. </a:t>
            </a:r>
          </a:p>
          <a:p>
            <a:r>
              <a:rPr lang="en-US" sz="1800" dirty="0" smtClean="0"/>
              <a:t>For some points kind is missing in Haystack as well.</a:t>
            </a:r>
          </a:p>
          <a:p>
            <a:r>
              <a:rPr lang="en-US" sz="1800" dirty="0" smtClean="0"/>
              <a:t>Kind and Measurement align to </a:t>
            </a:r>
            <a:r>
              <a:rPr lang="en-US" sz="1800" dirty="0" err="1" smtClean="0"/>
              <a:t>iot:DataSchema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Old: </a:t>
            </a:r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Bildschirmpräsentation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iot.schema.org </vt:lpstr>
      <vt:lpstr>Alignment with Brick Schema</vt:lpstr>
      <vt:lpstr>Project Haystack </vt:lpstr>
      <vt:lpstr>Berkeley-IBM-UVA Model for Haystack</vt:lpstr>
      <vt:lpstr>Brick Schema</vt:lpstr>
      <vt:lpstr>Brick iot.schema.org Integration</vt:lpstr>
      <vt:lpstr>Brick iot.schema.org Integration</vt:lpstr>
      <vt:lpstr>Brick iot.schema.org Integration</vt:lpstr>
      <vt:lpstr>Old: Integration of Haystack vocabulary in iot.schema.org</vt:lpstr>
      <vt:lpstr>New: Integration of Haystack vocabulary in iot.schema.org</vt:lpstr>
      <vt:lpstr>Example</vt:lpstr>
      <vt:lpstr>Example</vt:lpstr>
      <vt:lpstr>Feature of Interest </vt:lpstr>
      <vt:lpstr>Feature Of Interest Pattern</vt:lpstr>
      <vt:lpstr>Thing Description Example</vt:lpstr>
      <vt:lpstr>Thank You!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z003j0hn</dc:creator>
  <cp:lastModifiedBy>Darko Anicic</cp:lastModifiedBy>
  <cp:revision>140</cp:revision>
  <dcterms:created xsi:type="dcterms:W3CDTF">2018-06-20T15:00:17Z</dcterms:created>
  <dcterms:modified xsi:type="dcterms:W3CDTF">2018-06-28T15:57:26Z</dcterms:modified>
</cp:coreProperties>
</file>