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0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33" d="100"/>
          <a:sy n="133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123D-5960-234A-AC3B-54483598DB36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FFB9-DFE9-0A45-AE22-A47902257D9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2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51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Update, learning</a:t>
            </a:r>
          </a:p>
          <a:p>
            <a:r>
              <a:rPr lang="en-US" dirty="0" smtClean="0"/>
              <a:t>Technical update</a:t>
            </a:r>
          </a:p>
          <a:p>
            <a:r>
              <a:rPr lang="en-US" dirty="0" smtClean="0"/>
              <a:t>Semantic </a:t>
            </a:r>
            <a:r>
              <a:rPr lang="en-US" dirty="0" err="1" smtClean="0"/>
              <a:t>Interops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Way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7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6"/>
            <a:ext cx="7886700" cy="1325563"/>
          </a:xfrm>
        </p:spPr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248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rototype website online</a:t>
            </a:r>
          </a:p>
          <a:p>
            <a:r>
              <a:rPr lang="en-US" dirty="0"/>
              <a:t>P</a:t>
            </a:r>
            <a:r>
              <a:rPr lang="en-US" dirty="0" smtClean="0"/>
              <a:t>rototype capability definitions in progress</a:t>
            </a:r>
          </a:p>
          <a:p>
            <a:r>
              <a:rPr lang="en-US" dirty="0"/>
              <a:t>W3C </a:t>
            </a:r>
            <a:r>
              <a:rPr lang="en-US" dirty="0" err="1"/>
              <a:t>Plugfest</a:t>
            </a:r>
            <a:r>
              <a:rPr lang="en-US" dirty="0"/>
              <a:t>; </a:t>
            </a:r>
            <a:r>
              <a:rPr lang="en-US" dirty="0" err="1"/>
              <a:t>iotschema</a:t>
            </a:r>
            <a:r>
              <a:rPr lang="en-US" dirty="0"/>
              <a:t> annotation </a:t>
            </a:r>
            <a:r>
              <a:rPr lang="en-US" dirty="0" smtClean="0"/>
              <a:t>used for </a:t>
            </a:r>
            <a:r>
              <a:rPr lang="en-US" dirty="0"/>
              <a:t>semantic discovery and interoperability</a:t>
            </a:r>
          </a:p>
          <a:p>
            <a:pPr lvl="1"/>
            <a:r>
              <a:rPr lang="en-US" dirty="0" smtClean="0"/>
              <a:t>November at TPAC, Burlingame and going forward</a:t>
            </a:r>
          </a:p>
          <a:p>
            <a:pPr lvl="1"/>
            <a:r>
              <a:rPr lang="en-US" dirty="0" smtClean="0"/>
              <a:t>Common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based semantic </a:t>
            </a:r>
            <a:r>
              <a:rPr lang="en-US" dirty="0"/>
              <a:t>annotation with target-specific protocol bindings</a:t>
            </a:r>
          </a:p>
          <a:p>
            <a:pPr lvl="1"/>
            <a:r>
              <a:rPr lang="en-US" dirty="0" smtClean="0"/>
              <a:t>Example TDs </a:t>
            </a:r>
            <a:r>
              <a:rPr lang="en-US" dirty="0"/>
              <a:t>for Philips Hue light (http/JSON), IKEA </a:t>
            </a:r>
            <a:r>
              <a:rPr lang="en-US" dirty="0" err="1"/>
              <a:t>Tradfri</a:t>
            </a:r>
            <a:r>
              <a:rPr lang="en-US" dirty="0"/>
              <a:t> light (</a:t>
            </a:r>
            <a:r>
              <a:rPr lang="en-US" dirty="0" err="1"/>
              <a:t>CoAP</a:t>
            </a:r>
            <a:r>
              <a:rPr lang="en-US" dirty="0"/>
              <a:t>/IPSO), IPSO Motion Sensor(http/</a:t>
            </a:r>
            <a:r>
              <a:rPr lang="en-US" dirty="0" err="1"/>
              <a:t>mqtt</a:t>
            </a:r>
            <a:r>
              <a:rPr lang="en-US" dirty="0"/>
              <a:t>), OCF Motion Sensor(</a:t>
            </a:r>
            <a:r>
              <a:rPr lang="en-US" dirty="0" err="1"/>
              <a:t>CoAP</a:t>
            </a:r>
            <a:r>
              <a:rPr lang="en-US" dirty="0" smtClean="0"/>
              <a:t>), etc.</a:t>
            </a:r>
          </a:p>
          <a:p>
            <a:pPr lvl="1"/>
            <a:r>
              <a:rPr lang="en-US" dirty="0" smtClean="0"/>
              <a:t>Learning, take-</a:t>
            </a:r>
            <a:r>
              <a:rPr lang="en-US" dirty="0" err="1" smtClean="0"/>
              <a:t>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03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1"/>
            <a:ext cx="7886700" cy="1325563"/>
          </a:xfrm>
        </p:spPr>
        <p:txBody>
          <a:bodyPr/>
          <a:lstStyle/>
          <a:p>
            <a:r>
              <a:rPr lang="en-US" dirty="0" smtClean="0"/>
              <a:t>Technical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8961"/>
            <a:ext cx="7886700" cy="47101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review </a:t>
            </a:r>
            <a:r>
              <a:rPr lang="mr-IN" dirty="0" smtClean="0"/>
              <a:t>–</a:t>
            </a:r>
            <a:r>
              <a:rPr lang="en-US" dirty="0" smtClean="0"/>
              <a:t> problem being solved</a:t>
            </a:r>
          </a:p>
          <a:p>
            <a:pPr lvl="1"/>
            <a:r>
              <a:rPr lang="en-US" dirty="0" err="1" smtClean="0"/>
              <a:t>schema.org</a:t>
            </a:r>
            <a:r>
              <a:rPr lang="en-US" dirty="0" smtClean="0"/>
              <a:t> type capability for connected things</a:t>
            </a:r>
          </a:p>
          <a:p>
            <a:pPr lvl="1"/>
            <a:r>
              <a:rPr lang="en-US" dirty="0" smtClean="0"/>
              <a:t>Starting with common descriptions of connected things</a:t>
            </a:r>
          </a:p>
          <a:p>
            <a:pPr lvl="1"/>
            <a:r>
              <a:rPr lang="en-US" dirty="0" smtClean="0"/>
              <a:t>What to do =&gt; how to do it, focus on "what to do"</a:t>
            </a:r>
          </a:p>
          <a:p>
            <a:r>
              <a:rPr lang="en-US" dirty="0" smtClean="0"/>
              <a:t>Design Pattern Review</a:t>
            </a:r>
          </a:p>
          <a:p>
            <a:pPr lvl="1"/>
            <a:r>
              <a:rPr lang="en-US" dirty="0" smtClean="0"/>
              <a:t>Classes: Capability</a:t>
            </a:r>
            <a:r>
              <a:rPr lang="en-US" dirty="0"/>
              <a:t>, Interaction, Data </a:t>
            </a:r>
            <a:r>
              <a:rPr lang="en-US" dirty="0" smtClean="0"/>
              <a:t>Item </a:t>
            </a:r>
          </a:p>
          <a:p>
            <a:pPr lvl="1"/>
            <a:r>
              <a:rPr lang="en-US" dirty="0" smtClean="0"/>
              <a:t>Interaction Types: Event, Action, Property </a:t>
            </a:r>
          </a:p>
          <a:p>
            <a:r>
              <a:rPr lang="en-US" dirty="0" smtClean="0"/>
              <a:t>Design </a:t>
            </a:r>
            <a:r>
              <a:rPr lang="en-US" dirty="0" smtClean="0"/>
              <a:t>Model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In prototype website a Capability currently does not show its Interaction Types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 smtClean="0"/>
              <a:t>of definitions</a:t>
            </a:r>
          </a:p>
          <a:p>
            <a:pPr lvl="1"/>
            <a:r>
              <a:rPr lang="en-US" dirty="0" smtClean="0"/>
              <a:t>Light, motion, temperature </a:t>
            </a:r>
          </a:p>
          <a:p>
            <a:pPr lvl="1"/>
            <a:r>
              <a:rPr lang="en-US" dirty="0" smtClean="0"/>
              <a:t>Granular capabilities for the light: switch, level, </a:t>
            </a:r>
            <a:r>
              <a:rPr lang="en-US" dirty="0" err="1" smtClean="0"/>
              <a:t>colorcontrol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5372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3835194" y="2929718"/>
            <a:ext cx="2756838" cy="71343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3853978" y="4360964"/>
            <a:ext cx="2756838" cy="71343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Scope in Data Models and Information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2419" y="3699073"/>
            <a:ext cx="2502040" cy="552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415" y="2308185"/>
            <a:ext cx="2502040" cy="552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084" y="5049400"/>
            <a:ext cx="904352" cy="552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2415" y="5054528"/>
            <a:ext cx="1031631" cy="552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3016" y="3685284"/>
            <a:ext cx="3198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W3C  </a:t>
            </a:r>
            <a:r>
              <a:rPr lang="en-US" b="1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Thing Description </a:t>
            </a:r>
            <a:r>
              <a:rPr lang="en-US" dirty="0" smtClean="0">
                <a:solidFill>
                  <a:schemeClr val="tx1"/>
                </a:solidFill>
              </a:rPr>
              <a:t>(Application </a:t>
            </a:r>
            <a:r>
              <a:rPr lang="en-US" dirty="0"/>
              <a:t>F</a:t>
            </a:r>
            <a:r>
              <a:rPr lang="en-US" dirty="0" smtClean="0">
                <a:solidFill>
                  <a:schemeClr val="tx1"/>
                </a:solidFill>
              </a:rPr>
              <a:t>acing </a:t>
            </a:r>
            <a:r>
              <a:rPr lang="en-US" dirty="0"/>
              <a:t>M</a:t>
            </a:r>
            <a:r>
              <a:rPr lang="en-US" dirty="0" smtClean="0">
                <a:solidFill>
                  <a:schemeClr val="tx1"/>
                </a:solidFill>
              </a:rPr>
              <a:t>edia </a:t>
            </a:r>
            <a:r>
              <a:rPr lang="en-US" dirty="0"/>
              <a:t>T</a:t>
            </a:r>
            <a:r>
              <a:rPr lang="en-US" dirty="0" smtClean="0">
                <a:solidFill>
                  <a:schemeClr val="tx1"/>
                </a:solidFill>
              </a:rPr>
              <a:t>ype)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6677" y="2261350"/>
            <a:ext cx="2953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iot.schema.org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Capabilities</a:t>
            </a:r>
            <a:r>
              <a:rPr lang="en-US" dirty="0" smtClean="0">
                <a:solidFill>
                  <a:schemeClr val="tx1"/>
                </a:solidFill>
              </a:rPr>
              <a:t> (Event, Action, Property)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3717" y="5136796"/>
            <a:ext cx="299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Specific </a:t>
            </a:r>
            <a:r>
              <a:rPr lang="en-US" i="1" dirty="0" smtClean="0">
                <a:solidFill>
                  <a:schemeClr val="tx1"/>
                </a:solidFill>
              </a:rPr>
              <a:t>Protocols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OCF, LWM2M, IPSO, </a:t>
            </a:r>
            <a:r>
              <a:rPr lang="en-US" b="1" dirty="0" err="1" smtClean="0">
                <a:solidFill>
                  <a:schemeClr val="tx1"/>
                </a:solidFill>
              </a:rPr>
              <a:t>dotdot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387612" y="2912032"/>
            <a:ext cx="1689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annotation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9386" y="4459266"/>
            <a:ext cx="140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Protocol Binding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93711" y="514942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601" y="2765148"/>
            <a:ext cx="1509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"What to do"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2902" y="4316077"/>
            <a:ext cx="174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"How to do it"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3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Capability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068" y="1927319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068" y="2766610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1709" y="2766610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InteractionPattern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4132" y="3914261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4132" y="4662277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4132" y="5375890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1371" y="2461123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1370" y="2766610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444844" y="2230746"/>
            <a:ext cx="0" cy="5358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297619" y="2918324"/>
            <a:ext cx="11040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41771" y="2628881"/>
            <a:ext cx="6096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5107260" y="2907086"/>
            <a:ext cx="1144111" cy="1123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41771" y="2617643"/>
            <a:ext cx="0" cy="3006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02309" y="3070037"/>
            <a:ext cx="0" cy="247030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4002309" y="4065975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2309" y="4813990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02309" y="5540343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1153" y="3025085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4883573" y="3254196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617394" y="3089069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6251370" y="1764367"/>
            <a:ext cx="2256229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schema:EntryPoint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883573" y="1910670"/>
            <a:ext cx="1367797" cy="541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89874" y="1927319"/>
            <a:ext cx="0" cy="83929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93719" y="1614131"/>
            <a:ext cx="123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schema:target</a:t>
            </a:r>
            <a:endParaRPr lang="en-US" sz="1400"/>
          </a:p>
        </p:txBody>
      </p: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2297619" y="2067794"/>
            <a:ext cx="1956865" cy="1123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0"/>
          </p:cNvCxnSpPr>
          <p:nvPr/>
        </p:nvCxnSpPr>
        <p:spPr>
          <a:xfrm flipH="1" flipV="1">
            <a:off x="4254484" y="2067794"/>
            <a:ext cx="1" cy="6988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24299" y="4204950"/>
            <a:ext cx="52191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18007" y="4662277"/>
            <a:ext cx="528208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61383" y="4028585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463157" y="447741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schema:Property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24299" y="5005035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24299" y="5521985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5785" y="3880547"/>
            <a:ext cx="2419880" cy="221045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1060" y="2731800"/>
            <a:ext cx="1787717" cy="38127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2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4" y="0"/>
            <a:ext cx="7886700" cy="1325563"/>
          </a:xfrm>
        </p:spPr>
        <p:txBody>
          <a:bodyPr/>
          <a:lstStyle/>
          <a:p>
            <a:r>
              <a:rPr lang="en-US" dirty="0" smtClean="0"/>
              <a:t>TD Example </a:t>
            </a:r>
            <a:r>
              <a:rPr lang="en-US" smtClean="0"/>
              <a:t>with annotation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914" y="979468"/>
            <a:ext cx="79282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"http://w3c.github.io/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wot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/w3c-wot-td-context.jsonld",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"http://w3c.github.io/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wot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/w3c-wot-common-context.jsonld",</a:t>
            </a:r>
          </a:p>
          <a:p>
            <a:r>
              <a:rPr lang="de-DE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 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/"}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base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://example.net:5683/",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type":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[ "Thing",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iot:temperatureCapability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 Sensor",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interaction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"@type": ["Property",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iot:temperatureProperty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inputData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 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field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"@type": [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iot:temperatureData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-50,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unit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"Celsius"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]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},</a:t>
            </a:r>
          </a:p>
        </p:txBody>
      </p:sp>
    </p:spTree>
    <p:extLst>
      <p:ext uri="{BB962C8B-B14F-4D97-AF65-F5344CB8AC3E}">
        <p14:creationId xmlns:p14="http://schemas.microsoft.com/office/powerpoint/2010/main" xmlns="" val="13906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Interoperability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5853"/>
            <a:ext cx="7886700" cy="4606348"/>
          </a:xfrm>
        </p:spPr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Interops</a:t>
            </a:r>
            <a:r>
              <a:rPr lang="en-US" dirty="0" smtClean="0"/>
              <a:t>: hands-on Interoperability testing of concrete implementations</a:t>
            </a:r>
          </a:p>
          <a:p>
            <a:r>
              <a:rPr lang="en-US" dirty="0" smtClean="0"/>
              <a:t>Across diverse device ecosystems; e.g. OCF, LWM2M/IPSO, Bluetooth, </a:t>
            </a:r>
            <a:r>
              <a:rPr lang="en-US" dirty="0" err="1" smtClean="0"/>
              <a:t>BACnet</a:t>
            </a:r>
            <a:r>
              <a:rPr lang="en-US" dirty="0" smtClean="0"/>
              <a:t>, </a:t>
            </a:r>
            <a:r>
              <a:rPr lang="en-US" dirty="0" err="1" smtClean="0"/>
              <a:t>Zigbee</a:t>
            </a:r>
            <a:r>
              <a:rPr lang="en-US" dirty="0" smtClean="0"/>
              <a:t>, Vendor systems, LAN and cloud integration</a:t>
            </a:r>
          </a:p>
          <a:p>
            <a:r>
              <a:rPr lang="en-US" dirty="0" smtClean="0"/>
              <a:t>Diverse approaches to semantic annotation, adaptation, translation</a:t>
            </a:r>
          </a:p>
          <a:p>
            <a:r>
              <a:rPr lang="en-US" dirty="0"/>
              <a:t>Collaboration with IRTF T2TRG WISHI</a:t>
            </a:r>
          </a:p>
          <a:p>
            <a:r>
              <a:rPr lang="en-US" dirty="0" smtClean="0"/>
              <a:t>Online and Face to Face</a:t>
            </a:r>
          </a:p>
          <a:p>
            <a:r>
              <a:rPr lang="en-US" dirty="0" smtClean="0"/>
              <a:t>IETF Hackathon events, Saturday and Sunday </a:t>
            </a:r>
          </a:p>
        </p:txBody>
      </p:sp>
    </p:spTree>
    <p:extLst>
      <p:ext uri="{BB962C8B-B14F-4D97-AF65-F5344CB8AC3E}">
        <p14:creationId xmlns:p14="http://schemas.microsoft.com/office/powerpoint/2010/main" xmlns="" val="4787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816"/>
            <a:ext cx="7886700" cy="1325563"/>
          </a:xfrm>
        </p:spPr>
        <p:txBody>
          <a:bodyPr/>
          <a:lstStyle/>
          <a:p>
            <a:r>
              <a:rPr lang="en-US" dirty="0" smtClean="0"/>
              <a:t>Way 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779"/>
            <a:ext cx="7886700" cy="51570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W3C (Web of Things) Community Group as venue</a:t>
            </a:r>
          </a:p>
          <a:p>
            <a:pPr lvl="1"/>
            <a:r>
              <a:rPr lang="en-US" dirty="0"/>
              <a:t>Starting in January</a:t>
            </a:r>
          </a:p>
          <a:p>
            <a:pPr lvl="1"/>
            <a:r>
              <a:rPr lang="en-US" dirty="0" smtClean="0"/>
              <a:t>Scope and charter update</a:t>
            </a:r>
          </a:p>
          <a:p>
            <a:pPr lvl="1"/>
            <a:r>
              <a:rPr lang="en-US" dirty="0" smtClean="0"/>
              <a:t>Governance process for </a:t>
            </a:r>
            <a:r>
              <a:rPr lang="en-US" dirty="0" smtClean="0"/>
              <a:t>publication</a:t>
            </a:r>
          </a:p>
          <a:p>
            <a:pPr lvl="1"/>
            <a:r>
              <a:rPr lang="en-US" dirty="0" smtClean="0"/>
              <a:t>Preparation of a </a:t>
            </a:r>
            <a:r>
              <a:rPr lang="en-US" dirty="0" err="1" smtClean="0"/>
              <a:t>PlugFest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workstreams</a:t>
            </a:r>
            <a:endParaRPr lang="en-US" dirty="0" smtClean="0"/>
          </a:p>
          <a:p>
            <a:pPr lvl="1"/>
            <a:r>
              <a:rPr lang="en-US" dirty="0" smtClean="0"/>
              <a:t>Core schema development and extension</a:t>
            </a:r>
          </a:p>
          <a:p>
            <a:pPr lvl="1"/>
            <a:r>
              <a:rPr lang="en-US" dirty="0" smtClean="0"/>
              <a:t>Schema publication</a:t>
            </a:r>
          </a:p>
          <a:p>
            <a:pPr lvl="1"/>
            <a:r>
              <a:rPr lang="en-US" dirty="0" smtClean="0"/>
              <a:t>Tools development </a:t>
            </a:r>
          </a:p>
          <a:p>
            <a:pPr lvl="1"/>
            <a:r>
              <a:rPr lang="en-US" dirty="0" smtClean="0"/>
              <a:t>Smart Home definitions</a:t>
            </a:r>
          </a:p>
          <a:p>
            <a:pPr lvl="1"/>
            <a:r>
              <a:rPr lang="en-US" dirty="0" smtClean="0"/>
              <a:t>Semantic Interop planning</a:t>
            </a:r>
          </a:p>
          <a:p>
            <a:r>
              <a:rPr lang="en-US" dirty="0" smtClean="0"/>
              <a:t>Monthly community teleconference for </a:t>
            </a:r>
            <a:r>
              <a:rPr lang="en-US" dirty="0" err="1" smtClean="0"/>
              <a:t>workstream</a:t>
            </a:r>
            <a:r>
              <a:rPr lang="en-US" dirty="0" smtClean="0"/>
              <a:t> sync-up </a:t>
            </a:r>
            <a:r>
              <a:rPr lang="mr-IN" dirty="0" smtClean="0"/>
              <a:t>–</a:t>
            </a:r>
            <a:r>
              <a:rPr lang="en-US" dirty="0" smtClean="0"/>
              <a:t> Starting January</a:t>
            </a:r>
          </a:p>
        </p:txBody>
      </p:sp>
    </p:spTree>
    <p:extLst>
      <p:ext uri="{BB962C8B-B14F-4D97-AF65-F5344CB8AC3E}">
        <p14:creationId xmlns:p14="http://schemas.microsoft.com/office/powerpoint/2010/main" xmlns="" val="204673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377</Words>
  <Application>Microsoft Office PowerPoint</Application>
  <PresentationFormat>Letter (8,5x11 Zoll)</PresentationFormat>
  <Paragraphs>106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iot.schema.org Community Update</vt:lpstr>
      <vt:lpstr>Contents</vt:lpstr>
      <vt:lpstr>Status Update</vt:lpstr>
      <vt:lpstr>Technical Update</vt:lpstr>
      <vt:lpstr>Layered Scope in Data Models and Information Models</vt:lpstr>
      <vt:lpstr>iotschema Capability Pattern</vt:lpstr>
      <vt:lpstr>TD Example with annotation</vt:lpstr>
      <vt:lpstr>Semantic Interoperability Testing</vt:lpstr>
      <vt:lpstr>Way Forward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Darko Anicic</cp:lastModifiedBy>
  <cp:revision>40</cp:revision>
  <dcterms:created xsi:type="dcterms:W3CDTF">2017-12-14T03:50:14Z</dcterms:created>
  <dcterms:modified xsi:type="dcterms:W3CDTF">2017-12-14T10:09:30Z</dcterms:modified>
</cp:coreProperties>
</file>