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373" r:id="rId3"/>
    <p:sldId id="377" r:id="rId4"/>
    <p:sldId id="388" r:id="rId5"/>
    <p:sldId id="380" r:id="rId6"/>
    <p:sldId id="374" r:id="rId7"/>
    <p:sldId id="390" r:id="rId8"/>
    <p:sldId id="392" r:id="rId9"/>
    <p:sldId id="387" r:id="rId10"/>
    <p:sldId id="389" r:id="rId11"/>
    <p:sldId id="391" r:id="rId12"/>
    <p:sldId id="32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3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>
      <p:cViewPr>
        <p:scale>
          <a:sx n="75" d="100"/>
          <a:sy n="75" d="100"/>
        </p:scale>
        <p:origin x="-122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1ED25-AA2C-4ABD-BAE6-D1F7315EB42F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789C-CD49-4935-8A58-A93B7068883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9B44-514A-4545-B333-DCF24CA6FFC4}" type="datetimeFigureOut">
              <a:rPr lang="de-DE" smtClean="0"/>
              <a:pPr/>
              <a:t>16.05.2018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58DD-985D-4165-8FB0-050B625658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Feature of Interest </a:t>
            </a:r>
            <a:endParaRPr lang="de-DE" sz="2400" dirty="0" smtClean="0"/>
          </a:p>
          <a:p>
            <a:r>
              <a:rPr lang="en-US" sz="2400" dirty="0" smtClean="0"/>
              <a:t>Haystack </a:t>
            </a:r>
            <a:r>
              <a:rPr lang="en-US" sz="2400" dirty="0" smtClean="0"/>
              <a:t>Vocabulary Alignment</a:t>
            </a:r>
            <a:endParaRPr lang="en-US" sz="2400" dirty="0" smtClean="0"/>
          </a:p>
          <a:p>
            <a:r>
              <a:rPr lang="en-US" sz="2400" dirty="0" smtClean="0"/>
              <a:t>May 17,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in </a:t>
            </a:r>
            <a:r>
              <a:rPr lang="en-US" sz="3200" dirty="0" smtClean="0"/>
              <a:t>Haystack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boiler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n-US" dirty="0" smtClean="0"/>
              <a:t>It is used to generate hot water or steam for heating. </a:t>
            </a:r>
          </a:p>
          <a:p>
            <a:pPr>
              <a:buNone/>
            </a:pPr>
            <a:r>
              <a:rPr lang="en-US" dirty="0" smtClean="0"/>
              <a:t>Equip level tags: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where</a:t>
            </a:r>
            <a:r>
              <a:rPr lang="en-US" sz="2500" dirty="0" smtClean="0"/>
              <a:t>: 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equipRef </a:t>
            </a:r>
            <a:r>
              <a:rPr lang="en-US" sz="2500" dirty="0" smtClean="0"/>
              <a:t>must reference parent plant if associated with a plant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what</a:t>
            </a:r>
            <a:r>
              <a:rPr lang="en-US" sz="25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hot water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r>
              <a:rPr lang="en-US" sz="2500" dirty="0" smtClean="0"/>
              <a:t> or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oil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gas</a:t>
            </a:r>
            <a:r>
              <a:rPr lang="en-US" sz="2500" dirty="0" smtClean="0"/>
              <a:t> </a:t>
            </a:r>
          </a:p>
          <a:p>
            <a:pPr>
              <a:buNone/>
            </a:pPr>
            <a:r>
              <a:rPr lang="en-US" dirty="0" smtClean="0"/>
              <a:t>Points associated with the boiler equip:</a:t>
            </a:r>
          </a:p>
          <a:p>
            <a:pPr lvl="1"/>
            <a:r>
              <a:rPr lang="en-US" sz="29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sensor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</a:t>
            </a:r>
            <a:r>
              <a:rPr lang="en-US" sz="3200" dirty="0" smtClean="0"/>
              <a:t>Boiler mapped </a:t>
            </a:r>
            <a:r>
              <a:rPr lang="en-US" sz="3200" dirty="0" smtClean="0"/>
              <a:t>to iot.schema.org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</a:t>
            </a:r>
            <a:r>
              <a:rPr lang="de-DE" dirty="0" smtClean="0"/>
              <a:t> </a:t>
            </a:r>
            <a:r>
              <a:rPr lang="de-DE" dirty="0" err="1" smtClean="0"/>
              <a:t>iot:CirculatePumpOff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</a:t>
            </a:r>
            <a:r>
              <a:rPr lang="de-DE" dirty="0" smtClean="0"/>
              <a:t> </a:t>
            </a:r>
            <a:r>
              <a:rPr lang="de-DE" dirty="0" err="1" smtClean="0"/>
              <a:t>iot:CondensatePumpOff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of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Haystack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iot.schema.org?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</a:t>
            </a:r>
            <a:r>
              <a:rPr lang="de-DE" dirty="0" smtClean="0"/>
              <a:t>of </a:t>
            </a:r>
            <a:r>
              <a:rPr lang="de-DE" dirty="0" smtClean="0"/>
              <a:t>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 for </a:t>
            </a:r>
            <a:r>
              <a:rPr lang="de-DE" sz="3200" dirty="0" smtClean="0"/>
              <a:t>Feature Of Interest Pattern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Binds Capability and Interaction Patterns to real-world objects</a:t>
            </a:r>
            <a:endParaRPr lang="en-US" sz="2000" dirty="0" smtClean="0"/>
          </a:p>
          <a:p>
            <a:r>
              <a:rPr lang="en-US" sz="2400" dirty="0" smtClean="0"/>
              <a:t>This provides information about the environment in which sensing/actuating is applied</a:t>
            </a:r>
          </a:p>
          <a:p>
            <a:r>
              <a:rPr lang="en-US" sz="2400" dirty="0" err="1" smtClean="0"/>
              <a:t>PlugFest</a:t>
            </a:r>
            <a:r>
              <a:rPr lang="en-US" sz="2400" dirty="0" smtClean="0"/>
              <a:t> use cases prove that the Feature of Interest (</a:t>
            </a:r>
            <a:r>
              <a:rPr lang="en-US" sz="2400" dirty="0" err="1" smtClean="0"/>
              <a:t>FoI</a:t>
            </a:r>
            <a:r>
              <a:rPr lang="en-US" sz="2400" dirty="0" smtClean="0"/>
              <a:t>) pattern is needed in iot.schema.org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of Interest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/>
              <a:t>	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iot:TemperatureSensing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iot:Capability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iot:providesInteractionPattern</a:t>
            </a:r>
            <a:r>
              <a:rPr lang="en-US" sz="1800" dirty="0" smtClean="0"/>
              <a:t>": [	{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“	}]</a:t>
            </a:r>
          </a:p>
          <a:p>
            <a:pPr>
              <a:buNone/>
            </a:pPr>
            <a:r>
              <a:rPr lang="en-US" sz="1800" dirty="0" smtClean="0"/>
              <a:t>	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iot:Property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iot:isPropertyOf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iot:providesOutputData</a:t>
            </a:r>
            <a:r>
              <a:rPr lang="en-US" sz="1800" dirty="0" smtClean="0"/>
              <a:t>": {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“	}</a:t>
            </a:r>
          </a:p>
          <a:p>
            <a:pPr>
              <a:buNone/>
            </a:pPr>
            <a:r>
              <a:rPr lang="en-US" sz="1800" dirty="0" smtClean="0"/>
              <a:t>    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"rdfs:subClassOf": { "@id": "iot:DataSchema" 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iot:hasFeatureOfInterest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iot:observedProperty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iot:Temperature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schema:propertyType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schema:unitCode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iot:TemperatureUnit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schema:minValue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schema:maxValue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 </a:t>
            </a:r>
            <a:r>
              <a:rPr lang="en-US" dirty="0" smtClean="0"/>
              <a:t>vocabulary in iot.schema.org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iot.schema.org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Aims to standardize </a:t>
            </a:r>
            <a:r>
              <a:rPr lang="en-US" sz="2500" dirty="0" smtClean="0"/>
              <a:t>semantic data models </a:t>
            </a:r>
            <a:r>
              <a:rPr lang="en-US" sz="2500" dirty="0" smtClean="0"/>
              <a:t>to </a:t>
            </a:r>
            <a:r>
              <a:rPr lang="en-US" sz="2500" dirty="0" smtClean="0"/>
              <a:t>unlock </a:t>
            </a:r>
            <a:r>
              <a:rPr lang="en-US" sz="2500" dirty="0" smtClean="0"/>
              <a:t>the value of </a:t>
            </a:r>
            <a:r>
              <a:rPr lang="en-US" sz="2500" dirty="0" smtClean="0"/>
              <a:t>data </a:t>
            </a:r>
            <a:r>
              <a:rPr lang="en-US" sz="2500" dirty="0" smtClean="0"/>
              <a:t>generated </a:t>
            </a:r>
            <a:r>
              <a:rPr lang="en-US" sz="2500" dirty="0" smtClean="0"/>
              <a:t>by </a:t>
            </a:r>
            <a:r>
              <a:rPr lang="en-US" sz="2500" dirty="0" smtClean="0"/>
              <a:t>building equipment.</a:t>
            </a:r>
          </a:p>
          <a:p>
            <a:r>
              <a:rPr lang="en-US" sz="2500" dirty="0" smtClean="0"/>
              <a:t>It is an open source initiative to enable Internet of Things applications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Applications include automation, control, energy, HVAC, lighting, and other environmental systems.</a:t>
            </a:r>
            <a:endParaRPr lang="de-DE" sz="25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Haystack</a:t>
            </a:r>
            <a:r>
              <a:rPr lang="de-DE" sz="3200" dirty="0" smtClean="0"/>
              <a:t> Model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entity</a:t>
            </a:r>
            <a:r>
              <a:rPr lang="en-US" sz="2500" dirty="0" smtClean="0"/>
              <a:t>: is </a:t>
            </a:r>
            <a:r>
              <a:rPr lang="en-US" sz="2500" dirty="0" smtClean="0"/>
              <a:t>an abstraction for some physical object in the real </a:t>
            </a:r>
            <a:r>
              <a:rPr lang="en-US" sz="2500" dirty="0" smtClean="0"/>
              <a:t>world, e.g.  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smtClean="0"/>
              <a:t>      sites</a:t>
            </a:r>
            <a:r>
              <a:rPr lang="en-US" sz="2500" dirty="0" smtClean="0"/>
              <a:t>, equipment, sensor </a:t>
            </a:r>
            <a:r>
              <a:rPr lang="en-US" sz="2500" dirty="0" smtClean="0"/>
              <a:t>points, </a:t>
            </a:r>
            <a:r>
              <a:rPr lang="en-US" sz="2500" dirty="0" smtClean="0"/>
              <a:t>etc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en-US" sz="2500" dirty="0" smtClean="0"/>
              <a:t>:</a:t>
            </a:r>
            <a:r>
              <a:rPr lang="en-US" sz="2500" dirty="0" smtClean="0"/>
              <a:t> is a name/value pair applied to an entity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sz="2500" dirty="0" smtClean="0"/>
              <a:t>: </a:t>
            </a:r>
            <a:r>
              <a:rPr lang="en-US" sz="2500" dirty="0" smtClean="0"/>
              <a:t>is </a:t>
            </a:r>
            <a:r>
              <a:rPr lang="en-US" sz="2500" dirty="0" smtClean="0"/>
              <a:t>a </a:t>
            </a:r>
            <a:r>
              <a:rPr lang="en-US" sz="2500" dirty="0" smtClean="0"/>
              <a:t>physical </a:t>
            </a:r>
            <a:r>
              <a:rPr lang="en-US" sz="2500" dirty="0" smtClean="0"/>
              <a:t>asset, e.g. </a:t>
            </a:r>
            <a:r>
              <a:rPr lang="en-US" sz="2500" dirty="0" smtClean="0"/>
              <a:t>AHU, boiler, or chiller. </a:t>
            </a:r>
            <a:r>
              <a:rPr lang="en-US" sz="2500" dirty="0" smtClean="0"/>
              <a:t>Can </a:t>
            </a:r>
            <a:r>
              <a:rPr lang="en-US" sz="2500" dirty="0" smtClean="0"/>
              <a:t>also be used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smtClean="0"/>
              <a:t>      to </a:t>
            </a:r>
            <a:r>
              <a:rPr lang="en-US" sz="2500" dirty="0" smtClean="0"/>
              <a:t>model a logical </a:t>
            </a:r>
            <a:r>
              <a:rPr lang="en-US" sz="2500" dirty="0" smtClean="0"/>
              <a:t>grouping, e.g. </a:t>
            </a:r>
            <a:r>
              <a:rPr lang="en-US" sz="2500" dirty="0" smtClean="0"/>
              <a:t>chiller plant.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sz="2500" dirty="0" smtClean="0"/>
              <a:t>: is </a:t>
            </a:r>
            <a:r>
              <a:rPr lang="en-US" sz="2500" dirty="0" smtClean="0"/>
              <a:t>typically a digital or analog sensor or </a:t>
            </a:r>
            <a:r>
              <a:rPr lang="en-US" sz="2500" dirty="0" smtClean="0"/>
              <a:t>actuator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en-US" sz="2100" dirty="0" smtClean="0"/>
              <a:t>: input, AI/BI, sensor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US" sz="2100" dirty="0" smtClean="0"/>
              <a:t>: output, AO/BO, actuator, command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100" dirty="0" smtClean="0"/>
              <a:t>: </a:t>
            </a:r>
            <a:r>
              <a:rPr lang="en-US" sz="2100" dirty="0" err="1" smtClean="0"/>
              <a:t>setpoint</a:t>
            </a:r>
            <a:r>
              <a:rPr lang="en-US" sz="2100" dirty="0" smtClean="0"/>
              <a:t>, internal control variable, schedule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kind</a:t>
            </a:r>
            <a:r>
              <a:rPr lang="en-US" sz="2500" dirty="0" smtClean="0"/>
              <a:t>: Defines </a:t>
            </a:r>
            <a:r>
              <a:rPr lang="en-US" sz="2500" dirty="0" smtClean="0"/>
              <a:t>a tag value </a:t>
            </a:r>
            <a:r>
              <a:rPr lang="en-US" sz="2500" dirty="0" smtClean="0"/>
              <a:t>type, e.g., number, </a:t>
            </a:r>
            <a:r>
              <a:rPr lang="en-US" sz="2500" dirty="0" err="1" smtClean="0"/>
              <a:t>bool</a:t>
            </a:r>
            <a:r>
              <a:rPr lang="en-US" sz="2500" dirty="0" smtClean="0"/>
              <a:t>, </a:t>
            </a:r>
            <a:r>
              <a:rPr lang="en-US" sz="2500" dirty="0" err="1" smtClean="0"/>
              <a:t>str</a:t>
            </a:r>
            <a:endParaRPr lang="en-US" sz="2500" dirty="0" smtClean="0"/>
          </a:p>
          <a:p>
            <a:pPr lvl="0"/>
            <a:r>
              <a:rPr lang="en-US" sz="2500" dirty="0" smtClean="0"/>
              <a:t> Multiple </a:t>
            </a:r>
            <a:r>
              <a:rPr lang="en-US" sz="2500" dirty="0" smtClean="0"/>
              <a:t>tags are used to model the role of a point: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where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discharge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exhaust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outside</a:t>
            </a:r>
            <a:endParaRPr lang="en-US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what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air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endParaRPr lang="en-US" sz="2100" dirty="0" smtClean="0"/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measurement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temp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  <a:endParaRPr lang="en-US" sz="2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iot.schema.org </vt:lpstr>
      <vt:lpstr>Feature of Interest </vt:lpstr>
      <vt:lpstr>Motivation for Feature Of Interest Pattern </vt:lpstr>
      <vt:lpstr>Feature Of Interest Pattern</vt:lpstr>
      <vt:lpstr>Feature of Interest Example</vt:lpstr>
      <vt:lpstr>Haystack vocabulary in iot.schema.org</vt:lpstr>
      <vt:lpstr>Project Haystack </vt:lpstr>
      <vt:lpstr>Haystack Model </vt:lpstr>
      <vt:lpstr>Integration of Haystack vocabulary in iot.schema.org</vt:lpstr>
      <vt:lpstr>Example: Boiler in Haystack</vt:lpstr>
      <vt:lpstr>Example: Boiler mapped to iot.schema.org</vt:lpstr>
      <vt:lpstr>Thank You!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lastModifiedBy>Darko Anicic</cp:lastModifiedBy>
  <cp:revision>901</cp:revision>
  <dcterms:created xsi:type="dcterms:W3CDTF">2017-03-03T08:21:10Z</dcterms:created>
  <dcterms:modified xsi:type="dcterms:W3CDTF">2018-05-16T16:47:33Z</dcterms:modified>
</cp:coreProperties>
</file>