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0" r:id="rId4"/>
    <p:sldId id="258" r:id="rId5"/>
    <p:sldId id="259" r:id="rId6"/>
    <p:sldId id="269" r:id="rId7"/>
    <p:sldId id="271" r:id="rId8"/>
    <p:sldId id="272" r:id="rId9"/>
    <p:sldId id="260" r:id="rId10"/>
    <p:sldId id="273" r:id="rId11"/>
    <p:sldId id="263" r:id="rId12"/>
    <p:sldId id="261" r:id="rId13"/>
    <p:sldId id="264" r:id="rId14"/>
    <p:sldId id="265" r:id="rId15"/>
    <p:sldId id="274" r:id="rId16"/>
    <p:sldId id="275" r:id="rId17"/>
    <p:sldId id="276" r:id="rId18"/>
    <p:sldId id="262" r:id="rId19"/>
    <p:sldId id="266" r:id="rId20"/>
    <p:sldId id="277" r:id="rId21"/>
    <p:sldId id="278" r:id="rId22"/>
    <p:sldId id="279" r:id="rId23"/>
    <p:sldId id="280" r:id="rId24"/>
    <p:sldId id="267" r:id="rId25"/>
    <p:sldId id="268" r:id="rId2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 varScale="1">
        <p:scale>
          <a:sx n="133" d="100"/>
          <a:sy n="133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0867-3B1E-4864-97E8-A2387D7895D2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6620-1C95-4E1D-9350-3C3DF880F97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7BC9-3D15-4567-9BE6-C1D8845E13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7BC9-3D15-4567-9BE6-C1D8845E13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65BB-C85C-0D4E-BC80-AF01B3174A9C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31D6-2382-B14B-82C0-103A02295D7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2005/Incubator/ssn/wiki/SSN_Skelet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t-schema-collab/iotschema/blob/master/shapes/interaction-patterns%20-%20shapes.jsonl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 Agenda</a:t>
            </a:r>
          </a:p>
          <a:p>
            <a:r>
              <a:rPr lang="en-US" dirty="0" smtClean="0"/>
              <a:t>April 19,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4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</a:t>
            </a:r>
            <a:r>
              <a:rPr lang="de-DE" dirty="0" smtClean="0"/>
              <a:t>Feature Of Interest Pattern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Binds Capability and Interaction Patterns to real-world objects</a:t>
            </a:r>
            <a:endParaRPr lang="en-US" sz="2000" dirty="0" smtClean="0"/>
          </a:p>
          <a:p>
            <a:r>
              <a:rPr lang="en-US" sz="2400" dirty="0" smtClean="0"/>
              <a:t>This provides information about the environment in which sensing/actuating is applied</a:t>
            </a:r>
          </a:p>
          <a:p>
            <a:r>
              <a:rPr lang="en-US" sz="2400" dirty="0" err="1" smtClean="0"/>
              <a:t>PlugFest</a:t>
            </a:r>
            <a:r>
              <a:rPr lang="en-US" sz="2400" dirty="0" smtClean="0"/>
              <a:t> use cases prove that the Feature of Interest (</a:t>
            </a:r>
            <a:r>
              <a:rPr lang="en-US" sz="2400" dirty="0" err="1" smtClean="0"/>
              <a:t>FoI</a:t>
            </a:r>
            <a:r>
              <a:rPr lang="en-US" sz="2400" dirty="0" smtClean="0"/>
              <a:t>) pattern is needed in iot.schema.org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of Interest concept, originally from the O&amp;M ontology</a:t>
            </a:r>
          </a:p>
          <a:p>
            <a:r>
              <a:rPr lang="en-US" dirty="0" smtClean="0"/>
              <a:t>Features </a:t>
            </a:r>
            <a:r>
              <a:rPr lang="en-US" dirty="0"/>
              <a:t>of Interest are entities in the real world that are the target of sensing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www.w3.org/2005/Incubator/ssn/wiki/SSN_Skeleton</a:t>
            </a:r>
            <a:endParaRPr lang="en-US" dirty="0" smtClean="0"/>
          </a:p>
          <a:p>
            <a:r>
              <a:rPr lang="en-US" dirty="0" smtClean="0"/>
              <a:t>Features of Interest have Observable Properties</a:t>
            </a:r>
          </a:p>
          <a:p>
            <a:r>
              <a:rPr lang="en-US" dirty="0" smtClean="0"/>
              <a:t>Observable Properties are observed by Sensors</a:t>
            </a:r>
          </a:p>
        </p:txBody>
      </p:sp>
    </p:spTree>
    <p:extLst>
      <p:ext uri="{BB962C8B-B14F-4D97-AF65-F5344CB8AC3E}">
        <p14:creationId xmlns:p14="http://schemas.microsoft.com/office/powerpoint/2010/main" xmlns="" val="49854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may be extended for actuators to act on properties of Features of Interest</a:t>
            </a:r>
          </a:p>
          <a:p>
            <a:r>
              <a:rPr lang="en-US" dirty="0" smtClean="0"/>
              <a:t>Use </a:t>
            </a:r>
            <a:r>
              <a:rPr lang="en-US" dirty="0"/>
              <a:t>property types like "</a:t>
            </a:r>
            <a:r>
              <a:rPr lang="en-US" dirty="0" err="1"/>
              <a:t>actsOn</a:t>
            </a:r>
            <a:r>
              <a:rPr lang="en-US" dirty="0"/>
              <a:t>" </a:t>
            </a:r>
            <a:r>
              <a:rPr lang="en-US" dirty="0" smtClean="0"/>
              <a:t>and "observes" to </a:t>
            </a:r>
            <a:r>
              <a:rPr lang="en-US" dirty="0"/>
              <a:t>describe the relationship between </a:t>
            </a:r>
            <a:r>
              <a:rPr lang="en-US" dirty="0" smtClean="0"/>
              <a:t>Capabilities </a:t>
            </a:r>
            <a:r>
              <a:rPr lang="en-US" dirty="0"/>
              <a:t>and </a:t>
            </a:r>
            <a:r>
              <a:rPr lang="en-US" dirty="0" smtClean="0"/>
              <a:t>Features of Interest</a:t>
            </a:r>
          </a:p>
          <a:p>
            <a:r>
              <a:rPr lang="en-US" dirty="0" smtClean="0"/>
              <a:t>Also need to relate </a:t>
            </a:r>
            <a:r>
              <a:rPr lang="en-US" dirty="0" err="1" smtClean="0"/>
              <a:t>FoI</a:t>
            </a:r>
            <a:r>
              <a:rPr lang="en-US" dirty="0" smtClean="0"/>
              <a:t> to other </a:t>
            </a:r>
            <a:r>
              <a:rPr lang="en-US" dirty="0" err="1" smtClean="0"/>
              <a:t>FoI</a:t>
            </a:r>
            <a:r>
              <a:rPr lang="en-US" dirty="0" smtClean="0"/>
              <a:t> in order to describe structural relationships</a:t>
            </a:r>
          </a:p>
          <a:p>
            <a:pPr lvl="1"/>
            <a:r>
              <a:rPr lang="en-US" dirty="0" smtClean="0"/>
              <a:t>A water valve is "</a:t>
            </a:r>
            <a:r>
              <a:rPr lang="en-US" dirty="0" err="1" smtClean="0"/>
              <a:t>partOf</a:t>
            </a:r>
            <a:r>
              <a:rPr lang="en-US" dirty="0" smtClean="0"/>
              <a:t>" a clothes washer</a:t>
            </a:r>
          </a:p>
          <a:p>
            <a:pPr lvl="1"/>
            <a:r>
              <a:rPr lang="en-US" dirty="0" smtClean="0"/>
              <a:t>More property types can be created to describe domain specific relationships</a:t>
            </a:r>
          </a:p>
        </p:txBody>
      </p:sp>
    </p:spTree>
    <p:extLst>
      <p:ext uri="{BB962C8B-B14F-4D97-AF65-F5344CB8AC3E}">
        <p14:creationId xmlns:p14="http://schemas.microsoft.com/office/powerpoint/2010/main" xmlns="" val="210795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536" y="125254"/>
            <a:ext cx="7886700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Capability </a:t>
            </a:r>
            <a:r>
              <a:rPr lang="en-US" dirty="0"/>
              <a:t>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9819" y="2097137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819" y="2936428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09460" y="2936428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1883" y="4084079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111" y="4609799"/>
            <a:ext cx="1727323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0111" y="5135519"/>
            <a:ext cx="1727323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9122" y="2320653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9121" y="2626140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1452595" y="2400564"/>
            <a:ext cx="0" cy="53586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305370" y="3088142"/>
            <a:ext cx="1104090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45" idx="1"/>
          </p:cNvCxnSpPr>
          <p:nvPr/>
        </p:nvCxnSpPr>
        <p:spPr>
          <a:xfrm flipV="1">
            <a:off x="5115011" y="3079190"/>
            <a:ext cx="1144110" cy="895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010060" y="3239856"/>
            <a:ext cx="0" cy="204737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1"/>
          </p:cNvCxnSpPr>
          <p:nvPr/>
        </p:nvCxnSpPr>
        <p:spPr>
          <a:xfrm>
            <a:off x="4010060" y="4235793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02242" y="4774902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02241" y="5292276"/>
            <a:ext cx="611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68904" y="3194903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acceptsInputData</a:t>
            </a:r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4891324" y="3424014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625145" y="3258887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providesInteractionPattern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259121" y="1625575"/>
            <a:ext cx="2256229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schema:EntryPoint</a:t>
            </a:r>
          </a:p>
        </p:txBody>
      </p:sp>
      <p:cxnSp>
        <p:nvCxnSpPr>
          <p:cNvPr id="43" name="Straight Arrow Connector 42"/>
          <p:cNvCxnSpPr>
            <a:endCxn id="42" idx="1"/>
          </p:cNvCxnSpPr>
          <p:nvPr/>
        </p:nvCxnSpPr>
        <p:spPr>
          <a:xfrm>
            <a:off x="4891324" y="1771878"/>
            <a:ext cx="1367797" cy="541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891324" y="1783116"/>
            <a:ext cx="6301" cy="1153313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lgDash"/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01470" y="1475339"/>
            <a:ext cx="123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schema:target</a:t>
            </a:r>
            <a:endParaRPr lang="en-US" sz="1400"/>
          </a:p>
        </p:txBody>
      </p:sp>
      <p:cxnSp>
        <p:nvCxnSpPr>
          <p:cNvPr id="53" name="Straight Arrow Connector 52"/>
          <p:cNvCxnSpPr>
            <a:endCxn id="4" idx="3"/>
          </p:cNvCxnSpPr>
          <p:nvPr/>
        </p:nvCxnSpPr>
        <p:spPr>
          <a:xfrm flipH="1">
            <a:off x="2305370" y="2237612"/>
            <a:ext cx="1956865" cy="1123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0"/>
          </p:cNvCxnSpPr>
          <p:nvPr/>
        </p:nvCxnSpPr>
        <p:spPr>
          <a:xfrm flipH="1" flipV="1">
            <a:off x="4262235" y="2237612"/>
            <a:ext cx="1" cy="69881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32050" y="4169028"/>
            <a:ext cx="521916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25758" y="4626355"/>
            <a:ext cx="528208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469134" y="3992663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1470908" y="4441497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schema:Property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32050" y="496911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32050" y="5486063"/>
            <a:ext cx="1705551" cy="303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3536" y="3844625"/>
            <a:ext cx="2419880" cy="221045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8811" y="2901618"/>
            <a:ext cx="1787717" cy="38127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59121" y="2927476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DataItem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7536" y="2591608"/>
            <a:ext cx="7715864" cy="1101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02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 Integration Patterns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1127" y="2496045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4217" y="249812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InteractionPattern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876678" y="2647759"/>
            <a:ext cx="857539" cy="208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5352" y="2498127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DataItem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5439768" y="2649841"/>
            <a:ext cx="805584" cy="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96235" y="1920366"/>
            <a:ext cx="146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acceptsInputData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018655" y="2149477"/>
            <a:ext cx="1677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providesOutputData</a:t>
            </a:r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2220067" y="2132187"/>
            <a:ext cx="2153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providesInteractionPattern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075857" y="3997993"/>
            <a:ext cx="1705551" cy="30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FeatureOfInterest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58141" y="3998668"/>
            <a:ext cx="1705551" cy="30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ObservableProperty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3781408" y="4149707"/>
            <a:ext cx="1076733" cy="67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77859" y="3855103"/>
            <a:ext cx="110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isPropertyOf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stCxn id="22" idx="0"/>
            <a:endCxn id="4" idx="2"/>
          </p:cNvCxnSpPr>
          <p:nvPr/>
        </p:nvCxnSpPr>
        <p:spPr>
          <a:xfrm flipH="1" flipV="1">
            <a:off x="2023903" y="2799472"/>
            <a:ext cx="904730" cy="119852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  <a:endCxn id="5" idx="2"/>
          </p:cNvCxnSpPr>
          <p:nvPr/>
        </p:nvCxnSpPr>
        <p:spPr>
          <a:xfrm flipH="1" flipV="1">
            <a:off x="4586993" y="2801554"/>
            <a:ext cx="1123924" cy="11971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0"/>
            <a:endCxn id="8" idx="2"/>
          </p:cNvCxnSpPr>
          <p:nvPr/>
        </p:nvCxnSpPr>
        <p:spPr>
          <a:xfrm flipV="1">
            <a:off x="5710917" y="2801554"/>
            <a:ext cx="1387211" cy="119711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182867" y="3392492"/>
            <a:ext cx="1439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isAssociatedWith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198312" y="2898516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actsOn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041150" y="3077893"/>
            <a:ext cx="837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observes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384786" y="3346591"/>
            <a:ext cx="162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isRepresentationOf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078034" y="5007709"/>
            <a:ext cx="1705551" cy="30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FeatureOfInterest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2" idx="0"/>
            <a:endCxn id="22" idx="2"/>
          </p:cNvCxnSpPr>
          <p:nvPr/>
        </p:nvCxnSpPr>
        <p:spPr>
          <a:xfrm flipH="1" flipV="1">
            <a:off x="2928633" y="4301420"/>
            <a:ext cx="2177" cy="70628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922043" y="4276572"/>
            <a:ext cx="1029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isFeatureOf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182307" y="4488251"/>
            <a:ext cx="769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isPartOf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777748" y="4709039"/>
            <a:ext cx="1185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</a:rPr>
              <a:t>isContainedIn</a:t>
            </a:r>
            <a:endParaRPr lang="en-US" sz="1400" dirty="0"/>
          </a:p>
        </p:txBody>
      </p:sp>
      <p:cxnSp>
        <p:nvCxnSpPr>
          <p:cNvPr id="60" name="Straight Arrow Connector 59"/>
          <p:cNvCxnSpPr>
            <a:stCxn id="63" idx="1"/>
            <a:endCxn id="52" idx="3"/>
          </p:cNvCxnSpPr>
          <p:nvPr/>
        </p:nvCxnSpPr>
        <p:spPr>
          <a:xfrm flipH="1">
            <a:off x="3783585" y="5159422"/>
            <a:ext cx="746326" cy="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29911" y="5007708"/>
            <a:ext cx="1705551" cy="30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LocationFeature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29911" y="5364762"/>
            <a:ext cx="1705551" cy="30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ComponentFeature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7492" y="3099686"/>
            <a:ext cx="1498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o</a:t>
            </a:r>
            <a:r>
              <a:rPr lang="en-US" sz="1400" dirty="0" err="1" smtClean="0">
                <a:solidFill>
                  <a:schemeClr val="tx1"/>
                </a:solidFill>
              </a:rPr>
              <a:t>bservedProperty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959806" y="2894570"/>
            <a:ext cx="1735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hasFeatureOfInterest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22" idx="0"/>
            <a:endCxn id="8" idx="2"/>
          </p:cNvCxnSpPr>
          <p:nvPr/>
        </p:nvCxnSpPr>
        <p:spPr>
          <a:xfrm flipV="1">
            <a:off x="2928633" y="2801554"/>
            <a:ext cx="4169495" cy="11964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0"/>
            <a:endCxn id="5" idx="2"/>
          </p:cNvCxnSpPr>
          <p:nvPr/>
        </p:nvCxnSpPr>
        <p:spPr>
          <a:xfrm flipV="1">
            <a:off x="2928633" y="2801554"/>
            <a:ext cx="1658360" cy="119643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674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Feature Of Interest Pattern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115616" y="213285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Capability</a:t>
            </a:r>
            <a:endParaRPr lang="de-DE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436096" y="39189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FeatureOfInterest</a:t>
            </a:r>
          </a:p>
        </p:txBody>
      </p:sp>
      <p:sp>
        <p:nvSpPr>
          <p:cNvPr id="7" name="Rechteck 6"/>
          <p:cNvSpPr/>
          <p:nvPr/>
        </p:nvSpPr>
        <p:spPr>
          <a:xfrm>
            <a:off x="5436096" y="213285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Property/Event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Gerade Verbindung mit Pfeil 21"/>
          <p:cNvCxnSpPr>
            <a:stCxn id="4" idx="3"/>
            <a:endCxn id="7" idx="1"/>
          </p:cNvCxnSpPr>
          <p:nvPr/>
        </p:nvCxnSpPr>
        <p:spPr>
          <a:xfrm>
            <a:off x="3059832" y="234888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48" idx="0"/>
            <a:endCxn id="7" idx="2"/>
          </p:cNvCxnSpPr>
          <p:nvPr/>
        </p:nvCxnSpPr>
        <p:spPr>
          <a:xfrm rot="5400000" flipH="1" flipV="1">
            <a:off x="3563888" y="1088740"/>
            <a:ext cx="1368152" cy="4320480"/>
          </a:xfrm>
          <a:prstGeom prst="bentConnector3">
            <a:avLst>
              <a:gd name="adj1" fmla="val 3692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8" idx="3"/>
            <a:endCxn id="5" idx="1"/>
          </p:cNvCxnSpPr>
          <p:nvPr/>
        </p:nvCxnSpPr>
        <p:spPr>
          <a:xfrm flipV="1">
            <a:off x="3059832" y="4135012"/>
            <a:ext cx="2376264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31840" y="4149080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>
                <a:solidFill>
                  <a:schemeClr val="accent6">
                    <a:lumMod val="75000"/>
                  </a:schemeClr>
                </a:solidFill>
              </a:rPr>
              <a:t>hasFeatureOfInterest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131840" y="2313747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providesInteractionPattern</a:t>
            </a:r>
            <a:endParaRPr lang="de-DE" sz="15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hteck 6"/>
          <p:cNvSpPr/>
          <p:nvPr/>
        </p:nvSpPr>
        <p:spPr>
          <a:xfrm>
            <a:off x="5436096" y="141277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Action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7141378" y="2853109"/>
            <a:ext cx="14046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dirty="0" err="1">
                <a:solidFill>
                  <a:schemeClr val="accent6">
                    <a:lumMod val="75000"/>
                  </a:schemeClr>
                </a:solidFill>
              </a:rPr>
              <a:t>actsOnProperty</a:t>
            </a:r>
            <a:endParaRPr lang="en-US" sz="15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Rechteck 4"/>
          <p:cNvSpPr/>
          <p:nvPr/>
        </p:nvSpPr>
        <p:spPr>
          <a:xfrm>
            <a:off x="1115616" y="393305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DataSchema</a:t>
            </a:r>
            <a:endParaRPr lang="de-DE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804248" y="2564904"/>
            <a:ext cx="2585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3" idx="3"/>
          </p:cNvCxnSpPr>
          <p:nvPr/>
        </p:nvCxnSpPr>
        <p:spPr>
          <a:xfrm flipV="1">
            <a:off x="2411760" y="1628800"/>
            <a:ext cx="4968552" cy="2016225"/>
          </a:xfrm>
          <a:prstGeom prst="bentConnector3">
            <a:avLst>
              <a:gd name="adj1" fmla="val 1046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01821" y="3645024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3452124" y="5373216"/>
            <a:ext cx="4248472" cy="72008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4"/>
          <p:cNvSpPr/>
          <p:nvPr/>
        </p:nvSpPr>
        <p:spPr>
          <a:xfrm>
            <a:off x="3596140" y="551723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iot.schema.org Class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rot="5400000" flipV="1">
            <a:off x="5864392" y="55172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80416" y="5517232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rdf:Property</a:t>
            </a:r>
            <a:endParaRPr lang="en-US" dirty="0"/>
          </a:p>
        </p:txBody>
      </p:sp>
      <p:cxnSp>
        <p:nvCxnSpPr>
          <p:cNvPr id="47" name="Shape 46"/>
          <p:cNvCxnSpPr/>
          <p:nvPr/>
        </p:nvCxnSpPr>
        <p:spPr>
          <a:xfrm rot="5400000">
            <a:off x="6487246" y="2377850"/>
            <a:ext cx="2650228" cy="86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380312" y="148478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7908900" y="2857386"/>
            <a:ext cx="9941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isActionOf</a:t>
            </a:r>
            <a:endParaRPr lang="en-US" sz="15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6481123" y="2854713"/>
            <a:ext cx="12443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isPropertyOf</a:t>
            </a:r>
            <a:r>
              <a:rPr lang="de-DE" sz="15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pPr algn="ctr"/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isEventOf</a:t>
            </a:r>
            <a:endParaRPr lang="en-US" sz="15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feld 29"/>
          <p:cNvSpPr txBox="1"/>
          <p:nvPr/>
        </p:nvSpPr>
        <p:spPr>
          <a:xfrm>
            <a:off x="3131840" y="3140968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observedProperty</a:t>
            </a:r>
            <a:r>
              <a:rPr lang="de-DE" sz="15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observedEvent</a:t>
            </a:r>
            <a:endParaRPr lang="de-DE" sz="15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Gewinkelte Verbindung 26"/>
          <p:cNvCxnSpPr>
            <a:endCxn id="33" idx="1"/>
          </p:cNvCxnSpPr>
          <p:nvPr/>
        </p:nvCxnSpPr>
        <p:spPr>
          <a:xfrm flipV="1">
            <a:off x="3203848" y="1628800"/>
            <a:ext cx="2232248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Feature Of Interest Integration Pattern</a:t>
            </a:r>
            <a:endParaRPr lang="de-DE" sz="3600" dirty="0"/>
          </a:p>
        </p:txBody>
      </p:sp>
      <p:sp>
        <p:nvSpPr>
          <p:cNvPr id="4" name="Rechteck 3"/>
          <p:cNvSpPr/>
          <p:nvPr/>
        </p:nvSpPr>
        <p:spPr>
          <a:xfrm>
            <a:off x="1115616" y="213285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Capability</a:t>
            </a:r>
            <a:endParaRPr lang="de-DE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436096" y="3918988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FeatureOfInterest</a:t>
            </a:r>
          </a:p>
        </p:txBody>
      </p:sp>
      <p:sp>
        <p:nvSpPr>
          <p:cNvPr id="7" name="Rechteck 6"/>
          <p:cNvSpPr/>
          <p:nvPr/>
        </p:nvSpPr>
        <p:spPr>
          <a:xfrm>
            <a:off x="5436096" y="213285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Property/Event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Gerade Verbindung mit Pfeil 21"/>
          <p:cNvCxnSpPr>
            <a:stCxn id="4" idx="3"/>
            <a:endCxn id="7" idx="1"/>
          </p:cNvCxnSpPr>
          <p:nvPr/>
        </p:nvCxnSpPr>
        <p:spPr>
          <a:xfrm>
            <a:off x="3059832" y="2348880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48" idx="0"/>
            <a:endCxn id="7" idx="2"/>
          </p:cNvCxnSpPr>
          <p:nvPr/>
        </p:nvCxnSpPr>
        <p:spPr>
          <a:xfrm rot="5400000" flipH="1" flipV="1">
            <a:off x="3563888" y="1088740"/>
            <a:ext cx="1368152" cy="4320480"/>
          </a:xfrm>
          <a:prstGeom prst="bentConnector3">
            <a:avLst>
              <a:gd name="adj1" fmla="val 3692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48" idx="3"/>
            <a:endCxn id="5" idx="1"/>
          </p:cNvCxnSpPr>
          <p:nvPr/>
        </p:nvCxnSpPr>
        <p:spPr>
          <a:xfrm flipV="1">
            <a:off x="3059832" y="4135012"/>
            <a:ext cx="2376264" cy="1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31840" y="4149080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>
                <a:solidFill>
                  <a:schemeClr val="accent6">
                    <a:lumMod val="75000"/>
                  </a:schemeClr>
                </a:solidFill>
              </a:rPr>
              <a:t>hasFeatureOfInterest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131840" y="3140968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observedProperty</a:t>
            </a:r>
            <a:r>
              <a:rPr lang="de-DE" sz="15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observedEvent</a:t>
            </a:r>
            <a:endParaRPr lang="de-DE" sz="15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131840" y="1988840"/>
            <a:ext cx="2304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providesInteractionPattern</a:t>
            </a:r>
            <a:endParaRPr lang="de-DE" sz="15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hteck 6"/>
          <p:cNvSpPr/>
          <p:nvPr/>
        </p:nvSpPr>
        <p:spPr>
          <a:xfrm>
            <a:off x="5436096" y="141277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Action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7141378" y="2853109"/>
            <a:ext cx="140468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dirty="0" err="1">
                <a:solidFill>
                  <a:schemeClr val="accent6">
                    <a:lumMod val="75000"/>
                  </a:schemeClr>
                </a:solidFill>
              </a:rPr>
              <a:t>actsOnProperty</a:t>
            </a:r>
            <a:endParaRPr lang="en-US" sz="15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Rechteck 4"/>
          <p:cNvSpPr/>
          <p:nvPr/>
        </p:nvSpPr>
        <p:spPr>
          <a:xfrm>
            <a:off x="1115616" y="3933056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DataSchema</a:t>
            </a:r>
            <a:endParaRPr lang="de-DE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804248" y="2564904"/>
            <a:ext cx="2585" cy="1368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6481123" y="2854713"/>
            <a:ext cx="12443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isPropertyOf</a:t>
            </a:r>
            <a:r>
              <a:rPr lang="de-DE" sz="15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pPr algn="ctr"/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isEventOf</a:t>
            </a:r>
            <a:endParaRPr lang="en-US" sz="15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hteck 6"/>
          <p:cNvSpPr/>
          <p:nvPr/>
        </p:nvSpPr>
        <p:spPr>
          <a:xfrm>
            <a:off x="1115616" y="1412776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Property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33" idx="1"/>
            <a:endCxn id="23" idx="3"/>
          </p:cNvCxnSpPr>
          <p:nvPr/>
        </p:nvCxnSpPr>
        <p:spPr>
          <a:xfrm flipH="1">
            <a:off x="3059832" y="1628800"/>
            <a:ext cx="237626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0"/>
            <a:endCxn id="23" idx="2"/>
          </p:cNvCxnSpPr>
          <p:nvPr/>
        </p:nvCxnSpPr>
        <p:spPr>
          <a:xfrm rot="16200000" flipV="1">
            <a:off x="4103948" y="-171400"/>
            <a:ext cx="288032" cy="4320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6"/>
          <p:cNvSpPr/>
          <p:nvPr/>
        </p:nvSpPr>
        <p:spPr>
          <a:xfrm>
            <a:off x="1115616" y="2780928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System</a:t>
            </a:r>
          </a:p>
        </p:txBody>
      </p:sp>
      <p:cxnSp>
        <p:nvCxnSpPr>
          <p:cNvPr id="40" name="Straight Arrow Connector 39"/>
          <p:cNvCxnSpPr>
            <a:stCxn id="4" idx="2"/>
            <a:endCxn id="38" idx="0"/>
          </p:cNvCxnSpPr>
          <p:nvPr/>
        </p:nvCxnSpPr>
        <p:spPr>
          <a:xfrm>
            <a:off x="2087724" y="256490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6"/>
          <p:cNvSpPr/>
          <p:nvPr/>
        </p:nvSpPr>
        <p:spPr>
          <a:xfrm>
            <a:off x="1115616" y="4725144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Observation</a:t>
            </a:r>
          </a:p>
        </p:txBody>
      </p:sp>
      <p:cxnSp>
        <p:nvCxnSpPr>
          <p:cNvPr id="58" name="Elbow Connector 57"/>
          <p:cNvCxnSpPr>
            <a:endCxn id="33" idx="3"/>
          </p:cNvCxnSpPr>
          <p:nvPr/>
        </p:nvCxnSpPr>
        <p:spPr>
          <a:xfrm flipV="1">
            <a:off x="2411760" y="1628800"/>
            <a:ext cx="4968552" cy="2016225"/>
          </a:xfrm>
          <a:prstGeom prst="bentConnector3">
            <a:avLst>
              <a:gd name="adj1" fmla="val 1046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01821" y="3645024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48" idx="2"/>
          </p:cNvCxnSpPr>
          <p:nvPr/>
        </p:nvCxnSpPr>
        <p:spPr>
          <a:xfrm flipV="1">
            <a:off x="2087724" y="43651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"/>
          <p:cNvSpPr/>
          <p:nvPr/>
        </p:nvSpPr>
        <p:spPr>
          <a:xfrm>
            <a:off x="5436096" y="4725144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FeatureOfInterest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stCxn id="68" idx="0"/>
          </p:cNvCxnSpPr>
          <p:nvPr/>
        </p:nvCxnSpPr>
        <p:spPr>
          <a:xfrm flipV="1">
            <a:off x="6408204" y="43651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3452124" y="5373216"/>
            <a:ext cx="4248472" cy="129614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6"/>
          <p:cNvSpPr/>
          <p:nvPr/>
        </p:nvSpPr>
        <p:spPr>
          <a:xfrm>
            <a:off x="3596140" y="6093296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SSN/SOSA Class</a:t>
            </a:r>
          </a:p>
        </p:txBody>
      </p:sp>
      <p:sp>
        <p:nvSpPr>
          <p:cNvPr id="73" name="Rechteck 4"/>
          <p:cNvSpPr/>
          <p:nvPr/>
        </p:nvSpPr>
        <p:spPr>
          <a:xfrm>
            <a:off x="3596140" y="5517232"/>
            <a:ext cx="19442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iot.schema.org Class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rot="5400000" flipV="1">
            <a:off x="5864392" y="55172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80416" y="5517232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 flipV="1">
            <a:off x="5864392" y="60840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80416" y="6084004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rdf:Property</a:t>
            </a:r>
            <a:endParaRPr lang="en-US" dirty="0"/>
          </a:p>
        </p:txBody>
      </p:sp>
      <p:cxnSp>
        <p:nvCxnSpPr>
          <p:cNvPr id="54" name="Shape 53"/>
          <p:cNvCxnSpPr>
            <a:endCxn id="5" idx="3"/>
          </p:cNvCxnSpPr>
          <p:nvPr/>
        </p:nvCxnSpPr>
        <p:spPr>
          <a:xfrm rot="5400000">
            <a:off x="6487246" y="2377850"/>
            <a:ext cx="2650228" cy="86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80312" y="1484784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5400000">
            <a:off x="7908900" y="2857386"/>
            <a:ext cx="99418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dirty="0" err="1" smtClean="0">
                <a:solidFill>
                  <a:schemeClr val="accent6">
                    <a:lumMod val="75000"/>
                  </a:schemeClr>
                </a:solidFill>
              </a:rPr>
              <a:t>isActionOf</a:t>
            </a:r>
            <a:endParaRPr lang="en-US" sz="1500" dirty="0" err="1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800" dirty="0" smtClean="0"/>
              <a:t>	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iot:TemperatureSensing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iot:Capability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iot:providesInteractionPattern</a:t>
            </a:r>
            <a:r>
              <a:rPr lang="en-US" sz="1800" dirty="0" smtClean="0"/>
              <a:t>": [	{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“	}]</a:t>
            </a:r>
          </a:p>
          <a:p>
            <a:pPr>
              <a:buNone/>
            </a:pPr>
            <a:r>
              <a:rPr lang="en-US" sz="1800" dirty="0" smtClean="0"/>
              <a:t>	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iot:Property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err="1" smtClean="0">
                <a:solidFill>
                  <a:srgbClr val="00B050"/>
                </a:solidFill>
              </a:rPr>
              <a:t>iot:isPropertyOf</a:t>
            </a:r>
            <a:r>
              <a:rPr lang="en-US" sz="1800" dirty="0" smtClean="0">
                <a:solidFill>
                  <a:srgbClr val="00B050"/>
                </a:solidFill>
              </a:rPr>
              <a:t>": {"@type": "</a:t>
            </a:r>
            <a:r>
              <a:rPr lang="en-US" sz="1800" dirty="0" err="1" smtClean="0">
                <a:solidFill>
                  <a:srgbClr val="00B050"/>
                </a:solidFill>
              </a:rPr>
              <a:t>iot:Room</a:t>
            </a:r>
            <a:r>
              <a:rPr lang="en-US" sz="1800" dirty="0" smtClean="0">
                <a:solidFill>
                  <a:srgbClr val="00B050"/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iot:providesOutputData</a:t>
            </a:r>
            <a:r>
              <a:rPr lang="en-US" sz="1800" dirty="0" smtClean="0"/>
              <a:t>": {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“	}</a:t>
            </a:r>
          </a:p>
          <a:p>
            <a:pPr>
              <a:buNone/>
            </a:pPr>
            <a:r>
              <a:rPr lang="en-US" sz="1800" dirty="0" smtClean="0"/>
              <a:t>    },  {</a:t>
            </a:r>
          </a:p>
          <a:p>
            <a:pPr>
              <a:buNone/>
            </a:pPr>
            <a:r>
              <a:rPr lang="en-US" sz="1800" dirty="0" smtClean="0"/>
              <a:t>		"@id": "</a:t>
            </a:r>
            <a:r>
              <a:rPr lang="en-US" sz="1800" dirty="0" err="1" smtClean="0"/>
              <a:t>iot:TemperatureData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rdfs:subClassOf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iot:DataSchema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err="1" smtClean="0">
                <a:solidFill>
                  <a:srgbClr val="00B050"/>
                </a:solidFill>
              </a:rPr>
              <a:t>iot:hasFeatureOfInterest</a:t>
            </a:r>
            <a:r>
              <a:rPr lang="en-US" sz="1800" dirty="0" smtClean="0">
                <a:solidFill>
                  <a:srgbClr val="00B050"/>
                </a:solidFill>
              </a:rPr>
              <a:t>": {"@type": "</a:t>
            </a:r>
            <a:r>
              <a:rPr lang="en-US" sz="1800" dirty="0" err="1" smtClean="0">
                <a:solidFill>
                  <a:srgbClr val="00B050"/>
                </a:solidFill>
              </a:rPr>
              <a:t>iot:Room</a:t>
            </a:r>
            <a:r>
              <a:rPr lang="en-US" sz="1800" dirty="0" smtClean="0">
                <a:solidFill>
                  <a:srgbClr val="00B050"/>
                </a:solidFill>
              </a:rPr>
              <a:t>"},</a:t>
            </a:r>
          </a:p>
          <a:p>
            <a:pPr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		"</a:t>
            </a:r>
            <a:r>
              <a:rPr lang="en-US" sz="1800" dirty="0" err="1" smtClean="0">
                <a:solidFill>
                  <a:srgbClr val="00B050"/>
                </a:solidFill>
              </a:rPr>
              <a:t>iot:observedProperty</a:t>
            </a:r>
            <a:r>
              <a:rPr lang="en-US" sz="1800" dirty="0" smtClean="0">
                <a:solidFill>
                  <a:srgbClr val="00B050"/>
                </a:solidFill>
              </a:rPr>
              <a:t>": "</a:t>
            </a:r>
            <a:r>
              <a:rPr lang="en-US" sz="1800" dirty="0" err="1" smtClean="0">
                <a:solidFill>
                  <a:srgbClr val="00B050"/>
                </a:solidFill>
              </a:rPr>
              <a:t>iot:Temperature</a:t>
            </a:r>
            <a:r>
              <a:rPr lang="en-US" sz="1800" dirty="0" smtClean="0">
                <a:solidFill>
                  <a:srgbClr val="00B050"/>
                </a:solidFill>
              </a:rPr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schema:propertyType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schema:unitCode</a:t>
            </a:r>
            <a:r>
              <a:rPr lang="en-US" sz="1800" dirty="0" smtClean="0"/>
              <a:t>": { "@id": "</a:t>
            </a:r>
            <a:r>
              <a:rPr lang="en-US" sz="1800" dirty="0" err="1" smtClean="0"/>
              <a:t>iot:TemperatureUnit</a:t>
            </a:r>
            <a:r>
              <a:rPr lang="en-US" sz="1800" dirty="0" smtClean="0"/>
              <a:t>" },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schema:minValue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",</a:t>
            </a:r>
          </a:p>
          <a:p>
            <a:pPr>
              <a:buNone/>
            </a:pPr>
            <a:r>
              <a:rPr lang="en-US" sz="1800" dirty="0" smtClean="0"/>
              <a:t>		"</a:t>
            </a:r>
            <a:r>
              <a:rPr lang="en-US" sz="1800" dirty="0" err="1" smtClean="0"/>
              <a:t>schema:maxValue</a:t>
            </a:r>
            <a:r>
              <a:rPr lang="en-US" sz="1800" dirty="0" smtClean="0"/>
              <a:t>": "</a:t>
            </a:r>
            <a:r>
              <a:rPr lang="en-US" sz="1800" dirty="0" err="1" smtClean="0"/>
              <a:t>schema:Float</a:t>
            </a:r>
            <a:r>
              <a:rPr lang="en-US" sz="1800" dirty="0" smtClean="0"/>
              <a:t>"</a:t>
            </a:r>
          </a:p>
          <a:p>
            <a:pPr>
              <a:buNone/>
            </a:pPr>
            <a:r>
              <a:rPr lang="en-US" sz="1800" dirty="0" smtClean="0"/>
              <a:t>    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starting set of property types for relations between capabilities and </a:t>
            </a:r>
            <a:r>
              <a:rPr lang="en-US" dirty="0" err="1" smtClean="0"/>
              <a:t>FoI</a:t>
            </a:r>
            <a:endParaRPr lang="en-US" dirty="0" smtClean="0"/>
          </a:p>
          <a:p>
            <a:r>
              <a:rPr lang="en-US" dirty="0" smtClean="0"/>
              <a:t>Create some definitions for Features of Interest in relevant application domains (smart home, automotive)</a:t>
            </a:r>
          </a:p>
          <a:p>
            <a:r>
              <a:rPr lang="en-US" dirty="0" smtClean="0"/>
              <a:t>Incorporate </a:t>
            </a:r>
            <a:r>
              <a:rPr lang="en-US" dirty="0" err="1" smtClean="0"/>
              <a:t>FoI</a:t>
            </a:r>
            <a:r>
              <a:rPr lang="en-US" dirty="0" smtClean="0"/>
              <a:t> and relation types into Thing Directories </a:t>
            </a:r>
          </a:p>
          <a:p>
            <a:pPr lvl="1"/>
            <a:r>
              <a:rPr lang="en-US" dirty="0" smtClean="0"/>
              <a:t>Add Semantic annotation for </a:t>
            </a:r>
            <a:r>
              <a:rPr lang="en-US" dirty="0" err="1" smtClean="0"/>
              <a:t>FoI</a:t>
            </a:r>
            <a:r>
              <a:rPr lang="en-US" dirty="0" smtClean="0"/>
              <a:t> on registration</a:t>
            </a:r>
          </a:p>
          <a:p>
            <a:pPr lvl="1"/>
            <a:r>
              <a:rPr lang="en-US" dirty="0" smtClean="0"/>
              <a:t>Enable semantic filter for </a:t>
            </a:r>
            <a:r>
              <a:rPr lang="en-US" dirty="0" err="1" smtClean="0"/>
              <a:t>FoI</a:t>
            </a:r>
            <a:r>
              <a:rPr lang="en-US" dirty="0" smtClean="0"/>
              <a:t> on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350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Shape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RDF Shape Constraints to define data shapes</a:t>
            </a:r>
          </a:p>
          <a:p>
            <a:r>
              <a:rPr lang="en-US" dirty="0" smtClean="0"/>
              <a:t>Common approaches have disadvantages</a:t>
            </a:r>
          </a:p>
          <a:p>
            <a:pPr lvl="1"/>
            <a:r>
              <a:rPr lang="en-US" dirty="0" err="1" smtClean="0"/>
              <a:t>PropertyValueSpecification</a:t>
            </a:r>
            <a:r>
              <a:rPr lang="en-US" dirty="0" smtClean="0"/>
              <a:t> (</a:t>
            </a:r>
            <a:r>
              <a:rPr lang="en-US" dirty="0" err="1" smtClean="0"/>
              <a:t>schema.org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JSON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46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HTML website</a:t>
            </a:r>
          </a:p>
          <a:p>
            <a:r>
              <a:rPr lang="en-US" dirty="0" smtClean="0"/>
              <a:t>Report out from WISHI </a:t>
            </a:r>
            <a:r>
              <a:rPr lang="en-US" dirty="0" err="1" smtClean="0"/>
              <a:t>plugfest</a:t>
            </a:r>
            <a:r>
              <a:rPr lang="en-US" dirty="0" smtClean="0"/>
              <a:t> at IETF 101</a:t>
            </a:r>
          </a:p>
          <a:p>
            <a:r>
              <a:rPr lang="en-US" dirty="0" smtClean="0"/>
              <a:t>Report out from </a:t>
            </a:r>
            <a:r>
              <a:rPr lang="en-US" dirty="0" err="1" smtClean="0"/>
              <a:t>plugfest</a:t>
            </a:r>
            <a:r>
              <a:rPr lang="en-US" dirty="0" smtClean="0"/>
              <a:t> at W3C </a:t>
            </a:r>
            <a:r>
              <a:rPr lang="en-US" dirty="0" err="1" smtClean="0"/>
              <a:t>WoT</a:t>
            </a:r>
            <a:r>
              <a:rPr lang="en-US" dirty="0" smtClean="0"/>
              <a:t> Prague</a:t>
            </a:r>
          </a:p>
          <a:p>
            <a:r>
              <a:rPr lang="en-US" dirty="0" smtClean="0"/>
              <a:t>Feature of Interest</a:t>
            </a:r>
          </a:p>
          <a:p>
            <a:r>
              <a:rPr lang="en-US" dirty="0" smtClean="0"/>
              <a:t>RDF shape constraints</a:t>
            </a:r>
          </a:p>
          <a:p>
            <a:r>
              <a:rPr lang="en-US" dirty="0" smtClean="0"/>
              <a:t>Charter update for </a:t>
            </a:r>
            <a:r>
              <a:rPr lang="en-US" dirty="0" err="1" smtClean="0"/>
              <a:t>WoT</a:t>
            </a:r>
            <a:r>
              <a:rPr lang="en-US" dirty="0" smtClean="0"/>
              <a:t> Community Group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851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Mixing Classes and Instances</a:t>
            </a:r>
            <a:br>
              <a:rPr lang="en-US" dirty="0" smtClean="0"/>
            </a:br>
            <a:r>
              <a:rPr lang="en-US" sz="2000" dirty="0" smtClean="0"/>
              <a:t>See Issue </a:t>
            </a:r>
            <a:r>
              <a:rPr lang="de-DE" sz="2000" dirty="0" smtClean="0"/>
              <a:t>#2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7" y="135948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iot.schema.org Example: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758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providesOutputData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8104" y="2556259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InteractionPattern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3419872" y="2826259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63888" y="284364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domainIncludes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758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08104" y="1772816"/>
            <a:ext cx="2592288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InteractionPattern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4" idx="1"/>
          </p:cNvCxnSpPr>
          <p:nvPr/>
        </p:nvCxnSpPr>
        <p:spPr>
          <a:xfrm>
            <a:off x="3419872" y="20428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3888" y="206020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subClassOf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3347700"/>
            <a:ext cx="231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is a class!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7584" y="3995772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MotionDetected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OperationStatus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8104" y="3995772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TemperatureData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StateData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StatusData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3"/>
            <a:endCxn id="29" idx="1"/>
          </p:cNvCxnSpPr>
          <p:nvPr/>
        </p:nvCxnSpPr>
        <p:spPr>
          <a:xfrm flipV="1">
            <a:off x="3419872" y="4751772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9872" y="4859868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providesOutputData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723964"/>
            <a:ext cx="598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appears to be an instance!- which is not 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Proposal: Using RDF Shapes in iot.schema.org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27584" y="1700808"/>
            <a:ext cx="2592288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Temperature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MotionDetected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OperationStatus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1700808"/>
            <a:ext cx="2592288" cy="15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TemperatureData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StateData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StatusData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19872" y="2420888"/>
            <a:ext cx="2088232" cy="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19872" y="2528984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providesOutputData</a:t>
            </a:r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3995936" y="206084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5576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08392" y="3501008"/>
            <a:ext cx="2592000" cy="1584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57803" y="4247716"/>
            <a:ext cx="2088232" cy="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47864" y="4355812"/>
            <a:ext cx="209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providesOutputData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584" y="4005064"/>
            <a:ext cx="24482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TemperatureShape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80112" y="4005064"/>
            <a:ext cx="244827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TemperatureDataShape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Rechteck 42"/>
          <p:cNvSpPr/>
          <p:nvPr/>
        </p:nvSpPr>
        <p:spPr>
          <a:xfrm>
            <a:off x="6300192" y="5589240"/>
            <a:ext cx="1800200" cy="86409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V="1">
            <a:off x="6584472" y="5733256"/>
            <a:ext cx="0" cy="36004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257" y="5733256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path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372200" y="6135487"/>
            <a:ext cx="432048" cy="21602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36192" y="603187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Temperature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>
                <a:solidFill>
                  <a:srgbClr val="0070C0"/>
                </a:solidFill>
              </a:rPr>
              <a:t>iotsh:TemperatureShape</a:t>
            </a:r>
            <a:r>
              <a:rPr lang="en-US" sz="1600" b="1" dirty="0" smtClean="0">
                <a:solidFill>
                  <a:srgbClr val="0070C0"/>
                </a:solidFill>
              </a:rPr>
              <a:t> a </a:t>
            </a:r>
            <a:r>
              <a:rPr lang="en-US" sz="1600" b="1" dirty="0" err="1" smtClean="0">
                <a:solidFill>
                  <a:srgbClr val="0070C0"/>
                </a:solidFill>
              </a:rPr>
              <a:t>sh:NodeShape</a:t>
            </a:r>
            <a:r>
              <a:rPr lang="en-US" sz="1600" b="1" dirty="0" smtClean="0">
                <a:solidFill>
                  <a:srgbClr val="0070C0"/>
                </a:solidFill>
              </a:rPr>
              <a:t> 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b="1" dirty="0" err="1" smtClean="0">
                <a:solidFill>
                  <a:srgbClr val="0070C0"/>
                </a:solidFill>
              </a:rPr>
              <a:t>sh:targetClass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iot:Temperature</a:t>
            </a:r>
            <a:r>
              <a:rPr lang="en-US" sz="1600" b="1" dirty="0" smtClean="0">
                <a:solidFill>
                  <a:srgbClr val="0070C0"/>
                </a:solidFill>
              </a:rPr>
              <a:t> 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sh:and</a:t>
            </a:r>
            <a:r>
              <a:rPr lang="en-US" sz="1600" dirty="0" smtClean="0"/>
              <a:t> ([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70C0"/>
                </a:solidFill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</a:rPr>
              <a:t>sh:path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iot:providesOutputData</a:t>
            </a:r>
            <a:r>
              <a:rPr lang="en-US" sz="1600" b="1" dirty="0" smtClean="0">
                <a:solidFill>
                  <a:srgbClr val="0070C0"/>
                </a:solidFill>
              </a:rPr>
              <a:t> 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sh:maxCount</a:t>
            </a:r>
            <a:r>
              <a:rPr lang="en-US" sz="1600" dirty="0" smtClean="0"/>
              <a:t> 1;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sh:node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iotsh:TemperatureDataShape</a:t>
            </a:r>
            <a:r>
              <a:rPr lang="en-US" sz="1600" b="1" dirty="0" smtClean="0">
                <a:solidFill>
                  <a:srgbClr val="0070C0"/>
                </a:solidFill>
              </a:rPr>
              <a:t> ;  </a:t>
            </a:r>
            <a:r>
              <a:rPr lang="en-US" sz="1600" dirty="0" smtClean="0"/>
              <a:t>];  ]</a:t>
            </a:r>
          </a:p>
          <a:p>
            <a:pPr>
              <a:buNone/>
            </a:pPr>
            <a:r>
              <a:rPr lang="en-US" sz="1600" dirty="0" smtClean="0"/>
              <a:t> [ </a:t>
            </a:r>
            <a:r>
              <a:rPr lang="en-US" sz="1600" dirty="0" err="1" smtClean="0"/>
              <a:t>sh:not</a:t>
            </a:r>
            <a:r>
              <a:rPr lang="en-US" sz="1600" dirty="0" smtClean="0"/>
              <a:t> [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sh:path</a:t>
            </a:r>
            <a:r>
              <a:rPr lang="en-US" sz="1600" dirty="0" smtClean="0"/>
              <a:t> </a:t>
            </a:r>
            <a:r>
              <a:rPr lang="en-US" sz="1600" dirty="0" err="1" smtClean="0"/>
              <a:t>iot:acceptsInputData</a:t>
            </a:r>
            <a:r>
              <a:rPr lang="en-US" sz="1600" dirty="0" smtClean="0"/>
              <a:t> 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 ;   ]];  ]</a:t>
            </a:r>
          </a:p>
          <a:p>
            <a:pPr>
              <a:buNone/>
            </a:pPr>
            <a:r>
              <a:rPr lang="en-US" sz="1600" dirty="0" smtClean="0"/>
              <a:t>[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sh:path</a:t>
            </a:r>
            <a:r>
              <a:rPr lang="en-US" sz="1600" dirty="0" smtClean="0"/>
              <a:t> </a:t>
            </a:r>
            <a:r>
              <a:rPr lang="en-US" sz="1600" dirty="0" err="1" smtClean="0"/>
              <a:t>iot:writable</a:t>
            </a:r>
            <a:r>
              <a:rPr lang="en-US" sz="1600" dirty="0" smtClean="0"/>
              <a:t> ;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1;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sh:maxCount</a:t>
            </a:r>
            <a:r>
              <a:rPr lang="en-US" sz="1600" dirty="0" smtClean="0"/>
              <a:t> 1;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sh:hasValue</a:t>
            </a:r>
            <a:r>
              <a:rPr lang="en-US" sz="1600" dirty="0" smtClean="0"/>
              <a:t> false ;  ]; ]).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Example: Temperature Data Shape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325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70C0"/>
                </a:solidFill>
              </a:rPr>
              <a:t>iotsh:TemperatureDataShape</a:t>
            </a:r>
            <a:r>
              <a:rPr lang="en-US" sz="1600" b="1" dirty="0" smtClean="0">
                <a:solidFill>
                  <a:srgbClr val="0070C0"/>
                </a:solidFill>
              </a:rPr>
              <a:t> a </a:t>
            </a:r>
            <a:r>
              <a:rPr lang="en-US" sz="1600" b="1" dirty="0" err="1" smtClean="0">
                <a:solidFill>
                  <a:srgbClr val="0070C0"/>
                </a:solidFill>
              </a:rPr>
              <a:t>sh:NodeShape</a:t>
            </a:r>
            <a:r>
              <a:rPr lang="en-US" sz="1600" b="1" dirty="0" smtClean="0">
                <a:solidFill>
                  <a:srgbClr val="0070C0"/>
                </a:solidFill>
              </a:rPr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sh:and</a:t>
            </a:r>
            <a:r>
              <a:rPr lang="en-US" sz="1600" dirty="0" smtClean="0"/>
              <a:t> ([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sh:path</a:t>
            </a:r>
            <a:r>
              <a:rPr lang="en-US" sz="1600" dirty="0" smtClean="0"/>
              <a:t> </a:t>
            </a:r>
            <a:r>
              <a:rPr lang="en-US" sz="1600" dirty="0" err="1" smtClean="0"/>
              <a:t>schema:propertyType</a:t>
            </a:r>
            <a:r>
              <a:rPr lang="en-US" sz="16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1; </a:t>
            </a:r>
            <a:r>
              <a:rPr lang="en-US" sz="1600" dirty="0" err="1" smtClean="0"/>
              <a:t>sh:maxCount</a:t>
            </a:r>
            <a:r>
              <a:rPr lang="en-US" sz="16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>
                <a:solidFill>
                  <a:srgbClr val="0070C0"/>
                </a:solidFill>
              </a:rPr>
              <a:t>sh:datatype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xsd:integer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;  ] ;  ]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[ 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sh:path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schema:minValue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1; </a:t>
            </a:r>
            <a:r>
              <a:rPr lang="en-US" sz="1600" dirty="0" err="1" smtClean="0"/>
              <a:t>sh:maxCount</a:t>
            </a:r>
            <a:r>
              <a:rPr lang="en-US" sz="16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sh:datatype</a:t>
            </a:r>
            <a:r>
              <a:rPr lang="en-US" sz="1600" dirty="0" smtClean="0"/>
              <a:t> </a:t>
            </a:r>
            <a:r>
              <a:rPr lang="en-US" sz="1600" dirty="0" err="1" smtClean="0"/>
              <a:t>xsd:integer</a:t>
            </a:r>
            <a:r>
              <a:rPr lang="en-US" sz="1600" dirty="0" smtClean="0"/>
              <a:t>;  ];  ]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[ 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sh:path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schema:maxValue</a:t>
            </a:r>
            <a:r>
              <a:rPr lang="en-US" sz="16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1; </a:t>
            </a:r>
            <a:r>
              <a:rPr lang="en-US" sz="1600" dirty="0" err="1" smtClean="0"/>
              <a:t>sh:maxCount</a:t>
            </a:r>
            <a:r>
              <a:rPr lang="en-US" sz="16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sh:datatype</a:t>
            </a:r>
            <a:r>
              <a:rPr lang="en-US" sz="1600" dirty="0" smtClean="0"/>
              <a:t> </a:t>
            </a:r>
            <a:r>
              <a:rPr lang="en-US" sz="1600" dirty="0" err="1" smtClean="0"/>
              <a:t>xsd:integer</a:t>
            </a:r>
            <a:r>
              <a:rPr lang="en-US" sz="1600" dirty="0" smtClean="0"/>
              <a:t>;  ];  ]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[ </a:t>
            </a:r>
            <a:r>
              <a:rPr lang="en-US" sz="1600" dirty="0" err="1" smtClean="0"/>
              <a:t>sh:property</a:t>
            </a:r>
            <a:r>
              <a:rPr lang="en-US" sz="1600" dirty="0" smtClean="0"/>
              <a:t> [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sh:path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schema:unitCode</a:t>
            </a:r>
            <a:r>
              <a:rPr lang="en-US" sz="1600" dirty="0" smtClean="0"/>
              <a:t> 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sh:minCount</a:t>
            </a:r>
            <a:r>
              <a:rPr lang="en-US" sz="1600" dirty="0" smtClean="0"/>
              <a:t> 1 ; </a:t>
            </a:r>
            <a:r>
              <a:rPr lang="en-US" sz="1600" dirty="0" err="1" smtClean="0"/>
              <a:t>sh:maxCount</a:t>
            </a:r>
            <a:r>
              <a:rPr lang="en-US" sz="1600" dirty="0" smtClean="0"/>
              <a:t> 1 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sh:in</a:t>
            </a:r>
            <a:r>
              <a:rPr lang="en-US" sz="1600" dirty="0" smtClean="0"/>
              <a:t> ( </a:t>
            </a:r>
            <a:r>
              <a:rPr lang="en-US" sz="1600" dirty="0" err="1" smtClean="0"/>
              <a:t>iot:Celsius</a:t>
            </a:r>
            <a:r>
              <a:rPr lang="en-US" sz="1600" dirty="0" smtClean="0"/>
              <a:t> </a:t>
            </a:r>
            <a:r>
              <a:rPr lang="en-US" sz="1600" dirty="0" err="1" smtClean="0"/>
              <a:t>iot:Kelvin</a:t>
            </a:r>
            <a:r>
              <a:rPr lang="en-US" sz="1600" dirty="0" smtClean="0"/>
              <a:t> </a:t>
            </a:r>
            <a:r>
              <a:rPr lang="en-US" sz="1600" dirty="0" err="1" smtClean="0"/>
              <a:t>iot:Fahrenheit</a:t>
            </a:r>
            <a:r>
              <a:rPr lang="en-US" sz="1600" dirty="0" smtClean="0"/>
              <a:t>);  ]; ] ).</a:t>
            </a:r>
            <a:endParaRPr lang="en-US" sz="1600" dirty="0"/>
          </a:p>
        </p:txBody>
      </p:sp>
      <p:sp>
        <p:nvSpPr>
          <p:cNvPr id="4" name="Horizontaler Bildlauf 3"/>
          <p:cNvSpPr/>
          <p:nvPr/>
        </p:nvSpPr>
        <p:spPr>
          <a:xfrm>
            <a:off x="4932040" y="2708920"/>
            <a:ext cx="3096344" cy="18002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Current proposal:</a:t>
            </a:r>
          </a:p>
          <a:p>
            <a:r>
              <a:rPr lang="en-US" sz="1200" dirty="0" smtClean="0">
                <a:hlinkClick r:id="rId2"/>
              </a:rPr>
              <a:t>https://github.com/iot-schema-collab/iotschema/blob/master/shapes/interaction-patterns%20-%20shapes.jsonld</a:t>
            </a:r>
            <a:r>
              <a:rPr lang="en-US" sz="1200" dirty="0" smtClean="0"/>
              <a:t> 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Charter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W3C Community Group Charter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WoT</a:t>
            </a:r>
            <a:r>
              <a:rPr lang="en-US" dirty="0" smtClean="0"/>
              <a:t> CG</a:t>
            </a:r>
          </a:p>
          <a:p>
            <a:pPr lvl="1"/>
            <a:r>
              <a:rPr lang="en-US" dirty="0" smtClean="0"/>
              <a:t>Incubate semantic definitions for </a:t>
            </a:r>
            <a:r>
              <a:rPr lang="en-US" dirty="0" err="1" smtClean="0"/>
              <a:t>iot.schema.org</a:t>
            </a:r>
            <a:endParaRPr lang="en-US" dirty="0" smtClean="0"/>
          </a:p>
          <a:p>
            <a:pPr lvl="1"/>
            <a:r>
              <a:rPr lang="en-US" dirty="0" smtClean="0"/>
              <a:t>Support multiple application domains, including connected home, automotive, industrial</a:t>
            </a:r>
          </a:p>
          <a:p>
            <a:pPr lvl="1"/>
            <a:r>
              <a:rPr lang="en-US" dirty="0" smtClean="0"/>
              <a:t>Community contribution process according to governing IPR policy of </a:t>
            </a:r>
            <a:r>
              <a:rPr lang="en-US" dirty="0" err="1" smtClean="0"/>
              <a:t>schema.org</a:t>
            </a:r>
            <a:r>
              <a:rPr lang="en-US" dirty="0" smtClean="0"/>
              <a:t> or W3C community groups</a:t>
            </a:r>
          </a:p>
          <a:p>
            <a:pPr lvl="1"/>
            <a:r>
              <a:rPr lang="en-US" dirty="0" smtClean="0"/>
              <a:t>Use the CG mailing list for community discussions and consensus process</a:t>
            </a:r>
          </a:p>
          <a:p>
            <a:pPr lvl="1"/>
            <a:r>
              <a:rPr lang="en-US" dirty="0" smtClean="0"/>
              <a:t>Detailed technical discussion will use </a:t>
            </a:r>
            <a:r>
              <a:rPr lang="en-US" dirty="0" err="1" smtClean="0"/>
              <a:t>github</a:t>
            </a:r>
            <a:r>
              <a:rPr lang="en-US" dirty="0" smtClean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xmlns="" val="1909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Get the </a:t>
            </a:r>
            <a:r>
              <a:rPr lang="en-US" dirty="0" err="1" smtClean="0"/>
              <a:t>WoT</a:t>
            </a:r>
            <a:r>
              <a:rPr lang="en-US" dirty="0" smtClean="0"/>
              <a:t> CG Charter approved</a:t>
            </a:r>
          </a:p>
          <a:p>
            <a:r>
              <a:rPr lang="en-US" dirty="0"/>
              <a:t>Update the base model to include </a:t>
            </a:r>
            <a:r>
              <a:rPr lang="en-US" dirty="0" err="1"/>
              <a:t>dataItem</a:t>
            </a:r>
            <a:r>
              <a:rPr lang="en-US" dirty="0"/>
              <a:t> and Feature of Interest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dataItem</a:t>
            </a:r>
            <a:r>
              <a:rPr lang="en-US" dirty="0" smtClean="0"/>
              <a:t> constraint mechanisms</a:t>
            </a:r>
            <a:endParaRPr lang="en-US" dirty="0"/>
          </a:p>
          <a:p>
            <a:r>
              <a:rPr lang="en-US" dirty="0"/>
              <a:t>Create prototypes for Feature of Interest definitions</a:t>
            </a:r>
          </a:p>
          <a:p>
            <a:r>
              <a:rPr lang="en-US" dirty="0" smtClean="0"/>
              <a:t>Set up process and work area for incoming definitions</a:t>
            </a:r>
          </a:p>
          <a:p>
            <a:r>
              <a:rPr lang="en-US" dirty="0" smtClean="0"/>
              <a:t>Continue to develop tools</a:t>
            </a:r>
          </a:p>
          <a:p>
            <a:r>
              <a:rPr lang="en-US" dirty="0" smtClean="0"/>
              <a:t>Develop user guidance documentation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95583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Website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iotschema.org</a:t>
            </a:r>
            <a:endParaRPr lang="en-US" dirty="0" smtClean="0"/>
          </a:p>
          <a:p>
            <a:r>
              <a:rPr lang="en-US" dirty="0" smtClean="0"/>
              <a:t>adapted the </a:t>
            </a:r>
            <a:r>
              <a:rPr lang="en-US" dirty="0" err="1" smtClean="0"/>
              <a:t>schema.org</a:t>
            </a:r>
            <a:r>
              <a:rPr lang="en-US" dirty="0" smtClean="0"/>
              <a:t> HTML tools</a:t>
            </a:r>
          </a:p>
          <a:p>
            <a:r>
              <a:rPr lang="en-US" dirty="0" smtClean="0"/>
              <a:t>still a little rough but </a:t>
            </a:r>
            <a:r>
              <a:rPr lang="en-US" dirty="0" err="1" smtClean="0"/>
              <a:t>browseable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5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WISHI Semantic Interop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WISHI sponsored at IETF 101 Hackathon</a:t>
            </a:r>
          </a:p>
          <a:p>
            <a:r>
              <a:rPr lang="en-US" dirty="0" smtClean="0"/>
              <a:t>Focus on Semantic Interoperability and Discovery</a:t>
            </a:r>
          </a:p>
          <a:p>
            <a:r>
              <a:rPr lang="en-US" dirty="0" smtClean="0"/>
              <a:t>Participants from Samsung, Ericsson, </a:t>
            </a:r>
            <a:r>
              <a:rPr lang="en-US" dirty="0" err="1" smtClean="0"/>
              <a:t>Eurecom</a:t>
            </a:r>
            <a:r>
              <a:rPr lang="en-US" dirty="0" smtClean="0"/>
              <a:t>, Siemens, </a:t>
            </a:r>
            <a:r>
              <a:rPr lang="en-US" dirty="0" err="1" smtClean="0"/>
              <a:t>Acklio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 err="1" smtClean="0"/>
              <a:t>WoT</a:t>
            </a:r>
            <a:r>
              <a:rPr lang="en-US" dirty="0" smtClean="0"/>
              <a:t> infrastructure, LWM2M, OCF, and vendor specific e.g. Philips Hue</a:t>
            </a:r>
          </a:p>
          <a:p>
            <a:r>
              <a:rPr lang="en-US" dirty="0" smtClean="0"/>
              <a:t>Used a Thing Directory and </a:t>
            </a:r>
            <a:r>
              <a:rPr lang="en-US" dirty="0" err="1" smtClean="0"/>
              <a:t>WoT</a:t>
            </a:r>
            <a:r>
              <a:rPr lang="en-US" dirty="0" smtClean="0"/>
              <a:t> Thing Description with semantic annotation from the </a:t>
            </a:r>
            <a:r>
              <a:rPr lang="en-US" dirty="0" err="1" smtClean="0"/>
              <a:t>iot.schema.org</a:t>
            </a:r>
            <a:r>
              <a:rPr lang="en-US" dirty="0" smtClean="0"/>
              <a:t> prototype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291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Web of Things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conjunction with </a:t>
            </a:r>
            <a:r>
              <a:rPr lang="en-US" dirty="0" err="1" smtClean="0"/>
              <a:t>WoT</a:t>
            </a:r>
            <a:r>
              <a:rPr lang="en-US" dirty="0" smtClean="0"/>
              <a:t> F2F in Prague</a:t>
            </a:r>
          </a:p>
          <a:p>
            <a:r>
              <a:rPr lang="en-US" dirty="0" smtClean="0"/>
              <a:t>Focus on semantic annotation, protocol binding, and interaction through proxy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smtClean="0"/>
              <a:t>Included automotive domain</a:t>
            </a:r>
          </a:p>
          <a:p>
            <a:r>
              <a:rPr lang="en-US" dirty="0" smtClean="0"/>
              <a:t>Used </a:t>
            </a:r>
            <a:r>
              <a:rPr lang="en-US" dirty="0"/>
              <a:t>Thing Directory and </a:t>
            </a:r>
            <a:r>
              <a:rPr lang="en-US" dirty="0" err="1"/>
              <a:t>WoT</a:t>
            </a:r>
            <a:r>
              <a:rPr lang="en-US" dirty="0"/>
              <a:t> Thing Description with semantic annotation from the </a:t>
            </a:r>
            <a:r>
              <a:rPr lang="en-US" dirty="0" err="1"/>
              <a:t>iot.schema.org</a:t>
            </a:r>
            <a:r>
              <a:rPr lang="en-US" dirty="0"/>
              <a:t> prototype definitions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99008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</a:t>
            </a:r>
            <a:r>
              <a:rPr lang="en-US" dirty="0" err="1" smtClean="0"/>
              <a:t>Plugfests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Directory-based discovery using semantic annotation and queries is a workable method</a:t>
            </a:r>
          </a:p>
          <a:p>
            <a:r>
              <a:rPr lang="en-US" dirty="0" smtClean="0"/>
              <a:t>Ease of use for developers is very important</a:t>
            </a:r>
          </a:p>
          <a:p>
            <a:pPr lvl="1"/>
            <a:r>
              <a:rPr lang="en-US" dirty="0" smtClean="0"/>
              <a:t>Simplified conceptual models for annotation and discovery are helpful </a:t>
            </a:r>
            <a:r>
              <a:rPr lang="mr-IN" dirty="0" smtClean="0"/>
              <a:t>–</a:t>
            </a:r>
            <a:r>
              <a:rPr lang="en-US" dirty="0" smtClean="0"/>
              <a:t> simple semantic categories</a:t>
            </a:r>
          </a:p>
          <a:p>
            <a:pPr lvl="1"/>
            <a:r>
              <a:rPr lang="en-US" dirty="0" smtClean="0"/>
              <a:t>Ease the learning curve for domain experts creating new definitions </a:t>
            </a:r>
          </a:p>
          <a:p>
            <a:r>
              <a:rPr lang="en-US" dirty="0" smtClean="0"/>
              <a:t>Breadth of definitions and models is expected</a:t>
            </a:r>
          </a:p>
          <a:p>
            <a:r>
              <a:rPr lang="en-US" dirty="0" smtClean="0"/>
              <a:t>Feature of Interest modeling is a clear gap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79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new in iot.schema.org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3100" dirty="0" smtClean="0"/>
              <a:t>In preparation to W3C WoT </a:t>
            </a:r>
            <a:r>
              <a:rPr lang="en-US" sz="3100" dirty="0" err="1" smtClean="0"/>
              <a:t>PlugFest</a:t>
            </a:r>
            <a:r>
              <a:rPr lang="en-US" sz="3100" dirty="0" smtClean="0"/>
              <a:t> -</a:t>
            </a:r>
            <a:endParaRPr lang="en-US" sz="31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schema contains more terms related to </a:t>
            </a:r>
            <a:r>
              <a:rPr lang="en-US" sz="2400" dirty="0" err="1" smtClean="0"/>
              <a:t>PlugFest</a:t>
            </a:r>
            <a:r>
              <a:rPr lang="en-US" sz="2400" dirty="0" smtClean="0"/>
              <a:t> devices</a:t>
            </a:r>
          </a:p>
          <a:p>
            <a:r>
              <a:rPr lang="en-US" sz="2400" dirty="0" smtClean="0"/>
              <a:t>Few Event specifications have been added</a:t>
            </a:r>
          </a:p>
          <a:p>
            <a:r>
              <a:rPr lang="en-US" sz="2400" dirty="0" smtClean="0"/>
              <a:t>Few Action specifications (for writable Properties) have been added</a:t>
            </a:r>
          </a:p>
          <a:p>
            <a:r>
              <a:rPr lang="en-US" sz="2400" dirty="0" smtClean="0"/>
              <a:t>Attributes “writable” and “observable” added for Properties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Plan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- Conclusions from W3C WoT Meeting -</a:t>
            </a:r>
            <a:endParaRPr lang="en-US" sz="3100" dirty="0"/>
          </a:p>
        </p:txBody>
      </p:sp>
      <p:sp>
        <p:nvSpPr>
          <p:cNvPr id="3" name="cdtText Placeholder 10 Id11"/>
          <p:cNvSpPr txBox="1">
            <a:spLocks/>
          </p:cNvSpPr>
          <p:nvPr/>
        </p:nvSpPr>
        <p:spPr>
          <a:xfrm>
            <a:off x="473282" y="1382480"/>
            <a:ext cx="8331397" cy="4876800"/>
          </a:xfrm>
          <a:prstGeom prst="rect">
            <a:avLst/>
          </a:prstGeom>
        </p:spPr>
        <p:txBody>
          <a:bodyPr/>
          <a:lstStyle/>
          <a:p>
            <a:pPr marL="344488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kern="0" dirty="0" smtClean="0">
                <a:cs typeface="Arial" pitchFamily="34" charset="0"/>
              </a:rPr>
              <a:t>Integration of vocabularies from Haystack (home &amp; building )</a:t>
            </a:r>
          </a:p>
          <a:p>
            <a:pPr marL="344488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kern="0" dirty="0" smtClean="0">
                <a:cs typeface="Arial" pitchFamily="34" charset="0"/>
              </a:rPr>
              <a:t> Vocabulary for</a:t>
            </a:r>
            <a:r>
              <a:rPr lang="en-US" sz="2400" dirty="0" smtClean="0"/>
              <a:t> the device management &amp; bootstrapping is needed (consider the OMA LWM2M work)</a:t>
            </a:r>
            <a:endParaRPr lang="en-US" sz="2400" kern="0" dirty="0" smtClean="0">
              <a:cs typeface="Arial" pitchFamily="34" charset="0"/>
            </a:endParaRPr>
          </a:p>
          <a:p>
            <a:pPr marL="344488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kern="0" dirty="0" smtClean="0">
                <a:cs typeface="Arial" pitchFamily="34" charset="0"/>
              </a:rPr>
              <a:t>Extension to other domains, e.g., automotive, mobility</a:t>
            </a:r>
          </a:p>
          <a:p>
            <a:pPr marL="344488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kern="0" dirty="0" smtClean="0">
                <a:cs typeface="Arial" pitchFamily="34" charset="0"/>
              </a:rPr>
              <a:t>Demonstration of applicability in other ecosystems, e.g. Amazon </a:t>
            </a:r>
            <a:r>
              <a:rPr lang="en-US" sz="2400" kern="0" dirty="0" err="1" smtClean="0">
                <a:cs typeface="Arial" pitchFamily="34" charset="0"/>
              </a:rPr>
              <a:t>IoT</a:t>
            </a:r>
            <a:r>
              <a:rPr lang="en-US" sz="2400" kern="0" dirty="0" smtClean="0">
                <a:cs typeface="Arial" pitchFamily="34" charset="0"/>
              </a:rPr>
              <a:t>, TD - Mozilla and EVRYTHNG, OMA </a:t>
            </a:r>
            <a:r>
              <a:rPr lang="en-US" sz="2400" kern="0" dirty="0" err="1" smtClean="0">
                <a:cs typeface="Arial" pitchFamily="34" charset="0"/>
              </a:rPr>
              <a:t>SpecWorks</a:t>
            </a:r>
            <a:r>
              <a:rPr lang="en-US" sz="2400" kern="0" dirty="0" smtClean="0">
                <a:cs typeface="Arial" pitchFamily="34" charset="0"/>
              </a:rPr>
              <a:t> etc.   </a:t>
            </a:r>
            <a:endParaRPr lang="en-US" sz="2400" kern="0" dirty="0" smtClean="0">
              <a:solidFill>
                <a:schemeClr val="tx1"/>
              </a:solidFill>
              <a:ea typeface="+mn-ea"/>
              <a:cs typeface="Arial" pitchFamily="34" charset="0"/>
            </a:endParaRPr>
          </a:p>
          <a:p>
            <a:pPr marL="344488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sz="2400" kern="0" dirty="0" smtClean="0">
                <a:solidFill>
                  <a:schemeClr val="tx1"/>
                </a:solidFill>
                <a:ea typeface="+mn-ea"/>
                <a:cs typeface="Arial" pitchFamily="34" charset="0"/>
              </a:rPr>
              <a:t>Clear process how to contribute and use iot.schema.org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Interest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1831"/>
            <a:ext cx="7886700" cy="4601254"/>
          </a:xfrm>
        </p:spPr>
        <p:txBody>
          <a:bodyPr/>
          <a:lstStyle/>
          <a:p>
            <a:r>
              <a:rPr lang="en-US" dirty="0" smtClean="0"/>
              <a:t>End to end semantic integration requires more than capabilities</a:t>
            </a:r>
          </a:p>
          <a:p>
            <a:r>
              <a:rPr lang="en-US" dirty="0" smtClean="0"/>
              <a:t>Needed to make a logical connection between capabilities and entities in the physical world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oor lock capability and "Front Door" entity</a:t>
            </a:r>
          </a:p>
          <a:p>
            <a:pPr lvl="1"/>
            <a:r>
              <a:rPr lang="en-US" dirty="0" smtClean="0"/>
              <a:t>Also a property of an entity </a:t>
            </a:r>
            <a:r>
              <a:rPr lang="mr-IN" dirty="0" smtClean="0"/>
              <a:t>–</a:t>
            </a:r>
            <a:r>
              <a:rPr lang="en-US" dirty="0" smtClean="0"/>
              <a:t> level control capability of a light acts on the illuminance property of a space</a:t>
            </a:r>
          </a:p>
          <a:p>
            <a:r>
              <a:rPr lang="en-US" dirty="0"/>
              <a:t>Modeling "branch" entities in the GENIVI VSS automotive specification requires domain specific definitions for </a:t>
            </a:r>
            <a:r>
              <a:rPr lang="en-US" dirty="0" smtClean="0"/>
              <a:t>doors</a:t>
            </a:r>
            <a:r>
              <a:rPr lang="en-US" dirty="0"/>
              <a:t>, mirrors, seats and their positions on the </a:t>
            </a:r>
            <a:r>
              <a:rPr lang="en-US" dirty="0" smtClean="0"/>
              <a:t>vehicle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95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970</Words>
  <Application>Microsoft Office PowerPoint</Application>
  <PresentationFormat>Letter (8,5x11 Zoll)</PresentationFormat>
  <Paragraphs>260</Paragraphs>
  <Slides>25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iot.schema.org</vt:lpstr>
      <vt:lpstr>Agenda</vt:lpstr>
      <vt:lpstr>HTML Website Prototype</vt:lpstr>
      <vt:lpstr>WISHI Semantic Interop</vt:lpstr>
      <vt:lpstr>W3C Web of Things Plugfest</vt:lpstr>
      <vt:lpstr>Learning from Plugfests</vt:lpstr>
      <vt:lpstr>What is new in iot.schema.org - In preparation to W3C WoT PlugFest -</vt:lpstr>
      <vt:lpstr>Working Plan  - Conclusions from W3C WoT Meeting -</vt:lpstr>
      <vt:lpstr>Feature of Interest Modeling</vt:lpstr>
      <vt:lpstr>Motivation for Feature Of Interest Pattern </vt:lpstr>
      <vt:lpstr>Feature of Interest</vt:lpstr>
      <vt:lpstr>Feature of Interest</vt:lpstr>
      <vt:lpstr>iotschema Capability Pattern</vt:lpstr>
      <vt:lpstr>Feature of Interest Integration Patterns </vt:lpstr>
      <vt:lpstr>Feature Of Interest Pattern</vt:lpstr>
      <vt:lpstr>Feature Of Interest Integration Pattern</vt:lpstr>
      <vt:lpstr>Feature of Interest Example</vt:lpstr>
      <vt:lpstr>Feature of Interest</vt:lpstr>
      <vt:lpstr>RDF Shape Constraints</vt:lpstr>
      <vt:lpstr>Avoid Mixing Classes and Instances See Issue #2</vt:lpstr>
      <vt:lpstr>Proposal: Using RDF Shapes in iot.schema.org</vt:lpstr>
      <vt:lpstr>Example: Temperature Shape</vt:lpstr>
      <vt:lpstr>Example: Temperature Data Shape</vt:lpstr>
      <vt:lpstr>Charter Update</vt:lpstr>
      <vt:lpstr>Next Steps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Darko Anicic</cp:lastModifiedBy>
  <cp:revision>50</cp:revision>
  <cp:lastPrinted>2018-04-19T05:42:38Z</cp:lastPrinted>
  <dcterms:created xsi:type="dcterms:W3CDTF">2018-04-18T19:10:18Z</dcterms:created>
  <dcterms:modified xsi:type="dcterms:W3CDTF">2018-04-20T12:01:45Z</dcterms:modified>
</cp:coreProperties>
</file>