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8.5122663060913928E-2"/>
          <c:y val="4.2071001996831746E-2"/>
          <c:w val="0.88411468145714267"/>
          <c:h val="0.750852699915884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Blackboard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0.57000000000000062</c:v>
                </c:pt>
                <c:pt idx="1">
                  <c:v>0.51</c:v>
                </c:pt>
                <c:pt idx="2">
                  <c:v>0.45</c:v>
                </c:pt>
                <c:pt idx="3">
                  <c:v>0.41000000000000031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Desire2Learn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0%</c:formatCode>
                <c:ptCount val="4"/>
                <c:pt idx="0">
                  <c:v>0.1</c:v>
                </c:pt>
                <c:pt idx="1">
                  <c:v>0.11000000000000008</c:v>
                </c:pt>
                <c:pt idx="2">
                  <c:v>0.11000000000000008</c:v>
                </c:pt>
                <c:pt idx="3">
                  <c:v>0.11000000000000008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Moodle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0%</c:formatCode>
                <c:ptCount val="4"/>
                <c:pt idx="0">
                  <c:v>0.16000000000000017</c:v>
                </c:pt>
                <c:pt idx="1">
                  <c:v>0.19000000000000017</c:v>
                </c:pt>
                <c:pt idx="2">
                  <c:v>0.2</c:v>
                </c:pt>
                <c:pt idx="3">
                  <c:v>0.23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Canvas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Sheet1!$E$2:$E$5</c:f>
              <c:numCache>
                <c:formatCode>0%</c:formatCode>
                <c:ptCount val="4"/>
                <c:pt idx="0">
                  <c:v>0</c:v>
                </c:pt>
                <c:pt idx="1">
                  <c:v>2.0000000000000032E-2</c:v>
                </c:pt>
                <c:pt idx="2">
                  <c:v>5.0000000000000065E-2</c:v>
                </c:pt>
                <c:pt idx="3">
                  <c:v>8.0000000000000127E-2</c:v>
                </c:pt>
              </c:numCache>
            </c:numRef>
          </c:val>
        </c:ser>
        <c:marker val="1"/>
        <c:axId val="144209792"/>
        <c:axId val="144211328"/>
      </c:lineChart>
      <c:catAx>
        <c:axId val="14420979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rgbClr val="A6A6A6"/>
                </a:solidFill>
              </a:defRPr>
            </a:pPr>
            <a:endParaRPr lang="en-US"/>
          </a:p>
        </c:txPr>
        <c:crossAx val="144211328"/>
        <c:crosses val="autoZero"/>
        <c:auto val="1"/>
        <c:lblAlgn val="ctr"/>
        <c:lblOffset val="100"/>
      </c:catAx>
      <c:valAx>
        <c:axId val="144211328"/>
        <c:scaling>
          <c:orientation val="minMax"/>
        </c:scaling>
        <c:axPos val="l"/>
        <c:numFmt formatCode="0%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44209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94054039017108"/>
          <c:y val="0.92079640117444905"/>
          <c:w val="0.77211891921965659"/>
          <c:h val="7.9203598825551169E-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122663060913845E-2"/>
          <c:y val="4.2071001996831711E-2"/>
          <c:w val="0.78815152795163856"/>
          <c:h val="0.7508526999158838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Blackboard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0.57000000000000062</c:v>
                </c:pt>
                <c:pt idx="1">
                  <c:v>0.51</c:v>
                </c:pt>
                <c:pt idx="2">
                  <c:v>0.45</c:v>
                </c:pt>
                <c:pt idx="3">
                  <c:v>0.41000000000000031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Desire2Learn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0%</c:formatCode>
                <c:ptCount val="4"/>
                <c:pt idx="0">
                  <c:v>0.1</c:v>
                </c:pt>
                <c:pt idx="1">
                  <c:v>0.11</c:v>
                </c:pt>
                <c:pt idx="2">
                  <c:v>0.11</c:v>
                </c:pt>
                <c:pt idx="3">
                  <c:v>0.11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Moodle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0%</c:formatCode>
                <c:ptCount val="4"/>
                <c:pt idx="0">
                  <c:v>0.16</c:v>
                </c:pt>
                <c:pt idx="1">
                  <c:v>0.19</c:v>
                </c:pt>
                <c:pt idx="2">
                  <c:v>0.2</c:v>
                </c:pt>
                <c:pt idx="3">
                  <c:v>0.23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Canvas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Sheet1!$E$2:$E$5</c:f>
              <c:numCache>
                <c:formatCode>0%</c:formatCode>
                <c:ptCount val="4"/>
                <c:pt idx="0">
                  <c:v>0</c:v>
                </c:pt>
                <c:pt idx="1">
                  <c:v>2.0000000000000011E-2</c:v>
                </c:pt>
                <c:pt idx="2">
                  <c:v>0.05</c:v>
                </c:pt>
                <c:pt idx="3">
                  <c:v>8.0000000000000043E-2</c:v>
                </c:pt>
              </c:numCache>
            </c:numRef>
          </c:val>
        </c:ser>
        <c:marker val="1"/>
        <c:axId val="130454656"/>
        <c:axId val="130456192"/>
      </c:lineChart>
      <c:catAx>
        <c:axId val="13045465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rgbClr val="A6A6A6"/>
                </a:solidFill>
              </a:defRPr>
            </a:pPr>
            <a:endParaRPr lang="en-US"/>
          </a:p>
        </c:txPr>
        <c:crossAx val="130456192"/>
        <c:crosses val="autoZero"/>
        <c:auto val="1"/>
        <c:lblAlgn val="ctr"/>
        <c:lblOffset val="100"/>
      </c:catAx>
      <c:valAx>
        <c:axId val="130456192"/>
        <c:scaling>
          <c:orientation val="minMax"/>
        </c:scaling>
        <c:axPos val="l"/>
        <c:numFmt formatCode="0%" sourceLinked="1"/>
        <c:majorTickMark val="none"/>
        <c:tickLblPos val="nextTo"/>
        <c:txPr>
          <a:bodyPr/>
          <a:lstStyle/>
          <a:p>
            <a:pPr>
              <a:defRPr>
                <a:solidFill>
                  <a:srgbClr val="A6A6A6"/>
                </a:solidFill>
              </a:defRPr>
            </a:pPr>
            <a:endParaRPr lang="en-US"/>
          </a:p>
        </c:txPr>
        <c:crossAx val="130454656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01B6F-6BA7-4B8D-9C83-728AD6DA379B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4E486-8FBD-4795-83E6-D0DBA868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4838" cy="1433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E653-D062-4A96-B8C7-D82E41312E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E00102-76D9-4B4C-BC49-29667AC9C182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927C66-E2EC-4BA9-88B7-4C7DB7B00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Canvas </a:t>
            </a:r>
            <a:endParaRPr lang="en-US" sz="80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352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Система поддержки процесса обучения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473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18748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Расходы на организацию дата центра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Зарплаты службы поддержки</a:t>
            </a:r>
          </a:p>
          <a:p>
            <a:endParaRPr lang="ru-RU" dirty="0" smtClean="0">
              <a:solidFill>
                <a:srgbClr val="0066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114800" cy="21034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50 тыс долларов единовременно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110 тыс долларов в год (включая хостинг и поддержку)</a:t>
            </a:r>
          </a:p>
          <a:p>
            <a:pPr lvl="1"/>
            <a:endParaRPr lang="ru-RU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Стоимость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владения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351212" y="41719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Blackboard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351212" y="4811712"/>
            <a:ext cx="4040188" cy="90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rgbClr val="C00000"/>
                </a:solidFill>
              </a:rPr>
              <a:t>680 миллионов рублей + 15% в год</a:t>
            </a:r>
            <a:r>
              <a:rPr lang="en-US" sz="2400" dirty="0" smtClean="0">
                <a:solidFill>
                  <a:srgbClr val="C00000"/>
                </a:solidFill>
              </a:rPr>
              <a:t>???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3581400" cy="3475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 smtClean="0"/>
              <a:t>Открытый код</a:t>
            </a:r>
          </a:p>
          <a:p>
            <a:pPr>
              <a:buNone/>
            </a:pPr>
            <a:r>
              <a:rPr lang="ru-RU" sz="2600" dirty="0" smtClean="0"/>
              <a:t>Удобство интерфейса</a:t>
            </a:r>
            <a:endParaRPr lang="en-US" sz="2600" dirty="0" smtClean="0"/>
          </a:p>
          <a:p>
            <a:pPr>
              <a:buNone/>
            </a:pPr>
            <a:r>
              <a:rPr lang="ru-RU" sz="2600" dirty="0" smtClean="0"/>
              <a:t>Расширения</a:t>
            </a:r>
          </a:p>
          <a:p>
            <a:pPr>
              <a:buNone/>
            </a:pPr>
            <a:r>
              <a:rPr lang="ru-RU" sz="2600" dirty="0" smtClean="0"/>
              <a:t>Функциональность	</a:t>
            </a:r>
          </a:p>
          <a:p>
            <a:pPr>
              <a:buNone/>
            </a:pPr>
            <a:r>
              <a:rPr lang="ru-RU" sz="2600" dirty="0" smtClean="0"/>
              <a:t>Локальная установа</a:t>
            </a:r>
            <a:endParaRPr lang="en-US" sz="2600" dirty="0" smtClean="0"/>
          </a:p>
          <a:p>
            <a:pPr>
              <a:buNone/>
            </a:pPr>
            <a:r>
              <a:rPr lang="ru-RU" sz="2600" dirty="0" smtClean="0"/>
              <a:t>Стоимость владения</a:t>
            </a:r>
          </a:p>
          <a:p>
            <a:pPr>
              <a:buNone/>
            </a:pPr>
            <a:r>
              <a:rPr lang="ru-RU" sz="2600" dirty="0" smtClean="0"/>
              <a:t>Техподдержка</a:t>
            </a:r>
          </a:p>
          <a:p>
            <a:endParaRPr lang="ru-RU" dirty="0" smtClean="0">
              <a:solidFill>
                <a:srgbClr val="0066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648200" cy="385603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ru-RU" dirty="0" smtClean="0"/>
              <a:t>Обе системы</a:t>
            </a:r>
          </a:p>
          <a:p>
            <a:pPr lvl="1">
              <a:buNone/>
            </a:pPr>
            <a:r>
              <a:rPr lang="en-US" dirty="0" smtClean="0"/>
              <a:t>Canvas </a:t>
            </a:r>
            <a:r>
              <a:rPr lang="ru-RU" dirty="0" smtClean="0"/>
              <a:t>лучше</a:t>
            </a:r>
          </a:p>
          <a:p>
            <a:pPr lvl="1">
              <a:buNone/>
            </a:pPr>
            <a:r>
              <a:rPr lang="en-US" dirty="0" smtClean="0"/>
              <a:t>Canvas </a:t>
            </a:r>
            <a:r>
              <a:rPr lang="ru-RU" dirty="0" smtClean="0"/>
              <a:t>удобнее</a:t>
            </a:r>
          </a:p>
          <a:p>
            <a:pPr lvl="1">
              <a:buNone/>
            </a:pPr>
            <a:r>
              <a:rPr lang="ru-RU" dirty="0" smtClean="0"/>
              <a:t>Сравнима</a:t>
            </a:r>
          </a:p>
          <a:p>
            <a:pPr lvl="1">
              <a:buNone/>
            </a:pPr>
            <a:r>
              <a:rPr lang="ru-RU" dirty="0" smtClean="0"/>
              <a:t>Есть только в </a:t>
            </a:r>
            <a:r>
              <a:rPr lang="en-US" dirty="0" err="1" smtClean="0"/>
              <a:t>Moodle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Сравнима</a:t>
            </a:r>
          </a:p>
          <a:p>
            <a:pPr lvl="1">
              <a:buNone/>
            </a:pPr>
            <a:r>
              <a:rPr lang="ru-RU" dirty="0" smtClean="0"/>
              <a:t>У </a:t>
            </a:r>
            <a:r>
              <a:rPr lang="en-US" dirty="0" smtClean="0"/>
              <a:t>Canvas 24/7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ru-RU" dirty="0" smtClean="0"/>
              <a:t>Критерий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Итого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2743200"/>
            <a:ext cx="8153400" cy="3352800"/>
          </a:xfrm>
        </p:spPr>
        <p:txBody>
          <a:bodyPr/>
          <a:lstStyle/>
          <a:p>
            <a:r>
              <a:rPr lang="ru-RU" sz="4000" dirty="0" smtClean="0"/>
              <a:t>Интерфейс на русском языке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r>
              <a:rPr lang="ru-RU" sz="4000" dirty="0" smtClean="0"/>
              <a:t>Импорт курсов из </a:t>
            </a:r>
            <a:r>
              <a:rPr lang="en-US" sz="4000" dirty="0" err="1" smtClean="0"/>
              <a:t>Moodle</a:t>
            </a:r>
            <a:endParaRPr lang="en-US" sz="4000" dirty="0" smtClean="0"/>
          </a:p>
          <a:p>
            <a:endParaRPr lang="en-US" sz="4000" dirty="0" smtClean="0"/>
          </a:p>
          <a:p>
            <a:endParaRPr lang="ru-RU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Как появился этот доклад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343400"/>
          </a:xfrm>
        </p:spPr>
        <p:txBody>
          <a:bodyPr/>
          <a:lstStyle/>
          <a:p>
            <a:r>
              <a:rPr lang="en-US" sz="4000" dirty="0" smtClean="0"/>
              <a:t>Stevens Institute Of technologies </a:t>
            </a:r>
            <a:r>
              <a:rPr lang="ru-RU" sz="4000" dirty="0" smtClean="0"/>
              <a:t>переходит на </a:t>
            </a:r>
            <a:r>
              <a:rPr lang="en-US" sz="4000" dirty="0" smtClean="0"/>
              <a:t>Canvas</a:t>
            </a:r>
          </a:p>
          <a:p>
            <a:r>
              <a:rPr lang="ru-RU" sz="4000" dirty="0" smtClean="0"/>
              <a:t>Компания </a:t>
            </a:r>
            <a:r>
              <a:rPr lang="en-US" sz="4000" dirty="0" err="1" smtClean="0"/>
              <a:t>Instructure</a:t>
            </a:r>
            <a:r>
              <a:rPr lang="en-US" sz="4000" dirty="0" smtClean="0"/>
              <a:t> </a:t>
            </a:r>
            <a:r>
              <a:rPr lang="ru-RU" sz="4000" dirty="0" smtClean="0"/>
              <a:t>готова к сотрудничеству</a:t>
            </a:r>
          </a:p>
          <a:p>
            <a:r>
              <a:rPr lang="en-US" sz="4000" dirty="0" smtClean="0"/>
              <a:t>Canvas </a:t>
            </a:r>
            <a:r>
              <a:rPr lang="ru-RU" sz="4000" dirty="0" smtClean="0"/>
              <a:t>опережает </a:t>
            </a:r>
            <a:r>
              <a:rPr lang="en-US" sz="4000" dirty="0" smtClean="0"/>
              <a:t>Blackboard </a:t>
            </a:r>
            <a:r>
              <a:rPr lang="ru-RU" sz="4000" dirty="0" smtClean="0"/>
              <a:t>на поколение </a:t>
            </a:r>
          </a:p>
          <a:p>
            <a:endParaRPr lang="en-US" sz="4000" dirty="0" smtClean="0"/>
          </a:p>
          <a:p>
            <a:endParaRPr lang="ru-RU" sz="4000" dirty="0" smtClean="0"/>
          </a:p>
          <a:p>
            <a:endParaRPr lang="en-US" sz="4000" dirty="0" smtClean="0"/>
          </a:p>
          <a:p>
            <a:endParaRPr lang="ru-RU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Снимо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399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Softaria_default_backg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68313" y="1125538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Компания  «Ариясофт»</a:t>
            </a:r>
          </a:p>
          <a:p>
            <a:endParaRPr lang="en-US" sz="2400" dirty="0">
              <a:solidFill>
                <a:srgbClr val="3366CC"/>
              </a:solidFill>
              <a:latin typeface="Calibri" pitchFamily="34" charset="0"/>
            </a:endParaRPr>
          </a:p>
          <a:p>
            <a:r>
              <a:rPr lang="ru-RU" sz="2400" dirty="0" smtClean="0">
                <a:solidFill>
                  <a:srgbClr val="3366CC"/>
                </a:solidFill>
                <a:latin typeface="Calibri" pitchFamily="34" charset="0"/>
              </a:rPr>
              <a:t>Образовательные технологии с 2004 года</a:t>
            </a:r>
          </a:p>
          <a:p>
            <a:endParaRPr lang="ru-RU" sz="2400" dirty="0">
              <a:solidFill>
                <a:srgbClr val="3366CC"/>
              </a:solidFill>
              <a:latin typeface="Calibri" pitchFamily="34" charset="0"/>
            </a:endParaRPr>
          </a:p>
          <a:p>
            <a:r>
              <a:rPr lang="ru-RU" sz="2400" dirty="0" smtClean="0">
                <a:solidFill>
                  <a:srgbClr val="3366CC"/>
                </a:solidFill>
                <a:latin typeface="Calibri" pitchFamily="34" charset="0"/>
              </a:rPr>
              <a:t>Резидент Технопарка</a:t>
            </a:r>
          </a:p>
          <a:p>
            <a:endParaRPr lang="ru-RU" sz="2400" dirty="0" smtClean="0">
              <a:solidFill>
                <a:srgbClr val="3366CC"/>
              </a:solidFill>
              <a:latin typeface="Calibri" pitchFamily="34" charset="0"/>
            </a:endParaRPr>
          </a:p>
          <a:p>
            <a:r>
              <a:rPr lang="ru-RU" sz="2400" smtClean="0">
                <a:solidFill>
                  <a:srgbClr val="3366CC"/>
                </a:solidFill>
                <a:latin typeface="Calibri" pitchFamily="34" charset="0"/>
              </a:rPr>
              <a:t>Интеллектуальные Системы Обучения</a:t>
            </a:r>
            <a:endParaRPr lang="ru-RU" sz="2400" dirty="0" smtClean="0">
              <a:solidFill>
                <a:srgbClr val="3366CC"/>
              </a:solidFill>
              <a:latin typeface="Calibri" pitchFamily="34" charset="0"/>
            </a:endParaRPr>
          </a:p>
          <a:p>
            <a:endParaRPr lang="en-US" sz="2400" dirty="0">
              <a:solidFill>
                <a:srgbClr val="3366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Market Share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816164386"/>
              </p:ext>
            </p:extLst>
          </p:nvPr>
        </p:nvGraphicFramePr>
        <p:xfrm>
          <a:off x="917677" y="1478634"/>
          <a:ext cx="7548990" cy="476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77260" y="6504801"/>
            <a:ext cx="2609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Campus Computing Survey: 2010-2013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3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переходят на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Blackboard  </a:t>
            </a:r>
            <a:endParaRPr lang="ru-RU" sz="4000" dirty="0" smtClean="0"/>
          </a:p>
          <a:p>
            <a:pPr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Разнородные системы, интегрированные между собой (используют 30% студентов и преподавателей)</a:t>
            </a:r>
          </a:p>
          <a:p>
            <a:r>
              <a:rPr lang="en-US" sz="4000" dirty="0" smtClean="0"/>
              <a:t>Canvas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Единая система – одна концепция поведения и внешнего вида (используют 80% студентов и преподавателей)</a:t>
            </a:r>
            <a:endParaRPr lang="ru-RU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LMS Market Share (</a:t>
            </a:r>
            <a:r>
              <a:rPr lang="en-US" dirty="0" err="1" smtClean="0"/>
              <a:t>trendline</a:t>
            </a:r>
            <a:r>
              <a:rPr lang="en-US" dirty="0"/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082305367"/>
              </p:ext>
            </p:extLst>
          </p:nvPr>
        </p:nvGraphicFramePr>
        <p:xfrm>
          <a:off x="447206" y="1478634"/>
          <a:ext cx="6749461" cy="476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77260" y="6504801"/>
            <a:ext cx="2609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Campus Computing Survey: 2010-2013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30963" y="4385523"/>
            <a:ext cx="6999111" cy="8748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06222" y="4554856"/>
            <a:ext cx="6923852" cy="122297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06222" y="3595301"/>
            <a:ext cx="6923852" cy="714964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06222" y="1866220"/>
            <a:ext cx="6923852" cy="1794933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6444" y="5260412"/>
            <a:ext cx="232363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6319" y="53579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2014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4721" y="53579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2015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3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903288"/>
          </a:xfrm>
        </p:spPr>
        <p:txBody>
          <a:bodyPr/>
          <a:lstStyle/>
          <a:p>
            <a:r>
              <a:rPr lang="ru-RU" dirty="0" smtClean="0">
                <a:solidFill>
                  <a:srgbClr val="006600"/>
                </a:solidFill>
              </a:rPr>
              <a:t>Полностью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041775" cy="1131888"/>
          </a:xfrm>
        </p:spPr>
        <p:txBody>
          <a:bodyPr/>
          <a:lstStyle/>
          <a:p>
            <a:r>
              <a:rPr lang="ru-RU" dirty="0" smtClean="0">
                <a:solidFill>
                  <a:srgbClr val="006600"/>
                </a:solidFill>
              </a:rPr>
              <a:t>Большая часть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Открытый исходный код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351212" y="35814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Blackboard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351212" y="4221162"/>
            <a:ext cx="4040188" cy="90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Нет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903288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Хуже, чем </a:t>
            </a:r>
            <a:r>
              <a:rPr lang="en-US" dirty="0" smtClean="0">
                <a:solidFill>
                  <a:srgbClr val="C00000"/>
                </a:solidFill>
              </a:rPr>
              <a:t>Blackboard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114800" cy="1131888"/>
          </a:xfrm>
        </p:spPr>
        <p:txBody>
          <a:bodyPr/>
          <a:lstStyle/>
          <a:p>
            <a:r>
              <a:rPr lang="ru-RU" dirty="0" smtClean="0">
                <a:solidFill>
                  <a:srgbClr val="006600"/>
                </a:solidFill>
              </a:rPr>
              <a:t>Лучше, чем </a:t>
            </a:r>
            <a:r>
              <a:rPr lang="en-US" dirty="0" smtClean="0">
                <a:solidFill>
                  <a:srgbClr val="006600"/>
                </a:solidFill>
              </a:rPr>
              <a:t>Blackboard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Удобство интерфейса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30940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Есть</a:t>
            </a:r>
          </a:p>
          <a:p>
            <a:pPr lvl="1"/>
            <a:r>
              <a:rPr lang="ru-RU" dirty="0" smtClean="0">
                <a:solidFill>
                  <a:srgbClr val="006600"/>
                </a:solidFill>
              </a:rPr>
              <a:t>На </a:t>
            </a:r>
            <a:r>
              <a:rPr lang="en-US" dirty="0" smtClean="0">
                <a:solidFill>
                  <a:srgbClr val="006600"/>
                </a:solidFill>
              </a:rPr>
              <a:t>PHP</a:t>
            </a:r>
          </a:p>
          <a:p>
            <a:pPr lvl="1"/>
            <a:r>
              <a:rPr lang="ru-RU" dirty="0" smtClean="0">
                <a:solidFill>
                  <a:srgbClr val="C00000"/>
                </a:solidFill>
              </a:rPr>
              <a:t>Обязательно отдавать в </a:t>
            </a:r>
            <a:r>
              <a:rPr lang="en-US" dirty="0" smtClean="0">
                <a:solidFill>
                  <a:srgbClr val="C00000"/>
                </a:solidFill>
              </a:rPr>
              <a:t>public domain</a:t>
            </a:r>
          </a:p>
          <a:p>
            <a:pPr lvl="1"/>
            <a:r>
              <a:rPr lang="ru-RU" dirty="0" smtClean="0">
                <a:solidFill>
                  <a:srgbClr val="C00000"/>
                </a:solidFill>
              </a:rPr>
              <a:t>Несовместимы при измеении версии ядра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114800" cy="2636838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Есть</a:t>
            </a:r>
            <a:endParaRPr lang="en-US" dirty="0" smtClean="0">
              <a:solidFill>
                <a:srgbClr val="006600"/>
              </a:solidFill>
            </a:endParaRPr>
          </a:p>
          <a:p>
            <a:pPr lvl="1"/>
            <a:r>
              <a:rPr lang="ru-RU" dirty="0" smtClean="0">
                <a:solidFill>
                  <a:srgbClr val="006600"/>
                </a:solidFill>
              </a:rPr>
              <a:t>На любом языке</a:t>
            </a:r>
          </a:p>
          <a:p>
            <a:pPr lvl="1"/>
            <a:r>
              <a:rPr lang="ru-RU" dirty="0" smtClean="0">
                <a:solidFill>
                  <a:srgbClr val="006600"/>
                </a:solidFill>
              </a:rPr>
              <a:t>Можно не отдавать в </a:t>
            </a:r>
            <a:r>
              <a:rPr lang="en-US" dirty="0" smtClean="0">
                <a:solidFill>
                  <a:srgbClr val="006600"/>
                </a:solidFill>
              </a:rPr>
              <a:t>public domain</a:t>
            </a:r>
            <a:endParaRPr lang="ru-RU" dirty="0" smtClean="0">
              <a:solidFill>
                <a:srgbClr val="006600"/>
              </a:solidFill>
            </a:endParaRPr>
          </a:p>
          <a:p>
            <a:pPr lvl="1"/>
            <a:r>
              <a:rPr lang="ru-RU" dirty="0" smtClean="0">
                <a:solidFill>
                  <a:srgbClr val="006600"/>
                </a:solidFill>
              </a:rPr>
              <a:t>Гарантируется обратная совместимость</a:t>
            </a:r>
          </a:p>
          <a:p>
            <a:pPr lvl="1"/>
            <a:endParaRPr lang="ru-RU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Расширения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62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Blackboard: </a:t>
            </a:r>
            <a:r>
              <a:rPr lang="ru-RU" dirty="0" smtClean="0"/>
              <a:t>на </a:t>
            </a:r>
            <a:r>
              <a:rPr lang="en-US" dirty="0" smtClean="0"/>
              <a:t>java</a:t>
            </a:r>
            <a:r>
              <a:rPr lang="ru-RU" dirty="0" smtClean="0"/>
              <a:t>, право продажи за отдельную плату.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18748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За счет расширений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114800" cy="14176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Встроена</a:t>
            </a:r>
          </a:p>
          <a:p>
            <a:pPr lvl="1"/>
            <a:endParaRPr lang="ru-RU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Функциональность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351212" y="35814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Blackboard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351212" y="4221162"/>
            <a:ext cx="4040188" cy="90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Встроена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9400" y="5867400"/>
            <a:ext cx="2286000" cy="762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Moodle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Canvas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2163762"/>
            <a:ext cx="4040188" cy="18748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Оба варианта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5800" y="2163762"/>
            <a:ext cx="4114800" cy="14176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Cloud </a:t>
            </a:r>
            <a:r>
              <a:rPr lang="ru-RU" dirty="0" smtClean="0">
                <a:solidFill>
                  <a:srgbClr val="C00000"/>
                </a:solidFill>
              </a:rPr>
              <a:t>в </a:t>
            </a:r>
            <a:r>
              <a:rPr lang="en-US" dirty="0" smtClean="0">
                <a:solidFill>
                  <a:srgbClr val="C00000"/>
                </a:solidFill>
              </a:rPr>
              <a:t>production</a:t>
            </a:r>
            <a:endParaRPr lang="ru-RU" dirty="0" smtClean="0">
              <a:solidFill>
                <a:srgbClr val="C00000"/>
              </a:solidFill>
            </a:endParaRPr>
          </a:p>
          <a:p>
            <a:pPr lvl="1"/>
            <a:endParaRPr lang="ru-RU" dirty="0" smtClean="0">
              <a:solidFill>
                <a:srgbClr val="006600"/>
              </a:solidFill>
            </a:endParaRPr>
          </a:p>
          <a:p>
            <a:pPr lvl="1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4040188" cy="639762"/>
          </a:xfrm>
        </p:spPr>
        <p:txBody>
          <a:bodyPr/>
          <a:lstStyle/>
          <a:p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0" y="1524000"/>
            <a:ext cx="4041775" cy="63976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Local </a:t>
            </a:r>
            <a:r>
              <a:rPr lang="en-US" sz="4400" noProof="0" dirty="0" err="1" smtClean="0">
                <a:latin typeface="+mj-lt"/>
                <a:ea typeface="+mj-ea"/>
                <a:cs typeface="+mj-cs"/>
              </a:rPr>
              <a:t>vs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Cloud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351212" y="35814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Blackboard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351212" y="4221162"/>
            <a:ext cx="4040188" cy="90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Только локально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243</Words>
  <Application>Microsoft Office PowerPoint</Application>
  <PresentationFormat>On-screen Show (4:3)</PresentationFormat>
  <Paragraphs>109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Canvas </vt:lpstr>
      <vt:lpstr>LMS Market Share</vt:lpstr>
      <vt:lpstr>Почему переходят на Canvas</vt:lpstr>
      <vt:lpstr>LMS Market Share (trendline)</vt:lpstr>
      <vt:lpstr>Moodle vs Canvas</vt:lpstr>
      <vt:lpstr>Moodle vs Canvas</vt:lpstr>
      <vt:lpstr>Moodle vs Canvas</vt:lpstr>
      <vt:lpstr>Moodle vs Canvas</vt:lpstr>
      <vt:lpstr>Moodle vs Canvas</vt:lpstr>
      <vt:lpstr>Moodle vs Canvas</vt:lpstr>
      <vt:lpstr>Moodle vs Canvas</vt:lpstr>
      <vt:lpstr> Canvas</vt:lpstr>
      <vt:lpstr> Как появился этот доклад</vt:lpstr>
      <vt:lpstr>Slide 14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Market Share</dc:title>
  <dc:creator>roman</dc:creator>
  <cp:lastModifiedBy>roman</cp:lastModifiedBy>
  <cp:revision>16</cp:revision>
  <dcterms:created xsi:type="dcterms:W3CDTF">2014-03-28T11:47:34Z</dcterms:created>
  <dcterms:modified xsi:type="dcterms:W3CDTF">2014-04-07T10:02:19Z</dcterms:modified>
</cp:coreProperties>
</file>