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9" r:id="rId7"/>
    <p:sldId id="262" r:id="rId8"/>
    <p:sldId id="270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3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35B5B-191D-4063-B1E8-F9F7D0A05170}" type="datetimeFigureOut">
              <a:rPr lang="en-IN" smtClean="0"/>
              <a:t>19-04-2020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A4A47-60AA-4F92-8EBF-83D3F30F35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4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82517-9904-4853-814A-EE4F8410729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1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0200" y="838200"/>
            <a:ext cx="1371600" cy="3733800"/>
          </a:xfrm>
          <a:custGeom>
            <a:avLst/>
            <a:gdLst/>
            <a:ahLst/>
            <a:cxnLst/>
            <a:rect l="l" t="t" r="r" b="b"/>
            <a:pathLst>
              <a:path w="1371600" h="3733800">
                <a:moveTo>
                  <a:pt x="1371600" y="0"/>
                </a:moveTo>
                <a:lnTo>
                  <a:pt x="0" y="0"/>
                </a:lnTo>
                <a:lnTo>
                  <a:pt x="0" y="3733800"/>
                </a:lnTo>
                <a:lnTo>
                  <a:pt x="1371600" y="3733800"/>
                </a:lnTo>
                <a:lnTo>
                  <a:pt x="13716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00200" y="838200"/>
            <a:ext cx="1371600" cy="3733800"/>
          </a:xfrm>
          <a:custGeom>
            <a:avLst/>
            <a:gdLst/>
            <a:ahLst/>
            <a:cxnLst/>
            <a:rect l="l" t="t" r="r" b="b"/>
            <a:pathLst>
              <a:path w="1371600" h="3733800">
                <a:moveTo>
                  <a:pt x="0" y="0"/>
                </a:moveTo>
                <a:lnTo>
                  <a:pt x="1371600" y="0"/>
                </a:lnTo>
                <a:lnTo>
                  <a:pt x="1371600" y="3733800"/>
                </a:lnTo>
                <a:lnTo>
                  <a:pt x="0" y="3733800"/>
                </a:lnTo>
                <a:lnTo>
                  <a:pt x="0" y="0"/>
                </a:lnTo>
                <a:close/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7240" y="795845"/>
            <a:ext cx="80454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3416" y="365125"/>
            <a:ext cx="5213350" cy="5975350"/>
            <a:chOff x="1524127" y="441325"/>
            <a:chExt cx="5213350" cy="597535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6721602" y="457200"/>
              <a:ext cx="0" cy="5943600"/>
            </a:xfrm>
            <a:custGeom>
              <a:avLst/>
              <a:gdLst/>
              <a:ahLst/>
              <a:cxnLst/>
              <a:rect l="l" t="t" r="r" b="b"/>
              <a:pathLst>
                <a:path h="5943600">
                  <a:moveTo>
                    <a:pt x="0" y="0"/>
                  </a:moveTo>
                  <a:lnTo>
                    <a:pt x="0" y="5943600"/>
                  </a:lnTo>
                </a:path>
              </a:pathLst>
            </a:custGeom>
            <a:grpFill/>
            <a:ln w="3175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40602" y="5181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92977" y="5133975"/>
              <a:ext cx="95250" cy="952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0602" y="5562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92977" y="5514975"/>
              <a:ext cx="95250" cy="952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0602" y="59436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92977" y="5895980"/>
              <a:ext cx="95250" cy="952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40602" y="51816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19927" y="593725"/>
              <a:ext cx="336550" cy="1841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40602" y="7620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50002" y="7620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685800" y="0"/>
                  </a:moveTo>
                  <a:lnTo>
                    <a:pt x="79375" y="0"/>
                  </a:ln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70627" y="682625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79375" y="0"/>
                  </a:moveTo>
                  <a:lnTo>
                    <a:pt x="0" y="79375"/>
                  </a:lnTo>
                  <a:lnTo>
                    <a:pt x="79387" y="158750"/>
                  </a:lnTo>
                  <a:lnTo>
                    <a:pt x="158750" y="79375"/>
                  </a:lnTo>
                  <a:lnTo>
                    <a:pt x="7937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35802" y="60960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0602" y="62484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93002" y="762000"/>
              <a:ext cx="0" cy="533400"/>
            </a:xfrm>
            <a:custGeom>
              <a:avLst/>
              <a:gdLst/>
              <a:ahLst/>
              <a:cxnLst/>
              <a:rect l="l" t="t" r="r" b="b"/>
              <a:pathLst>
                <a:path h="533400">
                  <a:moveTo>
                    <a:pt x="0" y="533400"/>
                  </a:moveTo>
                  <a:lnTo>
                    <a:pt x="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45377" y="714375"/>
              <a:ext cx="95250" cy="952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93002" y="12954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6002" y="3048000"/>
              <a:ext cx="2832100" cy="0"/>
            </a:xfrm>
            <a:custGeom>
              <a:avLst/>
              <a:gdLst/>
              <a:ahLst/>
              <a:cxnLst/>
              <a:rect l="l" t="t" r="r" b="b"/>
              <a:pathLst>
                <a:path w="2832100">
                  <a:moveTo>
                    <a:pt x="0" y="0"/>
                  </a:moveTo>
                  <a:lnTo>
                    <a:pt x="28321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26352" y="3000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31750" y="47625"/>
                  </a:ln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26002" y="3429000"/>
              <a:ext cx="2832100" cy="0"/>
            </a:xfrm>
            <a:custGeom>
              <a:avLst/>
              <a:gdLst/>
              <a:ahLst/>
              <a:cxnLst/>
              <a:rect l="l" t="t" r="r" b="b"/>
              <a:pathLst>
                <a:path w="2832100">
                  <a:moveTo>
                    <a:pt x="0" y="0"/>
                  </a:moveTo>
                  <a:lnTo>
                    <a:pt x="28321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6352" y="3381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31750" y="47625"/>
                  </a:ln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26002" y="3886200"/>
              <a:ext cx="2832100" cy="0"/>
            </a:xfrm>
            <a:custGeom>
              <a:avLst/>
              <a:gdLst/>
              <a:ahLst/>
              <a:cxnLst/>
              <a:rect l="l" t="t" r="r" b="b"/>
              <a:pathLst>
                <a:path w="2832100">
                  <a:moveTo>
                    <a:pt x="0" y="0"/>
                  </a:moveTo>
                  <a:lnTo>
                    <a:pt x="28321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26352" y="3838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31750" y="47625"/>
                  </a:ln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73402" y="1981200"/>
              <a:ext cx="1752600" cy="2819400"/>
            </a:xfrm>
            <a:custGeom>
              <a:avLst/>
              <a:gdLst/>
              <a:ahLst/>
              <a:cxnLst/>
              <a:rect l="l" t="t" r="r" b="b"/>
              <a:pathLst>
                <a:path w="1752600" h="2819400">
                  <a:moveTo>
                    <a:pt x="17526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1752600" y="2819400"/>
                  </a:lnTo>
                  <a:lnTo>
                    <a:pt x="1752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073402" y="1981200"/>
              <a:ext cx="1752600" cy="2819400"/>
            </a:xfrm>
            <a:custGeom>
              <a:avLst/>
              <a:gdLst/>
              <a:ahLst/>
              <a:cxnLst/>
              <a:rect l="l" t="t" r="r" b="b"/>
              <a:pathLst>
                <a:path w="1752600" h="2819400">
                  <a:moveTo>
                    <a:pt x="0" y="0"/>
                  </a:moveTo>
                  <a:lnTo>
                    <a:pt x="1752600" y="0"/>
                  </a:lnTo>
                  <a:lnTo>
                    <a:pt x="1752600" y="2819400"/>
                  </a:lnTo>
                  <a:lnTo>
                    <a:pt x="0" y="2819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540002" y="22860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40002" y="25908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6202" y="23622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380999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80999" y="152400"/>
                  </a:lnTo>
                  <a:lnTo>
                    <a:pt x="38099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16202" y="2362200"/>
              <a:ext cx="381000" cy="152400"/>
            </a:xfrm>
            <a:custGeom>
              <a:avLst/>
              <a:gdLst/>
              <a:ahLst/>
              <a:cxnLst/>
              <a:rect l="l" t="t" r="r" b="b"/>
              <a:pathLst>
                <a:path w="381000" h="152400">
                  <a:moveTo>
                    <a:pt x="0" y="0"/>
                  </a:moveTo>
                  <a:lnTo>
                    <a:pt x="380999" y="0"/>
                  </a:lnTo>
                  <a:lnTo>
                    <a:pt x="380999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800507" y="2844038"/>
            <a:ext cx="871855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996600"/>
                </a:solidFill>
                <a:latin typeface="Bookman Uralic"/>
                <a:cs typeface="Bookman Uralic"/>
              </a:rPr>
              <a:t>RESET</a:t>
            </a:r>
            <a:endParaRPr sz="1800">
              <a:latin typeface="Bookman Uralic"/>
              <a:cs typeface="Bookman Uralic"/>
            </a:endParaRPr>
          </a:p>
          <a:p>
            <a:pPr marL="12700" marR="5080">
              <a:lnSpc>
                <a:spcPts val="3710"/>
              </a:lnSpc>
              <a:spcBef>
                <a:spcPts val="270"/>
              </a:spcBef>
            </a:pPr>
            <a:r>
              <a:rPr sz="1800" b="1" spc="-5" dirty="0">
                <a:solidFill>
                  <a:srgbClr val="996600"/>
                </a:solidFill>
                <a:latin typeface="Bookman Uralic"/>
                <a:cs typeface="Bookman Uralic"/>
              </a:rPr>
              <a:t>CLK  </a:t>
            </a:r>
            <a:r>
              <a:rPr sz="1800" b="1" dirty="0">
                <a:solidFill>
                  <a:srgbClr val="996600"/>
                </a:solidFill>
                <a:latin typeface="Bookman Uralic"/>
                <a:cs typeface="Bookman Uralic"/>
              </a:rPr>
              <a:t>READY</a:t>
            </a:r>
            <a:endParaRPr sz="1800">
              <a:latin typeface="Bookman Uralic"/>
              <a:cs typeface="Bookman Ural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84340" y="1052308"/>
            <a:ext cx="1083400" cy="156555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9050" marR="5080" indent="9525">
              <a:lnSpc>
                <a:spcPct val="107100"/>
              </a:lnSpc>
              <a:spcBef>
                <a:spcPts val="254"/>
              </a:spcBef>
            </a:pPr>
            <a:r>
              <a:rPr sz="1800" b="1" spc="-5" dirty="0">
                <a:solidFill>
                  <a:srgbClr val="FF6600"/>
                </a:solidFill>
                <a:latin typeface="Bookman Uralic"/>
                <a:cs typeface="Bookman Uralic"/>
              </a:rPr>
              <a:t>MN/MX  </a:t>
            </a:r>
            <a:r>
              <a:rPr sz="1800" spc="-15" dirty="0">
                <a:latin typeface="Carlito"/>
                <a:cs typeface="Carlito"/>
              </a:rPr>
              <a:t>TEST  </a:t>
            </a:r>
            <a:r>
              <a:rPr sz="1800" spc="-10" dirty="0">
                <a:latin typeface="Carlito"/>
                <a:cs typeface="Carlito"/>
              </a:rPr>
              <a:t>HLDA</a:t>
            </a:r>
            <a:endParaRPr sz="1800" dirty="0">
              <a:latin typeface="Carlito"/>
              <a:cs typeface="Carlito"/>
            </a:endParaRPr>
          </a:p>
          <a:p>
            <a:pPr marL="12700" marR="494030">
              <a:lnSpc>
                <a:spcPct val="100000"/>
              </a:lnSpc>
              <a:spcBef>
                <a:spcPts val="675"/>
              </a:spcBef>
            </a:pPr>
            <a:r>
              <a:rPr sz="1800" dirty="0">
                <a:latin typeface="Carlito"/>
                <a:cs typeface="Carlito"/>
              </a:rPr>
              <a:t>IN</a:t>
            </a:r>
            <a:r>
              <a:rPr sz="1800" spc="-5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R  IN</a:t>
            </a:r>
            <a:r>
              <a:rPr sz="1800" spc="-140" dirty="0">
                <a:latin typeface="Carlito"/>
                <a:cs typeface="Carlito"/>
              </a:rPr>
              <a:t>T</a:t>
            </a:r>
            <a:r>
              <a:rPr lang="en-US" dirty="0">
                <a:latin typeface="Carlito"/>
                <a:cs typeface="Carlito"/>
              </a:rPr>
              <a:t>A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76630" y="557809"/>
            <a:ext cx="528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Bookman Uralic"/>
                <a:cs typeface="Bookman Uralic"/>
              </a:rPr>
              <a:t>VCC</a:t>
            </a:r>
            <a:endParaRPr sz="1800" dirty="0">
              <a:latin typeface="Bookman Uralic"/>
              <a:cs typeface="Bookman Ural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0507" y="4870577"/>
            <a:ext cx="72072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6600"/>
                </a:solidFill>
                <a:latin typeface="Bookman Uralic"/>
                <a:cs typeface="Bookman Uralic"/>
              </a:rPr>
              <a:t>NMI  HOLD  </a:t>
            </a:r>
            <a:r>
              <a:rPr sz="1800" b="1" spc="-5" dirty="0">
                <a:latin typeface="Bookman Uralic"/>
                <a:cs typeface="Bookman Uralic"/>
              </a:rPr>
              <a:t>GND</a:t>
            </a:r>
            <a:endParaRPr sz="1800">
              <a:latin typeface="Bookman Uralic"/>
              <a:cs typeface="Bookman Ural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66906" y="551941"/>
            <a:ext cx="525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Bookman Uralic"/>
                <a:cs typeface="Bookman Uralic"/>
              </a:rPr>
              <a:t>5</a:t>
            </a:r>
            <a:r>
              <a:rPr sz="2400" spc="-100" dirty="0">
                <a:solidFill>
                  <a:srgbClr val="000099"/>
                </a:solidFill>
                <a:latin typeface="Bookman Uralic"/>
                <a:cs typeface="Bookman Uralic"/>
              </a:rPr>
              <a:t> </a:t>
            </a:r>
            <a:r>
              <a:rPr sz="2400" dirty="0">
                <a:solidFill>
                  <a:srgbClr val="000099"/>
                </a:solidFill>
                <a:latin typeface="Bookman Uralic"/>
                <a:cs typeface="Bookman Uralic"/>
              </a:rPr>
              <a:t>V</a:t>
            </a:r>
            <a:endParaRPr sz="2400" dirty="0">
              <a:latin typeface="Bookman Uralic"/>
              <a:cs typeface="Bookman Uralic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88202" y="6172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04503" y="2299982"/>
            <a:ext cx="7899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99"/>
                </a:solidFill>
                <a:latin typeface="Bookman Uralic"/>
                <a:cs typeface="Bookman Uralic"/>
              </a:rPr>
              <a:t>15</a:t>
            </a:r>
            <a:r>
              <a:rPr sz="1600" spc="-95" dirty="0">
                <a:solidFill>
                  <a:srgbClr val="000099"/>
                </a:solidFill>
                <a:latin typeface="Bookman Uralic"/>
                <a:cs typeface="Bookman Uralic"/>
              </a:rPr>
              <a:t> </a:t>
            </a:r>
            <a:r>
              <a:rPr sz="1600" dirty="0">
                <a:solidFill>
                  <a:srgbClr val="000099"/>
                </a:solidFill>
                <a:latin typeface="Bookman Uralic"/>
                <a:cs typeface="Bookman Uralic"/>
              </a:rPr>
              <a:t>MHz</a:t>
            </a:r>
            <a:endParaRPr sz="1600" dirty="0">
              <a:latin typeface="Bookman Uralic"/>
              <a:cs typeface="Bookman Ural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29000" y="19276"/>
            <a:ext cx="19178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Bookman Uralic"/>
                <a:cs typeface="Bookman Uralic"/>
              </a:rPr>
              <a:t>8086</a:t>
            </a:r>
            <a:r>
              <a:rPr sz="2800" b="1" i="1" u="sng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Bookman Uralic"/>
                <a:cs typeface="Bookman Uralic"/>
              </a:rPr>
              <a:t> </a:t>
            </a:r>
            <a:r>
              <a:rPr sz="28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Bookman Uralic"/>
                <a:cs typeface="Bookman Uralic"/>
              </a:rPr>
              <a:t>Inputs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65007" y="3982466"/>
            <a:ext cx="593433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CYNC  AEN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</a:t>
            </a:r>
          </a:p>
          <a:p>
            <a:pPr>
              <a:lnSpc>
                <a:spcPts val="1920"/>
              </a:lnSpc>
            </a:pPr>
            <a:r>
              <a:rPr sz="1600" spc="-5" dirty="0">
                <a:latin typeface="Carlito"/>
                <a:cs typeface="Carlito"/>
              </a:rPr>
              <a:t>AEN</a:t>
            </a:r>
            <a:r>
              <a:rPr sz="1600" spc="-8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2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997077" y="3620389"/>
            <a:ext cx="1076833" cy="1561211"/>
            <a:chOff x="997077" y="3620389"/>
            <a:chExt cx="1076833" cy="1561211"/>
          </a:xfrm>
        </p:grpSpPr>
        <p:sp>
          <p:nvSpPr>
            <p:cNvPr id="42" name="object 42"/>
            <p:cNvSpPr/>
            <p:nvPr/>
          </p:nvSpPr>
          <p:spPr>
            <a:xfrm>
              <a:off x="1676400" y="43434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628775" y="42957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6400" y="46482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28775" y="46005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76400" y="41148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71600" y="50292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24000" y="51054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676400" y="51816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31925" y="3620389"/>
              <a:ext cx="336550" cy="184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52600" y="3788664"/>
              <a:ext cx="321310" cy="0"/>
            </a:xfrm>
            <a:custGeom>
              <a:avLst/>
              <a:gdLst/>
              <a:ahLst/>
              <a:cxnLst/>
              <a:rect l="l" t="t" r="r" b="b"/>
              <a:pathLst>
                <a:path w="321310">
                  <a:moveTo>
                    <a:pt x="0" y="0"/>
                  </a:moveTo>
                  <a:lnTo>
                    <a:pt x="320802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4702" y="3782568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077" y="3734943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76400" y="4114800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28775" y="40671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2164948" y="3601449"/>
            <a:ext cx="4003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latin typeface="Carlito"/>
                <a:cs typeface="Carlito"/>
              </a:rPr>
              <a:t>F</a:t>
            </a:r>
            <a:r>
              <a:rPr sz="1600" spc="-5" dirty="0">
                <a:latin typeface="Carlito"/>
                <a:cs typeface="Carlito"/>
              </a:rPr>
              <a:t>/</a:t>
            </a:r>
            <a:r>
              <a:rPr sz="1600" dirty="0">
                <a:latin typeface="Carlito"/>
                <a:cs typeface="Carlito"/>
              </a:rPr>
              <a:t>C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579329" y="3604514"/>
            <a:ext cx="3587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99"/>
                </a:solidFill>
                <a:latin typeface="Bookman Uralic"/>
                <a:cs typeface="Bookman Uralic"/>
              </a:rPr>
              <a:t>5</a:t>
            </a:r>
            <a:r>
              <a:rPr sz="1600" spc="-90" dirty="0">
                <a:solidFill>
                  <a:srgbClr val="000099"/>
                </a:solidFill>
                <a:latin typeface="Bookman Uralic"/>
                <a:cs typeface="Bookman Uralic"/>
              </a:rPr>
              <a:t> </a:t>
            </a:r>
            <a:r>
              <a:rPr sz="1600" dirty="0">
                <a:solidFill>
                  <a:srgbClr val="000099"/>
                </a:solidFill>
                <a:latin typeface="Bookman Uralic"/>
                <a:cs typeface="Bookman Uralic"/>
              </a:rPr>
              <a:t>V</a:t>
            </a:r>
            <a:endParaRPr sz="1600">
              <a:latin typeface="Bookman Uralic"/>
              <a:cs typeface="Bookman Ural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147982" y="2085975"/>
            <a:ext cx="628892" cy="1085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X</a:t>
            </a:r>
            <a:r>
              <a:rPr sz="1600" spc="-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1</a:t>
            </a:r>
          </a:p>
          <a:p>
            <a:pPr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X</a:t>
            </a:r>
            <a:r>
              <a:rPr sz="1600" spc="-10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2</a:t>
            </a:r>
          </a:p>
          <a:p>
            <a:pPr marL="19050" marR="5080">
              <a:lnSpc>
                <a:spcPct val="100000"/>
              </a:lnSpc>
              <a:spcBef>
                <a:spcPts val="665"/>
              </a:spcBef>
            </a:pPr>
            <a:r>
              <a:rPr sz="1600" dirty="0">
                <a:latin typeface="Carlito"/>
                <a:cs typeface="Carlito"/>
              </a:rPr>
              <a:t>R</a:t>
            </a:r>
            <a:r>
              <a:rPr sz="1600" spc="-35" dirty="0">
                <a:latin typeface="Carlito"/>
                <a:cs typeface="Carlito"/>
              </a:rPr>
              <a:t>D</a:t>
            </a:r>
            <a:r>
              <a:rPr sz="1600" spc="-5" dirty="0">
                <a:latin typeface="Carlito"/>
                <a:cs typeface="Carlito"/>
              </a:rPr>
              <a:t>Y1  </a:t>
            </a:r>
            <a:r>
              <a:rPr sz="1600" dirty="0">
                <a:latin typeface="Carlito"/>
                <a:cs typeface="Carlito"/>
              </a:rPr>
              <a:t>R</a:t>
            </a:r>
            <a:r>
              <a:rPr sz="1600" spc="-35" dirty="0">
                <a:latin typeface="Carlito"/>
                <a:cs typeface="Carlito"/>
              </a:rPr>
              <a:t>D</a:t>
            </a:r>
            <a:r>
              <a:rPr sz="1600" spc="-5" dirty="0">
                <a:latin typeface="Carlito"/>
                <a:cs typeface="Carlito"/>
              </a:rPr>
              <a:t>Y2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781175" y="1520445"/>
            <a:ext cx="4970589" cy="2289555"/>
            <a:chOff x="1781175" y="1520445"/>
            <a:chExt cx="4970589" cy="2289555"/>
          </a:xfrm>
        </p:grpSpPr>
        <p:sp>
          <p:nvSpPr>
            <p:cNvPr id="80" name="object 80"/>
            <p:cNvSpPr/>
            <p:nvPr/>
          </p:nvSpPr>
          <p:spPr>
            <a:xfrm>
              <a:off x="1828800" y="3124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228600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781175" y="3076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29087" y="3735"/>
                  </a:lnTo>
                  <a:lnTo>
                    <a:pt x="13949" y="13938"/>
                  </a:lnTo>
                  <a:lnTo>
                    <a:pt x="3742" y="29075"/>
                  </a:lnTo>
                  <a:lnTo>
                    <a:pt x="0" y="47612"/>
                  </a:lnTo>
                  <a:lnTo>
                    <a:pt x="3742" y="66149"/>
                  </a:lnTo>
                  <a:lnTo>
                    <a:pt x="13949" y="81289"/>
                  </a:lnTo>
                  <a:lnTo>
                    <a:pt x="29087" y="91499"/>
                  </a:lnTo>
                  <a:lnTo>
                    <a:pt x="47625" y="95250"/>
                  </a:lnTo>
                  <a:lnTo>
                    <a:pt x="66162" y="91507"/>
                  </a:lnTo>
                  <a:lnTo>
                    <a:pt x="81300" y="81300"/>
                  </a:lnTo>
                  <a:lnTo>
                    <a:pt x="91507" y="66162"/>
                  </a:lnTo>
                  <a:lnTo>
                    <a:pt x="95250" y="47625"/>
                  </a:lnTo>
                  <a:lnTo>
                    <a:pt x="91507" y="29087"/>
                  </a:lnTo>
                  <a:lnTo>
                    <a:pt x="81300" y="13949"/>
                  </a:lnTo>
                  <a:lnTo>
                    <a:pt x="66162" y="3742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828800" y="28956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828800" y="2895600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262889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781175" y="28479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34239" y="1520445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723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14109" y="1831086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723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34239" y="2190902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723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14109" y="2514600"/>
              <a:ext cx="517525" cy="0"/>
            </a:xfrm>
            <a:custGeom>
              <a:avLst/>
              <a:gdLst/>
              <a:ahLst/>
              <a:cxnLst/>
              <a:rect l="l" t="t" r="r" b="b"/>
              <a:pathLst>
                <a:path w="517525">
                  <a:moveTo>
                    <a:pt x="0" y="0"/>
                  </a:moveTo>
                  <a:lnTo>
                    <a:pt x="51723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715000" y="1370585"/>
            <a:ext cx="43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NC</a:t>
            </a:r>
          </a:p>
        </p:txBody>
      </p:sp>
      <p:sp>
        <p:nvSpPr>
          <p:cNvPr id="91" name="object 91"/>
          <p:cNvSpPr txBox="1"/>
          <p:nvPr/>
        </p:nvSpPr>
        <p:spPr>
          <a:xfrm>
            <a:off x="2924723" y="2863786"/>
            <a:ext cx="85496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R</a:t>
            </a:r>
            <a:r>
              <a:rPr sz="1800" spc="-2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S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T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2362012" y="3073843"/>
            <a:ext cx="1563196" cy="87011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45"/>
              </a:spcBef>
            </a:pPr>
            <a:r>
              <a:rPr sz="2400" b="1" i="1" u="sng" spc="20" dirty="0">
                <a:solidFill>
                  <a:srgbClr val="FFFF00"/>
                </a:solidFill>
                <a:latin typeface="Bookman Uralic"/>
                <a:cs typeface="Bookman Uralic"/>
              </a:rPr>
              <a:t>8284</a:t>
            </a:r>
            <a:r>
              <a:rPr lang="en-IN" sz="2400" b="1" i="1" u="sng" spc="20" dirty="0">
                <a:solidFill>
                  <a:srgbClr val="FFFF00"/>
                </a:solidFill>
                <a:latin typeface="Bookman Uralic"/>
                <a:cs typeface="Bookman Uralic"/>
              </a:rPr>
              <a:t>   </a:t>
            </a:r>
            <a:r>
              <a:rPr sz="2700" spc="30" baseline="10802" dirty="0">
                <a:latin typeface="Carlito"/>
                <a:cs typeface="Carlito"/>
              </a:rPr>
              <a:t>CLK</a:t>
            </a:r>
            <a:endParaRPr sz="2700" baseline="10802" dirty="0">
              <a:latin typeface="Carlito"/>
              <a:cs typeface="Carlito"/>
            </a:endParaRPr>
          </a:p>
          <a:p>
            <a:pPr marL="694690">
              <a:lnSpc>
                <a:spcPct val="100000"/>
              </a:lnSpc>
              <a:spcBef>
                <a:spcPts val="715"/>
              </a:spcBef>
            </a:pPr>
            <a:r>
              <a:rPr sz="1800" spc="-15" dirty="0">
                <a:latin typeface="Carlito"/>
                <a:cs typeface="Carlito"/>
              </a:rPr>
              <a:t>READY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xmlns="" id="{F04EE60A-238E-46B9-8F38-5E7899C8DE1A}"/>
              </a:ext>
            </a:extLst>
          </p:cNvPr>
          <p:cNvSpPr/>
          <p:nvPr/>
        </p:nvSpPr>
        <p:spPr>
          <a:xfrm>
            <a:off x="7666266" y="2783495"/>
            <a:ext cx="1134702" cy="134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8086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BFE05AC6-97F3-4233-9542-D7BEA2E59F34}"/>
              </a:ext>
            </a:extLst>
          </p:cNvPr>
          <p:cNvCxnSpPr/>
          <p:nvPr/>
        </p:nvCxnSpPr>
        <p:spPr>
          <a:xfrm flipH="1">
            <a:off x="7027670" y="2783495"/>
            <a:ext cx="6385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xmlns="" id="{70CD63B5-17D0-4DEB-A96B-D675340CBF81}"/>
              </a:ext>
            </a:extLst>
          </p:cNvPr>
          <p:cNvCxnSpPr/>
          <p:nvPr/>
        </p:nvCxnSpPr>
        <p:spPr>
          <a:xfrm flipH="1">
            <a:off x="7027671" y="4108829"/>
            <a:ext cx="63859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: Top Corners Rounded 72">
            <a:extLst>
              <a:ext uri="{FF2B5EF4-FFF2-40B4-BE49-F238E27FC236}">
                <a16:creationId xmlns:a16="http://schemas.microsoft.com/office/drawing/2014/main" xmlns="" id="{78291D83-CC1A-440D-BB68-E826D5F02291}"/>
              </a:ext>
            </a:extLst>
          </p:cNvPr>
          <p:cNvSpPr/>
          <p:nvPr/>
        </p:nvSpPr>
        <p:spPr>
          <a:xfrm rot="5400000">
            <a:off x="7620000" y="1920621"/>
            <a:ext cx="914400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i="1" u="sng" dirty="0">
                <a:solidFill>
                  <a:srgbClr val="FFFF00"/>
                </a:solidFill>
              </a:rPr>
              <a:t>AND</a:t>
            </a:r>
          </a:p>
        </p:txBody>
      </p:sp>
      <p:grpSp>
        <p:nvGrpSpPr>
          <p:cNvPr id="74" name="object 2">
            <a:extLst>
              <a:ext uri="{FF2B5EF4-FFF2-40B4-BE49-F238E27FC236}">
                <a16:creationId xmlns:a16="http://schemas.microsoft.com/office/drawing/2014/main" xmlns="" id="{D878569D-A571-4EA3-B269-E05E116F2B42}"/>
              </a:ext>
            </a:extLst>
          </p:cNvPr>
          <p:cNvGrpSpPr/>
          <p:nvPr/>
        </p:nvGrpSpPr>
        <p:grpSpPr>
          <a:xfrm>
            <a:off x="3336925" y="669925"/>
            <a:ext cx="2317750" cy="5822950"/>
            <a:chOff x="3336925" y="669925"/>
            <a:chExt cx="2317750" cy="5822950"/>
          </a:xfrm>
          <a:solidFill>
            <a:schemeClr val="accent1"/>
          </a:solidFill>
        </p:grpSpPr>
        <p:sp>
          <p:nvSpPr>
            <p:cNvPr id="75" name="object 3">
              <a:extLst>
                <a:ext uri="{FF2B5EF4-FFF2-40B4-BE49-F238E27FC236}">
                  <a16:creationId xmlns:a16="http://schemas.microsoft.com/office/drawing/2014/main" xmlns="" id="{12EB75C2-EBE2-4905-8959-381240A2CB36}"/>
                </a:ext>
              </a:extLst>
            </p:cNvPr>
            <p:cNvSpPr/>
            <p:nvPr/>
          </p:nvSpPr>
          <p:spPr>
            <a:xfrm>
              <a:off x="3352800" y="685800"/>
              <a:ext cx="2286000" cy="5791200"/>
            </a:xfrm>
            <a:custGeom>
              <a:avLst/>
              <a:gdLst/>
              <a:ahLst/>
              <a:cxnLst/>
              <a:rect l="l" t="t" r="r" b="b"/>
              <a:pathLst>
                <a:path w="2286000" h="5791200">
                  <a:moveTo>
                    <a:pt x="2286000" y="0"/>
                  </a:moveTo>
                  <a:lnTo>
                    <a:pt x="0" y="0"/>
                  </a:lnTo>
                  <a:lnTo>
                    <a:pt x="0" y="5791200"/>
                  </a:lnTo>
                  <a:lnTo>
                    <a:pt x="2286000" y="5791200"/>
                  </a:lnTo>
                  <a:lnTo>
                    <a:pt x="2286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6" name="object 4">
              <a:extLst>
                <a:ext uri="{FF2B5EF4-FFF2-40B4-BE49-F238E27FC236}">
                  <a16:creationId xmlns:a16="http://schemas.microsoft.com/office/drawing/2014/main" xmlns="" id="{37395933-0483-4D28-B533-80DEF8A1F65E}"/>
                </a:ext>
              </a:extLst>
            </p:cNvPr>
            <p:cNvSpPr/>
            <p:nvPr/>
          </p:nvSpPr>
          <p:spPr>
            <a:xfrm>
              <a:off x="3352800" y="685800"/>
              <a:ext cx="2286000" cy="5791200"/>
            </a:xfrm>
            <a:custGeom>
              <a:avLst/>
              <a:gdLst/>
              <a:ahLst/>
              <a:cxnLst/>
              <a:rect l="l" t="t" r="r" b="b"/>
              <a:pathLst>
                <a:path w="2286000" h="5791200">
                  <a:moveTo>
                    <a:pt x="0" y="0"/>
                  </a:moveTo>
                  <a:lnTo>
                    <a:pt x="2286000" y="0"/>
                  </a:lnTo>
                  <a:lnTo>
                    <a:pt x="2286000" y="5791200"/>
                  </a:lnTo>
                  <a:lnTo>
                    <a:pt x="0" y="5791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5">
            <a:extLst>
              <a:ext uri="{FF2B5EF4-FFF2-40B4-BE49-F238E27FC236}">
                <a16:creationId xmlns:a16="http://schemas.microsoft.com/office/drawing/2014/main" xmlns="" id="{70802258-22F6-4B5C-8F3C-9C42C54B1CA2}"/>
              </a:ext>
            </a:extLst>
          </p:cNvPr>
          <p:cNvSpPr txBox="1"/>
          <p:nvPr/>
        </p:nvSpPr>
        <p:spPr>
          <a:xfrm>
            <a:off x="4019863" y="5732775"/>
            <a:ext cx="12382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tx2"/>
                </a:solidFill>
                <a:latin typeface="Carlito"/>
                <a:cs typeface="Carlito"/>
              </a:rPr>
              <a:t>ADC</a:t>
            </a:r>
            <a:r>
              <a:rPr sz="2400" b="1" spc="-8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chemeClr val="tx2"/>
                </a:solidFill>
                <a:latin typeface="Carlito"/>
                <a:cs typeface="Carlito"/>
              </a:rPr>
              <a:t>0808</a:t>
            </a:r>
            <a:endParaRPr sz="2400" dirty="0">
              <a:solidFill>
                <a:schemeClr val="tx2"/>
              </a:solidFill>
              <a:latin typeface="Carlito"/>
              <a:cs typeface="Carlito"/>
            </a:endParaRPr>
          </a:p>
        </p:txBody>
      </p:sp>
      <p:grpSp>
        <p:nvGrpSpPr>
          <p:cNvPr id="78" name="object 6">
            <a:extLst>
              <a:ext uri="{FF2B5EF4-FFF2-40B4-BE49-F238E27FC236}">
                <a16:creationId xmlns:a16="http://schemas.microsoft.com/office/drawing/2014/main" xmlns="" id="{40A8CB79-D2FA-4F0D-BF95-25C27D1F12FF}"/>
              </a:ext>
            </a:extLst>
          </p:cNvPr>
          <p:cNvGrpSpPr/>
          <p:nvPr/>
        </p:nvGrpSpPr>
        <p:grpSpPr>
          <a:xfrm>
            <a:off x="2422525" y="942975"/>
            <a:ext cx="3917950" cy="1771650"/>
            <a:chOff x="2422525" y="942975"/>
            <a:chExt cx="3917950" cy="1771650"/>
          </a:xfrm>
        </p:grpSpPr>
        <p:sp>
          <p:nvSpPr>
            <p:cNvPr id="79" name="object 7">
              <a:extLst>
                <a:ext uri="{FF2B5EF4-FFF2-40B4-BE49-F238E27FC236}">
                  <a16:creationId xmlns:a16="http://schemas.microsoft.com/office/drawing/2014/main" xmlns="" id="{1F50155F-791B-4D1B-9E5C-23ADC7CB8B77}"/>
                </a:ext>
              </a:extLst>
            </p:cNvPr>
            <p:cNvSpPr/>
            <p:nvPr/>
          </p:nvSpPr>
          <p:spPr>
            <a:xfrm>
              <a:off x="5718175" y="10668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">
              <a:extLst>
                <a:ext uri="{FF2B5EF4-FFF2-40B4-BE49-F238E27FC236}">
                  <a16:creationId xmlns:a16="http://schemas.microsoft.com/office/drawing/2014/main" xmlns="" id="{67ED4517-3515-406E-A4B4-14F0B270D451}"/>
                </a:ext>
              </a:extLst>
            </p:cNvPr>
            <p:cNvSpPr/>
            <p:nvPr/>
          </p:nvSpPr>
          <p:spPr>
            <a:xfrm>
              <a:off x="5638800" y="10191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xmlns="" id="{B3B04FEA-F4BE-4228-837A-7640F0A1576C}"/>
                </a:ext>
              </a:extLst>
            </p:cNvPr>
            <p:cNvSpPr/>
            <p:nvPr/>
          </p:nvSpPr>
          <p:spPr>
            <a:xfrm>
              <a:off x="5718175" y="12954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">
              <a:extLst>
                <a:ext uri="{FF2B5EF4-FFF2-40B4-BE49-F238E27FC236}">
                  <a16:creationId xmlns:a16="http://schemas.microsoft.com/office/drawing/2014/main" xmlns="" id="{8DEEA7AC-B086-4FB8-A870-589B5A763194}"/>
                </a:ext>
              </a:extLst>
            </p:cNvPr>
            <p:cNvSpPr/>
            <p:nvPr/>
          </p:nvSpPr>
          <p:spPr>
            <a:xfrm>
              <a:off x="5638800" y="1247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1">
              <a:extLst>
                <a:ext uri="{FF2B5EF4-FFF2-40B4-BE49-F238E27FC236}">
                  <a16:creationId xmlns:a16="http://schemas.microsoft.com/office/drawing/2014/main" xmlns="" id="{52150C5D-29B4-4CDA-90FB-C5F2B3670013}"/>
                </a:ext>
              </a:extLst>
            </p:cNvPr>
            <p:cNvSpPr/>
            <p:nvPr/>
          </p:nvSpPr>
          <p:spPr>
            <a:xfrm>
              <a:off x="5718175" y="15240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12">
              <a:extLst>
                <a:ext uri="{FF2B5EF4-FFF2-40B4-BE49-F238E27FC236}">
                  <a16:creationId xmlns:a16="http://schemas.microsoft.com/office/drawing/2014/main" xmlns="" id="{1F484B25-1406-4F65-B9FF-285F6812C361}"/>
                </a:ext>
              </a:extLst>
            </p:cNvPr>
            <p:cNvSpPr/>
            <p:nvPr/>
          </p:nvSpPr>
          <p:spPr>
            <a:xfrm>
              <a:off x="5638800" y="1476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13">
              <a:extLst>
                <a:ext uri="{FF2B5EF4-FFF2-40B4-BE49-F238E27FC236}">
                  <a16:creationId xmlns:a16="http://schemas.microsoft.com/office/drawing/2014/main" xmlns="" id="{D6D8F9C6-0407-42C4-9712-57B12041EEDC}"/>
                </a:ext>
              </a:extLst>
            </p:cNvPr>
            <p:cNvSpPr/>
            <p:nvPr/>
          </p:nvSpPr>
          <p:spPr>
            <a:xfrm>
              <a:off x="5718175" y="17526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14">
              <a:extLst>
                <a:ext uri="{FF2B5EF4-FFF2-40B4-BE49-F238E27FC236}">
                  <a16:creationId xmlns:a16="http://schemas.microsoft.com/office/drawing/2014/main" xmlns="" id="{04AF9B3D-58A6-495D-966B-90AC66B2DCC1}"/>
                </a:ext>
              </a:extLst>
            </p:cNvPr>
            <p:cNvSpPr/>
            <p:nvPr/>
          </p:nvSpPr>
          <p:spPr>
            <a:xfrm>
              <a:off x="5638800" y="1704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5">
              <a:extLst>
                <a:ext uri="{FF2B5EF4-FFF2-40B4-BE49-F238E27FC236}">
                  <a16:creationId xmlns:a16="http://schemas.microsoft.com/office/drawing/2014/main" xmlns="" id="{41D87E28-6E29-40D3-A302-AD1836E5992E}"/>
                </a:ext>
              </a:extLst>
            </p:cNvPr>
            <p:cNvSpPr/>
            <p:nvPr/>
          </p:nvSpPr>
          <p:spPr>
            <a:xfrm>
              <a:off x="5718175" y="19812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16">
              <a:extLst>
                <a:ext uri="{FF2B5EF4-FFF2-40B4-BE49-F238E27FC236}">
                  <a16:creationId xmlns:a16="http://schemas.microsoft.com/office/drawing/2014/main" xmlns="" id="{139007A9-1A29-4B5F-91DA-A70B832B29C7}"/>
                </a:ext>
              </a:extLst>
            </p:cNvPr>
            <p:cNvSpPr/>
            <p:nvPr/>
          </p:nvSpPr>
          <p:spPr>
            <a:xfrm>
              <a:off x="5638800" y="1933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17">
              <a:extLst>
                <a:ext uri="{FF2B5EF4-FFF2-40B4-BE49-F238E27FC236}">
                  <a16:creationId xmlns:a16="http://schemas.microsoft.com/office/drawing/2014/main" xmlns="" id="{1F83125C-0DE9-4510-99C8-B3BEE762F204}"/>
                </a:ext>
              </a:extLst>
            </p:cNvPr>
            <p:cNvSpPr/>
            <p:nvPr/>
          </p:nvSpPr>
          <p:spPr>
            <a:xfrm>
              <a:off x="5718175" y="22098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8">
              <a:extLst>
                <a:ext uri="{FF2B5EF4-FFF2-40B4-BE49-F238E27FC236}">
                  <a16:creationId xmlns:a16="http://schemas.microsoft.com/office/drawing/2014/main" xmlns="" id="{814E054A-471D-4E6A-A295-A64964A4D03D}"/>
                </a:ext>
              </a:extLst>
            </p:cNvPr>
            <p:cNvSpPr/>
            <p:nvPr/>
          </p:nvSpPr>
          <p:spPr>
            <a:xfrm>
              <a:off x="5638800" y="21621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9">
              <a:extLst>
                <a:ext uri="{FF2B5EF4-FFF2-40B4-BE49-F238E27FC236}">
                  <a16:creationId xmlns:a16="http://schemas.microsoft.com/office/drawing/2014/main" xmlns="" id="{450E614A-17C2-4FA6-9483-4BCB895015A4}"/>
                </a:ext>
              </a:extLst>
            </p:cNvPr>
            <p:cNvSpPr/>
            <p:nvPr/>
          </p:nvSpPr>
          <p:spPr>
            <a:xfrm>
              <a:off x="5718175" y="24384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20">
              <a:extLst>
                <a:ext uri="{FF2B5EF4-FFF2-40B4-BE49-F238E27FC236}">
                  <a16:creationId xmlns:a16="http://schemas.microsoft.com/office/drawing/2014/main" xmlns="" id="{FD162B95-F7A5-4E89-B8BC-BCA54F601A0E}"/>
                </a:ext>
              </a:extLst>
            </p:cNvPr>
            <p:cNvSpPr/>
            <p:nvPr/>
          </p:nvSpPr>
          <p:spPr>
            <a:xfrm>
              <a:off x="5638800" y="2390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21">
              <a:extLst>
                <a:ext uri="{FF2B5EF4-FFF2-40B4-BE49-F238E27FC236}">
                  <a16:creationId xmlns:a16="http://schemas.microsoft.com/office/drawing/2014/main" xmlns="" id="{68885158-B38F-4251-AE05-54598EE97C70}"/>
                </a:ext>
              </a:extLst>
            </p:cNvPr>
            <p:cNvSpPr/>
            <p:nvPr/>
          </p:nvSpPr>
          <p:spPr>
            <a:xfrm>
              <a:off x="5718175" y="2667000"/>
              <a:ext cx="606425" cy="0"/>
            </a:xfrm>
            <a:custGeom>
              <a:avLst/>
              <a:gdLst/>
              <a:ahLst/>
              <a:cxnLst/>
              <a:rect l="l" t="t" r="r" b="b"/>
              <a:pathLst>
                <a:path w="606425">
                  <a:moveTo>
                    <a:pt x="6064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2">
              <a:extLst>
                <a:ext uri="{FF2B5EF4-FFF2-40B4-BE49-F238E27FC236}">
                  <a16:creationId xmlns:a16="http://schemas.microsoft.com/office/drawing/2014/main" xmlns="" id="{539BFBC2-993D-4341-A0A5-CE5BF73DE701}"/>
                </a:ext>
              </a:extLst>
            </p:cNvPr>
            <p:cNvSpPr/>
            <p:nvPr/>
          </p:nvSpPr>
          <p:spPr>
            <a:xfrm>
              <a:off x="5638800" y="2619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23">
              <a:extLst>
                <a:ext uri="{FF2B5EF4-FFF2-40B4-BE49-F238E27FC236}">
                  <a16:creationId xmlns:a16="http://schemas.microsoft.com/office/drawing/2014/main" xmlns="" id="{01F5E318-06AA-44AA-8384-0B5D67507D30}"/>
                </a:ext>
              </a:extLst>
            </p:cNvPr>
            <p:cNvSpPr/>
            <p:nvPr/>
          </p:nvSpPr>
          <p:spPr>
            <a:xfrm>
              <a:off x="2438400" y="9906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24">
              <a:extLst>
                <a:ext uri="{FF2B5EF4-FFF2-40B4-BE49-F238E27FC236}">
                  <a16:creationId xmlns:a16="http://schemas.microsoft.com/office/drawing/2014/main" xmlns="" id="{F9C4D991-4DD5-4E10-AC1A-DCFD328F4E20}"/>
                </a:ext>
              </a:extLst>
            </p:cNvPr>
            <p:cNvSpPr/>
            <p:nvPr/>
          </p:nvSpPr>
          <p:spPr>
            <a:xfrm>
              <a:off x="3257550" y="942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25">
            <a:extLst>
              <a:ext uri="{FF2B5EF4-FFF2-40B4-BE49-F238E27FC236}">
                <a16:creationId xmlns:a16="http://schemas.microsoft.com/office/drawing/2014/main" xmlns="" id="{F27A1801-2C9A-4068-81EC-201FE2EF9E0A}"/>
              </a:ext>
            </a:extLst>
          </p:cNvPr>
          <p:cNvSpPr txBox="1"/>
          <p:nvPr/>
        </p:nvSpPr>
        <p:spPr>
          <a:xfrm>
            <a:off x="5034608" y="858266"/>
            <a:ext cx="451792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0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1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2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3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4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5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6  </a:t>
            </a:r>
            <a:r>
              <a:rPr sz="1600" i="1" spc="-5" dirty="0">
                <a:solidFill>
                  <a:srgbClr val="FFFF00"/>
                </a:solidFill>
                <a:latin typeface="Carlito"/>
                <a:cs typeface="Carlito"/>
              </a:rPr>
              <a:t>IN</a:t>
            </a:r>
            <a:r>
              <a:rPr sz="1575" i="1" spc="7" baseline="-21164" dirty="0">
                <a:solidFill>
                  <a:srgbClr val="FFFF00"/>
                </a:solidFill>
                <a:latin typeface="Carlito"/>
                <a:cs typeface="Carlito"/>
              </a:rPr>
              <a:t>7</a:t>
            </a:r>
            <a:endParaRPr sz="1575" i="1" baseline="-21164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grpSp>
        <p:nvGrpSpPr>
          <p:cNvPr id="98" name="object 28">
            <a:extLst>
              <a:ext uri="{FF2B5EF4-FFF2-40B4-BE49-F238E27FC236}">
                <a16:creationId xmlns:a16="http://schemas.microsoft.com/office/drawing/2014/main" xmlns="" id="{6D724CBD-C85C-49D0-B530-E7F3BAECB11A}"/>
              </a:ext>
            </a:extLst>
          </p:cNvPr>
          <p:cNvGrpSpPr/>
          <p:nvPr/>
        </p:nvGrpSpPr>
        <p:grpSpPr>
          <a:xfrm>
            <a:off x="2346325" y="1736725"/>
            <a:ext cx="4298950" cy="3536950"/>
            <a:chOff x="2346325" y="1736725"/>
            <a:chExt cx="4298950" cy="3536950"/>
          </a:xfrm>
        </p:grpSpPr>
        <p:sp>
          <p:nvSpPr>
            <p:cNvPr id="99" name="object 29">
              <a:extLst>
                <a:ext uri="{FF2B5EF4-FFF2-40B4-BE49-F238E27FC236}">
                  <a16:creationId xmlns:a16="http://schemas.microsoft.com/office/drawing/2014/main" xmlns="" id="{7FF43A71-01FA-465C-BEFD-242E7B784B33}"/>
                </a:ext>
              </a:extLst>
            </p:cNvPr>
            <p:cNvSpPr/>
            <p:nvPr/>
          </p:nvSpPr>
          <p:spPr>
            <a:xfrm>
              <a:off x="2362200" y="17526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247650" y="0"/>
                  </a:moveTo>
                  <a:lnTo>
                    <a:pt x="0" y="228600"/>
                  </a:lnTo>
                  <a:lnTo>
                    <a:pt x="247650" y="457200"/>
                  </a:lnTo>
                  <a:lnTo>
                    <a:pt x="247650" y="342900"/>
                  </a:lnTo>
                  <a:lnTo>
                    <a:pt x="990600" y="342900"/>
                  </a:lnTo>
                  <a:lnTo>
                    <a:pt x="990600" y="114300"/>
                  </a:lnTo>
                  <a:lnTo>
                    <a:pt x="247650" y="11430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EC7C30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30">
              <a:extLst>
                <a:ext uri="{FF2B5EF4-FFF2-40B4-BE49-F238E27FC236}">
                  <a16:creationId xmlns:a16="http://schemas.microsoft.com/office/drawing/2014/main" xmlns="" id="{989FF75C-5E4A-42A1-BBFF-254B11F606B0}"/>
                </a:ext>
              </a:extLst>
            </p:cNvPr>
            <p:cNvSpPr/>
            <p:nvPr/>
          </p:nvSpPr>
          <p:spPr>
            <a:xfrm>
              <a:off x="2362200" y="1752600"/>
              <a:ext cx="990600" cy="457200"/>
            </a:xfrm>
            <a:custGeom>
              <a:avLst/>
              <a:gdLst/>
              <a:ahLst/>
              <a:cxnLst/>
              <a:rect l="l" t="t" r="r" b="b"/>
              <a:pathLst>
                <a:path w="990600" h="457200">
                  <a:moveTo>
                    <a:pt x="0" y="228600"/>
                  </a:moveTo>
                  <a:lnTo>
                    <a:pt x="247650" y="0"/>
                  </a:lnTo>
                  <a:lnTo>
                    <a:pt x="247650" y="114300"/>
                  </a:lnTo>
                  <a:lnTo>
                    <a:pt x="990600" y="114300"/>
                  </a:lnTo>
                  <a:lnTo>
                    <a:pt x="990600" y="342900"/>
                  </a:lnTo>
                  <a:lnTo>
                    <a:pt x="247650" y="342900"/>
                  </a:lnTo>
                  <a:lnTo>
                    <a:pt x="247650" y="457200"/>
                  </a:lnTo>
                  <a:lnTo>
                    <a:pt x="0" y="22860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31">
              <a:extLst>
                <a:ext uri="{FF2B5EF4-FFF2-40B4-BE49-F238E27FC236}">
                  <a16:creationId xmlns:a16="http://schemas.microsoft.com/office/drawing/2014/main" xmlns="" id="{245BEF4F-D04E-480E-98E8-520F5C7BBA37}"/>
                </a:ext>
              </a:extLst>
            </p:cNvPr>
            <p:cNvSpPr/>
            <p:nvPr/>
          </p:nvSpPr>
          <p:spPr>
            <a:xfrm>
              <a:off x="2438400" y="27432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32">
              <a:extLst>
                <a:ext uri="{FF2B5EF4-FFF2-40B4-BE49-F238E27FC236}">
                  <a16:creationId xmlns:a16="http://schemas.microsoft.com/office/drawing/2014/main" xmlns="" id="{60E433FB-F754-4DC4-A542-16FC51AE4A4D}"/>
                </a:ext>
              </a:extLst>
            </p:cNvPr>
            <p:cNvSpPr/>
            <p:nvPr/>
          </p:nvSpPr>
          <p:spPr>
            <a:xfrm>
              <a:off x="3257550" y="2695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33">
              <a:extLst>
                <a:ext uri="{FF2B5EF4-FFF2-40B4-BE49-F238E27FC236}">
                  <a16:creationId xmlns:a16="http://schemas.microsoft.com/office/drawing/2014/main" xmlns="" id="{8FE0F54E-BD39-4512-98AE-88EC800BF097}"/>
                </a:ext>
              </a:extLst>
            </p:cNvPr>
            <p:cNvSpPr/>
            <p:nvPr/>
          </p:nvSpPr>
          <p:spPr>
            <a:xfrm>
              <a:off x="2438400" y="31242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34">
              <a:extLst>
                <a:ext uri="{FF2B5EF4-FFF2-40B4-BE49-F238E27FC236}">
                  <a16:creationId xmlns:a16="http://schemas.microsoft.com/office/drawing/2014/main" xmlns="" id="{41D73109-2BF8-4295-8034-910ABE9C407C}"/>
                </a:ext>
              </a:extLst>
            </p:cNvPr>
            <p:cNvSpPr/>
            <p:nvPr/>
          </p:nvSpPr>
          <p:spPr>
            <a:xfrm>
              <a:off x="3257550" y="3076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35">
              <a:extLst>
                <a:ext uri="{FF2B5EF4-FFF2-40B4-BE49-F238E27FC236}">
                  <a16:creationId xmlns:a16="http://schemas.microsoft.com/office/drawing/2014/main" xmlns="" id="{1BC88BC3-E1E2-4AE2-A145-D3997DBF5887}"/>
                </a:ext>
              </a:extLst>
            </p:cNvPr>
            <p:cNvSpPr/>
            <p:nvPr/>
          </p:nvSpPr>
          <p:spPr>
            <a:xfrm>
              <a:off x="2438400" y="35052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36">
              <a:extLst>
                <a:ext uri="{FF2B5EF4-FFF2-40B4-BE49-F238E27FC236}">
                  <a16:creationId xmlns:a16="http://schemas.microsoft.com/office/drawing/2014/main" xmlns="" id="{47933D83-F930-404B-AD1B-2FF355761C9B}"/>
                </a:ext>
              </a:extLst>
            </p:cNvPr>
            <p:cNvSpPr/>
            <p:nvPr/>
          </p:nvSpPr>
          <p:spPr>
            <a:xfrm>
              <a:off x="3257550" y="3457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7">
              <a:extLst>
                <a:ext uri="{FF2B5EF4-FFF2-40B4-BE49-F238E27FC236}">
                  <a16:creationId xmlns:a16="http://schemas.microsoft.com/office/drawing/2014/main" xmlns="" id="{D46C5167-207A-47A4-9BDA-046B4B5A52ED}"/>
                </a:ext>
              </a:extLst>
            </p:cNvPr>
            <p:cNvSpPr/>
            <p:nvPr/>
          </p:nvSpPr>
          <p:spPr>
            <a:xfrm>
              <a:off x="5718175" y="350520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8">
              <a:extLst>
                <a:ext uri="{FF2B5EF4-FFF2-40B4-BE49-F238E27FC236}">
                  <a16:creationId xmlns:a16="http://schemas.microsoft.com/office/drawing/2014/main" xmlns="" id="{65D87672-15A4-4352-A7E7-361153C54A7E}"/>
                </a:ext>
              </a:extLst>
            </p:cNvPr>
            <p:cNvSpPr/>
            <p:nvPr/>
          </p:nvSpPr>
          <p:spPr>
            <a:xfrm>
              <a:off x="5638800" y="3457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9">
              <a:extLst>
                <a:ext uri="{FF2B5EF4-FFF2-40B4-BE49-F238E27FC236}">
                  <a16:creationId xmlns:a16="http://schemas.microsoft.com/office/drawing/2014/main" xmlns="" id="{2289602E-0F8E-4423-9159-1A080A2BABBD}"/>
                </a:ext>
              </a:extLst>
            </p:cNvPr>
            <p:cNvSpPr/>
            <p:nvPr/>
          </p:nvSpPr>
          <p:spPr>
            <a:xfrm>
              <a:off x="5718175" y="3962400"/>
              <a:ext cx="682625" cy="0"/>
            </a:xfrm>
            <a:custGeom>
              <a:avLst/>
              <a:gdLst/>
              <a:ahLst/>
              <a:cxnLst/>
              <a:rect l="l" t="t" r="r" b="b"/>
              <a:pathLst>
                <a:path w="682625">
                  <a:moveTo>
                    <a:pt x="6826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40">
              <a:extLst>
                <a:ext uri="{FF2B5EF4-FFF2-40B4-BE49-F238E27FC236}">
                  <a16:creationId xmlns:a16="http://schemas.microsoft.com/office/drawing/2014/main" xmlns="" id="{469A7BE0-625F-49C5-8835-7734C60B8E4C}"/>
                </a:ext>
              </a:extLst>
            </p:cNvPr>
            <p:cNvSpPr/>
            <p:nvPr/>
          </p:nvSpPr>
          <p:spPr>
            <a:xfrm>
              <a:off x="5638800" y="3914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41">
              <a:extLst>
                <a:ext uri="{FF2B5EF4-FFF2-40B4-BE49-F238E27FC236}">
                  <a16:creationId xmlns:a16="http://schemas.microsoft.com/office/drawing/2014/main" xmlns="" id="{7B8F5EE7-92D2-469F-8D10-8F4A0C5A3DD7}"/>
                </a:ext>
              </a:extLst>
            </p:cNvPr>
            <p:cNvSpPr/>
            <p:nvPr/>
          </p:nvSpPr>
          <p:spPr>
            <a:xfrm>
              <a:off x="5638800" y="4419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42">
              <a:extLst>
                <a:ext uri="{FF2B5EF4-FFF2-40B4-BE49-F238E27FC236}">
                  <a16:creationId xmlns:a16="http://schemas.microsoft.com/office/drawing/2014/main" xmlns="" id="{99D2C056-F09F-49C9-A7DD-23EB4FD3613C}"/>
                </a:ext>
              </a:extLst>
            </p:cNvPr>
            <p:cNvSpPr/>
            <p:nvPr/>
          </p:nvSpPr>
          <p:spPr>
            <a:xfrm>
              <a:off x="6353175" y="43719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43">
              <a:extLst>
                <a:ext uri="{FF2B5EF4-FFF2-40B4-BE49-F238E27FC236}">
                  <a16:creationId xmlns:a16="http://schemas.microsoft.com/office/drawing/2014/main" xmlns="" id="{49426EA6-FD79-4924-83E1-BEE079B47B78}"/>
                </a:ext>
              </a:extLst>
            </p:cNvPr>
            <p:cNvSpPr/>
            <p:nvPr/>
          </p:nvSpPr>
          <p:spPr>
            <a:xfrm>
              <a:off x="5638800" y="48006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44">
              <a:extLst>
                <a:ext uri="{FF2B5EF4-FFF2-40B4-BE49-F238E27FC236}">
                  <a16:creationId xmlns:a16="http://schemas.microsoft.com/office/drawing/2014/main" xmlns="" id="{16926907-55B6-4099-A3CC-BC3CDF71DCD9}"/>
                </a:ext>
              </a:extLst>
            </p:cNvPr>
            <p:cNvSpPr/>
            <p:nvPr/>
          </p:nvSpPr>
          <p:spPr>
            <a:xfrm>
              <a:off x="6400800" y="48006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45">
              <a:extLst>
                <a:ext uri="{FF2B5EF4-FFF2-40B4-BE49-F238E27FC236}">
                  <a16:creationId xmlns:a16="http://schemas.microsoft.com/office/drawing/2014/main" xmlns="" id="{0C7E33D5-3AFE-4D2B-973C-D40E9BFA3DF6}"/>
                </a:ext>
              </a:extLst>
            </p:cNvPr>
            <p:cNvSpPr/>
            <p:nvPr/>
          </p:nvSpPr>
          <p:spPr>
            <a:xfrm>
              <a:off x="6096000" y="51054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46">
              <a:extLst>
                <a:ext uri="{FF2B5EF4-FFF2-40B4-BE49-F238E27FC236}">
                  <a16:creationId xmlns:a16="http://schemas.microsoft.com/office/drawing/2014/main" xmlns="" id="{23BD1AD8-1AE6-477B-B7C0-239BBCF49AD7}"/>
                </a:ext>
              </a:extLst>
            </p:cNvPr>
            <p:cNvSpPr/>
            <p:nvPr/>
          </p:nvSpPr>
          <p:spPr>
            <a:xfrm>
              <a:off x="6248400" y="5181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47">
              <a:extLst>
                <a:ext uri="{FF2B5EF4-FFF2-40B4-BE49-F238E27FC236}">
                  <a16:creationId xmlns:a16="http://schemas.microsoft.com/office/drawing/2014/main" xmlns="" id="{CC1C88C2-A675-4D3D-9A40-2ACA06332E5C}"/>
                </a:ext>
              </a:extLst>
            </p:cNvPr>
            <p:cNvSpPr/>
            <p:nvPr/>
          </p:nvSpPr>
          <p:spPr>
            <a:xfrm>
              <a:off x="6400800" y="52578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48">
            <a:extLst>
              <a:ext uri="{FF2B5EF4-FFF2-40B4-BE49-F238E27FC236}">
                <a16:creationId xmlns:a16="http://schemas.microsoft.com/office/drawing/2014/main" xmlns="" id="{1EC30EAB-6370-4C22-9BD5-DDA3C99FBCC4}"/>
              </a:ext>
            </a:extLst>
          </p:cNvPr>
          <p:cNvSpPr txBox="1"/>
          <p:nvPr/>
        </p:nvSpPr>
        <p:spPr>
          <a:xfrm>
            <a:off x="1107439" y="1689608"/>
            <a:ext cx="112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000099"/>
                </a:solidFill>
                <a:latin typeface="Carlito"/>
                <a:cs typeface="Carlito"/>
              </a:rPr>
              <a:t>PA</a:t>
            </a:r>
            <a:r>
              <a:rPr sz="2400" spc="-97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r>
              <a:rPr sz="2400" spc="187" baseline="-20833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400" spc="-50" dirty="0">
                <a:solidFill>
                  <a:srgbClr val="000099"/>
                </a:solidFill>
                <a:latin typeface="Carlito"/>
                <a:cs typeface="Carlito"/>
              </a:rPr>
              <a:t>–PA</a:t>
            </a:r>
            <a:r>
              <a:rPr sz="2400" spc="-75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119" name="object 49">
            <a:extLst>
              <a:ext uri="{FF2B5EF4-FFF2-40B4-BE49-F238E27FC236}">
                <a16:creationId xmlns:a16="http://schemas.microsoft.com/office/drawing/2014/main" xmlns="" id="{2FD5D190-4A8F-4D64-9861-F63B47CC8026}"/>
              </a:ext>
            </a:extLst>
          </p:cNvPr>
          <p:cNvSpPr txBox="1"/>
          <p:nvPr/>
        </p:nvSpPr>
        <p:spPr>
          <a:xfrm>
            <a:off x="4736845" y="3197606"/>
            <a:ext cx="771145" cy="177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25000"/>
              </a:lnSpc>
              <a:spcBef>
                <a:spcPts val="100"/>
              </a:spcBef>
            </a:pPr>
            <a:r>
              <a:rPr sz="3600" b="1" i="1" u="sng" baseline="13888" dirty="0">
                <a:solidFill>
                  <a:srgbClr val="FFFF00"/>
                </a:solidFill>
                <a:latin typeface="Carlito"/>
                <a:cs typeface="Carlito"/>
              </a:rPr>
              <a:t>V</a:t>
            </a:r>
            <a:r>
              <a:rPr sz="1600" b="1" i="1" u="sng" dirty="0">
                <a:solidFill>
                  <a:srgbClr val="FFFF00"/>
                </a:solidFill>
                <a:latin typeface="Carlito"/>
                <a:cs typeface="Carlito"/>
              </a:rPr>
              <a:t>R</a:t>
            </a:r>
            <a:r>
              <a:rPr sz="16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E</a:t>
            </a:r>
            <a:r>
              <a:rPr sz="1600" b="1" i="1" u="sng" dirty="0">
                <a:solidFill>
                  <a:srgbClr val="FFFF00"/>
                </a:solidFill>
                <a:latin typeface="Carlito"/>
                <a:cs typeface="Carlito"/>
              </a:rPr>
              <a:t>+  </a:t>
            </a:r>
            <a:r>
              <a:rPr sz="3600" b="1" i="1" u="sng" spc="-7" baseline="13888" dirty="0">
                <a:solidFill>
                  <a:srgbClr val="FFFF00"/>
                </a:solidFill>
                <a:latin typeface="Carlito"/>
                <a:cs typeface="Carlito"/>
              </a:rPr>
              <a:t>V</a:t>
            </a:r>
            <a:r>
              <a:rPr sz="16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REF-</a:t>
            </a:r>
            <a:endParaRPr sz="1600" b="1" i="1" u="sng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2400" b="1" i="1" u="sng" spc="-45" dirty="0">
                <a:solidFill>
                  <a:srgbClr val="FFFF00"/>
                </a:solidFill>
                <a:latin typeface="Carlito"/>
                <a:cs typeface="Carlito"/>
              </a:rPr>
              <a:t>Vcc</a:t>
            </a:r>
            <a:endParaRPr sz="2400" b="1" i="1" u="sng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sz="24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GND</a:t>
            </a:r>
            <a:endParaRPr sz="2400" b="1" i="1" u="sng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sp>
        <p:nvSpPr>
          <p:cNvPr id="120" name="object 50">
            <a:extLst>
              <a:ext uri="{FF2B5EF4-FFF2-40B4-BE49-F238E27FC236}">
                <a16:creationId xmlns:a16="http://schemas.microsoft.com/office/drawing/2014/main" xmlns="" id="{3D81D265-4DC0-4012-AD13-20A41308EF95}"/>
              </a:ext>
            </a:extLst>
          </p:cNvPr>
          <p:cNvSpPr txBox="1"/>
          <p:nvPr/>
        </p:nvSpPr>
        <p:spPr>
          <a:xfrm>
            <a:off x="6479540" y="3198367"/>
            <a:ext cx="988060" cy="13157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5V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FFC000"/>
                </a:solidFill>
                <a:latin typeface="Carlito"/>
                <a:cs typeface="Carlito"/>
              </a:rPr>
              <a:t>0V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S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upp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ly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21" name="object 51">
            <a:extLst>
              <a:ext uri="{FF2B5EF4-FFF2-40B4-BE49-F238E27FC236}">
                <a16:creationId xmlns:a16="http://schemas.microsoft.com/office/drawing/2014/main" xmlns="" id="{8F57BF32-D154-4E5A-AF94-73008CC66E8C}"/>
              </a:ext>
            </a:extLst>
          </p:cNvPr>
          <p:cNvSpPr txBox="1"/>
          <p:nvPr/>
        </p:nvSpPr>
        <p:spPr>
          <a:xfrm>
            <a:off x="3418840" y="856741"/>
            <a:ext cx="975361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CLK</a:t>
            </a:r>
          </a:p>
          <a:p>
            <a:pPr>
              <a:lnSpc>
                <a:spcPct val="100000"/>
              </a:lnSpc>
            </a:pPr>
            <a:endParaRPr sz="1800" i="1" u="sng" dirty="0">
              <a:solidFill>
                <a:srgbClr val="FFFF00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 i="1" u="sng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 marR="30480" indent="-635">
              <a:lnSpc>
                <a:spcPct val="100000"/>
              </a:lnSpc>
            </a:pP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DB</a:t>
            </a:r>
            <a:r>
              <a:rPr sz="1800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0 </a:t>
            </a: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–  </a:t>
            </a: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DB</a:t>
            </a:r>
            <a:r>
              <a:rPr sz="1800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7</a:t>
            </a:r>
            <a:endParaRPr sz="1800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 marR="187325">
              <a:lnSpc>
                <a:spcPct val="150000"/>
              </a:lnSpc>
              <a:spcBef>
                <a:spcPts val="1800"/>
              </a:spcBef>
            </a:pP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A</a:t>
            </a: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</a:t>
            </a:r>
            <a:r>
              <a:rPr lang="en-IN" i="1" u="sng" spc="-5" baseline="-20833" dirty="0">
                <a:solidFill>
                  <a:srgbClr val="FFFF00"/>
                </a:solidFill>
                <a:latin typeface="Carlito"/>
                <a:cs typeface="Carlito"/>
              </a:rPr>
              <a:t>A</a:t>
            </a:r>
            <a:r>
              <a:rPr sz="1800" i="1" u="sng" baseline="-20833" dirty="0">
                <a:solidFill>
                  <a:srgbClr val="FFFF00"/>
                </a:solidFill>
                <a:latin typeface="Carlito"/>
                <a:cs typeface="Carlito"/>
              </a:rPr>
              <a:t>  </a:t>
            </a: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A</a:t>
            </a: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</a:t>
            </a:r>
            <a:r>
              <a:rPr lang="en-IN" i="1" u="sng" spc="-5" baseline="-20833" dirty="0">
                <a:solidFill>
                  <a:srgbClr val="FFFF00"/>
                </a:solidFill>
                <a:latin typeface="Carlito"/>
                <a:cs typeface="Carlito"/>
              </a:rPr>
              <a:t>B</a:t>
            </a:r>
            <a:r>
              <a:rPr sz="1800" i="1" u="sng" baseline="-20833" dirty="0">
                <a:solidFill>
                  <a:srgbClr val="FFFF00"/>
                </a:solidFill>
                <a:latin typeface="Carlito"/>
                <a:cs typeface="Carlito"/>
              </a:rPr>
              <a:t>  </a:t>
            </a: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A</a:t>
            </a:r>
            <a:r>
              <a:rPr sz="1800" i="1" u="sng" spc="-5" dirty="0">
                <a:solidFill>
                  <a:srgbClr val="FFFF00"/>
                </a:solidFill>
                <a:latin typeface="Carlito"/>
                <a:cs typeface="Carlito"/>
              </a:rPr>
              <a:t>D</a:t>
            </a:r>
            <a:r>
              <a:rPr lang="en-IN" i="1" u="sng" spc="-5" baseline="-20833" dirty="0">
                <a:solidFill>
                  <a:srgbClr val="FFFF00"/>
                </a:solidFill>
                <a:latin typeface="Carlito"/>
                <a:cs typeface="Carlito"/>
              </a:rPr>
              <a:t>C</a:t>
            </a:r>
            <a:endParaRPr sz="1800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560"/>
              </a:spcBef>
            </a:pPr>
            <a:r>
              <a:rPr sz="1800" i="1" u="sng" spc="-15" dirty="0">
                <a:solidFill>
                  <a:srgbClr val="FFFF00"/>
                </a:solidFill>
                <a:latin typeface="Carlito"/>
                <a:cs typeface="Carlito"/>
              </a:rPr>
              <a:t>EOC</a:t>
            </a:r>
            <a:endParaRPr sz="1800" i="1" u="sng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grpSp>
        <p:nvGrpSpPr>
          <p:cNvPr id="122" name="object 52">
            <a:extLst>
              <a:ext uri="{FF2B5EF4-FFF2-40B4-BE49-F238E27FC236}">
                <a16:creationId xmlns:a16="http://schemas.microsoft.com/office/drawing/2014/main" xmlns="" id="{25A0C7F8-B8B7-4DC9-9B5B-BE680C8F0E0B}"/>
              </a:ext>
            </a:extLst>
          </p:cNvPr>
          <p:cNvGrpSpPr/>
          <p:nvPr/>
        </p:nvGrpSpPr>
        <p:grpSpPr>
          <a:xfrm>
            <a:off x="2438400" y="3914775"/>
            <a:ext cx="914400" cy="1695450"/>
            <a:chOff x="2438400" y="3914775"/>
            <a:chExt cx="914400" cy="1695450"/>
          </a:xfrm>
        </p:grpSpPr>
        <p:sp>
          <p:nvSpPr>
            <p:cNvPr id="123" name="object 53">
              <a:extLst>
                <a:ext uri="{FF2B5EF4-FFF2-40B4-BE49-F238E27FC236}">
                  <a16:creationId xmlns:a16="http://schemas.microsoft.com/office/drawing/2014/main" xmlns="" id="{9FF827C9-99C8-4CA1-BAB0-71C05ABAC8F3}"/>
                </a:ext>
              </a:extLst>
            </p:cNvPr>
            <p:cNvSpPr/>
            <p:nvPr/>
          </p:nvSpPr>
          <p:spPr>
            <a:xfrm>
              <a:off x="2517775" y="39624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835025" y="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54">
              <a:extLst>
                <a:ext uri="{FF2B5EF4-FFF2-40B4-BE49-F238E27FC236}">
                  <a16:creationId xmlns:a16="http://schemas.microsoft.com/office/drawing/2014/main" xmlns="" id="{30BE747E-EBDB-42BA-8DE5-A83634051A1F}"/>
                </a:ext>
              </a:extLst>
            </p:cNvPr>
            <p:cNvSpPr/>
            <p:nvPr/>
          </p:nvSpPr>
          <p:spPr>
            <a:xfrm>
              <a:off x="2438400" y="3914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55">
              <a:extLst>
                <a:ext uri="{FF2B5EF4-FFF2-40B4-BE49-F238E27FC236}">
                  <a16:creationId xmlns:a16="http://schemas.microsoft.com/office/drawing/2014/main" xmlns="" id="{0C67158E-2C83-4B85-8D0E-02DC45CFDE3F}"/>
                </a:ext>
              </a:extLst>
            </p:cNvPr>
            <p:cNvSpPr/>
            <p:nvPr/>
          </p:nvSpPr>
          <p:spPr>
            <a:xfrm>
              <a:off x="2501646" y="4419600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8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56">
              <a:extLst>
                <a:ext uri="{FF2B5EF4-FFF2-40B4-BE49-F238E27FC236}">
                  <a16:creationId xmlns:a16="http://schemas.microsoft.com/office/drawing/2014/main" xmlns="" id="{02B02B4A-109C-4AA0-9ED9-27D71A359EE3}"/>
                </a:ext>
              </a:extLst>
            </p:cNvPr>
            <p:cNvSpPr/>
            <p:nvPr/>
          </p:nvSpPr>
          <p:spPr>
            <a:xfrm>
              <a:off x="3244595" y="4371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57">
              <a:extLst>
                <a:ext uri="{FF2B5EF4-FFF2-40B4-BE49-F238E27FC236}">
                  <a16:creationId xmlns:a16="http://schemas.microsoft.com/office/drawing/2014/main" xmlns="" id="{39A8E1C3-BA11-477B-B182-F09740DDFCA1}"/>
                </a:ext>
              </a:extLst>
            </p:cNvPr>
            <p:cNvSpPr/>
            <p:nvPr/>
          </p:nvSpPr>
          <p:spPr>
            <a:xfrm>
              <a:off x="2501646" y="4953000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8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58">
              <a:extLst>
                <a:ext uri="{FF2B5EF4-FFF2-40B4-BE49-F238E27FC236}">
                  <a16:creationId xmlns:a16="http://schemas.microsoft.com/office/drawing/2014/main" xmlns="" id="{B64DB382-9AE3-4774-B584-BB2FC3F1167E}"/>
                </a:ext>
              </a:extLst>
            </p:cNvPr>
            <p:cNvSpPr/>
            <p:nvPr/>
          </p:nvSpPr>
          <p:spPr>
            <a:xfrm>
              <a:off x="3244595" y="4905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59">
              <a:extLst>
                <a:ext uri="{FF2B5EF4-FFF2-40B4-BE49-F238E27FC236}">
                  <a16:creationId xmlns:a16="http://schemas.microsoft.com/office/drawing/2014/main" xmlns="" id="{A631FD0D-26F9-42FF-92A9-2EB2E13C230C}"/>
                </a:ext>
              </a:extLst>
            </p:cNvPr>
            <p:cNvSpPr/>
            <p:nvPr/>
          </p:nvSpPr>
          <p:spPr>
            <a:xfrm>
              <a:off x="2501646" y="5562600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8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60">
              <a:extLst>
                <a:ext uri="{FF2B5EF4-FFF2-40B4-BE49-F238E27FC236}">
                  <a16:creationId xmlns:a16="http://schemas.microsoft.com/office/drawing/2014/main" xmlns="" id="{7CBA6A65-E0F8-4A0D-8FD4-ADD15358F0EF}"/>
                </a:ext>
              </a:extLst>
            </p:cNvPr>
            <p:cNvSpPr/>
            <p:nvPr/>
          </p:nvSpPr>
          <p:spPr>
            <a:xfrm>
              <a:off x="3244595" y="5514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61">
            <a:extLst>
              <a:ext uri="{FF2B5EF4-FFF2-40B4-BE49-F238E27FC236}">
                <a16:creationId xmlns:a16="http://schemas.microsoft.com/office/drawing/2014/main" xmlns="" id="{18254342-77BA-4BC2-954F-D17F1D467068}"/>
              </a:ext>
            </a:extLst>
          </p:cNvPr>
          <p:cNvSpPr txBox="1"/>
          <p:nvPr/>
        </p:nvSpPr>
        <p:spPr>
          <a:xfrm>
            <a:off x="3444239" y="4909629"/>
            <a:ext cx="8068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IN" i="1" u="sng" dirty="0">
                <a:solidFill>
                  <a:srgbClr val="FFFF00"/>
                </a:solidFill>
                <a:latin typeface="Carlito"/>
                <a:cs typeface="Carlito"/>
              </a:rPr>
              <a:t>START</a:t>
            </a:r>
            <a:endParaRPr sz="1800" i="1" u="sng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sp>
        <p:nvSpPr>
          <p:cNvPr id="132" name="object 62">
            <a:extLst>
              <a:ext uri="{FF2B5EF4-FFF2-40B4-BE49-F238E27FC236}">
                <a16:creationId xmlns:a16="http://schemas.microsoft.com/office/drawing/2014/main" xmlns="" id="{0293A0FB-EBEF-4B7A-87C4-A00963F0E8AB}"/>
              </a:ext>
            </a:extLst>
          </p:cNvPr>
          <p:cNvSpPr txBox="1"/>
          <p:nvPr/>
        </p:nvSpPr>
        <p:spPr>
          <a:xfrm>
            <a:off x="3444240" y="5442952"/>
            <a:ext cx="5591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ALE</a:t>
            </a:r>
          </a:p>
        </p:txBody>
      </p:sp>
      <p:sp>
        <p:nvSpPr>
          <p:cNvPr id="133" name="object 63">
            <a:extLst>
              <a:ext uri="{FF2B5EF4-FFF2-40B4-BE49-F238E27FC236}">
                <a16:creationId xmlns:a16="http://schemas.microsoft.com/office/drawing/2014/main" xmlns="" id="{84D610AC-550C-405A-AD76-DE8625E4D18A}"/>
              </a:ext>
            </a:extLst>
          </p:cNvPr>
          <p:cNvSpPr txBox="1"/>
          <p:nvPr/>
        </p:nvSpPr>
        <p:spPr>
          <a:xfrm>
            <a:off x="3460926" y="4269092"/>
            <a:ext cx="51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u="sng" dirty="0">
                <a:solidFill>
                  <a:srgbClr val="FFFF00"/>
                </a:solidFill>
                <a:latin typeface="Carlito"/>
                <a:cs typeface="Carlito"/>
              </a:rPr>
              <a:t>OE</a:t>
            </a:r>
          </a:p>
        </p:txBody>
      </p:sp>
      <p:sp>
        <p:nvSpPr>
          <p:cNvPr id="134" name="object 64">
            <a:extLst>
              <a:ext uri="{FF2B5EF4-FFF2-40B4-BE49-F238E27FC236}">
                <a16:creationId xmlns:a16="http://schemas.microsoft.com/office/drawing/2014/main" xmlns="" id="{81B57991-AA5E-4070-A79D-DCD17A904A70}"/>
              </a:ext>
            </a:extLst>
          </p:cNvPr>
          <p:cNvSpPr txBox="1"/>
          <p:nvPr/>
        </p:nvSpPr>
        <p:spPr>
          <a:xfrm>
            <a:off x="1272539" y="2483358"/>
            <a:ext cx="1318261" cy="19954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1828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P</a:t>
            </a:r>
            <a:r>
              <a:rPr lang="en-IN" sz="2400" spc="-5" dirty="0">
                <a:solidFill>
                  <a:srgbClr val="000099"/>
                </a:solidFill>
                <a:latin typeface="Carlito"/>
                <a:cs typeface="Carlito"/>
              </a:rPr>
              <a:t>B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2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P</a:t>
            </a:r>
            <a:r>
              <a:rPr lang="en-IN" sz="2400" spc="-5" dirty="0">
                <a:solidFill>
                  <a:srgbClr val="000099"/>
                </a:solidFill>
                <a:latin typeface="Carlito"/>
                <a:cs typeface="Carlito"/>
              </a:rPr>
              <a:t>B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1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P</a:t>
            </a:r>
            <a:r>
              <a:rPr lang="en-IN" sz="2400" spc="-5" dirty="0">
                <a:solidFill>
                  <a:srgbClr val="000099"/>
                </a:solidFill>
                <a:latin typeface="Carlito"/>
                <a:cs typeface="Carlito"/>
              </a:rPr>
              <a:t>B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endParaRPr sz="2400" baseline="-20833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lang="en-IN" sz="2000" spc="-5" dirty="0">
                <a:solidFill>
                  <a:srgbClr val="FF0000"/>
                </a:solidFill>
                <a:latin typeface="Carlito"/>
                <a:cs typeface="Carlito"/>
              </a:rPr>
              <a:t>        EOC</a:t>
            </a:r>
            <a:endParaRPr sz="2000" dirty="0">
              <a:latin typeface="Carlito"/>
              <a:cs typeface="Carlito"/>
            </a:endParaRPr>
          </a:p>
          <a:p>
            <a:pPr marL="634365">
              <a:lnSpc>
                <a:spcPct val="100000"/>
              </a:lnSpc>
              <a:spcBef>
                <a:spcPts val="1320"/>
              </a:spcBef>
            </a:pPr>
            <a:endParaRPr lang="en-IN" sz="2400" baseline="-20833" dirty="0">
              <a:latin typeface="Carlito"/>
              <a:cs typeface="Carlito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xmlns="" id="{E0288E5B-29E7-4498-9EBE-35A8C70AEF07}"/>
              </a:ext>
            </a:extLst>
          </p:cNvPr>
          <p:cNvSpPr/>
          <p:nvPr/>
        </p:nvSpPr>
        <p:spPr>
          <a:xfrm>
            <a:off x="6324600" y="878443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INPUT0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xmlns="" id="{024A18E7-CEF6-4DE1-A88E-2D5EE93B1B67}"/>
              </a:ext>
            </a:extLst>
          </p:cNvPr>
          <p:cNvSpPr/>
          <p:nvPr/>
        </p:nvSpPr>
        <p:spPr>
          <a:xfrm>
            <a:off x="1220738" y="786876"/>
            <a:ext cx="131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CLOCK_ADC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xmlns="" id="{26ECA740-7B5C-4C07-8229-1B37F7B1FE62}"/>
              </a:ext>
            </a:extLst>
          </p:cNvPr>
          <p:cNvSpPr/>
          <p:nvPr/>
        </p:nvSpPr>
        <p:spPr>
          <a:xfrm>
            <a:off x="1961936" y="4773100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SOC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xmlns="" id="{19BEEB5F-360A-45FE-89DD-CAAA8DD4D6D8}"/>
              </a:ext>
            </a:extLst>
          </p:cNvPr>
          <p:cNvSpPr/>
          <p:nvPr/>
        </p:nvSpPr>
        <p:spPr>
          <a:xfrm>
            <a:off x="2013205" y="4214337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M1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xmlns="" id="{B4A4E67D-916D-4CDE-9399-FF805F65C01E}"/>
              </a:ext>
            </a:extLst>
          </p:cNvPr>
          <p:cNvCxnSpPr/>
          <p:nvPr/>
        </p:nvCxnSpPr>
        <p:spPr>
          <a:xfrm flipH="1">
            <a:off x="7333615" y="2080768"/>
            <a:ext cx="286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:a16="http://schemas.microsoft.com/office/drawing/2014/main" xmlns="" id="{63DA8EBC-99E3-4029-92DC-AD84CECD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15" y="2568632"/>
            <a:ext cx="304826" cy="45719"/>
          </a:xfrm>
          <a:prstGeom prst="rect">
            <a:avLst/>
          </a:prstGeom>
        </p:spPr>
      </p:pic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A8CB4DE3-052B-449C-B17E-2B418B739FDF}"/>
              </a:ext>
            </a:extLst>
          </p:cNvPr>
          <p:cNvCxnSpPr>
            <a:stCxn id="73" idx="3"/>
          </p:cNvCxnSpPr>
          <p:nvPr/>
        </p:nvCxnSpPr>
        <p:spPr>
          <a:xfrm>
            <a:off x="8534400" y="2377821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80A76C6A-2477-4FD8-B885-8C0A199E1315}"/>
              </a:ext>
            </a:extLst>
          </p:cNvPr>
          <p:cNvCxnSpPr/>
          <p:nvPr/>
        </p:nvCxnSpPr>
        <p:spPr>
          <a:xfrm>
            <a:off x="8839200" y="2377821"/>
            <a:ext cx="0" cy="974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xmlns="" id="{00BB4226-8D00-4386-8B21-77B30FDDCDBE}"/>
              </a:ext>
            </a:extLst>
          </p:cNvPr>
          <p:cNvSpPr/>
          <p:nvPr/>
        </p:nvSpPr>
        <p:spPr>
          <a:xfrm>
            <a:off x="6803348" y="1903236"/>
            <a:ext cx="569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EOC</a:t>
            </a:r>
            <a:endParaRPr lang="en-IN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784653AE-0230-44D1-84BA-5475F047A668}"/>
              </a:ext>
            </a:extLst>
          </p:cNvPr>
          <p:cNvSpPr/>
          <p:nvPr/>
        </p:nvSpPr>
        <p:spPr>
          <a:xfrm>
            <a:off x="6928792" y="2370219"/>
            <a:ext cx="500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/>
              <a:t>Vcc</a:t>
            </a:r>
            <a:endParaRPr lang="en-IN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xmlns="" id="{71716F74-B9A0-4F2B-A31B-D30201A33CF4}"/>
              </a:ext>
            </a:extLst>
          </p:cNvPr>
          <p:cNvSpPr/>
          <p:nvPr/>
        </p:nvSpPr>
        <p:spPr>
          <a:xfrm>
            <a:off x="8645145" y="3244334"/>
            <a:ext cx="498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M1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xmlns="" id="{ACB5D472-415B-406A-BE99-E6D8214F6A63}"/>
              </a:ext>
            </a:extLst>
          </p:cNvPr>
          <p:cNvSpPr/>
          <p:nvPr/>
        </p:nvSpPr>
        <p:spPr>
          <a:xfrm>
            <a:off x="3740327" y="25338"/>
            <a:ext cx="16321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/>
              <a:t>ADC 0808</a:t>
            </a:r>
          </a:p>
        </p:txBody>
      </p:sp>
      <p:sp>
        <p:nvSpPr>
          <p:cNvPr id="2" name="Rectangle 1"/>
          <p:cNvSpPr/>
          <p:nvPr/>
        </p:nvSpPr>
        <p:spPr>
          <a:xfrm>
            <a:off x="1961936" y="5403197"/>
            <a:ext cx="567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lang="en-IN" dirty="0">
                <a:solidFill>
                  <a:srgbClr val="FFC000"/>
                </a:solidFill>
                <a:latin typeface="Carlito"/>
                <a:cs typeface="Carlito"/>
              </a:rPr>
              <a:t>5V</a:t>
            </a:r>
            <a:endParaRPr lang="en-IN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: Hollow 3">
            <a:extLst>
              <a:ext uri="{FF2B5EF4-FFF2-40B4-BE49-F238E27FC236}">
                <a16:creationId xmlns:a16="http://schemas.microsoft.com/office/drawing/2014/main" xmlns="" id="{38AE4508-4D8D-4795-868D-6FBAD4C13F4B}"/>
              </a:ext>
            </a:extLst>
          </p:cNvPr>
          <p:cNvSpPr/>
          <p:nvPr/>
        </p:nvSpPr>
        <p:spPr>
          <a:xfrm>
            <a:off x="1885950" y="1446610"/>
            <a:ext cx="2153841" cy="2078831"/>
          </a:xfrm>
          <a:prstGeom prst="donut">
            <a:avLst>
              <a:gd name="adj" fmla="val 43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0EF1CA53-33F8-4CAA-98F6-4EB3E0DB8EDF}"/>
              </a:ext>
            </a:extLst>
          </p:cNvPr>
          <p:cNvCxnSpPr/>
          <p:nvPr/>
        </p:nvCxnSpPr>
        <p:spPr>
          <a:xfrm>
            <a:off x="2743200" y="3525441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1009D50F-9739-4F57-9B0B-8892759167FE}"/>
              </a:ext>
            </a:extLst>
          </p:cNvPr>
          <p:cNvCxnSpPr>
            <a:cxnSpLocks/>
          </p:cNvCxnSpPr>
          <p:nvPr/>
        </p:nvCxnSpPr>
        <p:spPr>
          <a:xfrm>
            <a:off x="3157538" y="3525441"/>
            <a:ext cx="0" cy="857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057014C-D0B2-47B3-8A9F-E8E1B5C87DF2}"/>
              </a:ext>
            </a:extLst>
          </p:cNvPr>
          <p:cNvCxnSpPr>
            <a:cxnSpLocks/>
          </p:cNvCxnSpPr>
          <p:nvPr/>
        </p:nvCxnSpPr>
        <p:spPr>
          <a:xfrm>
            <a:off x="3554016" y="3350419"/>
            <a:ext cx="0" cy="1032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9124F89-028D-4291-8BDC-16887ED5AEDD}"/>
              </a:ext>
            </a:extLst>
          </p:cNvPr>
          <p:cNvCxnSpPr>
            <a:cxnSpLocks/>
          </p:cNvCxnSpPr>
          <p:nvPr/>
        </p:nvCxnSpPr>
        <p:spPr>
          <a:xfrm>
            <a:off x="3907631" y="3000375"/>
            <a:ext cx="0" cy="138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94D5CED2-3E66-4C12-A729-90ED4662017B}"/>
              </a:ext>
            </a:extLst>
          </p:cNvPr>
          <p:cNvCxnSpPr>
            <a:cxnSpLocks/>
          </p:cNvCxnSpPr>
          <p:nvPr/>
        </p:nvCxnSpPr>
        <p:spPr>
          <a:xfrm>
            <a:off x="2375297" y="3350420"/>
            <a:ext cx="0" cy="193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38D2153F-4269-4CCF-BCD8-0116C1A62837}"/>
              </a:ext>
            </a:extLst>
          </p:cNvPr>
          <p:cNvCxnSpPr>
            <a:cxnSpLocks/>
          </p:cNvCxnSpPr>
          <p:nvPr/>
        </p:nvCxnSpPr>
        <p:spPr>
          <a:xfrm>
            <a:off x="2032397" y="3000375"/>
            <a:ext cx="0" cy="1382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CDA55CAC-B47B-4C51-89D2-EB8B1097A26B}"/>
              </a:ext>
            </a:extLst>
          </p:cNvPr>
          <p:cNvCxnSpPr/>
          <p:nvPr/>
        </p:nvCxnSpPr>
        <p:spPr>
          <a:xfrm>
            <a:off x="2032396" y="5282804"/>
            <a:ext cx="71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C424B034-C89A-453B-A01F-C67495B32CB0}"/>
              </a:ext>
            </a:extLst>
          </p:cNvPr>
          <p:cNvCxnSpPr>
            <a:cxnSpLocks/>
          </p:cNvCxnSpPr>
          <p:nvPr/>
        </p:nvCxnSpPr>
        <p:spPr>
          <a:xfrm flipH="1">
            <a:off x="2182417" y="5461397"/>
            <a:ext cx="442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D4B21421-A8B9-4430-BB32-6AF38CC01B38}"/>
              </a:ext>
            </a:extLst>
          </p:cNvPr>
          <p:cNvCxnSpPr>
            <a:cxnSpLocks/>
          </p:cNvCxnSpPr>
          <p:nvPr/>
        </p:nvCxnSpPr>
        <p:spPr>
          <a:xfrm flipH="1">
            <a:off x="2375297" y="5643563"/>
            <a:ext cx="8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83105BA-1D78-4F98-A415-9EE1FDF61C36}"/>
              </a:ext>
            </a:extLst>
          </p:cNvPr>
          <p:cNvSpPr/>
          <p:nvPr/>
        </p:nvSpPr>
        <p:spPr>
          <a:xfrm>
            <a:off x="2375297" y="1875235"/>
            <a:ext cx="1178707" cy="3536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2958B87-B968-4F97-B674-34B321F56C02}"/>
              </a:ext>
            </a:extLst>
          </p:cNvPr>
          <p:cNvSpPr/>
          <p:nvPr/>
        </p:nvSpPr>
        <p:spPr>
          <a:xfrm>
            <a:off x="2786063" y="2309217"/>
            <a:ext cx="353616" cy="353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70AE06C-213A-4D74-ADBA-66D83B10CACA}"/>
              </a:ext>
            </a:extLst>
          </p:cNvPr>
          <p:cNvSpPr/>
          <p:nvPr/>
        </p:nvSpPr>
        <p:spPr>
          <a:xfrm>
            <a:off x="2386012" y="2723555"/>
            <a:ext cx="353616" cy="3536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C7B190B-034D-4A6F-94F4-6B213BE20343}"/>
              </a:ext>
            </a:extLst>
          </p:cNvPr>
          <p:cNvSpPr/>
          <p:nvPr/>
        </p:nvSpPr>
        <p:spPr>
          <a:xfrm>
            <a:off x="3137891" y="2723555"/>
            <a:ext cx="353616" cy="3536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xmlns="" id="{F85E3C59-18EE-44DA-8A1A-A31746EF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9791" y="1102433"/>
            <a:ext cx="7886700" cy="369332"/>
          </a:xfrm>
        </p:spPr>
        <p:txBody>
          <a:bodyPr/>
          <a:lstStyle/>
          <a:p>
            <a:r>
              <a:rPr lang="en-US" u="sng" dirty="0"/>
              <a:t>MPX 4250 – Pressure Sensor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F523E5DA-B0DA-4594-9B81-05FAD8604A2F}"/>
              </a:ext>
            </a:extLst>
          </p:cNvPr>
          <p:cNvSpPr/>
          <p:nvPr/>
        </p:nvSpPr>
        <p:spPr>
          <a:xfrm>
            <a:off x="1952030" y="4382692"/>
            <a:ext cx="178583" cy="1785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8416D2CF-17D5-424B-8B1B-51C6107DDA50}"/>
              </a:ext>
            </a:extLst>
          </p:cNvPr>
          <p:cNvCxnSpPr>
            <a:cxnSpLocks/>
          </p:cNvCxnSpPr>
          <p:nvPr/>
        </p:nvCxnSpPr>
        <p:spPr>
          <a:xfrm>
            <a:off x="3907631" y="4382691"/>
            <a:ext cx="11542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ACE928FF-7D7C-4CED-B26B-95645CF4ACF9}"/>
              </a:ext>
            </a:extLst>
          </p:cNvPr>
          <p:cNvCxnSpPr/>
          <p:nvPr/>
        </p:nvCxnSpPr>
        <p:spPr>
          <a:xfrm>
            <a:off x="5061857" y="4382691"/>
            <a:ext cx="0" cy="709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xmlns="" id="{4D386FC6-FBFA-444D-8FB0-70E3945EDE66}"/>
              </a:ext>
            </a:extLst>
          </p:cNvPr>
          <p:cNvGraphicFramePr>
            <a:graphicFrameLocks noGrp="1"/>
          </p:cNvGraphicFramePr>
          <p:nvPr/>
        </p:nvGraphicFramePr>
        <p:xfrm>
          <a:off x="2386012" y="1875235"/>
          <a:ext cx="1167991" cy="35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991">
                  <a:extLst>
                    <a:ext uri="{9D8B030D-6E8A-4147-A177-3AD203B41FA5}">
                      <a16:colId xmlns:a16="http://schemas.microsoft.com/office/drawing/2014/main" xmlns="" val="1359112243"/>
                    </a:ext>
                  </a:extLst>
                </a:gridCol>
              </a:tblGrid>
              <a:tr h="3536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3.0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20511268"/>
                  </a:ext>
                </a:extLst>
              </a:tr>
            </a:tbl>
          </a:graphicData>
        </a:graphic>
      </p:graphicFrame>
      <p:sp>
        <p:nvSpPr>
          <p:cNvPr id="39" name="Flowchart: Merge 38">
            <a:extLst>
              <a:ext uri="{FF2B5EF4-FFF2-40B4-BE49-F238E27FC236}">
                <a16:creationId xmlns:a16="http://schemas.microsoft.com/office/drawing/2014/main" xmlns="" id="{A6629F9F-2FE2-438F-B44C-B867F9CF0D4C}"/>
              </a:ext>
            </a:extLst>
          </p:cNvPr>
          <p:cNvSpPr/>
          <p:nvPr/>
        </p:nvSpPr>
        <p:spPr>
          <a:xfrm rot="19195843">
            <a:off x="4574919" y="4555585"/>
            <a:ext cx="227996" cy="363311"/>
          </a:xfrm>
          <a:prstGeom prst="flowChartMerg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8E049DD6-DEA7-4FE6-8422-F485D0F7494A}"/>
              </a:ext>
            </a:extLst>
          </p:cNvPr>
          <p:cNvCxnSpPr>
            <a:stCxn id="39" idx="2"/>
          </p:cNvCxnSpPr>
          <p:nvPr/>
        </p:nvCxnSpPr>
        <p:spPr>
          <a:xfrm>
            <a:off x="4805851" y="4876256"/>
            <a:ext cx="256007" cy="21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183D767-7CDE-458A-8A01-8EACE78FD4EF}"/>
              </a:ext>
            </a:extLst>
          </p:cNvPr>
          <p:cNvCxnSpPr/>
          <p:nvPr/>
        </p:nvCxnSpPr>
        <p:spPr>
          <a:xfrm>
            <a:off x="5061857" y="4949638"/>
            <a:ext cx="326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F349E09F-481E-41D3-B0CB-AAF661F41AED}"/>
              </a:ext>
            </a:extLst>
          </p:cNvPr>
          <p:cNvCxnSpPr/>
          <p:nvPr/>
        </p:nvCxnSpPr>
        <p:spPr>
          <a:xfrm>
            <a:off x="5061857" y="4876256"/>
            <a:ext cx="31568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29C3FED-822E-46E5-9207-5CB0FC00E1CC}"/>
              </a:ext>
            </a:extLst>
          </p:cNvPr>
          <p:cNvSpPr txBox="1"/>
          <p:nvPr/>
        </p:nvSpPr>
        <p:spPr>
          <a:xfrm rot="16200000">
            <a:off x="1627394" y="4578832"/>
            <a:ext cx="685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INPUT0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9D140F2-50EC-4F3F-BEBF-39BC1AD145E4}"/>
              </a:ext>
            </a:extLst>
          </p:cNvPr>
          <p:cNvSpPr txBox="1"/>
          <p:nvPr/>
        </p:nvSpPr>
        <p:spPr>
          <a:xfrm>
            <a:off x="3273675" y="4604452"/>
            <a:ext cx="14477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VsPressureSensor</a:t>
            </a:r>
            <a:endParaRPr lang="en-US" sz="135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BE0E6A9A-2E1A-4A19-99AA-AD0D2C147A84}"/>
              </a:ext>
            </a:extLst>
          </p:cNvPr>
          <p:cNvSpPr txBox="1"/>
          <p:nvPr/>
        </p:nvSpPr>
        <p:spPr>
          <a:xfrm>
            <a:off x="1816090" y="3570840"/>
            <a:ext cx="229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1   2   3   4   5   6</a:t>
            </a:r>
          </a:p>
        </p:txBody>
      </p:sp>
    </p:spTree>
    <p:extLst>
      <p:ext uri="{BB962C8B-B14F-4D97-AF65-F5344CB8AC3E}">
        <p14:creationId xmlns:p14="http://schemas.microsoft.com/office/powerpoint/2010/main" val="14029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xmlns="" id="{9B6BEDD9-46FB-4817-ADAA-E9CB99B3D87E}"/>
              </a:ext>
            </a:extLst>
          </p:cNvPr>
          <p:cNvSpPr txBox="1">
            <a:spLocks noGrp="1"/>
          </p:cNvSpPr>
          <p:nvPr/>
        </p:nvSpPr>
        <p:spPr>
          <a:xfrm>
            <a:off x="2341246" y="1101744"/>
            <a:ext cx="3427094" cy="65594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9525">
              <a:spcBef>
                <a:spcPts val="75"/>
              </a:spcBef>
            </a:pPr>
            <a:r>
              <a:rPr sz="2100" b="1" i="1" u="sng" dirty="0">
                <a:solidFill>
                  <a:schemeClr val="tx1"/>
                </a:solidFill>
              </a:rPr>
              <a:t>825</a:t>
            </a:r>
            <a:r>
              <a:rPr lang="en-US" sz="2100" b="1" i="1" u="sng" dirty="0">
                <a:solidFill>
                  <a:schemeClr val="tx1"/>
                </a:solidFill>
              </a:rPr>
              <a:t>4</a:t>
            </a:r>
            <a:r>
              <a:rPr sz="2100" b="1" i="1" u="sng" dirty="0">
                <a:solidFill>
                  <a:schemeClr val="tx1"/>
                </a:solidFill>
              </a:rPr>
              <a:t> </a:t>
            </a:r>
            <a:r>
              <a:rPr sz="2100" b="1" i="1" u="sng" spc="-11" dirty="0">
                <a:solidFill>
                  <a:schemeClr val="tx1"/>
                </a:solidFill>
              </a:rPr>
              <a:t>Interface to </a:t>
            </a:r>
            <a:r>
              <a:rPr sz="2100" b="1" i="1" u="sng" dirty="0">
                <a:solidFill>
                  <a:schemeClr val="tx1"/>
                </a:solidFill>
              </a:rPr>
              <a:t>the</a:t>
            </a:r>
            <a:r>
              <a:rPr sz="2100" b="1" i="1" u="sng" spc="-26" dirty="0">
                <a:solidFill>
                  <a:schemeClr val="tx1"/>
                </a:solidFill>
              </a:rPr>
              <a:t> </a:t>
            </a:r>
            <a:r>
              <a:rPr sz="2100" b="1" i="1" u="sng" spc="-8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xmlns="" id="{6EDCFC58-B690-4A97-B9A5-C100C2876733}"/>
              </a:ext>
            </a:extLst>
          </p:cNvPr>
          <p:cNvSpPr txBox="1"/>
          <p:nvPr/>
        </p:nvSpPr>
        <p:spPr>
          <a:xfrm>
            <a:off x="6112193" y="3405487"/>
            <a:ext cx="902492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825</a:t>
            </a:r>
            <a:r>
              <a:rPr lang="en-US" b="1" i="1" u="sng" dirty="0">
                <a:solidFill>
                  <a:srgbClr val="000099"/>
                </a:solidFill>
                <a:latin typeface="Carlito"/>
                <a:cs typeface="Carlito"/>
              </a:rPr>
              <a:t>4</a:t>
            </a:r>
            <a:endParaRPr b="1" i="1" u="sng" dirty="0">
              <a:latin typeface="Carlito"/>
              <a:cs typeface="Carlito"/>
            </a:endParaRPr>
          </a:p>
        </p:txBody>
      </p:sp>
      <p:sp>
        <p:nvSpPr>
          <p:cNvPr id="5" name="object 16">
            <a:extLst>
              <a:ext uri="{FF2B5EF4-FFF2-40B4-BE49-F238E27FC236}">
                <a16:creationId xmlns:a16="http://schemas.microsoft.com/office/drawing/2014/main" xmlns="" id="{CD577476-FB6E-40EB-A868-CD1F857E4250}"/>
              </a:ext>
            </a:extLst>
          </p:cNvPr>
          <p:cNvSpPr txBox="1"/>
          <p:nvPr/>
        </p:nvSpPr>
        <p:spPr>
          <a:xfrm>
            <a:off x="6035992" y="1976737"/>
            <a:ext cx="483383" cy="58669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 marR="22860">
              <a:lnSpc>
                <a:spcPts val="2250"/>
              </a:lnSpc>
              <a:spcBef>
                <a:spcPts val="75"/>
              </a:spcBef>
            </a:pPr>
            <a:r>
              <a:rPr b="1" i="1" u="sng" spc="-4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A</a:t>
            </a:r>
            <a:r>
              <a:rPr b="1" i="1" u="sng" baseline="-20833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0  </a:t>
            </a:r>
            <a:r>
              <a:rPr b="1" i="1" u="sng" spc="-4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A</a:t>
            </a:r>
            <a:r>
              <a:rPr b="1" i="1" u="sng" baseline="-20833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1</a:t>
            </a: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xmlns="" id="{95EFB1EC-8824-4148-B8EA-98B4B6143DCB}"/>
              </a:ext>
            </a:extLst>
          </p:cNvPr>
          <p:cNvSpPr txBox="1"/>
          <p:nvPr/>
        </p:nvSpPr>
        <p:spPr>
          <a:xfrm>
            <a:off x="6053139" y="2736894"/>
            <a:ext cx="332392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b="1" i="1" u="sng" spc="-4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CS</a:t>
            </a:r>
            <a:endParaRPr b="1" i="1" u="sng" dirty="0">
              <a:solidFill>
                <a:schemeClr val="tx2">
                  <a:lumMod val="5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7" name="object 18">
            <a:extLst>
              <a:ext uri="{FF2B5EF4-FFF2-40B4-BE49-F238E27FC236}">
                <a16:creationId xmlns:a16="http://schemas.microsoft.com/office/drawing/2014/main" xmlns="" id="{218555F0-B1A6-44D5-9356-AB3276D16891}"/>
              </a:ext>
            </a:extLst>
          </p:cNvPr>
          <p:cNvSpPr/>
          <p:nvPr/>
        </p:nvSpPr>
        <p:spPr>
          <a:xfrm>
            <a:off x="6053138" y="2766931"/>
            <a:ext cx="28575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xmlns="" id="{60A9B8EE-7017-47EF-9DFF-AF2A66F3E754}"/>
              </a:ext>
            </a:extLst>
          </p:cNvPr>
          <p:cNvSpPr txBox="1"/>
          <p:nvPr/>
        </p:nvSpPr>
        <p:spPr>
          <a:xfrm>
            <a:off x="6003198" y="4004035"/>
            <a:ext cx="464332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b="1" i="1" u="sng" spc="-4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endParaRPr b="1" i="1" u="sng" dirty="0">
              <a:latin typeface="Carlito"/>
              <a:cs typeface="Carlito"/>
            </a:endParaRP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xmlns="" id="{D3A100BB-65E6-4402-807D-6E6552DC6A5D}"/>
              </a:ext>
            </a:extLst>
          </p:cNvPr>
          <p:cNvSpPr/>
          <p:nvPr/>
        </p:nvSpPr>
        <p:spPr>
          <a:xfrm>
            <a:off x="6053138" y="4024231"/>
            <a:ext cx="28575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xmlns="" id="{1D18B919-F74A-4527-95A3-F0753F109FFB}"/>
              </a:ext>
            </a:extLst>
          </p:cNvPr>
          <p:cNvSpPr txBox="1"/>
          <p:nvPr/>
        </p:nvSpPr>
        <p:spPr>
          <a:xfrm>
            <a:off x="6006217" y="4424508"/>
            <a:ext cx="46433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WR</a:t>
            </a:r>
            <a:endParaRPr b="1" i="1" u="sng" dirty="0">
              <a:latin typeface="Carlito"/>
              <a:cs typeface="Carlito"/>
            </a:endParaRPr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xmlns="" id="{AC8E46DF-D96D-4F48-8B3D-7945041C3D15}"/>
              </a:ext>
            </a:extLst>
          </p:cNvPr>
          <p:cNvSpPr/>
          <p:nvPr/>
        </p:nvSpPr>
        <p:spPr>
          <a:xfrm>
            <a:off x="6053138" y="4424281"/>
            <a:ext cx="28575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/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xmlns="" id="{7FB81B63-337A-41FA-B378-FFD5121C8B45}"/>
              </a:ext>
            </a:extLst>
          </p:cNvPr>
          <p:cNvSpPr txBox="1"/>
          <p:nvPr/>
        </p:nvSpPr>
        <p:spPr>
          <a:xfrm>
            <a:off x="4054793" y="3919837"/>
            <a:ext cx="35242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RD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xmlns="" id="{78A61427-7F59-4E45-BB89-5B76843B1110}"/>
              </a:ext>
            </a:extLst>
          </p:cNvPr>
          <p:cNvSpPr txBox="1"/>
          <p:nvPr/>
        </p:nvSpPr>
        <p:spPr>
          <a:xfrm>
            <a:off x="3733800" y="4319887"/>
            <a:ext cx="63388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spcBef>
                <a:spcPts val="75"/>
              </a:spcBef>
            </a:pPr>
            <a:r>
              <a:rPr lang="en-IN" spc="-19" dirty="0">
                <a:solidFill>
                  <a:srgbClr val="FF0000"/>
                </a:solidFill>
                <a:latin typeface="Carlito"/>
                <a:cs typeface="Carlito"/>
              </a:rPr>
              <a:t> WR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27">
            <a:extLst>
              <a:ext uri="{FF2B5EF4-FFF2-40B4-BE49-F238E27FC236}">
                <a16:creationId xmlns:a16="http://schemas.microsoft.com/office/drawing/2014/main" xmlns="" id="{470D08DC-737D-4371-8A02-954D2362B31A}"/>
              </a:ext>
            </a:extLst>
          </p:cNvPr>
          <p:cNvSpPr txBox="1"/>
          <p:nvPr/>
        </p:nvSpPr>
        <p:spPr>
          <a:xfrm>
            <a:off x="6110286" y="4834237"/>
            <a:ext cx="1019173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spcBef>
                <a:spcPts val="75"/>
              </a:spcBef>
            </a:pPr>
            <a:r>
              <a:rPr b="1" i="1" u="sng" spc="-4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r>
              <a:rPr b="1" i="1" u="sng" spc="-5" baseline="-20833" dirty="0">
                <a:solidFill>
                  <a:srgbClr val="000099"/>
                </a:solidFill>
                <a:latin typeface="Carlito"/>
                <a:cs typeface="Carlito"/>
              </a:rPr>
              <a:t>0 </a:t>
            </a: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–</a:t>
            </a:r>
            <a:r>
              <a:rPr b="1" i="1" u="sng" spc="-195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b="1" i="1" u="sng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r>
              <a:rPr b="1" i="1" u="sng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endParaRPr b="1" i="1" u="sng" baseline="-20833" dirty="0">
              <a:latin typeface="Carlito"/>
              <a:cs typeface="Carlito"/>
            </a:endParaRPr>
          </a:p>
        </p:txBody>
      </p:sp>
      <p:sp>
        <p:nvSpPr>
          <p:cNvPr id="15" name="object 28">
            <a:extLst>
              <a:ext uri="{FF2B5EF4-FFF2-40B4-BE49-F238E27FC236}">
                <a16:creationId xmlns:a16="http://schemas.microsoft.com/office/drawing/2014/main" xmlns="" id="{ABBEF310-893D-40C5-ABDC-2D2023C64DA0}"/>
              </a:ext>
            </a:extLst>
          </p:cNvPr>
          <p:cNvSpPr txBox="1"/>
          <p:nvPr/>
        </p:nvSpPr>
        <p:spPr>
          <a:xfrm>
            <a:off x="3505200" y="4860248"/>
            <a:ext cx="897255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spcBef>
                <a:spcPts val="75"/>
              </a:spcBef>
            </a:pPr>
            <a:r>
              <a:rPr spc="-4" dirty="0">
                <a:solidFill>
                  <a:srgbClr val="0D0D0D"/>
                </a:solidFill>
                <a:latin typeface="Carlito"/>
                <a:cs typeface="Carlito"/>
              </a:rPr>
              <a:t>D</a:t>
            </a:r>
            <a:r>
              <a:rPr spc="-5" baseline="-20833" dirty="0">
                <a:solidFill>
                  <a:srgbClr val="0D0D0D"/>
                </a:solidFill>
                <a:latin typeface="Carlito"/>
                <a:cs typeface="Carlito"/>
              </a:rPr>
              <a:t>0 </a:t>
            </a:r>
            <a:r>
              <a:rPr dirty="0">
                <a:solidFill>
                  <a:srgbClr val="0D0D0D"/>
                </a:solidFill>
                <a:latin typeface="Carlito"/>
                <a:cs typeface="Carlito"/>
              </a:rPr>
              <a:t>–</a:t>
            </a:r>
            <a:r>
              <a:rPr spc="-195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dirty="0">
                <a:solidFill>
                  <a:srgbClr val="0D0D0D"/>
                </a:solidFill>
                <a:latin typeface="Carlito"/>
                <a:cs typeface="Carlito"/>
              </a:rPr>
              <a:t>D</a:t>
            </a:r>
            <a:r>
              <a:rPr baseline="-20833" dirty="0">
                <a:solidFill>
                  <a:srgbClr val="0D0D0D"/>
                </a:solidFill>
                <a:latin typeface="Carlito"/>
                <a:cs typeface="Carlito"/>
              </a:rPr>
              <a:t>7</a:t>
            </a:r>
            <a:endParaRPr baseline="-20833" dirty="0">
              <a:latin typeface="Carlito"/>
              <a:cs typeface="Carlito"/>
            </a:endParaRPr>
          </a:p>
        </p:txBody>
      </p:sp>
      <p:sp>
        <p:nvSpPr>
          <p:cNvPr id="20" name="object 34">
            <a:extLst>
              <a:ext uri="{FF2B5EF4-FFF2-40B4-BE49-F238E27FC236}">
                <a16:creationId xmlns:a16="http://schemas.microsoft.com/office/drawing/2014/main" xmlns="" id="{66750340-7D12-4A14-AC40-8B40BA37322A}"/>
              </a:ext>
            </a:extLst>
          </p:cNvPr>
          <p:cNvSpPr txBox="1"/>
          <p:nvPr/>
        </p:nvSpPr>
        <p:spPr>
          <a:xfrm>
            <a:off x="4054793" y="1919587"/>
            <a:ext cx="1219200" cy="10432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1525" marR="22860" algn="r">
              <a:lnSpc>
                <a:spcPts val="2250"/>
              </a:lnSpc>
              <a:spcBef>
                <a:spcPts val="75"/>
              </a:spcBef>
            </a:pPr>
            <a:r>
              <a:rPr spc="-4" dirty="0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baseline="-20833" dirty="0">
                <a:solidFill>
                  <a:srgbClr val="006600"/>
                </a:solidFill>
                <a:latin typeface="Carlito"/>
                <a:cs typeface="Carlito"/>
              </a:rPr>
              <a:t>1  </a:t>
            </a:r>
            <a:r>
              <a:rPr spc="-4" dirty="0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baseline="-20833" dirty="0">
                <a:solidFill>
                  <a:srgbClr val="006600"/>
                </a:solidFill>
                <a:latin typeface="Carlito"/>
                <a:cs typeface="Carlito"/>
              </a:rPr>
              <a:t>2</a:t>
            </a:r>
            <a:endParaRPr baseline="-20833" dirty="0">
              <a:latin typeface="Carlito"/>
              <a:cs typeface="Carlito"/>
            </a:endParaRPr>
          </a:p>
          <a:p>
            <a:pPr marL="28575">
              <a:spcBef>
                <a:spcPts val="1298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825</a:t>
            </a:r>
            <a:r>
              <a:rPr lang="en-US" dirty="0">
                <a:solidFill>
                  <a:srgbClr val="FF0000"/>
                </a:solidFill>
                <a:latin typeface="Carlito"/>
                <a:cs typeface="Carlito"/>
              </a:rPr>
              <a:t>4</a:t>
            </a:r>
            <a:r>
              <a:rPr spc="-38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pc="-8" dirty="0">
                <a:solidFill>
                  <a:srgbClr val="FF0000"/>
                </a:solidFill>
                <a:latin typeface="Carlito"/>
                <a:cs typeface="Carlito"/>
              </a:rPr>
              <a:t>CS’</a:t>
            </a:r>
            <a:endParaRPr dirty="0">
              <a:latin typeface="Carlito"/>
              <a:cs typeface="Carlito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5FF6A7B4-8B81-4BE0-B5D5-08224A9ACC27}"/>
              </a:ext>
            </a:extLst>
          </p:cNvPr>
          <p:cNvCxnSpPr/>
          <p:nvPr/>
        </p:nvCxnSpPr>
        <p:spPr>
          <a:xfrm>
            <a:off x="5768339" y="1650206"/>
            <a:ext cx="0" cy="424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9DCAAEDD-2579-4392-AE83-C50AD5C36251}"/>
              </a:ext>
            </a:extLst>
          </p:cNvPr>
          <p:cNvCxnSpPr/>
          <p:nvPr/>
        </p:nvCxnSpPr>
        <p:spPr>
          <a:xfrm>
            <a:off x="5273993" y="2089547"/>
            <a:ext cx="4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A22ECCD4-140D-47E0-9D68-BDFE3EE35927}"/>
              </a:ext>
            </a:extLst>
          </p:cNvPr>
          <p:cNvCxnSpPr/>
          <p:nvPr/>
        </p:nvCxnSpPr>
        <p:spPr>
          <a:xfrm>
            <a:off x="5274021" y="2434651"/>
            <a:ext cx="4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AD42E3AD-5702-4AC0-ADF4-B360A773C6D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07218" y="4063146"/>
            <a:ext cx="1361122" cy="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124E81F-8D8D-4662-BAD3-C094424D10B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367689" y="4463196"/>
            <a:ext cx="1400650" cy="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A59E84E4-1E39-4F5A-8EC8-766580A81EE1}"/>
              </a:ext>
            </a:extLst>
          </p:cNvPr>
          <p:cNvCxnSpPr/>
          <p:nvPr/>
        </p:nvCxnSpPr>
        <p:spPr>
          <a:xfrm>
            <a:off x="5273993" y="2784791"/>
            <a:ext cx="494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C849A2A8-BEC6-478B-B221-3D5228DD7BAE}"/>
              </a:ext>
            </a:extLst>
          </p:cNvPr>
          <p:cNvCxnSpPr>
            <a:cxnSpLocks/>
          </p:cNvCxnSpPr>
          <p:nvPr/>
        </p:nvCxnSpPr>
        <p:spPr>
          <a:xfrm>
            <a:off x="4521994" y="4980922"/>
            <a:ext cx="1246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1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B3F39F-E93F-418A-B311-9A241398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138" y="769390"/>
            <a:ext cx="6641184" cy="369332"/>
          </a:xfrm>
        </p:spPr>
        <p:txBody>
          <a:bodyPr/>
          <a:lstStyle/>
          <a:p>
            <a:r>
              <a:rPr lang="en-US" b="1" u="sng" dirty="0"/>
              <a:t>UNIPOLAR STEPPER  MOTOR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CFA99DCA-144E-4424-9677-6E1197595A2F}"/>
              </a:ext>
            </a:extLst>
          </p:cNvPr>
          <p:cNvSpPr/>
          <p:nvPr/>
        </p:nvSpPr>
        <p:spPr>
          <a:xfrm>
            <a:off x="3163078" y="2368810"/>
            <a:ext cx="2141375" cy="21413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xmlns="" id="{55AAC2AE-3D5E-47ED-BA1F-066185728651}"/>
              </a:ext>
            </a:extLst>
          </p:cNvPr>
          <p:cNvSpPr/>
          <p:nvPr/>
        </p:nvSpPr>
        <p:spPr>
          <a:xfrm>
            <a:off x="3550954" y="2640561"/>
            <a:ext cx="1385597" cy="1063690"/>
          </a:xfrm>
          <a:prstGeom prst="blockArc">
            <a:avLst>
              <a:gd name="adj1" fmla="val 12501296"/>
              <a:gd name="adj2" fmla="val 19788504"/>
              <a:gd name="adj3" fmla="val 29863"/>
            </a:avLst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xmlns="" id="{C6210D34-07DD-4F64-A709-6B14E1C96A1E}"/>
              </a:ext>
            </a:extLst>
          </p:cNvPr>
          <p:cNvSpPr/>
          <p:nvPr/>
        </p:nvSpPr>
        <p:spPr>
          <a:xfrm rot="10800000">
            <a:off x="3540966" y="3250549"/>
            <a:ext cx="1385596" cy="1063690"/>
          </a:xfrm>
          <a:prstGeom prst="blockArc">
            <a:avLst>
              <a:gd name="adj1" fmla="val 12501296"/>
              <a:gd name="adj2" fmla="val 19788504"/>
              <a:gd name="adj3" fmla="val 29863"/>
            </a:avLst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F5774690-B6A8-4099-82CF-58B4AB020AE1}"/>
              </a:ext>
            </a:extLst>
          </p:cNvPr>
          <p:cNvSpPr/>
          <p:nvPr/>
        </p:nvSpPr>
        <p:spPr>
          <a:xfrm>
            <a:off x="3989472" y="3250549"/>
            <a:ext cx="488584" cy="5038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1898278-0A55-42B8-9E30-9D35957553AF}"/>
              </a:ext>
            </a:extLst>
          </p:cNvPr>
          <p:cNvCxnSpPr>
            <a:cxnSpLocks/>
          </p:cNvCxnSpPr>
          <p:nvPr/>
        </p:nvCxnSpPr>
        <p:spPr>
          <a:xfrm>
            <a:off x="2155372" y="2944973"/>
            <a:ext cx="1156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797D830-7D89-450D-BF63-02D58F43DCB4}"/>
              </a:ext>
            </a:extLst>
          </p:cNvPr>
          <p:cNvCxnSpPr/>
          <p:nvPr/>
        </p:nvCxnSpPr>
        <p:spPr>
          <a:xfrm>
            <a:off x="2738535" y="4022660"/>
            <a:ext cx="573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33D9ECB-7375-4C57-ADA9-5236F9B507BB}"/>
              </a:ext>
            </a:extLst>
          </p:cNvPr>
          <p:cNvCxnSpPr>
            <a:cxnSpLocks/>
          </p:cNvCxnSpPr>
          <p:nvPr/>
        </p:nvCxnSpPr>
        <p:spPr>
          <a:xfrm>
            <a:off x="1283615" y="3502477"/>
            <a:ext cx="1879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2621E14-FADD-457E-A675-413982937109}"/>
              </a:ext>
            </a:extLst>
          </p:cNvPr>
          <p:cNvCxnSpPr>
            <a:cxnSpLocks/>
          </p:cNvCxnSpPr>
          <p:nvPr/>
        </p:nvCxnSpPr>
        <p:spPr>
          <a:xfrm>
            <a:off x="5166827" y="2916982"/>
            <a:ext cx="1313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4ED686C-374A-4DA8-93A5-FC40C56DC87E}"/>
              </a:ext>
            </a:extLst>
          </p:cNvPr>
          <p:cNvCxnSpPr>
            <a:cxnSpLocks/>
          </p:cNvCxnSpPr>
          <p:nvPr/>
        </p:nvCxnSpPr>
        <p:spPr>
          <a:xfrm>
            <a:off x="5304454" y="3502477"/>
            <a:ext cx="1801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05D6526E-6EEE-4CAA-B608-BB12B33AD53E}"/>
              </a:ext>
            </a:extLst>
          </p:cNvPr>
          <p:cNvCxnSpPr/>
          <p:nvPr/>
        </p:nvCxnSpPr>
        <p:spPr>
          <a:xfrm>
            <a:off x="5166826" y="3997000"/>
            <a:ext cx="5738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70B433C7-999E-4CCF-9730-15065961A93A}"/>
              </a:ext>
            </a:extLst>
          </p:cNvPr>
          <p:cNvCxnSpPr/>
          <p:nvPr/>
        </p:nvCxnSpPr>
        <p:spPr>
          <a:xfrm>
            <a:off x="940715" y="4025503"/>
            <a:ext cx="71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B102C3C-FF3A-4066-9BCA-7C62AF729080}"/>
              </a:ext>
            </a:extLst>
          </p:cNvPr>
          <p:cNvCxnSpPr>
            <a:cxnSpLocks/>
          </p:cNvCxnSpPr>
          <p:nvPr/>
        </p:nvCxnSpPr>
        <p:spPr>
          <a:xfrm flipH="1">
            <a:off x="1090736" y="4204097"/>
            <a:ext cx="442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48AEDE4-481C-43C1-94AB-C14C1AA8800F}"/>
              </a:ext>
            </a:extLst>
          </p:cNvPr>
          <p:cNvCxnSpPr>
            <a:cxnSpLocks/>
          </p:cNvCxnSpPr>
          <p:nvPr/>
        </p:nvCxnSpPr>
        <p:spPr>
          <a:xfrm flipH="1">
            <a:off x="1283615" y="4386262"/>
            <a:ext cx="8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371F41E-B219-4F22-8D69-C65A5DCEF87F}"/>
              </a:ext>
            </a:extLst>
          </p:cNvPr>
          <p:cNvCxnSpPr/>
          <p:nvPr/>
        </p:nvCxnSpPr>
        <p:spPr>
          <a:xfrm>
            <a:off x="6763016" y="3997000"/>
            <a:ext cx="710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B1CC08E-4103-4B54-BDD8-C34B578C1E33}"/>
              </a:ext>
            </a:extLst>
          </p:cNvPr>
          <p:cNvCxnSpPr>
            <a:cxnSpLocks/>
          </p:cNvCxnSpPr>
          <p:nvPr/>
        </p:nvCxnSpPr>
        <p:spPr>
          <a:xfrm flipH="1">
            <a:off x="6913037" y="4175594"/>
            <a:ext cx="442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5B5E1B9-37F0-4889-88C0-619CE35CE8E7}"/>
              </a:ext>
            </a:extLst>
          </p:cNvPr>
          <p:cNvCxnSpPr>
            <a:cxnSpLocks/>
          </p:cNvCxnSpPr>
          <p:nvPr/>
        </p:nvCxnSpPr>
        <p:spPr>
          <a:xfrm flipH="1">
            <a:off x="7105916" y="4357759"/>
            <a:ext cx="85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538939C0-AC78-4C81-86C5-10743D540BA7}"/>
              </a:ext>
            </a:extLst>
          </p:cNvPr>
          <p:cNvCxnSpPr/>
          <p:nvPr/>
        </p:nvCxnSpPr>
        <p:spPr>
          <a:xfrm>
            <a:off x="2738535" y="4022660"/>
            <a:ext cx="0" cy="89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E41FD1D-1B41-45C3-9FB7-477946F9BB64}"/>
              </a:ext>
            </a:extLst>
          </p:cNvPr>
          <p:cNvCxnSpPr/>
          <p:nvPr/>
        </p:nvCxnSpPr>
        <p:spPr>
          <a:xfrm>
            <a:off x="5740659" y="3997000"/>
            <a:ext cx="0" cy="905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18486AC-C8D7-4FE4-A8D6-DC7B03586333}"/>
              </a:ext>
            </a:extLst>
          </p:cNvPr>
          <p:cNvCxnSpPr>
            <a:cxnSpLocks/>
          </p:cNvCxnSpPr>
          <p:nvPr/>
        </p:nvCxnSpPr>
        <p:spPr>
          <a:xfrm>
            <a:off x="1283615" y="3502477"/>
            <a:ext cx="0" cy="52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B9D4419-A68D-4527-98AB-E9C0AAC10AD4}"/>
              </a:ext>
            </a:extLst>
          </p:cNvPr>
          <p:cNvCxnSpPr>
            <a:cxnSpLocks/>
          </p:cNvCxnSpPr>
          <p:nvPr/>
        </p:nvCxnSpPr>
        <p:spPr>
          <a:xfrm>
            <a:off x="7105916" y="3502477"/>
            <a:ext cx="0" cy="494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E6164C7-6DBD-4D95-AF3E-F425605B081D}"/>
              </a:ext>
            </a:extLst>
          </p:cNvPr>
          <p:cNvSpPr/>
          <p:nvPr/>
        </p:nvSpPr>
        <p:spPr>
          <a:xfrm>
            <a:off x="1941937" y="2831841"/>
            <a:ext cx="226265" cy="226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00F43439-E7BD-4C84-80E7-9199A069F865}"/>
              </a:ext>
            </a:extLst>
          </p:cNvPr>
          <p:cNvSpPr/>
          <p:nvPr/>
        </p:nvSpPr>
        <p:spPr>
          <a:xfrm>
            <a:off x="6494109" y="2803849"/>
            <a:ext cx="226265" cy="226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C091E313-20C3-473A-A665-CE11A831F788}"/>
              </a:ext>
            </a:extLst>
          </p:cNvPr>
          <p:cNvSpPr/>
          <p:nvPr/>
        </p:nvSpPr>
        <p:spPr>
          <a:xfrm>
            <a:off x="2620737" y="4917232"/>
            <a:ext cx="226265" cy="226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FF17C232-50C0-4184-8F6C-8963E4479230}"/>
              </a:ext>
            </a:extLst>
          </p:cNvPr>
          <p:cNvSpPr/>
          <p:nvPr/>
        </p:nvSpPr>
        <p:spPr>
          <a:xfrm>
            <a:off x="5627527" y="4917232"/>
            <a:ext cx="226265" cy="2262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80886953-0F1F-44E9-967A-BC084BB65686}"/>
              </a:ext>
            </a:extLst>
          </p:cNvPr>
          <p:cNvSpPr txBox="1"/>
          <p:nvPr/>
        </p:nvSpPr>
        <p:spPr>
          <a:xfrm>
            <a:off x="1444569" y="2825466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PB2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95F459B-052D-4550-AF5E-02EB992EA2D8}"/>
              </a:ext>
            </a:extLst>
          </p:cNvPr>
          <p:cNvSpPr txBox="1"/>
          <p:nvPr/>
        </p:nvSpPr>
        <p:spPr>
          <a:xfrm rot="16200000">
            <a:off x="2424467" y="5223223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PB5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7DC2E2F8-9993-4862-AB67-70CF68ABE078}"/>
              </a:ext>
            </a:extLst>
          </p:cNvPr>
          <p:cNvSpPr txBox="1"/>
          <p:nvPr/>
        </p:nvSpPr>
        <p:spPr>
          <a:xfrm rot="16200000">
            <a:off x="5428376" y="5206892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PB4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B301F2F-8C77-4630-9821-E260F5CE5B96}"/>
              </a:ext>
            </a:extLst>
          </p:cNvPr>
          <p:cNvSpPr txBox="1"/>
          <p:nvPr/>
        </p:nvSpPr>
        <p:spPr>
          <a:xfrm>
            <a:off x="6778180" y="2730955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PB3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F7475EC-A39A-4557-8372-2CAC8605A642}"/>
              </a:ext>
            </a:extLst>
          </p:cNvPr>
          <p:cNvSpPr txBox="1"/>
          <p:nvPr/>
        </p:nvSpPr>
        <p:spPr>
          <a:xfrm>
            <a:off x="3879641" y="4643436"/>
            <a:ext cx="685800" cy="3000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137160" rtlCol="0">
            <a:spAutoFit/>
          </a:bodyPr>
          <a:lstStyle/>
          <a:p>
            <a:r>
              <a:rPr lang="en-US" sz="1350" dirty="0"/>
              <a:t>+88.8</a:t>
            </a:r>
          </a:p>
        </p:txBody>
      </p:sp>
    </p:spTree>
    <p:extLst>
      <p:ext uri="{BB962C8B-B14F-4D97-AF65-F5344CB8AC3E}">
        <p14:creationId xmlns:p14="http://schemas.microsoft.com/office/powerpoint/2010/main" val="399207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9239" y="517525"/>
            <a:ext cx="1860550" cy="5975350"/>
            <a:chOff x="2039239" y="517525"/>
            <a:chExt cx="1860550" cy="597535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2055114" y="533400"/>
              <a:ext cx="0" cy="5943600"/>
            </a:xfrm>
            <a:custGeom>
              <a:avLst/>
              <a:gdLst/>
              <a:ahLst/>
              <a:cxnLst/>
              <a:rect l="l" t="t" r="r" b="b"/>
              <a:pathLst>
                <a:path h="5943600">
                  <a:moveTo>
                    <a:pt x="0" y="0"/>
                  </a:moveTo>
                  <a:lnTo>
                    <a:pt x="0" y="594360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55114" y="838200"/>
              <a:ext cx="838200" cy="417830"/>
            </a:xfrm>
            <a:custGeom>
              <a:avLst/>
              <a:gdLst/>
              <a:ahLst/>
              <a:cxnLst/>
              <a:rect l="l" t="t" r="r" b="b"/>
              <a:pathLst>
                <a:path w="838200" h="417830">
                  <a:moveTo>
                    <a:pt x="628624" y="0"/>
                  </a:moveTo>
                  <a:lnTo>
                    <a:pt x="628624" y="104394"/>
                  </a:lnTo>
                  <a:lnTo>
                    <a:pt x="0" y="104394"/>
                  </a:lnTo>
                  <a:lnTo>
                    <a:pt x="0" y="313182"/>
                  </a:lnTo>
                  <a:lnTo>
                    <a:pt x="628624" y="313182"/>
                  </a:lnTo>
                  <a:lnTo>
                    <a:pt x="628624" y="417576"/>
                  </a:lnTo>
                  <a:lnTo>
                    <a:pt x="838200" y="208788"/>
                  </a:lnTo>
                  <a:lnTo>
                    <a:pt x="6286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5114" y="838200"/>
              <a:ext cx="838200" cy="417830"/>
            </a:xfrm>
            <a:custGeom>
              <a:avLst/>
              <a:gdLst/>
              <a:ahLst/>
              <a:cxnLst/>
              <a:rect l="l" t="t" r="r" b="b"/>
              <a:pathLst>
                <a:path w="838200" h="417830">
                  <a:moveTo>
                    <a:pt x="0" y="104394"/>
                  </a:moveTo>
                  <a:lnTo>
                    <a:pt x="628624" y="104394"/>
                  </a:lnTo>
                  <a:lnTo>
                    <a:pt x="628624" y="0"/>
                  </a:lnTo>
                  <a:lnTo>
                    <a:pt x="838200" y="208788"/>
                  </a:lnTo>
                  <a:lnTo>
                    <a:pt x="628624" y="417576"/>
                  </a:lnTo>
                  <a:lnTo>
                    <a:pt x="628624" y="313182"/>
                  </a:lnTo>
                  <a:lnTo>
                    <a:pt x="0" y="313182"/>
                  </a:lnTo>
                  <a:lnTo>
                    <a:pt x="0" y="104394"/>
                  </a:lnTo>
                  <a:close/>
                </a:path>
              </a:pathLst>
            </a:custGeom>
            <a:grpFill/>
            <a:ln w="317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3314" y="533400"/>
              <a:ext cx="990600" cy="1828800"/>
            </a:xfrm>
            <a:custGeom>
              <a:avLst/>
              <a:gdLst/>
              <a:ahLst/>
              <a:cxnLst/>
              <a:rect l="l" t="t" r="r" b="b"/>
              <a:pathLst>
                <a:path w="990600" h="1828800">
                  <a:moveTo>
                    <a:pt x="9906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990600" y="1828800"/>
                  </a:lnTo>
                  <a:lnTo>
                    <a:pt x="990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3314" y="533400"/>
              <a:ext cx="990600" cy="1828800"/>
            </a:xfrm>
            <a:custGeom>
              <a:avLst/>
              <a:gdLst/>
              <a:ahLst/>
              <a:cxnLst/>
              <a:rect l="l" t="t" r="r" b="b"/>
              <a:pathLst>
                <a:path w="990600" h="1828800">
                  <a:moveTo>
                    <a:pt x="0" y="0"/>
                  </a:moveTo>
                  <a:lnTo>
                    <a:pt x="990600" y="0"/>
                  </a:lnTo>
                  <a:lnTo>
                    <a:pt x="9906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6828" y="2607056"/>
            <a:ext cx="12319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Palladio Uralic"/>
                <a:cs typeface="Palladio Uralic"/>
              </a:rPr>
              <a:t>ALE</a:t>
            </a:r>
            <a:endParaRPr sz="2000">
              <a:latin typeface="Palladio Uralic"/>
              <a:cs typeface="Palladio Uralic"/>
            </a:endParaRPr>
          </a:p>
          <a:p>
            <a:pPr marL="190500">
              <a:lnSpc>
                <a:spcPts val="2660"/>
              </a:lnSpc>
              <a:spcBef>
                <a:spcPts val="1760"/>
              </a:spcBef>
            </a:pPr>
            <a:r>
              <a:rPr sz="2400" dirty="0">
                <a:latin typeface="Palladio Uralic"/>
                <a:cs typeface="Palladio Uralic"/>
              </a:rPr>
              <a:t>8086</a:t>
            </a:r>
            <a:endParaRPr sz="2400">
              <a:latin typeface="Palladio Uralic"/>
              <a:cs typeface="Palladio Uralic"/>
            </a:endParaRPr>
          </a:p>
          <a:p>
            <a:pPr marL="38100">
              <a:lnSpc>
                <a:spcPts val="2180"/>
              </a:lnSpc>
            </a:pPr>
            <a:r>
              <a:rPr sz="2000" b="1" dirty="0">
                <a:latin typeface="Palladio Uralic"/>
                <a:cs typeface="Palladio Uralic"/>
              </a:rPr>
              <a:t>AD</a:t>
            </a:r>
            <a:r>
              <a:rPr sz="1950" b="1" baseline="-21367" dirty="0">
                <a:latin typeface="Palladio Uralic"/>
                <a:cs typeface="Palladio Uralic"/>
              </a:rPr>
              <a:t>8</a:t>
            </a:r>
            <a:r>
              <a:rPr sz="2000" b="1" dirty="0">
                <a:latin typeface="Palladio Uralic"/>
                <a:cs typeface="Palladio Uralic"/>
              </a:rPr>
              <a:t>-AD</a:t>
            </a:r>
            <a:r>
              <a:rPr sz="1950" b="1" baseline="-21367" dirty="0">
                <a:latin typeface="Palladio Uralic"/>
                <a:cs typeface="Palladio Uralic"/>
              </a:rPr>
              <a:t>15</a:t>
            </a:r>
            <a:endParaRPr sz="1950" baseline="-21367">
              <a:latin typeface="Palladio Uralic"/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5428" y="764539"/>
            <a:ext cx="893444" cy="5727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8100" marR="30480">
              <a:lnSpc>
                <a:spcPct val="79500"/>
              </a:lnSpc>
              <a:spcBef>
                <a:spcPts val="590"/>
              </a:spcBef>
            </a:pPr>
            <a:r>
              <a:rPr sz="3000" b="1" spc="-15" baseline="13888" dirty="0">
                <a:latin typeface="Palladio Uralic"/>
                <a:cs typeface="Palladio Uralic"/>
              </a:rPr>
              <a:t>A</a:t>
            </a:r>
            <a:r>
              <a:rPr sz="1300" b="1" spc="15" dirty="0">
                <a:latin typeface="Palladio Uralic"/>
                <a:cs typeface="Palladio Uralic"/>
              </a:rPr>
              <a:t>16</a:t>
            </a:r>
            <a:r>
              <a:rPr sz="3000" b="1" spc="-7" baseline="13888" dirty="0">
                <a:latin typeface="Palladio Uralic"/>
                <a:cs typeface="Palladio Uralic"/>
              </a:rPr>
              <a:t>-A</a:t>
            </a:r>
            <a:r>
              <a:rPr sz="1300" b="1" spc="5" dirty="0">
                <a:latin typeface="Palladio Uralic"/>
                <a:cs typeface="Palladio Uralic"/>
              </a:rPr>
              <a:t>1</a:t>
            </a:r>
            <a:r>
              <a:rPr sz="1300" b="1" spc="10" dirty="0">
                <a:latin typeface="Palladio Uralic"/>
                <a:cs typeface="Palladio Uralic"/>
              </a:rPr>
              <a:t>9  </a:t>
            </a:r>
            <a:r>
              <a:rPr sz="2000" b="1" dirty="0">
                <a:latin typeface="Palladio Uralic"/>
                <a:cs typeface="Palladio Uralic"/>
              </a:rPr>
              <a:t>S</a:t>
            </a:r>
            <a:r>
              <a:rPr sz="1950" b="1" baseline="-21367" dirty="0">
                <a:latin typeface="Palladio Uralic"/>
                <a:cs typeface="Palladio Uralic"/>
              </a:rPr>
              <a:t>6</a:t>
            </a:r>
            <a:r>
              <a:rPr sz="2000" b="1" dirty="0">
                <a:latin typeface="Palladio Uralic"/>
                <a:cs typeface="Palladio Uralic"/>
              </a:rPr>
              <a:t>-S</a:t>
            </a:r>
            <a:r>
              <a:rPr sz="1950" b="1" baseline="-21367" dirty="0">
                <a:latin typeface="Palladio Uralic"/>
                <a:cs typeface="Palladio Uralic"/>
              </a:rPr>
              <a:t>3</a:t>
            </a:r>
            <a:endParaRPr sz="1950" baseline="-21367">
              <a:latin typeface="Palladio Uralic"/>
              <a:cs typeface="Palladio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0828" y="1540256"/>
            <a:ext cx="8616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Palladio Uralic"/>
                <a:cs typeface="Palladio Uralic"/>
              </a:rPr>
              <a:t>BHE</a:t>
            </a:r>
            <a:r>
              <a:rPr sz="2000" b="1" spc="-5" dirty="0">
                <a:latin typeface="Palladio Uralic"/>
                <a:cs typeface="Palladio Uralic"/>
              </a:rPr>
              <a:t>’/S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6742" y="1687321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latin typeface="Palladio Uralic"/>
                <a:cs typeface="Palladio Uralic"/>
              </a:rPr>
              <a:t>7</a:t>
            </a:r>
            <a:endParaRPr sz="1300">
              <a:latin typeface="Palladio Uralic"/>
              <a:cs typeface="Palladio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1327" y="1240789"/>
            <a:ext cx="89702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u="sng" spc="-10" dirty="0">
                <a:solidFill>
                  <a:srgbClr val="FFFF00"/>
                </a:solidFill>
                <a:latin typeface="Palladio Uralic"/>
                <a:cs typeface="Palladio Uralic"/>
              </a:rPr>
              <a:t>L</a:t>
            </a: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S373</a:t>
            </a:r>
            <a:endParaRPr sz="2400" b="1" i="1" u="sng" dirty="0">
              <a:solidFill>
                <a:srgbClr val="FFFF00"/>
              </a:solidFill>
              <a:latin typeface="Palladio Uralic"/>
              <a:cs typeface="Palladio Ural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39239" y="898525"/>
            <a:ext cx="3994150" cy="5137150"/>
            <a:chOff x="2039239" y="898525"/>
            <a:chExt cx="3994150" cy="5137150"/>
          </a:xfrm>
        </p:grpSpPr>
        <p:sp>
          <p:nvSpPr>
            <p:cNvPr id="14" name="object 14"/>
            <p:cNvSpPr/>
            <p:nvPr/>
          </p:nvSpPr>
          <p:spPr>
            <a:xfrm>
              <a:off x="2055114" y="1752600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8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98064" y="1704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3914" y="9144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485900" y="0"/>
                  </a:moveTo>
                  <a:lnTo>
                    <a:pt x="1485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485900" y="285750"/>
                  </a:lnTo>
                  <a:lnTo>
                    <a:pt x="1485900" y="381000"/>
                  </a:lnTo>
                  <a:lnTo>
                    <a:pt x="1981200" y="1905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0F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3914" y="9144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95250"/>
                  </a:moveTo>
                  <a:lnTo>
                    <a:pt x="1485900" y="95250"/>
                  </a:lnTo>
                  <a:lnTo>
                    <a:pt x="1485900" y="0"/>
                  </a:lnTo>
                  <a:lnTo>
                    <a:pt x="1981200" y="190500"/>
                  </a:lnTo>
                  <a:lnTo>
                    <a:pt x="1485900" y="381000"/>
                  </a:lnTo>
                  <a:lnTo>
                    <a:pt x="1485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31750">
              <a:solidFill>
                <a:srgbClr val="00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5114" y="2819400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45714" y="23622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36314" y="35052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485900" y="0"/>
                  </a:moveTo>
                  <a:lnTo>
                    <a:pt x="1485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485900" y="285750"/>
                  </a:lnTo>
                  <a:lnTo>
                    <a:pt x="1485900" y="381000"/>
                  </a:lnTo>
                  <a:lnTo>
                    <a:pt x="1981200" y="1905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0F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36314" y="35052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95250"/>
                  </a:moveTo>
                  <a:lnTo>
                    <a:pt x="1485900" y="95250"/>
                  </a:lnTo>
                  <a:lnTo>
                    <a:pt x="1485900" y="0"/>
                  </a:lnTo>
                  <a:lnTo>
                    <a:pt x="1981200" y="190500"/>
                  </a:lnTo>
                  <a:lnTo>
                    <a:pt x="1485900" y="381000"/>
                  </a:lnTo>
                  <a:lnTo>
                    <a:pt x="1485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31750">
              <a:solidFill>
                <a:srgbClr val="00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5114" y="35052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92480" y="0"/>
                  </a:moveTo>
                  <a:lnTo>
                    <a:pt x="792480" y="76200"/>
                  </a:lnTo>
                  <a:lnTo>
                    <a:pt x="198120" y="76200"/>
                  </a:lnTo>
                  <a:lnTo>
                    <a:pt x="198120" y="0"/>
                  </a:lnTo>
                  <a:lnTo>
                    <a:pt x="0" y="152400"/>
                  </a:lnTo>
                  <a:lnTo>
                    <a:pt x="198120" y="304800"/>
                  </a:lnTo>
                  <a:lnTo>
                    <a:pt x="198120" y="228600"/>
                  </a:lnTo>
                  <a:lnTo>
                    <a:pt x="792480" y="228600"/>
                  </a:lnTo>
                  <a:lnTo>
                    <a:pt x="792480" y="304800"/>
                  </a:lnTo>
                  <a:lnTo>
                    <a:pt x="990600" y="152400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C00000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5114" y="35052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152400"/>
                  </a:moveTo>
                  <a:lnTo>
                    <a:pt x="198120" y="0"/>
                  </a:lnTo>
                  <a:lnTo>
                    <a:pt x="198120" y="76200"/>
                  </a:lnTo>
                  <a:lnTo>
                    <a:pt x="792480" y="76200"/>
                  </a:lnTo>
                  <a:lnTo>
                    <a:pt x="792480" y="0"/>
                  </a:lnTo>
                  <a:lnTo>
                    <a:pt x="990600" y="152400"/>
                  </a:lnTo>
                  <a:lnTo>
                    <a:pt x="792480" y="304800"/>
                  </a:lnTo>
                  <a:lnTo>
                    <a:pt x="792480" y="228600"/>
                  </a:lnTo>
                  <a:lnTo>
                    <a:pt x="198120" y="228600"/>
                  </a:lnTo>
                  <a:lnTo>
                    <a:pt x="198120" y="304800"/>
                  </a:lnTo>
                  <a:lnTo>
                    <a:pt x="0" y="15240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6314" y="50292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1485900" y="0"/>
                  </a:moveTo>
                  <a:lnTo>
                    <a:pt x="1485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1485900" y="285750"/>
                  </a:lnTo>
                  <a:lnTo>
                    <a:pt x="1485900" y="381000"/>
                  </a:lnTo>
                  <a:lnTo>
                    <a:pt x="1981200" y="190500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0FF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36314" y="5029200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95250"/>
                  </a:moveTo>
                  <a:lnTo>
                    <a:pt x="1485900" y="95250"/>
                  </a:lnTo>
                  <a:lnTo>
                    <a:pt x="1485900" y="0"/>
                  </a:lnTo>
                  <a:lnTo>
                    <a:pt x="1981200" y="190500"/>
                  </a:lnTo>
                  <a:lnTo>
                    <a:pt x="1485900" y="381000"/>
                  </a:lnTo>
                  <a:lnTo>
                    <a:pt x="1485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31750">
              <a:solidFill>
                <a:srgbClr val="00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5114" y="50292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92480" y="0"/>
                  </a:moveTo>
                  <a:lnTo>
                    <a:pt x="792480" y="76200"/>
                  </a:lnTo>
                  <a:lnTo>
                    <a:pt x="198120" y="76200"/>
                  </a:lnTo>
                  <a:lnTo>
                    <a:pt x="198120" y="0"/>
                  </a:lnTo>
                  <a:lnTo>
                    <a:pt x="0" y="152400"/>
                  </a:lnTo>
                  <a:lnTo>
                    <a:pt x="198120" y="304800"/>
                  </a:lnTo>
                  <a:lnTo>
                    <a:pt x="198120" y="228600"/>
                  </a:lnTo>
                  <a:lnTo>
                    <a:pt x="792480" y="228600"/>
                  </a:lnTo>
                  <a:lnTo>
                    <a:pt x="792480" y="304800"/>
                  </a:lnTo>
                  <a:lnTo>
                    <a:pt x="990600" y="152400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FF3300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5114" y="50292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152400"/>
                  </a:moveTo>
                  <a:lnTo>
                    <a:pt x="198120" y="0"/>
                  </a:lnTo>
                  <a:lnTo>
                    <a:pt x="198120" y="76200"/>
                  </a:lnTo>
                  <a:lnTo>
                    <a:pt x="792480" y="76200"/>
                  </a:lnTo>
                  <a:lnTo>
                    <a:pt x="792480" y="0"/>
                  </a:lnTo>
                  <a:lnTo>
                    <a:pt x="990600" y="152400"/>
                  </a:lnTo>
                  <a:lnTo>
                    <a:pt x="792480" y="304800"/>
                  </a:lnTo>
                  <a:lnTo>
                    <a:pt x="792480" y="228600"/>
                  </a:lnTo>
                  <a:lnTo>
                    <a:pt x="198120" y="228600"/>
                  </a:lnTo>
                  <a:lnTo>
                    <a:pt x="198120" y="304800"/>
                  </a:lnTo>
                  <a:lnTo>
                    <a:pt x="0" y="15240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2314" y="28194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64689" y="27717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2314" y="3733800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2314" y="4419600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4689" y="43719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8114" y="426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2314" y="4419600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12314" y="52578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12314" y="6019800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4314" y="57912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984754" y="1998979"/>
            <a:ext cx="86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3600" baseline="1157" dirty="0">
                <a:latin typeface="Palladio Uralic"/>
                <a:cs typeface="Palladio Uralic"/>
              </a:rPr>
              <a:t>G	</a:t>
            </a:r>
            <a:r>
              <a:rPr sz="1800" b="1" dirty="0">
                <a:latin typeface="Palladio Uralic"/>
                <a:cs typeface="Palladio Uralic"/>
              </a:rPr>
              <a:t>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3028" y="4953380"/>
            <a:ext cx="1146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Palladio Uralic"/>
                <a:cs typeface="Palladio Uralic"/>
              </a:rPr>
              <a:t>AD</a:t>
            </a:r>
            <a:r>
              <a:rPr sz="1950" b="1" baseline="-21367" dirty="0">
                <a:latin typeface="Palladio Uralic"/>
                <a:cs typeface="Palladio Uralic"/>
              </a:rPr>
              <a:t>0</a:t>
            </a:r>
            <a:r>
              <a:rPr sz="2000" b="1" dirty="0">
                <a:latin typeface="Palladio Uralic"/>
                <a:cs typeface="Palladio Uralic"/>
              </a:rPr>
              <a:t>-AD</a:t>
            </a:r>
            <a:r>
              <a:rPr sz="1950" b="1" baseline="-21367" dirty="0">
                <a:latin typeface="Palladio Uralic"/>
                <a:cs typeface="Palladio Uralic"/>
              </a:rPr>
              <a:t>7</a:t>
            </a:r>
            <a:endParaRPr sz="1950" baseline="-21367">
              <a:latin typeface="Palladio Uralic"/>
              <a:cs typeface="Palladio Ural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410839" y="2346325"/>
            <a:ext cx="488950" cy="488950"/>
            <a:chOff x="3410839" y="2346325"/>
            <a:chExt cx="488950" cy="488950"/>
          </a:xfrm>
        </p:grpSpPr>
        <p:sp>
          <p:nvSpPr>
            <p:cNvPr id="41" name="object 41"/>
            <p:cNvSpPr/>
            <p:nvPr/>
          </p:nvSpPr>
          <p:spPr>
            <a:xfrm>
              <a:off x="3655314" y="2362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6714" y="2667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02914" y="27432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79114" y="28194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045714" y="3124200"/>
            <a:ext cx="1143000" cy="117327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660066"/>
            </a:solidFill>
          </a:ln>
        </p:spPr>
        <p:txBody>
          <a:bodyPr vert="horz" wrap="square" lIns="0" tIns="306070" rIns="0" bIns="0" rtlCol="0">
            <a:spAutoFit/>
          </a:bodyPr>
          <a:lstStyle/>
          <a:p>
            <a:pPr marL="90805" marR="85725" indent="1905">
              <a:lnSpc>
                <a:spcPct val="116500"/>
              </a:lnSpc>
              <a:spcBef>
                <a:spcPts val="2410"/>
              </a:spcBef>
              <a:tabLst>
                <a:tab pos="471805" algn="l"/>
              </a:tabLst>
            </a:pPr>
            <a:r>
              <a:rPr sz="2400" b="1" i="1" u="sng" spc="-10" dirty="0">
                <a:solidFill>
                  <a:srgbClr val="FFFF00"/>
                </a:solidFill>
                <a:latin typeface="Palladio Uralic"/>
                <a:cs typeface="Palladio Uralic"/>
              </a:rPr>
              <a:t>L</a:t>
            </a: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S373</a:t>
            </a:r>
            <a:r>
              <a:rPr sz="2400" spc="-5" dirty="0">
                <a:latin typeface="Palladio Uralic"/>
                <a:cs typeface="Palladio Uralic"/>
              </a:rPr>
              <a:t>  </a:t>
            </a:r>
            <a:r>
              <a:rPr lang="en-US" sz="3600" baseline="1157" dirty="0">
                <a:latin typeface="Palladio Uralic"/>
                <a:cs typeface="Palladio Uralic"/>
              </a:rPr>
              <a:t>G</a:t>
            </a:r>
            <a:r>
              <a:rPr sz="3600" baseline="1157" dirty="0">
                <a:latin typeface="Palladio Uralic"/>
                <a:cs typeface="Palladio Uralic"/>
              </a:rPr>
              <a:t>	</a:t>
            </a:r>
            <a:r>
              <a:rPr sz="1800" b="1" spc="-5" dirty="0">
                <a:latin typeface="Palladio Uralic"/>
                <a:cs typeface="Palladio Uralic"/>
              </a:rPr>
              <a:t>OE’</a:t>
            </a:r>
            <a:endParaRPr sz="1800" dirty="0">
              <a:latin typeface="Palladio Uralic"/>
              <a:cs typeface="Palladio Ural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87039" y="4251325"/>
            <a:ext cx="488950" cy="336550"/>
            <a:chOff x="3487039" y="4251325"/>
            <a:chExt cx="488950" cy="336550"/>
          </a:xfrm>
        </p:grpSpPr>
        <p:sp>
          <p:nvSpPr>
            <p:cNvPr id="47" name="object 47"/>
            <p:cNvSpPr/>
            <p:nvPr/>
          </p:nvSpPr>
          <p:spPr>
            <a:xfrm>
              <a:off x="3731514" y="426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02914" y="44196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79114" y="44958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55314" y="45720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45714" y="4648200"/>
            <a:ext cx="1143000" cy="117327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660066"/>
            </a:solidFill>
          </a:ln>
        </p:spPr>
        <p:txBody>
          <a:bodyPr vert="horz" wrap="square" lIns="0" tIns="306070" rIns="0" bIns="0" rtlCol="0">
            <a:spAutoFit/>
          </a:bodyPr>
          <a:lstStyle/>
          <a:p>
            <a:pPr marL="167005" marR="40640" indent="-74295">
              <a:lnSpc>
                <a:spcPct val="116500"/>
              </a:lnSpc>
              <a:spcBef>
                <a:spcPts val="2410"/>
              </a:spcBef>
              <a:tabLst>
                <a:tab pos="548005" algn="l"/>
              </a:tabLst>
            </a:pP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LS373</a:t>
            </a:r>
            <a:r>
              <a:rPr sz="2400" spc="-5" dirty="0">
                <a:latin typeface="Palladio Uralic"/>
                <a:cs typeface="Palladio Uralic"/>
              </a:rPr>
              <a:t>  </a:t>
            </a:r>
            <a:r>
              <a:rPr sz="3600" baseline="1157" dirty="0">
                <a:latin typeface="Palladio Uralic"/>
                <a:cs typeface="Palladio Uralic"/>
              </a:rPr>
              <a:t>G	</a:t>
            </a:r>
            <a:r>
              <a:rPr sz="1800" b="1" dirty="0">
                <a:latin typeface="Palladio Uralic"/>
                <a:cs typeface="Palladio Uralic"/>
              </a:rPr>
              <a:t>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 dirty="0">
              <a:latin typeface="Palladio Uralic"/>
              <a:cs typeface="Palladio Uralic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055114" y="1628775"/>
            <a:ext cx="3657600" cy="4787900"/>
            <a:chOff x="2055114" y="1628775"/>
            <a:chExt cx="3657600" cy="4787900"/>
          </a:xfrm>
        </p:grpSpPr>
        <p:sp>
          <p:nvSpPr>
            <p:cNvPr id="53" name="object 53"/>
            <p:cNvSpPr/>
            <p:nvPr/>
          </p:nvSpPr>
          <p:spPr>
            <a:xfrm>
              <a:off x="3807714" y="5791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579114" y="59436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55314" y="60198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31514" y="60960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83914" y="1676400"/>
              <a:ext cx="1749425" cy="0"/>
            </a:xfrm>
            <a:custGeom>
              <a:avLst/>
              <a:gdLst/>
              <a:ahLst/>
              <a:cxnLst/>
              <a:rect l="l" t="t" r="r" b="b"/>
              <a:pathLst>
                <a:path w="1749425">
                  <a:moveTo>
                    <a:pt x="0" y="0"/>
                  </a:moveTo>
                  <a:lnTo>
                    <a:pt x="1749425" y="0"/>
                  </a:lnTo>
                </a:path>
              </a:pathLst>
            </a:custGeom>
            <a:ln w="31750">
              <a:solidFill>
                <a:srgbClr val="0066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617464" y="1628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055114" y="63246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72639" y="6232525"/>
              <a:ext cx="488950" cy="1079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045714" y="6324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68039" y="6232525"/>
              <a:ext cx="107950" cy="1841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5994628" y="756157"/>
            <a:ext cx="1060450" cy="109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6000"/>
              </a:lnSpc>
              <a:spcBef>
                <a:spcPts val="100"/>
              </a:spcBef>
            </a:pPr>
            <a:r>
              <a:rPr sz="3600" spc="-15" baseline="13888" dirty="0">
                <a:solidFill>
                  <a:srgbClr val="006633"/>
                </a:solidFill>
                <a:latin typeface="Palladio Uralic"/>
                <a:cs typeface="Palladio Uralic"/>
              </a:rPr>
              <a:t>A</a:t>
            </a:r>
            <a:r>
              <a:rPr sz="1600" dirty="0">
                <a:solidFill>
                  <a:srgbClr val="006633"/>
                </a:solidFill>
                <a:latin typeface="Palladio Uralic"/>
                <a:cs typeface="Palladio Uralic"/>
              </a:rPr>
              <a:t>16</a:t>
            </a:r>
            <a:r>
              <a:rPr sz="3600" baseline="13888" dirty="0">
                <a:solidFill>
                  <a:srgbClr val="006633"/>
                </a:solidFill>
                <a:latin typeface="Palladio Uralic"/>
                <a:cs typeface="Palladio Uralic"/>
              </a:rPr>
              <a:t>-</a:t>
            </a:r>
            <a:r>
              <a:rPr sz="3600" spc="-15" baseline="13888" dirty="0">
                <a:solidFill>
                  <a:srgbClr val="006633"/>
                </a:solidFill>
                <a:latin typeface="Palladio Uralic"/>
                <a:cs typeface="Palladio Uralic"/>
              </a:rPr>
              <a:t>A</a:t>
            </a:r>
            <a:r>
              <a:rPr sz="1600" dirty="0">
                <a:solidFill>
                  <a:srgbClr val="006633"/>
                </a:solidFill>
                <a:latin typeface="Palladio Uralic"/>
                <a:cs typeface="Palladio Uralic"/>
              </a:rPr>
              <a:t>19  </a:t>
            </a: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BHE’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070828" y="3439921"/>
            <a:ext cx="958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A</a:t>
            </a:r>
            <a:r>
              <a:rPr sz="2400" spc="-7" baseline="-20833" dirty="0">
                <a:solidFill>
                  <a:srgbClr val="006633"/>
                </a:solidFill>
                <a:latin typeface="Palladio Uralic"/>
                <a:cs typeface="Palladio Uralic"/>
              </a:rPr>
              <a:t>8</a:t>
            </a: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-A</a:t>
            </a:r>
            <a:r>
              <a:rPr sz="2400" spc="-7" baseline="-20833" dirty="0">
                <a:solidFill>
                  <a:srgbClr val="006633"/>
                </a:solidFill>
                <a:latin typeface="Palladio Uralic"/>
                <a:cs typeface="Palladio Uralic"/>
              </a:rPr>
              <a:t>15</a:t>
            </a:r>
            <a:endParaRPr sz="2400" baseline="-20833">
              <a:latin typeface="Palladio Uralic"/>
              <a:cs typeface="Palladio Uralic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70828" y="4963921"/>
            <a:ext cx="8553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A</a:t>
            </a:r>
            <a:r>
              <a:rPr sz="2400" spc="-7" baseline="-20833" dirty="0">
                <a:solidFill>
                  <a:srgbClr val="006633"/>
                </a:solidFill>
                <a:latin typeface="Palladio Uralic"/>
                <a:cs typeface="Palladio Uralic"/>
              </a:rPr>
              <a:t>0</a:t>
            </a:r>
            <a:r>
              <a:rPr sz="2400" spc="-5" dirty="0">
                <a:solidFill>
                  <a:srgbClr val="006633"/>
                </a:solidFill>
                <a:latin typeface="Palladio Uralic"/>
                <a:cs typeface="Palladio Uralic"/>
              </a:rPr>
              <a:t>-A</a:t>
            </a:r>
            <a:r>
              <a:rPr sz="2400" spc="-7" baseline="-20833" dirty="0">
                <a:solidFill>
                  <a:srgbClr val="006633"/>
                </a:solidFill>
                <a:latin typeface="Palladio Uralic"/>
                <a:cs typeface="Palladio Uralic"/>
              </a:rPr>
              <a:t>7</a:t>
            </a:r>
            <a:endParaRPr sz="2400" baseline="-20833">
              <a:latin typeface="Palladio Uralic"/>
              <a:cs typeface="Palladio Uralic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8428" y="6096380"/>
            <a:ext cx="1059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Palladio Uralic"/>
                <a:cs typeface="Palladio Uralic"/>
              </a:rPr>
              <a:t>M</a:t>
            </a:r>
            <a:r>
              <a:rPr sz="2000" b="1" spc="-10" dirty="0">
                <a:latin typeface="Palladio Uralic"/>
                <a:cs typeface="Palladio Uralic"/>
              </a:rPr>
              <a:t>N</a:t>
            </a:r>
            <a:r>
              <a:rPr sz="2000" b="1" spc="-5" dirty="0">
                <a:latin typeface="Palladio Uralic"/>
                <a:cs typeface="Palladio Uralic"/>
              </a:rPr>
              <a:t>/MX’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06342" y="5683193"/>
            <a:ext cx="2288286" cy="79380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304800">
              <a:lnSpc>
                <a:spcPts val="2760"/>
              </a:lnSpc>
              <a:spcBef>
                <a:spcPts val="290"/>
              </a:spcBef>
            </a:pPr>
            <a:endParaRPr lang="en-IN" sz="2400" dirty="0">
              <a:latin typeface="Palladio Uralic"/>
              <a:cs typeface="Palladio Uralic"/>
            </a:endParaRPr>
          </a:p>
          <a:p>
            <a:pPr marL="12700" marR="5080" indent="304800">
              <a:lnSpc>
                <a:spcPts val="2760"/>
              </a:lnSpc>
              <a:spcBef>
                <a:spcPts val="290"/>
              </a:spcBef>
            </a:pPr>
            <a:r>
              <a:rPr sz="2400" dirty="0">
                <a:latin typeface="Palladio Uralic"/>
                <a:cs typeface="Palladio Uralic"/>
              </a:rPr>
              <a:t>5V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91E7BF26-509E-4A91-AEF3-8C5447D99508}"/>
              </a:ext>
            </a:extLst>
          </p:cNvPr>
          <p:cNvSpPr/>
          <p:nvPr/>
        </p:nvSpPr>
        <p:spPr>
          <a:xfrm>
            <a:off x="1611830" y="-113683"/>
            <a:ext cx="59203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/>
              <a:t>System Bus of 8086 (Address) </a:t>
            </a:r>
            <a:endParaRPr lang="en-IN" sz="3600" b="1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8800" y="457200"/>
            <a:ext cx="2514600" cy="5943600"/>
            <a:chOff x="1828800" y="457200"/>
            <a:chExt cx="2514600" cy="59436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1828800" y="457200"/>
              <a:ext cx="0" cy="5943600"/>
            </a:xfrm>
            <a:custGeom>
              <a:avLst/>
              <a:gdLst/>
              <a:ahLst/>
              <a:cxnLst/>
              <a:rect l="l" t="t" r="r" b="b"/>
              <a:pathLst>
                <a:path h="5943600">
                  <a:moveTo>
                    <a:pt x="0" y="0"/>
                  </a:moveTo>
                  <a:lnTo>
                    <a:pt x="0" y="594360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8800" y="62484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19400" y="624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1725" y="6156325"/>
              <a:ext cx="107950" cy="184150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3048000"/>
              <a:ext cx="1524000" cy="1143000"/>
            </a:xfrm>
            <a:custGeom>
              <a:avLst/>
              <a:gdLst/>
              <a:ahLst/>
              <a:cxnLst/>
              <a:rect l="l" t="t" r="r" b="b"/>
              <a:pathLst>
                <a:path w="1524000" h="1143000">
                  <a:moveTo>
                    <a:pt x="15240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524000" y="1143000"/>
                  </a:lnTo>
                  <a:lnTo>
                    <a:pt x="152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3048000"/>
              <a:ext cx="1524000" cy="1143000"/>
            </a:xfrm>
            <a:custGeom>
              <a:avLst/>
              <a:gdLst/>
              <a:ahLst/>
              <a:cxnLst/>
              <a:rect l="l" t="t" r="r" b="b"/>
              <a:pathLst>
                <a:path w="1524000" h="1143000">
                  <a:moveTo>
                    <a:pt x="0" y="0"/>
                  </a:moveTo>
                  <a:lnTo>
                    <a:pt x="1524000" y="0"/>
                  </a:lnTo>
                  <a:lnTo>
                    <a:pt x="1524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800" y="34290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92480" y="0"/>
                  </a:moveTo>
                  <a:lnTo>
                    <a:pt x="792480" y="76200"/>
                  </a:lnTo>
                  <a:lnTo>
                    <a:pt x="198120" y="76200"/>
                  </a:lnTo>
                  <a:lnTo>
                    <a:pt x="198120" y="0"/>
                  </a:lnTo>
                  <a:lnTo>
                    <a:pt x="0" y="152400"/>
                  </a:lnTo>
                  <a:lnTo>
                    <a:pt x="198120" y="304800"/>
                  </a:lnTo>
                  <a:lnTo>
                    <a:pt x="198120" y="228600"/>
                  </a:lnTo>
                  <a:lnTo>
                    <a:pt x="792480" y="228600"/>
                  </a:lnTo>
                  <a:lnTo>
                    <a:pt x="792480" y="304800"/>
                  </a:lnTo>
                  <a:lnTo>
                    <a:pt x="990600" y="152400"/>
                  </a:lnTo>
                  <a:lnTo>
                    <a:pt x="7924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8800" y="34290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152400"/>
                  </a:moveTo>
                  <a:lnTo>
                    <a:pt x="198120" y="0"/>
                  </a:lnTo>
                  <a:lnTo>
                    <a:pt x="198120" y="76200"/>
                  </a:lnTo>
                  <a:lnTo>
                    <a:pt x="792480" y="76200"/>
                  </a:lnTo>
                  <a:lnTo>
                    <a:pt x="792480" y="0"/>
                  </a:lnTo>
                  <a:lnTo>
                    <a:pt x="990600" y="152400"/>
                  </a:lnTo>
                  <a:lnTo>
                    <a:pt x="792480" y="304800"/>
                  </a:lnTo>
                  <a:lnTo>
                    <a:pt x="792480" y="228600"/>
                  </a:lnTo>
                  <a:lnTo>
                    <a:pt x="198120" y="228600"/>
                  </a:lnTo>
                  <a:lnTo>
                    <a:pt x="198120" y="304800"/>
                  </a:lnTo>
                  <a:lnTo>
                    <a:pt x="0" y="15240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9400" y="4572000"/>
              <a:ext cx="1524000" cy="1143000"/>
            </a:xfrm>
            <a:custGeom>
              <a:avLst/>
              <a:gdLst/>
              <a:ahLst/>
              <a:cxnLst/>
              <a:rect l="l" t="t" r="r" b="b"/>
              <a:pathLst>
                <a:path w="1524000" h="1143000">
                  <a:moveTo>
                    <a:pt x="1524000" y="0"/>
                  </a:moveTo>
                  <a:lnTo>
                    <a:pt x="0" y="0"/>
                  </a:lnTo>
                  <a:lnTo>
                    <a:pt x="0" y="1143000"/>
                  </a:lnTo>
                  <a:lnTo>
                    <a:pt x="1524000" y="1143000"/>
                  </a:lnTo>
                  <a:lnTo>
                    <a:pt x="152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19400" y="4572000"/>
              <a:ext cx="1524000" cy="1143000"/>
            </a:xfrm>
            <a:custGeom>
              <a:avLst/>
              <a:gdLst/>
              <a:ahLst/>
              <a:cxnLst/>
              <a:rect l="l" t="t" r="r" b="b"/>
              <a:pathLst>
                <a:path w="1524000" h="1143000">
                  <a:moveTo>
                    <a:pt x="0" y="0"/>
                  </a:moveTo>
                  <a:lnTo>
                    <a:pt x="1524000" y="0"/>
                  </a:lnTo>
                  <a:lnTo>
                    <a:pt x="15240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0540" y="3058921"/>
            <a:ext cx="1231900" cy="1538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>
              <a:lnSpc>
                <a:spcPts val="2660"/>
              </a:lnSpc>
              <a:spcBef>
                <a:spcPts val="100"/>
              </a:spcBef>
            </a:pPr>
            <a:r>
              <a:rPr sz="2400" dirty="0">
                <a:latin typeface="Palladio Uralic"/>
                <a:cs typeface="Palladio Uralic"/>
              </a:rPr>
              <a:t>8086</a:t>
            </a:r>
            <a:endParaRPr sz="2400">
              <a:latin typeface="Palladio Uralic"/>
              <a:cs typeface="Palladio Uralic"/>
            </a:endParaRPr>
          </a:p>
          <a:p>
            <a:pPr marL="38100">
              <a:lnSpc>
                <a:spcPts val="2180"/>
              </a:lnSpc>
            </a:pPr>
            <a:r>
              <a:rPr sz="2000" b="1" dirty="0">
                <a:latin typeface="Palladio Uralic"/>
                <a:cs typeface="Palladio Uralic"/>
              </a:rPr>
              <a:t>AD</a:t>
            </a:r>
            <a:r>
              <a:rPr sz="1950" b="1" baseline="-21367" dirty="0">
                <a:latin typeface="Palladio Uralic"/>
                <a:cs typeface="Palladio Uralic"/>
              </a:rPr>
              <a:t>8</a:t>
            </a:r>
            <a:r>
              <a:rPr sz="2000" b="1" dirty="0">
                <a:latin typeface="Palladio Uralic"/>
                <a:cs typeface="Palladio Uralic"/>
              </a:rPr>
              <a:t>-AD</a:t>
            </a:r>
            <a:r>
              <a:rPr sz="1950" b="1" baseline="-21367" dirty="0">
                <a:latin typeface="Palladio Uralic"/>
                <a:cs typeface="Palladio Uralic"/>
              </a:rPr>
              <a:t>15</a:t>
            </a:r>
            <a:endParaRPr sz="1950" baseline="-21367">
              <a:latin typeface="Palladio Uralic"/>
              <a:cs typeface="Palladio Uralic"/>
            </a:endParaRPr>
          </a:p>
          <a:p>
            <a:pPr marL="419100" marR="95250">
              <a:lnSpc>
                <a:spcPct val="119800"/>
              </a:lnSpc>
              <a:spcBef>
                <a:spcPts val="1325"/>
              </a:spcBef>
            </a:pPr>
            <a:r>
              <a:rPr sz="2000" b="1" spc="-10" dirty="0">
                <a:latin typeface="Palladio Uralic"/>
                <a:cs typeface="Palladio Uralic"/>
              </a:rPr>
              <a:t>DT</a:t>
            </a:r>
            <a:r>
              <a:rPr sz="2000" b="1" spc="-5" dirty="0">
                <a:latin typeface="Palladio Uralic"/>
                <a:cs typeface="Palladio Uralic"/>
              </a:rPr>
              <a:t>/</a:t>
            </a:r>
            <a:r>
              <a:rPr sz="2000" b="1" spc="-10" dirty="0">
                <a:latin typeface="Palladio Uralic"/>
                <a:cs typeface="Palladio Uralic"/>
              </a:rPr>
              <a:t>R’  DEN’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940" y="4877180"/>
            <a:ext cx="11468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Palladio Uralic"/>
                <a:cs typeface="Palladio Uralic"/>
              </a:rPr>
              <a:t>AD</a:t>
            </a:r>
            <a:r>
              <a:rPr sz="1950" b="1" baseline="-21367" dirty="0">
                <a:latin typeface="Palladio Uralic"/>
                <a:cs typeface="Palladio Uralic"/>
              </a:rPr>
              <a:t>0</a:t>
            </a:r>
            <a:r>
              <a:rPr sz="2000" b="1" dirty="0">
                <a:latin typeface="Palladio Uralic"/>
                <a:cs typeface="Palladio Uralic"/>
              </a:rPr>
              <a:t>-AD</a:t>
            </a:r>
            <a:r>
              <a:rPr sz="1950" b="1" baseline="-21367" dirty="0">
                <a:latin typeface="Palladio Uralic"/>
                <a:cs typeface="Palladio Uralic"/>
              </a:rPr>
              <a:t>7</a:t>
            </a:r>
            <a:endParaRPr sz="1950" baseline="-21367">
              <a:latin typeface="Palladio Uralic"/>
              <a:cs typeface="Palladio Ur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6020180"/>
            <a:ext cx="10591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Palladio Uralic"/>
                <a:cs typeface="Palladio Uralic"/>
              </a:rPr>
              <a:t>M</a:t>
            </a:r>
            <a:r>
              <a:rPr sz="2000" b="1" spc="-10" dirty="0">
                <a:latin typeface="Palladio Uralic"/>
                <a:cs typeface="Palladio Uralic"/>
              </a:rPr>
              <a:t>N</a:t>
            </a:r>
            <a:r>
              <a:rPr sz="2000" b="1" spc="-5" dirty="0">
                <a:latin typeface="Palladio Uralic"/>
                <a:cs typeface="Palladio Uralic"/>
              </a:rPr>
              <a:t>/MX’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64940" y="6030721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Palladio Uralic"/>
                <a:cs typeface="Palladio Uralic"/>
              </a:rPr>
              <a:t>5V</a:t>
            </a:r>
            <a:endParaRPr sz="2400">
              <a:latin typeface="Palladio Uralic"/>
              <a:cs typeface="Palladio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1800" y="4925821"/>
            <a:ext cx="102387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u="sng" spc="-10" dirty="0">
                <a:solidFill>
                  <a:srgbClr val="FFFF00"/>
                </a:solidFill>
                <a:latin typeface="Palladio Uralic"/>
                <a:cs typeface="Palladio Uralic"/>
              </a:rPr>
              <a:t>L</a:t>
            </a: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S245</a:t>
            </a:r>
            <a:endParaRPr sz="2400" b="1" i="1" u="sng" dirty="0">
              <a:solidFill>
                <a:srgbClr val="FFFF00"/>
              </a:solidFill>
              <a:latin typeface="Palladio Uralic"/>
              <a:cs typeface="Palladio Ural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812925" y="4937125"/>
            <a:ext cx="1022350" cy="336550"/>
            <a:chOff x="1812925" y="4937125"/>
            <a:chExt cx="1022350" cy="336550"/>
          </a:xfrm>
          <a:solidFill>
            <a:srgbClr val="FF0000"/>
          </a:solidFill>
        </p:grpSpPr>
        <p:sp>
          <p:nvSpPr>
            <p:cNvPr id="20" name="object 20"/>
            <p:cNvSpPr/>
            <p:nvPr/>
          </p:nvSpPr>
          <p:spPr>
            <a:xfrm>
              <a:off x="1828800" y="49530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792480" y="0"/>
                  </a:moveTo>
                  <a:lnTo>
                    <a:pt x="792480" y="76200"/>
                  </a:lnTo>
                  <a:lnTo>
                    <a:pt x="198120" y="76200"/>
                  </a:lnTo>
                  <a:lnTo>
                    <a:pt x="198120" y="0"/>
                  </a:lnTo>
                  <a:lnTo>
                    <a:pt x="0" y="152400"/>
                  </a:lnTo>
                  <a:lnTo>
                    <a:pt x="198120" y="304800"/>
                  </a:lnTo>
                  <a:lnTo>
                    <a:pt x="198120" y="228600"/>
                  </a:lnTo>
                  <a:lnTo>
                    <a:pt x="792480" y="228600"/>
                  </a:lnTo>
                  <a:lnTo>
                    <a:pt x="792480" y="304800"/>
                  </a:lnTo>
                  <a:lnTo>
                    <a:pt x="990600" y="152400"/>
                  </a:lnTo>
                  <a:lnTo>
                    <a:pt x="79248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8800" y="4953000"/>
              <a:ext cx="990600" cy="304800"/>
            </a:xfrm>
            <a:custGeom>
              <a:avLst/>
              <a:gdLst/>
              <a:ahLst/>
              <a:cxnLst/>
              <a:rect l="l" t="t" r="r" b="b"/>
              <a:pathLst>
                <a:path w="990600" h="304800">
                  <a:moveTo>
                    <a:pt x="0" y="152400"/>
                  </a:moveTo>
                  <a:lnTo>
                    <a:pt x="198120" y="0"/>
                  </a:lnTo>
                  <a:lnTo>
                    <a:pt x="198120" y="76200"/>
                  </a:lnTo>
                  <a:lnTo>
                    <a:pt x="792480" y="76200"/>
                  </a:lnTo>
                  <a:lnTo>
                    <a:pt x="792480" y="0"/>
                  </a:lnTo>
                  <a:lnTo>
                    <a:pt x="990600" y="152400"/>
                  </a:lnTo>
                  <a:lnTo>
                    <a:pt x="792480" y="304800"/>
                  </a:lnTo>
                  <a:lnTo>
                    <a:pt x="792480" y="228600"/>
                  </a:lnTo>
                  <a:lnTo>
                    <a:pt x="198120" y="228600"/>
                  </a:lnTo>
                  <a:lnTo>
                    <a:pt x="198120" y="3048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accent1"/>
            </a:solidFill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34639" y="3219958"/>
            <a:ext cx="1397000" cy="984250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530"/>
              </a:spcBef>
            </a:pP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LS245</a:t>
            </a:r>
            <a:endParaRPr sz="2400" b="1" i="1" u="sng" dirty="0">
              <a:solidFill>
                <a:srgbClr val="FFFF00"/>
              </a:solidFill>
              <a:latin typeface="Palladio Uralic"/>
              <a:cs typeface="Palladio Uralic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tabLst>
                <a:tab pos="989965" algn="l"/>
              </a:tabLst>
            </a:pPr>
            <a:r>
              <a:rPr sz="1800" b="1" dirty="0">
                <a:latin typeface="Palladio Uralic"/>
                <a:cs typeface="Palladio Uralic"/>
              </a:rPr>
              <a:t>DIR	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 dirty="0">
              <a:latin typeface="Palladio Uralic"/>
              <a:cs typeface="Palladio Ural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5240" y="5428056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>
              <a:latin typeface="Palladio Uralic"/>
              <a:cs typeface="Palladio Ur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4716" y="5442229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DIR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12925" y="966787"/>
            <a:ext cx="4222750" cy="4993005"/>
            <a:chOff x="1812925" y="966787"/>
            <a:chExt cx="4222750" cy="4993005"/>
          </a:xfrm>
        </p:grpSpPr>
        <p:sp>
          <p:nvSpPr>
            <p:cNvPr id="26" name="object 26"/>
            <p:cNvSpPr/>
            <p:nvPr/>
          </p:nvSpPr>
          <p:spPr>
            <a:xfrm>
              <a:off x="1828800" y="4114800"/>
              <a:ext cx="911225" cy="0"/>
            </a:xfrm>
            <a:custGeom>
              <a:avLst/>
              <a:gdLst/>
              <a:ahLst/>
              <a:cxnLst/>
              <a:rect l="l" t="t" r="r" b="b"/>
              <a:pathLst>
                <a:path w="911225">
                  <a:moveTo>
                    <a:pt x="0" y="0"/>
                  </a:moveTo>
                  <a:lnTo>
                    <a:pt x="9112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24150" y="40671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86000" y="4114800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8375" y="40671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86000" y="51816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0" y="5638800"/>
              <a:ext cx="454025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4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24150" y="5591171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49"/>
                  </a:lnTo>
                  <a:lnTo>
                    <a:pt x="95250" y="47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28800" y="4419600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38600" y="427037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92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90975" y="41910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33600" y="4419600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h="609600">
                  <a:moveTo>
                    <a:pt x="0" y="0"/>
                  </a:move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85975" y="4371975"/>
              <a:ext cx="95250" cy="95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33600" y="51816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33600" y="59436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38600" y="5794375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92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90975" y="5714997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3400" y="34290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1341120" y="0"/>
                  </a:moveTo>
                  <a:lnTo>
                    <a:pt x="1341120" y="95250"/>
                  </a:lnTo>
                  <a:lnTo>
                    <a:pt x="335280" y="95250"/>
                  </a:lnTo>
                  <a:lnTo>
                    <a:pt x="335280" y="0"/>
                  </a:lnTo>
                  <a:lnTo>
                    <a:pt x="0" y="190500"/>
                  </a:lnTo>
                  <a:lnTo>
                    <a:pt x="335280" y="381000"/>
                  </a:lnTo>
                  <a:lnTo>
                    <a:pt x="335280" y="285750"/>
                  </a:lnTo>
                  <a:lnTo>
                    <a:pt x="1341120" y="285750"/>
                  </a:lnTo>
                  <a:lnTo>
                    <a:pt x="1341120" y="381000"/>
                  </a:lnTo>
                  <a:lnTo>
                    <a:pt x="1676400" y="190500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00CCFF">
                <a:alpha val="3803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43400" y="34290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500"/>
                  </a:moveTo>
                  <a:lnTo>
                    <a:pt x="335280" y="0"/>
                  </a:lnTo>
                  <a:lnTo>
                    <a:pt x="335280" y="95250"/>
                  </a:lnTo>
                  <a:lnTo>
                    <a:pt x="1341120" y="95250"/>
                  </a:lnTo>
                  <a:lnTo>
                    <a:pt x="1341120" y="0"/>
                  </a:lnTo>
                  <a:lnTo>
                    <a:pt x="1676400" y="190500"/>
                  </a:lnTo>
                  <a:lnTo>
                    <a:pt x="1341120" y="381000"/>
                  </a:lnTo>
                  <a:lnTo>
                    <a:pt x="1341120" y="285750"/>
                  </a:lnTo>
                  <a:lnTo>
                    <a:pt x="335280" y="285750"/>
                  </a:lnTo>
                  <a:lnTo>
                    <a:pt x="335280" y="381000"/>
                  </a:lnTo>
                  <a:lnTo>
                    <a:pt x="0" y="190500"/>
                  </a:lnTo>
                  <a:close/>
                </a:path>
              </a:pathLst>
            </a:custGeom>
            <a:ln w="3175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3400" y="49530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1341120" y="0"/>
                  </a:moveTo>
                  <a:lnTo>
                    <a:pt x="1341120" y="95250"/>
                  </a:lnTo>
                  <a:lnTo>
                    <a:pt x="335280" y="95250"/>
                  </a:lnTo>
                  <a:lnTo>
                    <a:pt x="335280" y="0"/>
                  </a:lnTo>
                  <a:lnTo>
                    <a:pt x="0" y="190500"/>
                  </a:lnTo>
                  <a:lnTo>
                    <a:pt x="335280" y="381000"/>
                  </a:lnTo>
                  <a:lnTo>
                    <a:pt x="335280" y="285750"/>
                  </a:lnTo>
                  <a:lnTo>
                    <a:pt x="1341120" y="285750"/>
                  </a:lnTo>
                  <a:lnTo>
                    <a:pt x="1341120" y="381000"/>
                  </a:lnTo>
                  <a:lnTo>
                    <a:pt x="1676400" y="190500"/>
                  </a:lnTo>
                  <a:lnTo>
                    <a:pt x="1341120" y="0"/>
                  </a:lnTo>
                  <a:close/>
                </a:path>
              </a:pathLst>
            </a:custGeom>
            <a:solidFill>
              <a:srgbClr val="00CCFF">
                <a:alpha val="3803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43400" y="4953000"/>
              <a:ext cx="1676400" cy="381000"/>
            </a:xfrm>
            <a:custGeom>
              <a:avLst/>
              <a:gdLst/>
              <a:ahLst/>
              <a:cxnLst/>
              <a:rect l="l" t="t" r="r" b="b"/>
              <a:pathLst>
                <a:path w="1676400" h="381000">
                  <a:moveTo>
                    <a:pt x="0" y="190500"/>
                  </a:moveTo>
                  <a:lnTo>
                    <a:pt x="335280" y="0"/>
                  </a:lnTo>
                  <a:lnTo>
                    <a:pt x="335280" y="95250"/>
                  </a:lnTo>
                  <a:lnTo>
                    <a:pt x="1341120" y="95250"/>
                  </a:lnTo>
                  <a:lnTo>
                    <a:pt x="1341120" y="0"/>
                  </a:lnTo>
                  <a:lnTo>
                    <a:pt x="1676400" y="190500"/>
                  </a:lnTo>
                  <a:lnTo>
                    <a:pt x="1341120" y="381000"/>
                  </a:lnTo>
                  <a:lnTo>
                    <a:pt x="1341120" y="285750"/>
                  </a:lnTo>
                  <a:lnTo>
                    <a:pt x="335280" y="285750"/>
                  </a:lnTo>
                  <a:lnTo>
                    <a:pt x="335280" y="381000"/>
                  </a:lnTo>
                  <a:lnTo>
                    <a:pt x="0" y="190500"/>
                  </a:lnTo>
                  <a:close/>
                </a:path>
              </a:pathLst>
            </a:custGeom>
            <a:ln w="31750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28800" y="1009650"/>
              <a:ext cx="995680" cy="0"/>
            </a:xfrm>
            <a:custGeom>
              <a:avLst/>
              <a:gdLst/>
              <a:ahLst/>
              <a:cxnLst/>
              <a:rect l="l" t="t" r="r" b="b"/>
              <a:pathLst>
                <a:path w="995680">
                  <a:moveTo>
                    <a:pt x="0" y="0"/>
                  </a:moveTo>
                  <a:lnTo>
                    <a:pt x="9953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09875" y="96678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28800" y="1524000"/>
              <a:ext cx="995680" cy="0"/>
            </a:xfrm>
            <a:custGeom>
              <a:avLst/>
              <a:gdLst/>
              <a:ahLst/>
              <a:cxnLst/>
              <a:rect l="l" t="t" r="r" b="b"/>
              <a:pathLst>
                <a:path w="995680">
                  <a:moveTo>
                    <a:pt x="0" y="0"/>
                  </a:moveTo>
                  <a:lnTo>
                    <a:pt x="9953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09875" y="14811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828800" y="2057400"/>
              <a:ext cx="995680" cy="0"/>
            </a:xfrm>
            <a:custGeom>
              <a:avLst/>
              <a:gdLst/>
              <a:ahLst/>
              <a:cxnLst/>
              <a:rect l="l" t="t" r="r" b="b"/>
              <a:pathLst>
                <a:path w="995680">
                  <a:moveTo>
                    <a:pt x="0" y="0"/>
                  </a:moveTo>
                  <a:lnTo>
                    <a:pt x="995362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09875" y="20145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073140" y="3363721"/>
            <a:ext cx="9569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66"/>
                </a:solidFill>
                <a:latin typeface="Palladio Uralic"/>
                <a:cs typeface="Palladio Uralic"/>
              </a:rPr>
              <a:t>D</a:t>
            </a:r>
            <a:r>
              <a:rPr sz="2400" baseline="-20833" dirty="0">
                <a:solidFill>
                  <a:srgbClr val="000066"/>
                </a:solidFill>
                <a:latin typeface="Palladio Uralic"/>
                <a:cs typeface="Palladio Uralic"/>
              </a:rPr>
              <a:t>8</a:t>
            </a:r>
            <a:r>
              <a:rPr sz="2400" dirty="0">
                <a:solidFill>
                  <a:srgbClr val="000066"/>
                </a:solidFill>
                <a:latin typeface="Palladio Uralic"/>
                <a:cs typeface="Palladio Uralic"/>
              </a:rPr>
              <a:t>-D</a:t>
            </a:r>
            <a:r>
              <a:rPr sz="2400" baseline="-20833" dirty="0">
                <a:solidFill>
                  <a:srgbClr val="000066"/>
                </a:solidFill>
                <a:latin typeface="Palladio Uralic"/>
                <a:cs typeface="Palladio Uralic"/>
              </a:rPr>
              <a:t>15</a:t>
            </a:r>
            <a:endParaRPr sz="2400" baseline="-20833">
              <a:latin typeface="Palladio Uralic"/>
              <a:cs typeface="Palladio Uralic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73140" y="4887721"/>
            <a:ext cx="854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66"/>
                </a:solidFill>
                <a:latin typeface="Palladio Uralic"/>
                <a:cs typeface="Palladio Uralic"/>
              </a:rPr>
              <a:t>D</a:t>
            </a:r>
            <a:r>
              <a:rPr sz="2400" baseline="-20833" dirty="0">
                <a:solidFill>
                  <a:srgbClr val="000066"/>
                </a:solidFill>
                <a:latin typeface="Palladio Uralic"/>
                <a:cs typeface="Palladio Uralic"/>
              </a:rPr>
              <a:t>0</a:t>
            </a:r>
            <a:r>
              <a:rPr sz="2400" dirty="0">
                <a:solidFill>
                  <a:srgbClr val="000066"/>
                </a:solidFill>
                <a:latin typeface="Palladio Uralic"/>
                <a:cs typeface="Palladio Uralic"/>
              </a:rPr>
              <a:t>-D</a:t>
            </a:r>
            <a:r>
              <a:rPr sz="2400" baseline="-20833" dirty="0">
                <a:solidFill>
                  <a:srgbClr val="000066"/>
                </a:solidFill>
                <a:latin typeface="Palladio Uralic"/>
                <a:cs typeface="Palladio Uralic"/>
              </a:rPr>
              <a:t>7</a:t>
            </a:r>
            <a:endParaRPr sz="2400" baseline="-20833">
              <a:latin typeface="Palladio Uralic"/>
              <a:cs typeface="Palladio Ural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69339" y="759206"/>
            <a:ext cx="41973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latin typeface="Palladio Uralic"/>
                <a:cs typeface="Palladio Uralic"/>
              </a:rPr>
              <a:t>RD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93216" y="1368703"/>
            <a:ext cx="462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Palladio Uralic"/>
                <a:cs typeface="Palladio Uralic"/>
              </a:rPr>
              <a:t>WR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7092" y="1997232"/>
            <a:ext cx="664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Palladio Uralic"/>
                <a:cs typeface="Palladio Uralic"/>
              </a:rPr>
              <a:t>I</a:t>
            </a:r>
            <a:r>
              <a:rPr sz="2000" b="1" spc="-10" dirty="0">
                <a:latin typeface="Palladio Uralic"/>
                <a:cs typeface="Palladio Uralic"/>
              </a:rPr>
              <a:t>O</a:t>
            </a:r>
            <a:r>
              <a:rPr sz="2000" b="1" spc="-5" dirty="0">
                <a:latin typeface="Palladio Uralic"/>
                <a:cs typeface="Palladio Uralic"/>
              </a:rPr>
              <a:t>/M</a:t>
            </a:r>
            <a:endParaRPr sz="2000">
              <a:latin typeface="Palladio Uralic"/>
              <a:cs typeface="Palladio Uralic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66800" y="7810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66800" y="13906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90600" y="19812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6553200" y="795337"/>
            <a:ext cx="685800" cy="85725"/>
            <a:chOff x="6553200" y="795337"/>
            <a:chExt cx="685800" cy="85725"/>
          </a:xfrm>
        </p:grpSpPr>
        <p:sp>
          <p:nvSpPr>
            <p:cNvPr id="61" name="object 61"/>
            <p:cNvSpPr/>
            <p:nvPr/>
          </p:nvSpPr>
          <p:spPr>
            <a:xfrm>
              <a:off x="6553200" y="8382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36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53275" y="7953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553200" y="1252537"/>
            <a:ext cx="685800" cy="85725"/>
            <a:chOff x="6553200" y="1252537"/>
            <a:chExt cx="685800" cy="85725"/>
          </a:xfrm>
        </p:grpSpPr>
        <p:sp>
          <p:nvSpPr>
            <p:cNvPr id="64" name="object 64"/>
            <p:cNvSpPr/>
            <p:nvPr/>
          </p:nvSpPr>
          <p:spPr>
            <a:xfrm>
              <a:off x="6553200" y="12954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36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53275" y="12525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553200" y="1785937"/>
            <a:ext cx="685800" cy="85725"/>
            <a:chOff x="6553200" y="1785937"/>
            <a:chExt cx="685800" cy="85725"/>
          </a:xfrm>
        </p:grpSpPr>
        <p:sp>
          <p:nvSpPr>
            <p:cNvPr id="67" name="object 67"/>
            <p:cNvSpPr/>
            <p:nvPr/>
          </p:nvSpPr>
          <p:spPr>
            <a:xfrm>
              <a:off x="6553200" y="18288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36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53275" y="17859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6553200" y="2319337"/>
            <a:ext cx="685800" cy="85725"/>
            <a:chOff x="6553200" y="2319337"/>
            <a:chExt cx="685800" cy="85725"/>
          </a:xfrm>
        </p:grpSpPr>
        <p:sp>
          <p:nvSpPr>
            <p:cNvPr id="70" name="object 70"/>
            <p:cNvSpPr/>
            <p:nvPr/>
          </p:nvSpPr>
          <p:spPr>
            <a:xfrm>
              <a:off x="6553200" y="2362200"/>
              <a:ext cx="614680" cy="0"/>
            </a:xfrm>
            <a:custGeom>
              <a:avLst/>
              <a:gdLst/>
              <a:ahLst/>
              <a:cxnLst/>
              <a:rect l="l" t="t" r="r" b="b"/>
              <a:pathLst>
                <a:path w="614679">
                  <a:moveTo>
                    <a:pt x="0" y="0"/>
                  </a:moveTo>
                  <a:lnTo>
                    <a:pt x="614362" y="0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53275" y="231933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7315200" y="6096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7361871" y="605916"/>
            <a:ext cx="1125855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Palladio Uralic"/>
                <a:cs typeface="Palladio Uralic"/>
              </a:rPr>
              <a:t>MEMR</a:t>
            </a: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b="1" spc="-5" dirty="0">
                <a:solidFill>
                  <a:srgbClr val="FF0000"/>
                </a:solidFill>
                <a:latin typeface="Palladio Uralic"/>
                <a:cs typeface="Palladio Uralic"/>
              </a:rPr>
              <a:t>M</a:t>
            </a:r>
            <a:r>
              <a:rPr b="1" spc="-10" dirty="0">
                <a:solidFill>
                  <a:srgbClr val="FF0000"/>
                </a:solidFill>
                <a:latin typeface="Palladio Uralic"/>
                <a:cs typeface="Palladio Uralic"/>
              </a:rPr>
              <a:t>E</a:t>
            </a:r>
            <a:r>
              <a:rPr b="1" dirty="0">
                <a:solidFill>
                  <a:srgbClr val="FF0000"/>
                </a:solidFill>
                <a:latin typeface="Palladio Uralic"/>
                <a:cs typeface="Palladio Uralic"/>
              </a:rPr>
              <a:t>MW</a:t>
            </a:r>
          </a:p>
        </p:txBody>
      </p:sp>
      <p:sp>
        <p:nvSpPr>
          <p:cNvPr id="74" name="object 74"/>
          <p:cNvSpPr/>
          <p:nvPr/>
        </p:nvSpPr>
        <p:spPr>
          <a:xfrm>
            <a:off x="7315200" y="12192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7401241" y="1517903"/>
            <a:ext cx="7029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Palladio Uralic"/>
                <a:cs typeface="Palladio Uralic"/>
              </a:rPr>
              <a:t>IOR  </a:t>
            </a:r>
            <a:r>
              <a:rPr sz="2400" b="1" dirty="0">
                <a:solidFill>
                  <a:srgbClr val="FF0000"/>
                </a:solidFill>
                <a:latin typeface="Palladio Uralic"/>
                <a:cs typeface="Palladio Uralic"/>
              </a:rPr>
              <a:t>I</a:t>
            </a:r>
            <a:r>
              <a:rPr sz="2400" b="1" spc="-5" dirty="0">
                <a:solidFill>
                  <a:srgbClr val="FF0000"/>
                </a:solidFill>
                <a:latin typeface="Palladio Uralic"/>
                <a:cs typeface="Palladio Uralic"/>
              </a:rPr>
              <a:t>O</a:t>
            </a:r>
            <a:r>
              <a:rPr sz="2400" b="1" dirty="0">
                <a:solidFill>
                  <a:srgbClr val="FF0000"/>
                </a:solidFill>
                <a:latin typeface="Palladio Uralic"/>
                <a:cs typeface="Palladio Uralic"/>
              </a:rPr>
              <a:t>W</a:t>
            </a:r>
            <a:endParaRPr sz="2400" dirty="0">
              <a:latin typeface="Palladio Uralic"/>
              <a:cs typeface="Palladio Uralic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391400" y="1676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91400" y="22098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" name="object 79"/>
          <p:cNvGrpSpPr/>
          <p:nvPr/>
        </p:nvGrpSpPr>
        <p:grpSpPr>
          <a:xfrm>
            <a:off x="2879725" y="593725"/>
            <a:ext cx="1555750" cy="1784350"/>
            <a:chOff x="2879725" y="593725"/>
            <a:chExt cx="1555750" cy="1784350"/>
          </a:xfrm>
          <a:solidFill>
            <a:schemeClr val="accent1"/>
          </a:solidFill>
        </p:grpSpPr>
        <p:sp>
          <p:nvSpPr>
            <p:cNvPr id="80" name="object 80"/>
            <p:cNvSpPr/>
            <p:nvPr/>
          </p:nvSpPr>
          <p:spPr>
            <a:xfrm>
              <a:off x="2895600" y="609600"/>
              <a:ext cx="1524000" cy="1752600"/>
            </a:xfrm>
            <a:custGeom>
              <a:avLst/>
              <a:gdLst/>
              <a:ahLst/>
              <a:cxnLst/>
              <a:rect l="l" t="t" r="r" b="b"/>
              <a:pathLst>
                <a:path w="1524000" h="1752600">
                  <a:moveTo>
                    <a:pt x="1524000" y="0"/>
                  </a:moveTo>
                  <a:lnTo>
                    <a:pt x="0" y="0"/>
                  </a:lnTo>
                  <a:lnTo>
                    <a:pt x="0" y="1752600"/>
                  </a:lnTo>
                  <a:lnTo>
                    <a:pt x="1524000" y="1752600"/>
                  </a:lnTo>
                  <a:lnTo>
                    <a:pt x="152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895600" y="609600"/>
              <a:ext cx="1524000" cy="1752600"/>
            </a:xfrm>
            <a:custGeom>
              <a:avLst/>
              <a:gdLst/>
              <a:ahLst/>
              <a:cxnLst/>
              <a:rect l="l" t="t" r="r" b="b"/>
              <a:pathLst>
                <a:path w="1524000" h="1752600">
                  <a:moveTo>
                    <a:pt x="0" y="0"/>
                  </a:moveTo>
                  <a:lnTo>
                    <a:pt x="1524000" y="0"/>
                  </a:lnTo>
                  <a:lnTo>
                    <a:pt x="1524000" y="1752600"/>
                  </a:lnTo>
                  <a:lnTo>
                    <a:pt x="0" y="1752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124200" y="1268221"/>
            <a:ext cx="94767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i="1" u="sng" spc="-10" dirty="0">
                <a:solidFill>
                  <a:srgbClr val="FFFF00"/>
                </a:solidFill>
                <a:latin typeface="Palladio Uralic"/>
                <a:cs typeface="Palladio Uralic"/>
              </a:rPr>
              <a:t>L</a:t>
            </a:r>
            <a:r>
              <a:rPr sz="2400" b="1" i="1" u="sng" spc="-5" dirty="0">
                <a:solidFill>
                  <a:srgbClr val="FFFF00"/>
                </a:solidFill>
                <a:latin typeface="Palladio Uralic"/>
                <a:cs typeface="Palladio Uralic"/>
              </a:rPr>
              <a:t>S244</a:t>
            </a:r>
            <a:endParaRPr sz="2400" b="1" i="1" u="sng" dirty="0">
              <a:solidFill>
                <a:srgbClr val="FFFF00"/>
              </a:solidFill>
              <a:latin typeface="Palladio Uralic"/>
              <a:cs typeface="Palladio Ural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44240" y="1998979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ladio Uralic"/>
                <a:cs typeface="Palladio Uralic"/>
              </a:rPr>
              <a:t>O</a:t>
            </a:r>
            <a:r>
              <a:rPr sz="1800" b="1" spc="-10" dirty="0">
                <a:latin typeface="Palladio Uralic"/>
                <a:cs typeface="Palladio Uralic"/>
              </a:rPr>
              <a:t>E’</a:t>
            </a:r>
            <a:endParaRPr sz="1800">
              <a:latin typeface="Palladio Uralic"/>
              <a:cs typeface="Palladio Uralic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352800" y="866775"/>
            <a:ext cx="1524000" cy="1968500"/>
            <a:chOff x="3352800" y="866775"/>
            <a:chExt cx="1524000" cy="1968500"/>
          </a:xfrm>
        </p:grpSpPr>
        <p:sp>
          <p:nvSpPr>
            <p:cNvPr id="85" name="object 85"/>
            <p:cNvSpPr/>
            <p:nvPr/>
          </p:nvSpPr>
          <p:spPr>
            <a:xfrm>
              <a:off x="4419600" y="914400"/>
              <a:ext cx="377825" cy="0"/>
            </a:xfrm>
            <a:custGeom>
              <a:avLst/>
              <a:gdLst/>
              <a:ahLst/>
              <a:cxnLst/>
              <a:rect l="l" t="t" r="r" b="b"/>
              <a:pathLst>
                <a:path w="377825">
                  <a:moveTo>
                    <a:pt x="0" y="0"/>
                  </a:moveTo>
                  <a:lnTo>
                    <a:pt x="377825" y="0"/>
                  </a:lnTo>
                </a:path>
              </a:pathLst>
            </a:custGeom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81550" y="8667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19600" y="1447800"/>
              <a:ext cx="377825" cy="0"/>
            </a:xfrm>
            <a:custGeom>
              <a:avLst/>
              <a:gdLst/>
              <a:ahLst/>
              <a:cxnLst/>
              <a:rect l="l" t="t" r="r" b="b"/>
              <a:pathLst>
                <a:path w="377825">
                  <a:moveTo>
                    <a:pt x="0" y="0"/>
                  </a:moveTo>
                  <a:lnTo>
                    <a:pt x="377825" y="0"/>
                  </a:lnTo>
                </a:path>
              </a:pathLst>
            </a:custGeom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81550" y="14001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19600" y="1981200"/>
              <a:ext cx="377825" cy="0"/>
            </a:xfrm>
            <a:custGeom>
              <a:avLst/>
              <a:gdLst/>
              <a:ahLst/>
              <a:cxnLst/>
              <a:rect l="l" t="t" r="r" b="b"/>
              <a:pathLst>
                <a:path w="377825">
                  <a:moveTo>
                    <a:pt x="0" y="0"/>
                  </a:moveTo>
                  <a:lnTo>
                    <a:pt x="377825" y="0"/>
                  </a:lnTo>
                </a:path>
              </a:pathLst>
            </a:custGeom>
            <a:ln w="31750">
              <a:solidFill>
                <a:srgbClr val="66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81550" y="1933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581400" y="2362200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52800" y="2667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429000" y="27432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05200" y="2819400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xmlns="" id="{E037AB13-A498-4684-A9CE-91C5FAA7A497}"/>
              </a:ext>
            </a:extLst>
          </p:cNvPr>
          <p:cNvSpPr/>
          <p:nvPr/>
        </p:nvSpPr>
        <p:spPr>
          <a:xfrm>
            <a:off x="4876800" y="457200"/>
            <a:ext cx="1656714" cy="236219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i="1" u="sng" dirty="0">
                <a:solidFill>
                  <a:srgbClr val="FFFF00"/>
                </a:solidFill>
              </a:rPr>
              <a:t>LOGIC CIRCUIT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71B0B204-45AB-4D42-9991-FA17981B296E}"/>
              </a:ext>
            </a:extLst>
          </p:cNvPr>
          <p:cNvCxnSpPr/>
          <p:nvPr/>
        </p:nvCxnSpPr>
        <p:spPr>
          <a:xfrm>
            <a:off x="1905000" y="62484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xmlns="" id="{140AB54E-C6EF-4565-9B96-A0416F66128B}"/>
              </a:ext>
            </a:extLst>
          </p:cNvPr>
          <p:cNvSpPr/>
          <p:nvPr/>
        </p:nvSpPr>
        <p:spPr>
          <a:xfrm>
            <a:off x="2110947" y="-73481"/>
            <a:ext cx="5341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u="sng" dirty="0"/>
              <a:t>SYSTEM BUS OF 8086 (DATA +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762000"/>
            <a:ext cx="7508748" cy="557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351" y="2489708"/>
            <a:ext cx="744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S138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1175" y="4572000"/>
            <a:ext cx="95250" cy="701675"/>
            <a:chOff x="1781175" y="4572000"/>
            <a:chExt cx="95250" cy="701675"/>
          </a:xfrm>
        </p:grpSpPr>
        <p:sp>
          <p:nvSpPr>
            <p:cNvPr id="4" name="object 4"/>
            <p:cNvSpPr/>
            <p:nvPr/>
          </p:nvSpPr>
          <p:spPr>
            <a:xfrm>
              <a:off x="1828800" y="4651375"/>
              <a:ext cx="0" cy="606425"/>
            </a:xfrm>
            <a:custGeom>
              <a:avLst/>
              <a:gdLst/>
              <a:ahLst/>
              <a:cxnLst/>
              <a:rect l="l" t="t" r="r" b="b"/>
              <a:pathLst>
                <a:path h="606425">
                  <a:moveTo>
                    <a:pt x="0" y="6064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1175" y="45720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71601" y="5271008"/>
            <a:ext cx="8324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GND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6239" y="4305808"/>
            <a:ext cx="3441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050" b="1" dirty="0">
                <a:solidFill>
                  <a:srgbClr val="000099"/>
                </a:solidFill>
                <a:latin typeface="Carlito"/>
                <a:cs typeface="Carlito"/>
              </a:rPr>
              <a:t>2A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9620" y="4255516"/>
            <a:ext cx="262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575" b="1" baseline="-21164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0925" y="3838575"/>
            <a:ext cx="1784350" cy="1511300"/>
            <a:chOff x="1050925" y="3838575"/>
            <a:chExt cx="1784350" cy="1511300"/>
          </a:xfrm>
        </p:grpSpPr>
        <p:sp>
          <p:nvSpPr>
            <p:cNvPr id="10" name="object 10"/>
            <p:cNvSpPr/>
            <p:nvPr/>
          </p:nvSpPr>
          <p:spPr>
            <a:xfrm>
              <a:off x="2362200" y="45720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5334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6800" y="3886200"/>
              <a:ext cx="454025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4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4950" y="3838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0156" y="3666045"/>
            <a:ext cx="744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GND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6239" y="3746817"/>
            <a:ext cx="37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200" b="1" spc="-5" dirty="0">
                <a:solidFill>
                  <a:srgbClr val="000099"/>
                </a:solidFill>
                <a:latin typeface="Carlito"/>
                <a:cs typeface="Carlito"/>
              </a:rPr>
              <a:t>2B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0284" y="1022455"/>
            <a:ext cx="46926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I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2</a:t>
            </a:r>
            <a:r>
              <a:rPr sz="2400" spc="-150" baseline="-20833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endParaRPr lang="en-IN" sz="2400" spc="-150" baseline="-20833" dirty="0">
              <a:solidFill>
                <a:srgbClr val="000099"/>
              </a:solidFill>
              <a:latin typeface="Carlito"/>
              <a:cs typeface="Carlito"/>
            </a:endParaRPr>
          </a:p>
          <a:p>
            <a:pPr marL="254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I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1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I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endParaRPr sz="2400" baseline="-20833" dirty="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90600" y="1066800"/>
            <a:ext cx="3429000" cy="3200400"/>
            <a:chOff x="990600" y="1066800"/>
            <a:chExt cx="3429000" cy="3200400"/>
          </a:xfrm>
        </p:grpSpPr>
        <p:sp>
          <p:nvSpPr>
            <p:cNvPr id="18" name="object 18"/>
            <p:cNvSpPr/>
            <p:nvPr/>
          </p:nvSpPr>
          <p:spPr>
            <a:xfrm>
              <a:off x="990600" y="1219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90600" y="1600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90600" y="1981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1800" y="1781555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>
                  <a:moveTo>
                    <a:pt x="0" y="0"/>
                  </a:moveTo>
                  <a:lnTo>
                    <a:pt x="1371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71800" y="106680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500" y="37338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4500" y="4267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529839" y="1594358"/>
            <a:ext cx="214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O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31770" y="1771142"/>
            <a:ext cx="1162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04300" y="851509"/>
            <a:ext cx="368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O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endParaRPr sz="2400" baseline="-20833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09545" y="3958716"/>
            <a:ext cx="1162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4426461" y="880233"/>
            <a:ext cx="888493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ROM</a:t>
            </a:r>
            <a:r>
              <a:rPr sz="2400" spc="-15" baseline="-20833" dirty="0"/>
              <a:t>1</a:t>
            </a:r>
            <a:endParaRPr sz="2400" baseline="-20833" dirty="0"/>
          </a:p>
        </p:txBody>
      </p:sp>
      <p:sp>
        <p:nvSpPr>
          <p:cNvPr id="34" name="object 34"/>
          <p:cNvSpPr txBox="1"/>
          <p:nvPr/>
        </p:nvSpPr>
        <p:spPr>
          <a:xfrm>
            <a:off x="4518165" y="1007745"/>
            <a:ext cx="2069896" cy="91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43180" indent="1610995">
              <a:lnSpc>
                <a:spcPct val="121100"/>
              </a:lnSpc>
              <a:spcBef>
                <a:spcPts val="95"/>
              </a:spcBef>
              <a:tabLst>
                <a:tab pos="1016635" algn="l"/>
              </a:tabLst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0  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RA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	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92900" y="972629"/>
            <a:ext cx="8642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0265" algn="l"/>
              </a:tabLst>
            </a:pPr>
            <a:r>
              <a:rPr sz="1600" u="sng" dirty="0">
                <a:solidFill>
                  <a:srgbClr val="000099"/>
                </a:solidFill>
                <a:uFill>
                  <a:solidFill>
                    <a:srgbClr val="4471C4"/>
                  </a:solidFill>
                </a:uFill>
                <a:latin typeface="Carlito"/>
                <a:cs typeface="Carlito"/>
              </a:rPr>
              <a:t> 	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75579" y="3995229"/>
            <a:ext cx="1289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99"/>
                </a:solidFill>
                <a:latin typeface="Carlito"/>
                <a:cs typeface="Carlito"/>
              </a:rPr>
              <a:t>2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79114" y="5194046"/>
            <a:ext cx="66734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22" baseline="13888" dirty="0">
                <a:solidFill>
                  <a:srgbClr val="000099"/>
                </a:solidFill>
                <a:latin typeface="Carlito"/>
                <a:cs typeface="Carlito"/>
              </a:rPr>
              <a:t>V</a:t>
            </a:r>
            <a:r>
              <a:rPr sz="1600" spc="-15" dirty="0">
                <a:solidFill>
                  <a:srgbClr val="000099"/>
                </a:solidFill>
                <a:latin typeface="Carlito"/>
                <a:cs typeface="Carlito"/>
              </a:rPr>
              <a:t>CC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53200" y="2446513"/>
            <a:ext cx="2057400" cy="673735"/>
            <a:chOff x="6553200" y="2446513"/>
            <a:chExt cx="2057400" cy="673735"/>
          </a:xfrm>
        </p:grpSpPr>
        <p:sp>
          <p:nvSpPr>
            <p:cNvPr id="40" name="object 40"/>
            <p:cNvSpPr/>
            <p:nvPr/>
          </p:nvSpPr>
          <p:spPr>
            <a:xfrm>
              <a:off x="6553200" y="2590799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3200" y="2971799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5200" y="2478023"/>
              <a:ext cx="176530" cy="609600"/>
            </a:xfrm>
            <a:custGeom>
              <a:avLst/>
              <a:gdLst/>
              <a:ahLst/>
              <a:cxnLst/>
              <a:rect l="l" t="t" r="r" b="b"/>
              <a:pathLst>
                <a:path w="176529" h="609600">
                  <a:moveTo>
                    <a:pt x="0" y="0"/>
                  </a:moveTo>
                  <a:lnTo>
                    <a:pt x="37214" y="43542"/>
                  </a:lnTo>
                  <a:lnTo>
                    <a:pt x="73040" y="87085"/>
                  </a:lnTo>
                  <a:lnTo>
                    <a:pt x="105898" y="130628"/>
                  </a:lnTo>
                  <a:lnTo>
                    <a:pt x="134206" y="174171"/>
                  </a:lnTo>
                  <a:lnTo>
                    <a:pt x="156383" y="217714"/>
                  </a:lnTo>
                  <a:lnTo>
                    <a:pt x="170848" y="261257"/>
                  </a:lnTo>
                  <a:lnTo>
                    <a:pt x="176022" y="304800"/>
                  </a:lnTo>
                  <a:lnTo>
                    <a:pt x="170848" y="348342"/>
                  </a:lnTo>
                  <a:lnTo>
                    <a:pt x="156383" y="391885"/>
                  </a:lnTo>
                  <a:lnTo>
                    <a:pt x="134206" y="435428"/>
                  </a:lnTo>
                  <a:lnTo>
                    <a:pt x="105898" y="478971"/>
                  </a:lnTo>
                  <a:lnTo>
                    <a:pt x="73040" y="522514"/>
                  </a:lnTo>
                  <a:lnTo>
                    <a:pt x="37214" y="566057"/>
                  </a:ln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15200" y="2462388"/>
              <a:ext cx="762000" cy="320675"/>
            </a:xfrm>
            <a:custGeom>
              <a:avLst/>
              <a:gdLst/>
              <a:ahLst/>
              <a:cxnLst/>
              <a:rect l="l" t="t" r="r" b="b"/>
              <a:pathLst>
                <a:path w="762000" h="320675">
                  <a:moveTo>
                    <a:pt x="0" y="27827"/>
                  </a:moveTo>
                  <a:lnTo>
                    <a:pt x="39907" y="15607"/>
                  </a:lnTo>
                  <a:lnTo>
                    <a:pt x="81138" y="5684"/>
                  </a:lnTo>
                  <a:lnTo>
                    <a:pt x="125015" y="0"/>
                  </a:lnTo>
                  <a:lnTo>
                    <a:pt x="172861" y="499"/>
                  </a:lnTo>
                  <a:lnTo>
                    <a:pt x="225998" y="9127"/>
                  </a:lnTo>
                  <a:lnTo>
                    <a:pt x="285750" y="27827"/>
                  </a:lnTo>
                  <a:lnTo>
                    <a:pt x="323678" y="44487"/>
                  </a:lnTo>
                  <a:lnTo>
                    <a:pt x="367188" y="67006"/>
                  </a:lnTo>
                  <a:lnTo>
                    <a:pt x="414777" y="94094"/>
                  </a:lnTo>
                  <a:lnTo>
                    <a:pt x="464943" y="124461"/>
                  </a:lnTo>
                  <a:lnTo>
                    <a:pt x="516182" y="156816"/>
                  </a:lnTo>
                  <a:lnTo>
                    <a:pt x="566991" y="189868"/>
                  </a:lnTo>
                  <a:lnTo>
                    <a:pt x="615868" y="222328"/>
                  </a:lnTo>
                  <a:lnTo>
                    <a:pt x="661311" y="252905"/>
                  </a:lnTo>
                  <a:lnTo>
                    <a:pt x="701815" y="280309"/>
                  </a:lnTo>
                  <a:lnTo>
                    <a:pt x="735879" y="303249"/>
                  </a:lnTo>
                  <a:lnTo>
                    <a:pt x="762000" y="32043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15200" y="2801873"/>
              <a:ext cx="762000" cy="302260"/>
            </a:xfrm>
            <a:custGeom>
              <a:avLst/>
              <a:gdLst/>
              <a:ahLst/>
              <a:cxnLst/>
              <a:rect l="l" t="t" r="r" b="b"/>
              <a:pathLst>
                <a:path w="762000" h="302260">
                  <a:moveTo>
                    <a:pt x="0" y="276567"/>
                  </a:moveTo>
                  <a:lnTo>
                    <a:pt x="39907" y="287343"/>
                  </a:lnTo>
                  <a:lnTo>
                    <a:pt x="81138" y="296461"/>
                  </a:lnTo>
                  <a:lnTo>
                    <a:pt x="125015" y="301932"/>
                  </a:lnTo>
                  <a:lnTo>
                    <a:pt x="172861" y="301767"/>
                  </a:lnTo>
                  <a:lnTo>
                    <a:pt x="225998" y="293975"/>
                  </a:lnTo>
                  <a:lnTo>
                    <a:pt x="285750" y="276567"/>
                  </a:lnTo>
                  <a:lnTo>
                    <a:pt x="323678" y="260889"/>
                  </a:lnTo>
                  <a:lnTo>
                    <a:pt x="367188" y="239630"/>
                  </a:lnTo>
                  <a:lnTo>
                    <a:pt x="414777" y="214022"/>
                  </a:lnTo>
                  <a:lnTo>
                    <a:pt x="464943" y="185291"/>
                  </a:lnTo>
                  <a:lnTo>
                    <a:pt x="516182" y="154668"/>
                  </a:lnTo>
                  <a:lnTo>
                    <a:pt x="566991" y="123382"/>
                  </a:lnTo>
                  <a:lnTo>
                    <a:pt x="615868" y="92660"/>
                  </a:lnTo>
                  <a:lnTo>
                    <a:pt x="661311" y="63732"/>
                  </a:lnTo>
                  <a:lnTo>
                    <a:pt x="701815" y="37826"/>
                  </a:lnTo>
                  <a:lnTo>
                    <a:pt x="735879" y="16173"/>
                  </a:ln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77200" y="2782823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275579" y="2223008"/>
            <a:ext cx="1146810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740410">
              <a:lnSpc>
                <a:spcPct val="1208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0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15" dirty="0">
                <a:solidFill>
                  <a:srgbClr val="000099"/>
                </a:solidFill>
                <a:latin typeface="Carlito"/>
                <a:cs typeface="Carlito"/>
              </a:rPr>
              <a:t>W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629400" y="4122913"/>
            <a:ext cx="2057400" cy="673735"/>
            <a:chOff x="6629400" y="4122913"/>
            <a:chExt cx="2057400" cy="673735"/>
          </a:xfrm>
        </p:grpSpPr>
        <p:sp>
          <p:nvSpPr>
            <p:cNvPr id="48" name="object 48"/>
            <p:cNvSpPr/>
            <p:nvPr/>
          </p:nvSpPr>
          <p:spPr>
            <a:xfrm>
              <a:off x="7391400" y="4154424"/>
              <a:ext cx="176530" cy="609600"/>
            </a:xfrm>
            <a:custGeom>
              <a:avLst/>
              <a:gdLst/>
              <a:ahLst/>
              <a:cxnLst/>
              <a:rect l="l" t="t" r="r" b="b"/>
              <a:pathLst>
                <a:path w="176529" h="609600">
                  <a:moveTo>
                    <a:pt x="0" y="0"/>
                  </a:moveTo>
                  <a:lnTo>
                    <a:pt x="37214" y="43542"/>
                  </a:lnTo>
                  <a:lnTo>
                    <a:pt x="73040" y="87085"/>
                  </a:lnTo>
                  <a:lnTo>
                    <a:pt x="105898" y="130628"/>
                  </a:lnTo>
                  <a:lnTo>
                    <a:pt x="134206" y="174171"/>
                  </a:lnTo>
                  <a:lnTo>
                    <a:pt x="156383" y="217714"/>
                  </a:lnTo>
                  <a:lnTo>
                    <a:pt x="170848" y="261257"/>
                  </a:lnTo>
                  <a:lnTo>
                    <a:pt x="176022" y="304800"/>
                  </a:lnTo>
                  <a:lnTo>
                    <a:pt x="170848" y="348342"/>
                  </a:lnTo>
                  <a:lnTo>
                    <a:pt x="156383" y="391885"/>
                  </a:lnTo>
                  <a:lnTo>
                    <a:pt x="134206" y="435428"/>
                  </a:lnTo>
                  <a:lnTo>
                    <a:pt x="105898" y="478971"/>
                  </a:lnTo>
                  <a:lnTo>
                    <a:pt x="73040" y="522514"/>
                  </a:lnTo>
                  <a:lnTo>
                    <a:pt x="37214" y="566057"/>
                  </a:ln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91400" y="4138788"/>
              <a:ext cx="762000" cy="320675"/>
            </a:xfrm>
            <a:custGeom>
              <a:avLst/>
              <a:gdLst/>
              <a:ahLst/>
              <a:cxnLst/>
              <a:rect l="l" t="t" r="r" b="b"/>
              <a:pathLst>
                <a:path w="762000" h="320675">
                  <a:moveTo>
                    <a:pt x="0" y="27827"/>
                  </a:moveTo>
                  <a:lnTo>
                    <a:pt x="39907" y="15607"/>
                  </a:lnTo>
                  <a:lnTo>
                    <a:pt x="81138" y="5684"/>
                  </a:lnTo>
                  <a:lnTo>
                    <a:pt x="125015" y="0"/>
                  </a:lnTo>
                  <a:lnTo>
                    <a:pt x="172861" y="499"/>
                  </a:lnTo>
                  <a:lnTo>
                    <a:pt x="225998" y="9127"/>
                  </a:lnTo>
                  <a:lnTo>
                    <a:pt x="285750" y="27827"/>
                  </a:lnTo>
                  <a:lnTo>
                    <a:pt x="323678" y="44487"/>
                  </a:lnTo>
                  <a:lnTo>
                    <a:pt x="367188" y="67006"/>
                  </a:lnTo>
                  <a:lnTo>
                    <a:pt x="414777" y="94094"/>
                  </a:lnTo>
                  <a:lnTo>
                    <a:pt x="464943" y="124461"/>
                  </a:lnTo>
                  <a:lnTo>
                    <a:pt x="516182" y="156816"/>
                  </a:lnTo>
                  <a:lnTo>
                    <a:pt x="566991" y="189868"/>
                  </a:lnTo>
                  <a:lnTo>
                    <a:pt x="615868" y="222328"/>
                  </a:lnTo>
                  <a:lnTo>
                    <a:pt x="661311" y="252905"/>
                  </a:lnTo>
                  <a:lnTo>
                    <a:pt x="701815" y="280309"/>
                  </a:lnTo>
                  <a:lnTo>
                    <a:pt x="735879" y="303249"/>
                  </a:lnTo>
                  <a:lnTo>
                    <a:pt x="762000" y="32043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91400" y="4478274"/>
              <a:ext cx="762000" cy="302260"/>
            </a:xfrm>
            <a:custGeom>
              <a:avLst/>
              <a:gdLst/>
              <a:ahLst/>
              <a:cxnLst/>
              <a:rect l="l" t="t" r="r" b="b"/>
              <a:pathLst>
                <a:path w="762000" h="302260">
                  <a:moveTo>
                    <a:pt x="0" y="276567"/>
                  </a:moveTo>
                  <a:lnTo>
                    <a:pt x="39907" y="287343"/>
                  </a:lnTo>
                  <a:lnTo>
                    <a:pt x="81138" y="296461"/>
                  </a:lnTo>
                  <a:lnTo>
                    <a:pt x="125015" y="301932"/>
                  </a:lnTo>
                  <a:lnTo>
                    <a:pt x="172861" y="301767"/>
                  </a:lnTo>
                  <a:lnTo>
                    <a:pt x="225998" y="293975"/>
                  </a:lnTo>
                  <a:lnTo>
                    <a:pt x="285750" y="276567"/>
                  </a:lnTo>
                  <a:lnTo>
                    <a:pt x="323678" y="260889"/>
                  </a:lnTo>
                  <a:lnTo>
                    <a:pt x="367188" y="239630"/>
                  </a:lnTo>
                  <a:lnTo>
                    <a:pt x="414777" y="214022"/>
                  </a:lnTo>
                  <a:lnTo>
                    <a:pt x="464943" y="185291"/>
                  </a:lnTo>
                  <a:lnTo>
                    <a:pt x="516182" y="154668"/>
                  </a:lnTo>
                  <a:lnTo>
                    <a:pt x="566991" y="123382"/>
                  </a:lnTo>
                  <a:lnTo>
                    <a:pt x="615868" y="92660"/>
                  </a:lnTo>
                  <a:lnTo>
                    <a:pt x="661311" y="63732"/>
                  </a:lnTo>
                  <a:lnTo>
                    <a:pt x="701815" y="37826"/>
                  </a:lnTo>
                  <a:lnTo>
                    <a:pt x="735879" y="16173"/>
                  </a:ln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53400" y="4459224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29400" y="4654296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355973" y="3851731"/>
            <a:ext cx="2124962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8784">
              <a:lnSpc>
                <a:spcPct val="120800"/>
              </a:lnSpc>
              <a:spcBef>
                <a:spcPts val="100"/>
              </a:spcBef>
              <a:tabLst>
                <a:tab pos="1848485" algn="l"/>
              </a:tabLst>
            </a:pPr>
            <a:r>
              <a:rPr sz="2400" spc="-45" dirty="0">
                <a:solidFill>
                  <a:srgbClr val="000099"/>
                </a:solidFill>
                <a:latin typeface="Carlito"/>
                <a:cs typeface="Carlito"/>
              </a:rPr>
              <a:t>BHE’ </a:t>
            </a:r>
            <a:r>
              <a:rPr sz="2400" u="sng" spc="-45" dirty="0">
                <a:solidFill>
                  <a:srgbClr val="000099"/>
                </a:solidFill>
                <a:uFill>
                  <a:solidFill>
                    <a:srgbClr val="4471C4"/>
                  </a:solidFill>
                </a:uFill>
                <a:latin typeface="Carlito"/>
                <a:cs typeface="Carlito"/>
              </a:rPr>
              <a:t>	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 MEMW’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12897" y="2409141"/>
            <a:ext cx="75490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W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spc="-175" dirty="0">
                <a:solidFill>
                  <a:srgbClr val="000099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03540" y="3894708"/>
            <a:ext cx="854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W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RH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22668" y="81091"/>
            <a:ext cx="37755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Memory</a:t>
            </a:r>
            <a:r>
              <a:rPr sz="2800" b="1" i="1" u="sng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 </a:t>
            </a:r>
            <a:r>
              <a:rPr sz="2800" b="1" i="1" u="sng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rlito"/>
                <a:cs typeface="Carlito"/>
              </a:rPr>
              <a:t>Decoder</a:t>
            </a:r>
            <a:endParaRPr sz="2800" b="1" i="1" u="sng" dirty="0">
              <a:solidFill>
                <a:schemeClr val="tx1">
                  <a:lumMod val="95000"/>
                  <a:lumOff val="5000"/>
                </a:schemeClr>
              </a:solidFill>
              <a:latin typeface="Carlito"/>
              <a:cs typeface="Carlito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7451725" y="1003808"/>
            <a:ext cx="1327150" cy="858634"/>
            <a:chOff x="7451725" y="1231885"/>
            <a:chExt cx="1327150" cy="673735"/>
          </a:xfrm>
        </p:grpSpPr>
        <p:sp>
          <p:nvSpPr>
            <p:cNvPr id="58" name="object 58"/>
            <p:cNvSpPr/>
            <p:nvPr/>
          </p:nvSpPr>
          <p:spPr>
            <a:xfrm>
              <a:off x="7467600" y="1263396"/>
              <a:ext cx="176530" cy="609600"/>
            </a:xfrm>
            <a:custGeom>
              <a:avLst/>
              <a:gdLst/>
              <a:ahLst/>
              <a:cxnLst/>
              <a:rect l="l" t="t" r="r" b="b"/>
              <a:pathLst>
                <a:path w="176529" h="609600">
                  <a:moveTo>
                    <a:pt x="0" y="0"/>
                  </a:moveTo>
                  <a:lnTo>
                    <a:pt x="37214" y="43542"/>
                  </a:lnTo>
                  <a:lnTo>
                    <a:pt x="73040" y="87085"/>
                  </a:lnTo>
                  <a:lnTo>
                    <a:pt x="105898" y="130628"/>
                  </a:lnTo>
                  <a:lnTo>
                    <a:pt x="134206" y="174171"/>
                  </a:lnTo>
                  <a:lnTo>
                    <a:pt x="156383" y="217714"/>
                  </a:lnTo>
                  <a:lnTo>
                    <a:pt x="170848" y="261257"/>
                  </a:lnTo>
                  <a:lnTo>
                    <a:pt x="176022" y="304800"/>
                  </a:lnTo>
                  <a:lnTo>
                    <a:pt x="170848" y="348342"/>
                  </a:lnTo>
                  <a:lnTo>
                    <a:pt x="156383" y="391885"/>
                  </a:lnTo>
                  <a:lnTo>
                    <a:pt x="134206" y="435428"/>
                  </a:lnTo>
                  <a:lnTo>
                    <a:pt x="105898" y="478971"/>
                  </a:lnTo>
                  <a:lnTo>
                    <a:pt x="73040" y="522514"/>
                  </a:lnTo>
                  <a:lnTo>
                    <a:pt x="37214" y="566057"/>
                  </a:ln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67600" y="1247760"/>
              <a:ext cx="762000" cy="320675"/>
            </a:xfrm>
            <a:custGeom>
              <a:avLst/>
              <a:gdLst/>
              <a:ahLst/>
              <a:cxnLst/>
              <a:rect l="l" t="t" r="r" b="b"/>
              <a:pathLst>
                <a:path w="762000" h="320675">
                  <a:moveTo>
                    <a:pt x="0" y="27827"/>
                  </a:moveTo>
                  <a:lnTo>
                    <a:pt x="39907" y="15607"/>
                  </a:lnTo>
                  <a:lnTo>
                    <a:pt x="81138" y="5684"/>
                  </a:lnTo>
                  <a:lnTo>
                    <a:pt x="125015" y="0"/>
                  </a:lnTo>
                  <a:lnTo>
                    <a:pt x="172861" y="499"/>
                  </a:lnTo>
                  <a:lnTo>
                    <a:pt x="225998" y="9127"/>
                  </a:lnTo>
                  <a:lnTo>
                    <a:pt x="285750" y="27827"/>
                  </a:lnTo>
                  <a:lnTo>
                    <a:pt x="323678" y="44487"/>
                  </a:lnTo>
                  <a:lnTo>
                    <a:pt x="367188" y="67006"/>
                  </a:lnTo>
                  <a:lnTo>
                    <a:pt x="414777" y="94094"/>
                  </a:lnTo>
                  <a:lnTo>
                    <a:pt x="464943" y="124461"/>
                  </a:lnTo>
                  <a:lnTo>
                    <a:pt x="516182" y="156816"/>
                  </a:lnTo>
                  <a:lnTo>
                    <a:pt x="566991" y="189868"/>
                  </a:lnTo>
                  <a:lnTo>
                    <a:pt x="615868" y="222328"/>
                  </a:lnTo>
                  <a:lnTo>
                    <a:pt x="661311" y="252905"/>
                  </a:lnTo>
                  <a:lnTo>
                    <a:pt x="701815" y="280309"/>
                  </a:lnTo>
                  <a:lnTo>
                    <a:pt x="735879" y="303249"/>
                  </a:lnTo>
                  <a:lnTo>
                    <a:pt x="762000" y="32043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67600" y="1587246"/>
              <a:ext cx="762000" cy="302260"/>
            </a:xfrm>
            <a:custGeom>
              <a:avLst/>
              <a:gdLst/>
              <a:ahLst/>
              <a:cxnLst/>
              <a:rect l="l" t="t" r="r" b="b"/>
              <a:pathLst>
                <a:path w="762000" h="302260">
                  <a:moveTo>
                    <a:pt x="0" y="276567"/>
                  </a:moveTo>
                  <a:lnTo>
                    <a:pt x="39907" y="287343"/>
                  </a:lnTo>
                  <a:lnTo>
                    <a:pt x="81138" y="296461"/>
                  </a:lnTo>
                  <a:lnTo>
                    <a:pt x="125015" y="301932"/>
                  </a:lnTo>
                  <a:lnTo>
                    <a:pt x="172861" y="301767"/>
                  </a:lnTo>
                  <a:lnTo>
                    <a:pt x="225998" y="293975"/>
                  </a:lnTo>
                  <a:lnTo>
                    <a:pt x="285750" y="276567"/>
                  </a:lnTo>
                  <a:lnTo>
                    <a:pt x="323678" y="260889"/>
                  </a:lnTo>
                  <a:lnTo>
                    <a:pt x="367188" y="239630"/>
                  </a:lnTo>
                  <a:lnTo>
                    <a:pt x="414777" y="214022"/>
                  </a:lnTo>
                  <a:lnTo>
                    <a:pt x="464943" y="185291"/>
                  </a:lnTo>
                  <a:lnTo>
                    <a:pt x="516182" y="154668"/>
                  </a:lnTo>
                  <a:lnTo>
                    <a:pt x="566991" y="123382"/>
                  </a:lnTo>
                  <a:lnTo>
                    <a:pt x="615868" y="92660"/>
                  </a:lnTo>
                  <a:lnTo>
                    <a:pt x="661311" y="63732"/>
                  </a:lnTo>
                  <a:lnTo>
                    <a:pt x="701815" y="37826"/>
                  </a:lnTo>
                  <a:lnTo>
                    <a:pt x="735879" y="16173"/>
                  </a:ln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29600" y="1568196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155940" y="1003808"/>
            <a:ext cx="702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RD</a:t>
            </a:r>
            <a:r>
              <a:rPr sz="2400" spc="-175" dirty="0">
                <a:solidFill>
                  <a:srgbClr val="000099"/>
                </a:solidFill>
                <a:latin typeface="Carlito"/>
                <a:cs typeface="Carlito"/>
              </a:rPr>
              <a:t>L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05600" y="17526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589689" y="5279821"/>
            <a:ext cx="1181989" cy="90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0">
              <a:lnSpc>
                <a:spcPct val="1208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B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HE’  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M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451725" y="5348971"/>
            <a:ext cx="1327150" cy="672465"/>
            <a:chOff x="7451725" y="5348971"/>
            <a:chExt cx="1327150" cy="672465"/>
          </a:xfrm>
        </p:grpSpPr>
        <p:sp>
          <p:nvSpPr>
            <p:cNvPr id="66" name="object 66"/>
            <p:cNvSpPr/>
            <p:nvPr/>
          </p:nvSpPr>
          <p:spPr>
            <a:xfrm>
              <a:off x="7467600" y="5380481"/>
              <a:ext cx="176530" cy="609600"/>
            </a:xfrm>
            <a:custGeom>
              <a:avLst/>
              <a:gdLst/>
              <a:ahLst/>
              <a:cxnLst/>
              <a:rect l="l" t="t" r="r" b="b"/>
              <a:pathLst>
                <a:path w="176529" h="609600">
                  <a:moveTo>
                    <a:pt x="0" y="0"/>
                  </a:moveTo>
                  <a:lnTo>
                    <a:pt x="37214" y="43542"/>
                  </a:lnTo>
                  <a:lnTo>
                    <a:pt x="73040" y="87085"/>
                  </a:lnTo>
                  <a:lnTo>
                    <a:pt x="105898" y="130628"/>
                  </a:lnTo>
                  <a:lnTo>
                    <a:pt x="134206" y="174171"/>
                  </a:lnTo>
                  <a:lnTo>
                    <a:pt x="156383" y="217714"/>
                  </a:lnTo>
                  <a:lnTo>
                    <a:pt x="170848" y="261257"/>
                  </a:lnTo>
                  <a:lnTo>
                    <a:pt x="176022" y="304800"/>
                  </a:lnTo>
                  <a:lnTo>
                    <a:pt x="170848" y="348342"/>
                  </a:lnTo>
                  <a:lnTo>
                    <a:pt x="156383" y="391885"/>
                  </a:lnTo>
                  <a:lnTo>
                    <a:pt x="134206" y="435428"/>
                  </a:lnTo>
                  <a:lnTo>
                    <a:pt x="105898" y="478971"/>
                  </a:lnTo>
                  <a:lnTo>
                    <a:pt x="73040" y="522514"/>
                  </a:lnTo>
                  <a:lnTo>
                    <a:pt x="37214" y="566057"/>
                  </a:lnTo>
                  <a:lnTo>
                    <a:pt x="0" y="6096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467600" y="5364846"/>
              <a:ext cx="762000" cy="320675"/>
            </a:xfrm>
            <a:custGeom>
              <a:avLst/>
              <a:gdLst/>
              <a:ahLst/>
              <a:cxnLst/>
              <a:rect l="l" t="t" r="r" b="b"/>
              <a:pathLst>
                <a:path w="762000" h="320675">
                  <a:moveTo>
                    <a:pt x="0" y="27827"/>
                  </a:moveTo>
                  <a:lnTo>
                    <a:pt x="39907" y="15607"/>
                  </a:lnTo>
                  <a:lnTo>
                    <a:pt x="81138" y="5684"/>
                  </a:lnTo>
                  <a:lnTo>
                    <a:pt x="125015" y="0"/>
                  </a:lnTo>
                  <a:lnTo>
                    <a:pt x="172861" y="499"/>
                  </a:lnTo>
                  <a:lnTo>
                    <a:pt x="225998" y="9127"/>
                  </a:lnTo>
                  <a:lnTo>
                    <a:pt x="285750" y="27827"/>
                  </a:lnTo>
                  <a:lnTo>
                    <a:pt x="323678" y="44487"/>
                  </a:lnTo>
                  <a:lnTo>
                    <a:pt x="367188" y="67006"/>
                  </a:lnTo>
                  <a:lnTo>
                    <a:pt x="414777" y="94094"/>
                  </a:lnTo>
                  <a:lnTo>
                    <a:pt x="464943" y="124461"/>
                  </a:lnTo>
                  <a:lnTo>
                    <a:pt x="516182" y="156816"/>
                  </a:lnTo>
                  <a:lnTo>
                    <a:pt x="566991" y="189868"/>
                  </a:lnTo>
                  <a:lnTo>
                    <a:pt x="615868" y="222328"/>
                  </a:lnTo>
                  <a:lnTo>
                    <a:pt x="661311" y="252905"/>
                  </a:lnTo>
                  <a:lnTo>
                    <a:pt x="701815" y="280309"/>
                  </a:lnTo>
                  <a:lnTo>
                    <a:pt x="735879" y="303249"/>
                  </a:lnTo>
                  <a:lnTo>
                    <a:pt x="762000" y="320435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467600" y="5704334"/>
              <a:ext cx="762000" cy="301625"/>
            </a:xfrm>
            <a:custGeom>
              <a:avLst/>
              <a:gdLst/>
              <a:ahLst/>
              <a:cxnLst/>
              <a:rect l="l" t="t" r="r" b="b"/>
              <a:pathLst>
                <a:path w="762000" h="301625">
                  <a:moveTo>
                    <a:pt x="0" y="275907"/>
                  </a:moveTo>
                  <a:lnTo>
                    <a:pt x="39907" y="286658"/>
                  </a:lnTo>
                  <a:lnTo>
                    <a:pt x="81138" y="295756"/>
                  </a:lnTo>
                  <a:lnTo>
                    <a:pt x="125015" y="301215"/>
                  </a:lnTo>
                  <a:lnTo>
                    <a:pt x="172861" y="301050"/>
                  </a:lnTo>
                  <a:lnTo>
                    <a:pt x="225998" y="293276"/>
                  </a:lnTo>
                  <a:lnTo>
                    <a:pt x="285750" y="275907"/>
                  </a:lnTo>
                  <a:lnTo>
                    <a:pt x="323678" y="260264"/>
                  </a:lnTo>
                  <a:lnTo>
                    <a:pt x="367188" y="239055"/>
                  </a:lnTo>
                  <a:lnTo>
                    <a:pt x="414777" y="213507"/>
                  </a:lnTo>
                  <a:lnTo>
                    <a:pt x="464943" y="184846"/>
                  </a:lnTo>
                  <a:lnTo>
                    <a:pt x="516182" y="154296"/>
                  </a:lnTo>
                  <a:lnTo>
                    <a:pt x="566991" y="123084"/>
                  </a:lnTo>
                  <a:lnTo>
                    <a:pt x="615868" y="92436"/>
                  </a:lnTo>
                  <a:lnTo>
                    <a:pt x="661311" y="63578"/>
                  </a:lnTo>
                  <a:lnTo>
                    <a:pt x="701815" y="37735"/>
                  </a:lnTo>
                  <a:lnTo>
                    <a:pt x="735879" y="16134"/>
                  </a:lnTo>
                  <a:lnTo>
                    <a:pt x="762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29600" y="5685281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155940" y="5120309"/>
            <a:ext cx="769582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RDH</a:t>
            </a: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’</a:t>
            </a:r>
            <a:endParaRPr sz="2400" dirty="0">
              <a:latin typeface="Carlito"/>
              <a:cs typeface="Carlito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705600" y="5484748"/>
            <a:ext cx="838200" cy="387350"/>
            <a:chOff x="6705600" y="5484748"/>
            <a:chExt cx="838200" cy="387350"/>
          </a:xfrm>
        </p:grpSpPr>
        <p:sp>
          <p:nvSpPr>
            <p:cNvPr id="72" name="object 72"/>
            <p:cNvSpPr/>
            <p:nvPr/>
          </p:nvSpPr>
          <p:spPr>
            <a:xfrm>
              <a:off x="6705600" y="5487923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705600" y="5868923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635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3611E77B-02BD-4E94-92CC-0B4DA0875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25" y="810055"/>
            <a:ext cx="1457070" cy="383471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0DC6DBCC-3D48-4B12-AFC9-098E488FD2BA}"/>
              </a:ext>
            </a:extLst>
          </p:cNvPr>
          <p:cNvSpPr/>
          <p:nvPr/>
        </p:nvSpPr>
        <p:spPr>
          <a:xfrm>
            <a:off x="439972" y="1042312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A14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F75B3A6-C87C-4576-B24F-DB74255EA727}"/>
              </a:ext>
            </a:extLst>
          </p:cNvPr>
          <p:cNvSpPr/>
          <p:nvPr/>
        </p:nvSpPr>
        <p:spPr>
          <a:xfrm>
            <a:off x="457200" y="1415534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A13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E3AB956A-72C4-46F9-A2E2-4358839C865B}"/>
              </a:ext>
            </a:extLst>
          </p:cNvPr>
          <p:cNvSpPr/>
          <p:nvPr/>
        </p:nvSpPr>
        <p:spPr>
          <a:xfrm>
            <a:off x="488379" y="1803488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A12</a:t>
            </a:r>
          </a:p>
        </p:txBody>
      </p:sp>
      <p:sp>
        <p:nvSpPr>
          <p:cNvPr id="74" name="object 22"/>
          <p:cNvSpPr/>
          <p:nvPr/>
        </p:nvSpPr>
        <p:spPr>
          <a:xfrm>
            <a:off x="3055492" y="2409141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33"/>
          <p:cNvSpPr txBox="1">
            <a:spLocks/>
          </p:cNvSpPr>
          <p:nvPr/>
        </p:nvSpPr>
        <p:spPr>
          <a:xfrm>
            <a:off x="4518511" y="2172820"/>
            <a:ext cx="888493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rgbClr val="000099"/>
                </a:solidFill>
                <a:latin typeface="Carlito"/>
                <a:ea typeface="+mj-ea"/>
                <a:cs typeface="Carlito"/>
              </a:defRPr>
            </a:lvl1pPr>
          </a:lstStyle>
          <a:p>
            <a:pPr marL="38100">
              <a:spcBef>
                <a:spcPts val="100"/>
              </a:spcBef>
            </a:pPr>
            <a:r>
              <a:rPr lang="en-IN" kern="0" spc="-10" dirty="0"/>
              <a:t>ROM</a:t>
            </a:r>
            <a:r>
              <a:rPr lang="en-IN" kern="0" spc="-15" baseline="-20833" dirty="0"/>
              <a:t>2</a:t>
            </a:r>
            <a:endParaRPr lang="en-IN" kern="0" baseline="-20833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61E9188-BB7D-4B5E-A0C6-B3EA4EDE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39" y="770216"/>
            <a:ext cx="1432684" cy="38163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9373DB0-726C-40DF-B794-3C0B31D7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690" y="757945"/>
            <a:ext cx="1432684" cy="3828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0830" y="1137030"/>
            <a:ext cx="1460500" cy="1689100"/>
            <a:chOff x="1060830" y="1137030"/>
            <a:chExt cx="1460500" cy="1689100"/>
          </a:xfrm>
        </p:grpSpPr>
        <p:sp>
          <p:nvSpPr>
            <p:cNvPr id="3" name="object 3"/>
            <p:cNvSpPr/>
            <p:nvPr/>
          </p:nvSpPr>
          <p:spPr>
            <a:xfrm>
              <a:off x="1067180" y="11433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0577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0577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06499" y="1245882"/>
            <a:ext cx="31064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91739" y="1240789"/>
            <a:ext cx="306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9450" y="1355725"/>
            <a:ext cx="391795" cy="1120775"/>
            <a:chOff x="679450" y="1355725"/>
            <a:chExt cx="391795" cy="1120775"/>
          </a:xfrm>
        </p:grpSpPr>
        <p:sp>
          <p:nvSpPr>
            <p:cNvPr id="9" name="object 9"/>
            <p:cNvSpPr/>
            <p:nvPr/>
          </p:nvSpPr>
          <p:spPr>
            <a:xfrm>
              <a:off x="6861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4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1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4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2438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5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9255" y="2400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1492" y="1153858"/>
            <a:ext cx="373552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3411" y="1807811"/>
            <a:ext cx="947227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2716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1E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689"/>
              </a:spcBef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660" y="1120851"/>
            <a:ext cx="433200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614" y="2306104"/>
            <a:ext cx="54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Carlito"/>
                <a:cs typeface="Carlito"/>
              </a:rPr>
              <a:t>RDL’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1</a:t>
            </a:r>
            <a:endParaRPr sz="1350" baseline="-21604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5800" y="2628900"/>
            <a:ext cx="370205" cy="76200"/>
            <a:chOff x="685800" y="2628900"/>
            <a:chExt cx="370205" cy="76200"/>
          </a:xfrm>
        </p:grpSpPr>
        <p:sp>
          <p:nvSpPr>
            <p:cNvPr id="18" name="object 18"/>
            <p:cNvSpPr/>
            <p:nvPr/>
          </p:nvSpPr>
          <p:spPr>
            <a:xfrm>
              <a:off x="685800" y="26670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5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79255" y="2628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61794" y="3211258"/>
            <a:ext cx="1460500" cy="1689100"/>
            <a:chOff x="1060830" y="3194430"/>
            <a:chExt cx="1460500" cy="1689100"/>
          </a:xfrm>
        </p:grpSpPr>
        <p:sp>
          <p:nvSpPr>
            <p:cNvPr id="21" name="object 21"/>
            <p:cNvSpPr/>
            <p:nvPr/>
          </p:nvSpPr>
          <p:spPr>
            <a:xfrm>
              <a:off x="1067180" y="32007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77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577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06499" y="3303282"/>
            <a:ext cx="31064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1738" y="3254450"/>
            <a:ext cx="34353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D</a:t>
            </a:r>
            <a:r>
              <a:rPr sz="1350" spc="7" baseline="-21604" dirty="0">
                <a:latin typeface="Carlito"/>
                <a:cs typeface="Carlito"/>
              </a:rPr>
              <a:t>8  </a:t>
            </a:r>
            <a:r>
              <a:rPr sz="2100" spc="-15" baseline="13888" dirty="0">
                <a:latin typeface="Carlito"/>
                <a:cs typeface="Carlito"/>
              </a:rPr>
              <a:t>D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5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9830" y="3413125"/>
            <a:ext cx="391795" cy="241300"/>
            <a:chOff x="679830" y="3413125"/>
            <a:chExt cx="391795" cy="241300"/>
          </a:xfrm>
        </p:grpSpPr>
        <p:sp>
          <p:nvSpPr>
            <p:cNvPr id="27" name="object 27"/>
            <p:cNvSpPr/>
            <p:nvPr/>
          </p:nvSpPr>
          <p:spPr>
            <a:xfrm>
              <a:off x="6861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4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861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4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108791" y="3211258"/>
            <a:ext cx="435273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6859" y="3178251"/>
            <a:ext cx="381001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9450" y="4457700"/>
            <a:ext cx="376555" cy="76200"/>
            <a:chOff x="679450" y="4457700"/>
            <a:chExt cx="376555" cy="76200"/>
          </a:xfrm>
        </p:grpSpPr>
        <p:sp>
          <p:nvSpPr>
            <p:cNvPr id="32" name="object 32"/>
            <p:cNvSpPr/>
            <p:nvPr/>
          </p:nvSpPr>
          <p:spPr>
            <a:xfrm>
              <a:off x="685800" y="44958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5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9255" y="4457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68959" y="3734650"/>
            <a:ext cx="852169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2716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1O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1689"/>
              </a:spcBef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614" y="4363504"/>
            <a:ext cx="54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RDH’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1</a:t>
            </a:r>
            <a:endParaRPr sz="1350" baseline="-21604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85800" y="4686300"/>
            <a:ext cx="370205" cy="76200"/>
            <a:chOff x="685800" y="4686300"/>
            <a:chExt cx="370205" cy="76200"/>
          </a:xfrm>
        </p:grpSpPr>
        <p:sp>
          <p:nvSpPr>
            <p:cNvPr id="37" name="object 37"/>
            <p:cNvSpPr/>
            <p:nvPr/>
          </p:nvSpPr>
          <p:spPr>
            <a:xfrm>
              <a:off x="685800" y="4724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5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79255" y="4686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676651" y="1153858"/>
            <a:ext cx="1460500" cy="1689100"/>
            <a:chOff x="3651630" y="1137030"/>
            <a:chExt cx="1460500" cy="1689100"/>
          </a:xfrm>
        </p:grpSpPr>
        <p:sp>
          <p:nvSpPr>
            <p:cNvPr id="40" name="object 40"/>
            <p:cNvSpPr/>
            <p:nvPr/>
          </p:nvSpPr>
          <p:spPr>
            <a:xfrm>
              <a:off x="3657980" y="11433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6485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485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239642" y="1245882"/>
            <a:ext cx="368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82540" y="1240789"/>
            <a:ext cx="3028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70250" y="1355725"/>
            <a:ext cx="391795" cy="1120775"/>
            <a:chOff x="3270250" y="1355725"/>
            <a:chExt cx="391795" cy="1120775"/>
          </a:xfrm>
        </p:grpSpPr>
        <p:sp>
          <p:nvSpPr>
            <p:cNvPr id="46" name="object 46"/>
            <p:cNvSpPr/>
            <p:nvPr/>
          </p:nvSpPr>
          <p:spPr>
            <a:xfrm>
              <a:off x="32769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7" name="object 47"/>
            <p:cNvSpPr/>
            <p:nvPr/>
          </p:nvSpPr>
          <p:spPr>
            <a:xfrm>
              <a:off x="32769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76600" y="2438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70058" y="2400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712285" y="1153858"/>
            <a:ext cx="37355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99219" y="1807431"/>
            <a:ext cx="880781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2716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2E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689"/>
              </a:spcBef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843020" y="1120851"/>
            <a:ext cx="378461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20412" y="2306104"/>
            <a:ext cx="54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Carlito"/>
                <a:cs typeface="Carlito"/>
              </a:rPr>
              <a:t>RDL’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2</a:t>
            </a:r>
            <a:endParaRPr sz="1350" baseline="-21604" dirty="0">
              <a:latin typeface="Carlito"/>
              <a:cs typeface="Carli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276600" y="2628900"/>
            <a:ext cx="370205" cy="76200"/>
            <a:chOff x="3276600" y="2628900"/>
            <a:chExt cx="370205" cy="76200"/>
          </a:xfrm>
        </p:grpSpPr>
        <p:sp>
          <p:nvSpPr>
            <p:cNvPr id="55" name="object 55"/>
            <p:cNvSpPr/>
            <p:nvPr/>
          </p:nvSpPr>
          <p:spPr>
            <a:xfrm>
              <a:off x="3276600" y="26670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570058" y="2628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651630" y="3194430"/>
            <a:ext cx="1460500" cy="1689100"/>
            <a:chOff x="3651630" y="3194430"/>
            <a:chExt cx="1460500" cy="1689100"/>
          </a:xfrm>
        </p:grpSpPr>
        <p:sp>
          <p:nvSpPr>
            <p:cNvPr id="58" name="object 58"/>
            <p:cNvSpPr/>
            <p:nvPr/>
          </p:nvSpPr>
          <p:spPr>
            <a:xfrm>
              <a:off x="3657980" y="32007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9" name="object 59"/>
            <p:cNvSpPr/>
            <p:nvPr/>
          </p:nvSpPr>
          <p:spPr>
            <a:xfrm>
              <a:off x="46485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485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285692" y="3303282"/>
            <a:ext cx="3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2539" y="3254450"/>
            <a:ext cx="32829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D</a:t>
            </a:r>
            <a:r>
              <a:rPr sz="1350" spc="7" baseline="-21604" dirty="0">
                <a:latin typeface="Carlito"/>
                <a:cs typeface="Carlito"/>
              </a:rPr>
              <a:t>8  </a:t>
            </a:r>
            <a:r>
              <a:rPr sz="2100" spc="-15" baseline="13888" dirty="0">
                <a:latin typeface="Carlito"/>
                <a:cs typeface="Carlito"/>
              </a:rPr>
              <a:t>D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5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270630" y="3413125"/>
            <a:ext cx="391795" cy="241300"/>
            <a:chOff x="3270630" y="3413125"/>
            <a:chExt cx="391795" cy="241300"/>
          </a:xfrm>
        </p:grpSpPr>
        <p:sp>
          <p:nvSpPr>
            <p:cNvPr id="64" name="object 64"/>
            <p:cNvSpPr/>
            <p:nvPr/>
          </p:nvSpPr>
          <p:spPr>
            <a:xfrm>
              <a:off x="32769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5" name="object 65"/>
            <p:cNvSpPr/>
            <p:nvPr/>
          </p:nvSpPr>
          <p:spPr>
            <a:xfrm>
              <a:off x="32769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699585" y="3211258"/>
            <a:ext cx="36580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77311" y="3178251"/>
            <a:ext cx="371348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270250" y="4457700"/>
            <a:ext cx="376555" cy="76200"/>
            <a:chOff x="3270250" y="4457700"/>
            <a:chExt cx="376555" cy="76200"/>
          </a:xfrm>
        </p:grpSpPr>
        <p:sp>
          <p:nvSpPr>
            <p:cNvPr id="69" name="object 69"/>
            <p:cNvSpPr/>
            <p:nvPr/>
          </p:nvSpPr>
          <p:spPr>
            <a:xfrm>
              <a:off x="3276600" y="44958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70058" y="4457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667506" y="3725967"/>
            <a:ext cx="852169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2716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2O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1689"/>
              </a:spcBef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720412" y="4363504"/>
            <a:ext cx="544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RDH’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2</a:t>
            </a:r>
            <a:endParaRPr sz="1350" baseline="-21604">
              <a:latin typeface="Carlito"/>
              <a:cs typeface="Carlito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276600" y="4686300"/>
            <a:ext cx="370205" cy="76200"/>
            <a:chOff x="3276600" y="4686300"/>
            <a:chExt cx="370205" cy="76200"/>
          </a:xfrm>
        </p:grpSpPr>
        <p:sp>
          <p:nvSpPr>
            <p:cNvPr id="74" name="object 74"/>
            <p:cNvSpPr/>
            <p:nvPr/>
          </p:nvSpPr>
          <p:spPr>
            <a:xfrm>
              <a:off x="3276600" y="4724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70058" y="4686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6318630" y="1137030"/>
            <a:ext cx="1460500" cy="1689100"/>
            <a:chOff x="6318630" y="1137030"/>
            <a:chExt cx="1460500" cy="1689100"/>
          </a:xfrm>
          <a:solidFill>
            <a:schemeClr val="accent1"/>
          </a:solidFill>
        </p:grpSpPr>
        <p:sp>
          <p:nvSpPr>
            <p:cNvPr id="77" name="object 77"/>
            <p:cNvSpPr/>
            <p:nvPr/>
          </p:nvSpPr>
          <p:spPr>
            <a:xfrm>
              <a:off x="6324980" y="11433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3155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315580" y="13719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912355" y="1245882"/>
            <a:ext cx="362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49540" y="1240789"/>
            <a:ext cx="367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5937250" y="1355725"/>
            <a:ext cx="391795" cy="1120775"/>
            <a:chOff x="5937250" y="1355725"/>
            <a:chExt cx="391795" cy="1120775"/>
          </a:xfrm>
        </p:grpSpPr>
        <p:sp>
          <p:nvSpPr>
            <p:cNvPr id="83" name="object 83"/>
            <p:cNvSpPr/>
            <p:nvPr/>
          </p:nvSpPr>
          <p:spPr>
            <a:xfrm>
              <a:off x="59439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943980" y="13620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85"/>
            <p:cNvSpPr/>
            <p:nvPr/>
          </p:nvSpPr>
          <p:spPr>
            <a:xfrm>
              <a:off x="5943600" y="2438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37058" y="2400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379285" y="1153858"/>
            <a:ext cx="37774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344321" y="1814417"/>
            <a:ext cx="847471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ts val="211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6116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1E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ts val="1630"/>
              </a:lnSpc>
            </a:pPr>
            <a:r>
              <a:rPr sz="1400" spc="-5" dirty="0">
                <a:latin typeface="Carlito"/>
                <a:cs typeface="Carlito"/>
              </a:rPr>
              <a:t>WE’</a:t>
            </a:r>
            <a:endParaRPr sz="14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564761" y="1120851"/>
            <a:ext cx="35089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387411" y="2079167"/>
            <a:ext cx="536956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400" spc="-30" dirty="0">
                <a:latin typeface="Carlito"/>
                <a:cs typeface="Carlito"/>
              </a:rPr>
              <a:t>WRL’  RDL’  </a:t>
            </a:r>
            <a:r>
              <a:rPr sz="1400" spc="-5" dirty="0">
                <a:latin typeface="Carlito"/>
                <a:cs typeface="Carlito"/>
              </a:rPr>
              <a:t>RA</a:t>
            </a:r>
            <a:r>
              <a:rPr sz="1400" spc="-10" dirty="0">
                <a:latin typeface="Carlito"/>
                <a:cs typeface="Carlito"/>
              </a:rPr>
              <a:t>M’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943600" y="2171700"/>
            <a:ext cx="370205" cy="533400"/>
            <a:chOff x="5943600" y="2171700"/>
            <a:chExt cx="370205" cy="533400"/>
          </a:xfrm>
        </p:grpSpPr>
        <p:sp>
          <p:nvSpPr>
            <p:cNvPr id="92" name="object 92"/>
            <p:cNvSpPr/>
            <p:nvPr/>
          </p:nvSpPr>
          <p:spPr>
            <a:xfrm>
              <a:off x="5943600" y="26670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237058" y="2628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943600" y="22098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237058" y="2171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6318630" y="3194430"/>
            <a:ext cx="1460500" cy="1689100"/>
            <a:chOff x="6318630" y="3194430"/>
            <a:chExt cx="1460500" cy="1689100"/>
          </a:xfrm>
        </p:grpSpPr>
        <p:sp>
          <p:nvSpPr>
            <p:cNvPr id="97" name="object 97"/>
            <p:cNvSpPr/>
            <p:nvPr/>
          </p:nvSpPr>
          <p:spPr>
            <a:xfrm>
              <a:off x="6324980" y="3200780"/>
              <a:ext cx="990600" cy="1676400"/>
            </a:xfrm>
            <a:custGeom>
              <a:avLst/>
              <a:gdLst/>
              <a:ahLst/>
              <a:cxnLst/>
              <a:rect l="l" t="t" r="r" b="b"/>
              <a:pathLst>
                <a:path w="990600" h="1676400">
                  <a:moveTo>
                    <a:pt x="0" y="0"/>
                  </a:moveTo>
                  <a:lnTo>
                    <a:pt x="990600" y="0"/>
                  </a:lnTo>
                  <a:lnTo>
                    <a:pt x="990600" y="1676400"/>
                  </a:lnTo>
                  <a:lnTo>
                    <a:pt x="0" y="1676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8" name="object 98"/>
            <p:cNvSpPr/>
            <p:nvPr/>
          </p:nvSpPr>
          <p:spPr>
            <a:xfrm>
              <a:off x="73155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342900" y="0"/>
                  </a:moveTo>
                  <a:lnTo>
                    <a:pt x="342900" y="57150"/>
                  </a:ln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42900" y="171450"/>
                  </a:lnTo>
                  <a:lnTo>
                    <a:pt x="342900" y="228600"/>
                  </a:lnTo>
                  <a:lnTo>
                    <a:pt x="457200" y="1143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9" name="object 99"/>
            <p:cNvSpPr/>
            <p:nvPr/>
          </p:nvSpPr>
          <p:spPr>
            <a:xfrm>
              <a:off x="7315580" y="3429380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114300"/>
                  </a:moveTo>
                  <a:lnTo>
                    <a:pt x="114300" y="0"/>
                  </a:lnTo>
                  <a:lnTo>
                    <a:pt x="114300" y="57150"/>
                  </a:lnTo>
                  <a:lnTo>
                    <a:pt x="342900" y="57150"/>
                  </a:lnTo>
                  <a:lnTo>
                    <a:pt x="342900" y="0"/>
                  </a:lnTo>
                  <a:lnTo>
                    <a:pt x="457200" y="114300"/>
                  </a:lnTo>
                  <a:lnTo>
                    <a:pt x="342900" y="228600"/>
                  </a:lnTo>
                  <a:lnTo>
                    <a:pt x="342900" y="171450"/>
                  </a:ln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6892291" y="3303282"/>
            <a:ext cx="38264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15" baseline="-21604" dirty="0">
                <a:latin typeface="Carlito"/>
                <a:cs typeface="Carlito"/>
              </a:rPr>
              <a:t>0  </a:t>
            </a:r>
            <a:r>
              <a:rPr sz="1400" spc="-10" dirty="0">
                <a:latin typeface="Carlito"/>
                <a:cs typeface="Carlito"/>
              </a:rPr>
              <a:t>D</a:t>
            </a:r>
            <a:r>
              <a:rPr sz="1350" spc="22" baseline="-21604" dirty="0">
                <a:latin typeface="Carlito"/>
                <a:cs typeface="Carlito"/>
              </a:rPr>
              <a:t>7</a:t>
            </a:r>
            <a:endParaRPr sz="1350" baseline="-21604" dirty="0">
              <a:latin typeface="Carlito"/>
              <a:cs typeface="Carlito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7749540" y="3254450"/>
            <a:ext cx="502410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D</a:t>
            </a:r>
            <a:r>
              <a:rPr sz="1350" spc="7" baseline="-21604" dirty="0">
                <a:latin typeface="Carlito"/>
                <a:cs typeface="Carlito"/>
              </a:rPr>
              <a:t>8  </a:t>
            </a:r>
            <a:r>
              <a:rPr sz="2100" spc="-15" baseline="13888" dirty="0">
                <a:latin typeface="Carlito"/>
                <a:cs typeface="Carlito"/>
              </a:rPr>
              <a:t>D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5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937630" y="3413125"/>
            <a:ext cx="391795" cy="241300"/>
            <a:chOff x="5937630" y="3413125"/>
            <a:chExt cx="391795" cy="241300"/>
          </a:xfrm>
        </p:grpSpPr>
        <p:sp>
          <p:nvSpPr>
            <p:cNvPr id="103" name="object 103"/>
            <p:cNvSpPr/>
            <p:nvPr/>
          </p:nvSpPr>
          <p:spPr>
            <a:xfrm>
              <a:off x="59439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264414" y="0"/>
                  </a:moveTo>
                  <a:lnTo>
                    <a:pt x="264414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264414" y="171450"/>
                  </a:lnTo>
                  <a:lnTo>
                    <a:pt x="264414" y="228600"/>
                  </a:lnTo>
                  <a:lnTo>
                    <a:pt x="378714" y="114300"/>
                  </a:lnTo>
                  <a:lnTo>
                    <a:pt x="26441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943980" y="3419475"/>
              <a:ext cx="379095" cy="228600"/>
            </a:xfrm>
            <a:custGeom>
              <a:avLst/>
              <a:gdLst/>
              <a:ahLst/>
              <a:cxnLst/>
              <a:rect l="l" t="t" r="r" b="b"/>
              <a:pathLst>
                <a:path w="379095" h="228600">
                  <a:moveTo>
                    <a:pt x="0" y="57150"/>
                  </a:moveTo>
                  <a:lnTo>
                    <a:pt x="264414" y="57150"/>
                  </a:lnTo>
                  <a:lnTo>
                    <a:pt x="264414" y="0"/>
                  </a:lnTo>
                  <a:lnTo>
                    <a:pt x="378714" y="114300"/>
                  </a:lnTo>
                  <a:lnTo>
                    <a:pt x="264414" y="228600"/>
                  </a:lnTo>
                  <a:lnTo>
                    <a:pt x="264414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FFFF00"/>
            </a:solidFill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6366585" y="3211258"/>
            <a:ext cx="379779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0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0</a:t>
            </a:r>
            <a:endParaRPr sz="900" dirty="0">
              <a:latin typeface="Carlito"/>
              <a:cs typeface="Carlito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539740" y="3178251"/>
            <a:ext cx="375920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400"/>
              </a:lnSpc>
              <a:spcBef>
                <a:spcPts val="100"/>
              </a:spcBef>
            </a:pPr>
            <a:r>
              <a:rPr sz="1400" spc="5" dirty="0">
                <a:latin typeface="Carlito"/>
                <a:cs typeface="Carlito"/>
              </a:rPr>
              <a:t>A</a:t>
            </a:r>
            <a:r>
              <a:rPr sz="1350" spc="7" baseline="-21604" dirty="0">
                <a:latin typeface="Carlito"/>
                <a:cs typeface="Carlito"/>
              </a:rPr>
              <a:t>1  </a:t>
            </a:r>
            <a:r>
              <a:rPr sz="2100" spc="-7" baseline="13888" dirty="0">
                <a:latin typeface="Carlito"/>
                <a:cs typeface="Carlito"/>
              </a:rPr>
              <a:t>A</a:t>
            </a:r>
            <a:r>
              <a:rPr sz="900" spc="10" dirty="0">
                <a:latin typeface="Carlito"/>
                <a:cs typeface="Carlito"/>
              </a:rPr>
              <a:t>1</a:t>
            </a:r>
            <a:r>
              <a:rPr sz="900" spc="15" dirty="0">
                <a:latin typeface="Carlito"/>
                <a:cs typeface="Carlito"/>
              </a:rPr>
              <a:t>1</a:t>
            </a:r>
            <a:endParaRPr sz="900" dirty="0">
              <a:latin typeface="Carlito"/>
              <a:cs typeface="Carlito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5943600" y="4229100"/>
            <a:ext cx="381635" cy="533400"/>
            <a:chOff x="5943600" y="4229100"/>
            <a:chExt cx="381635" cy="533400"/>
          </a:xfrm>
        </p:grpSpPr>
        <p:sp>
          <p:nvSpPr>
            <p:cNvPr id="108" name="object 108"/>
            <p:cNvSpPr/>
            <p:nvPr/>
          </p:nvSpPr>
          <p:spPr>
            <a:xfrm>
              <a:off x="5943600" y="44958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37058" y="44577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943600" y="47244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237058" y="4686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955029" y="4267200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158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248488" y="4229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368323" y="3874312"/>
            <a:ext cx="899902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>
              <a:lnSpc>
                <a:spcPts val="2110"/>
              </a:lnSpc>
              <a:spcBef>
                <a:spcPts val="100"/>
              </a:spcBef>
            </a:pPr>
            <a:r>
              <a:rPr sz="1800" b="1" i="1" u="sng" spc="-5" dirty="0">
                <a:solidFill>
                  <a:srgbClr val="FFFF00"/>
                </a:solidFill>
                <a:latin typeface="Carlito"/>
                <a:cs typeface="Carlito"/>
              </a:rPr>
              <a:t>6116</a:t>
            </a:r>
            <a:r>
              <a:rPr sz="1800" b="1" i="1" u="sng" spc="-7" baseline="-20833" dirty="0">
                <a:solidFill>
                  <a:srgbClr val="FFFF00"/>
                </a:solidFill>
                <a:latin typeface="Carlito"/>
                <a:cs typeface="Carlito"/>
              </a:rPr>
              <a:t>1O</a:t>
            </a:r>
            <a:endParaRPr sz="1800" b="1" i="1" u="sng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38100">
              <a:lnSpc>
                <a:spcPts val="1630"/>
              </a:lnSpc>
            </a:pPr>
            <a:r>
              <a:rPr sz="1400" spc="-5" dirty="0">
                <a:latin typeface="Carlito"/>
                <a:cs typeface="Carlito"/>
              </a:rPr>
              <a:t>WE’</a:t>
            </a:r>
            <a:endParaRPr sz="14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1400" spc="-5" dirty="0">
                <a:latin typeface="Carlito"/>
                <a:cs typeface="Carlito"/>
              </a:rPr>
              <a:t>OE’</a:t>
            </a:r>
            <a:endParaRPr sz="1400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CS’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387410" y="4136567"/>
            <a:ext cx="54483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WRH’  RDH’  </a:t>
            </a:r>
            <a:r>
              <a:rPr sz="1400" spc="-15" dirty="0">
                <a:latin typeface="Carlito"/>
                <a:cs typeface="Carlito"/>
              </a:rPr>
              <a:t>R</a:t>
            </a:r>
            <a:r>
              <a:rPr sz="1400" spc="-10" dirty="0">
                <a:latin typeface="Carlito"/>
                <a:cs typeface="Carlito"/>
              </a:rPr>
              <a:t>OM’</a:t>
            </a:r>
            <a:r>
              <a:rPr sz="1350" spc="22" baseline="-21604" dirty="0">
                <a:latin typeface="Carlito"/>
                <a:cs typeface="Carlito"/>
              </a:rPr>
              <a:t>1</a:t>
            </a:r>
            <a:endParaRPr sz="1350" baseline="-21604">
              <a:latin typeface="Carlito"/>
              <a:cs typeface="Carlito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000189" y="89368"/>
            <a:ext cx="43777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u="sng" spc="-5" dirty="0">
                <a:latin typeface="Carlito"/>
                <a:cs typeface="Carlito"/>
              </a:rPr>
              <a:t>Memory</a:t>
            </a:r>
            <a:r>
              <a:rPr sz="3200" b="1" i="1" u="sng" spc="-45" dirty="0">
                <a:latin typeface="Carlito"/>
                <a:cs typeface="Carlito"/>
              </a:rPr>
              <a:t> </a:t>
            </a:r>
            <a:r>
              <a:rPr sz="3200" b="1" i="1" u="sng" spc="-15" dirty="0">
                <a:latin typeface="Carlito"/>
                <a:cs typeface="Carlito"/>
              </a:rPr>
              <a:t>Interfacing</a:t>
            </a:r>
            <a:endParaRPr sz="3200" b="1" i="1" u="sng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51292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4357" y="836867"/>
            <a:ext cx="1403350" cy="3765550"/>
            <a:chOff x="1584325" y="822325"/>
            <a:chExt cx="1403350" cy="376555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1600200" y="838200"/>
              <a:ext cx="1371600" cy="3733800"/>
            </a:xfrm>
            <a:custGeom>
              <a:avLst/>
              <a:gdLst/>
              <a:ahLst/>
              <a:cxnLst/>
              <a:rect l="l" t="t" r="r" b="b"/>
              <a:pathLst>
                <a:path w="1371600" h="3733800">
                  <a:moveTo>
                    <a:pt x="137160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1371600" y="3733800"/>
                  </a:lnTo>
                  <a:lnTo>
                    <a:pt x="1371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00200" y="838200"/>
              <a:ext cx="1371600" cy="3733800"/>
            </a:xfrm>
            <a:custGeom>
              <a:avLst/>
              <a:gdLst/>
              <a:ahLst/>
              <a:cxnLst/>
              <a:rect l="l" t="t" r="r" b="b"/>
              <a:pathLst>
                <a:path w="1371600" h="3733800">
                  <a:moveTo>
                    <a:pt x="0" y="0"/>
                  </a:moveTo>
                  <a:lnTo>
                    <a:pt x="1371600" y="0"/>
                  </a:lnTo>
                  <a:lnTo>
                    <a:pt x="1371600" y="3733800"/>
                  </a:lnTo>
                  <a:lnTo>
                    <a:pt x="0" y="37338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81175" y="3029724"/>
            <a:ext cx="1066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u="sng" spc="-5" dirty="0">
                <a:solidFill>
                  <a:srgbClr val="FFFF00"/>
                </a:solidFill>
                <a:latin typeface="Carlito"/>
                <a:cs typeface="Carlito"/>
              </a:rPr>
              <a:t>L</a:t>
            </a:r>
            <a:r>
              <a:rPr sz="2400" b="1" u="sng" dirty="0">
                <a:solidFill>
                  <a:srgbClr val="FFFF00"/>
                </a:solidFill>
                <a:latin typeface="Carlito"/>
                <a:cs typeface="Carlito"/>
              </a:rPr>
              <a:t>S138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81175" y="4572000"/>
            <a:ext cx="95250" cy="701675"/>
            <a:chOff x="1781175" y="4572000"/>
            <a:chExt cx="95250" cy="701675"/>
          </a:xfrm>
        </p:grpSpPr>
        <p:sp>
          <p:nvSpPr>
            <p:cNvPr id="7" name="object 7"/>
            <p:cNvSpPr/>
            <p:nvPr/>
          </p:nvSpPr>
          <p:spPr>
            <a:xfrm>
              <a:off x="1828800" y="4651375"/>
              <a:ext cx="0" cy="606425"/>
            </a:xfrm>
            <a:custGeom>
              <a:avLst/>
              <a:gdLst/>
              <a:ahLst/>
              <a:cxnLst/>
              <a:rect l="l" t="t" r="r" b="b"/>
              <a:pathLst>
                <a:path h="606425">
                  <a:moveTo>
                    <a:pt x="0" y="6064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1175" y="45720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04950" y="5271008"/>
            <a:ext cx="42798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E3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6166" y="4255516"/>
            <a:ext cx="37154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050" b="1" dirty="0">
                <a:solidFill>
                  <a:srgbClr val="000099"/>
                </a:solidFill>
                <a:latin typeface="Carlito"/>
                <a:cs typeface="Carlito"/>
              </a:rPr>
              <a:t>2A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3261" y="4255516"/>
            <a:ext cx="262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575" b="1" baseline="-21164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0925" y="3838575"/>
            <a:ext cx="1784350" cy="1511300"/>
            <a:chOff x="1050925" y="3838575"/>
            <a:chExt cx="1784350" cy="1511300"/>
          </a:xfrm>
        </p:grpSpPr>
        <p:sp>
          <p:nvSpPr>
            <p:cNvPr id="13" name="object 13"/>
            <p:cNvSpPr/>
            <p:nvPr/>
          </p:nvSpPr>
          <p:spPr>
            <a:xfrm>
              <a:off x="2362200" y="45720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2200" y="5334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4267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800" y="3886200"/>
              <a:ext cx="454025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4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4950" y="3838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88718" y="3739252"/>
            <a:ext cx="4149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200" b="1" spc="-5" dirty="0">
                <a:solidFill>
                  <a:srgbClr val="000099"/>
                </a:solidFill>
                <a:latin typeface="Carlito"/>
                <a:cs typeface="Carlito"/>
              </a:rPr>
              <a:t>2B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0600" y="1050925"/>
            <a:ext cx="3543300" cy="2698750"/>
            <a:chOff x="990600" y="1050925"/>
            <a:chExt cx="3543300" cy="2698750"/>
          </a:xfrm>
        </p:grpSpPr>
        <p:sp>
          <p:nvSpPr>
            <p:cNvPr id="20" name="object 20"/>
            <p:cNvSpPr/>
            <p:nvPr/>
          </p:nvSpPr>
          <p:spPr>
            <a:xfrm>
              <a:off x="1752600" y="37338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600" y="1219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0600" y="1600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1981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71800" y="1781555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1800" y="106680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71800" y="2479547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4500" y="37338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42438" y="1003808"/>
            <a:ext cx="39116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2 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1 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66863" y="947293"/>
            <a:ext cx="47371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 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 </a:t>
            </a:r>
            <a:r>
              <a:rPr sz="2400" spc="-5" dirty="0">
                <a:solidFill>
                  <a:srgbClr val="000099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3</a:t>
            </a:r>
            <a:endParaRPr sz="2400" baseline="-20833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9839" y="1594358"/>
            <a:ext cx="214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731770" y="1771142"/>
            <a:ext cx="1162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00"/>
                </a:solidFill>
                <a:latin typeface="Carlito"/>
                <a:cs typeface="Carlito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650740" y="1508633"/>
            <a:ext cx="108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arlito"/>
                <a:cs typeface="Carlito"/>
              </a:rPr>
              <a:t>8254</a:t>
            </a:r>
            <a:r>
              <a:rPr sz="2400" spc="-11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Carlito"/>
                <a:cs typeface="Carlito"/>
              </a:rPr>
              <a:t>CS’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06980" y="895349"/>
            <a:ext cx="4044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485517" y="2246820"/>
            <a:ext cx="42595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lang="en-IN"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2</a:t>
            </a:r>
            <a:endParaRPr sz="2400" b="1" baseline="-20833" dirty="0">
              <a:solidFill>
                <a:srgbClr val="FFFF00"/>
              </a:solidFill>
              <a:latin typeface="Carlito"/>
              <a:cs typeface="Carlito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493193" y="880807"/>
            <a:ext cx="108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8255</a:t>
            </a:r>
            <a:r>
              <a:rPr spc="-110" dirty="0"/>
              <a:t> </a:t>
            </a:r>
            <a:r>
              <a:rPr spc="-10" dirty="0"/>
              <a:t>CS’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13708" y="3638930"/>
            <a:ext cx="43091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E2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25139" y="5194046"/>
            <a:ext cx="4629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22" baseline="13888" dirty="0">
                <a:solidFill>
                  <a:srgbClr val="000099"/>
                </a:solidFill>
                <a:latin typeface="Carlito"/>
                <a:cs typeface="Carlito"/>
              </a:rPr>
              <a:t>A4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56596" y="-42643"/>
            <a:ext cx="34072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sng" dirty="0">
                <a:latin typeface="Carlito"/>
                <a:cs typeface="Carlito"/>
              </a:rPr>
              <a:t>I/O</a:t>
            </a:r>
            <a:r>
              <a:rPr sz="3600" b="1" u="sng" spc="-90" dirty="0">
                <a:latin typeface="Carlito"/>
                <a:cs typeface="Carlito"/>
              </a:rPr>
              <a:t> </a:t>
            </a:r>
            <a:r>
              <a:rPr sz="3600" b="1" u="sng" spc="-10" dirty="0">
                <a:latin typeface="Carlito"/>
                <a:cs typeface="Carlito"/>
              </a:rPr>
              <a:t>Decoder</a:t>
            </a:r>
            <a:endParaRPr sz="3600" b="1" u="sng" dirty="0">
              <a:latin typeface="Carlito"/>
              <a:cs typeface="Carlito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C65200D4-2AB5-41A6-B7F2-6FC1B7DF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67" y="3049260"/>
            <a:ext cx="1329043" cy="84741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17BD3A7E-FBF4-45CE-9D17-E5D1D4A7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768" y="4572000"/>
            <a:ext cx="1329043" cy="847417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38770616-E752-4C5A-9844-A2EE0B7B7164}"/>
              </a:ext>
            </a:extLst>
          </p:cNvPr>
          <p:cNvCxnSpPr/>
          <p:nvPr/>
        </p:nvCxnSpPr>
        <p:spPr>
          <a:xfrm flipH="1">
            <a:off x="5562600" y="3200400"/>
            <a:ext cx="11012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107B839D-DDDD-4933-B088-7E63CA8A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39" y="3678646"/>
            <a:ext cx="1121761" cy="304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D3442133-ABC4-45D0-807D-B2D38D63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111" y="4670076"/>
            <a:ext cx="1121761" cy="304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AD280EDC-1658-4FF3-8D9B-259BBC60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043" y="5194046"/>
            <a:ext cx="1121761" cy="3048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5922B359-A099-4F82-AE9A-53EAF147D031}"/>
              </a:ext>
            </a:extLst>
          </p:cNvPr>
          <p:cNvSpPr/>
          <p:nvPr/>
        </p:nvSpPr>
        <p:spPr>
          <a:xfrm>
            <a:off x="5072045" y="3019883"/>
            <a:ext cx="450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80103B6A-4D18-4C55-9F44-D2908E6FE568}"/>
              </a:ext>
            </a:extLst>
          </p:cNvPr>
          <p:cNvSpPr/>
          <p:nvPr/>
        </p:nvSpPr>
        <p:spPr>
          <a:xfrm>
            <a:off x="5212715" y="351708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1C2ECA02-39CA-4BDC-B592-C9BB9983C7AE}"/>
              </a:ext>
            </a:extLst>
          </p:cNvPr>
          <p:cNvSpPr/>
          <p:nvPr/>
        </p:nvSpPr>
        <p:spPr>
          <a:xfrm>
            <a:off x="5173240" y="448258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A31AF8D4-6090-4402-9B46-CAD0B0FF10FD}"/>
              </a:ext>
            </a:extLst>
          </p:cNvPr>
          <p:cNvSpPr/>
          <p:nvPr/>
        </p:nvSpPr>
        <p:spPr>
          <a:xfrm>
            <a:off x="5166305" y="5024621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F9D87667-7745-48B6-9237-501414E041DA}"/>
              </a:ext>
            </a:extLst>
          </p:cNvPr>
          <p:cNvSpPr/>
          <p:nvPr/>
        </p:nvSpPr>
        <p:spPr>
          <a:xfrm>
            <a:off x="7883651" y="3270481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98759E9A-BA3C-46C3-AF22-27D7D4C2C9FE}"/>
              </a:ext>
            </a:extLst>
          </p:cNvPr>
          <p:cNvSpPr/>
          <p:nvPr/>
        </p:nvSpPr>
        <p:spPr>
          <a:xfrm>
            <a:off x="7897810" y="481104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4357" y="836867"/>
            <a:ext cx="1403350" cy="3765550"/>
            <a:chOff x="1584325" y="822325"/>
            <a:chExt cx="1403350" cy="376555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1600200" y="838200"/>
              <a:ext cx="1371600" cy="3733800"/>
            </a:xfrm>
            <a:custGeom>
              <a:avLst/>
              <a:gdLst/>
              <a:ahLst/>
              <a:cxnLst/>
              <a:rect l="l" t="t" r="r" b="b"/>
              <a:pathLst>
                <a:path w="1371600" h="3733800">
                  <a:moveTo>
                    <a:pt x="1371600" y="0"/>
                  </a:moveTo>
                  <a:lnTo>
                    <a:pt x="0" y="0"/>
                  </a:lnTo>
                  <a:lnTo>
                    <a:pt x="0" y="3733800"/>
                  </a:lnTo>
                  <a:lnTo>
                    <a:pt x="1371600" y="3733800"/>
                  </a:lnTo>
                  <a:lnTo>
                    <a:pt x="1371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600200" y="838200"/>
              <a:ext cx="1371600" cy="3733800"/>
            </a:xfrm>
            <a:custGeom>
              <a:avLst/>
              <a:gdLst/>
              <a:ahLst/>
              <a:cxnLst/>
              <a:rect l="l" t="t" r="r" b="b"/>
              <a:pathLst>
                <a:path w="1371600" h="3733800">
                  <a:moveTo>
                    <a:pt x="0" y="0"/>
                  </a:moveTo>
                  <a:lnTo>
                    <a:pt x="1371600" y="0"/>
                  </a:lnTo>
                  <a:lnTo>
                    <a:pt x="1371600" y="3733800"/>
                  </a:lnTo>
                  <a:lnTo>
                    <a:pt x="0" y="37338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773300" y="3211899"/>
            <a:ext cx="1066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u="sng" spc="-5" dirty="0">
                <a:solidFill>
                  <a:srgbClr val="FFFF00"/>
                </a:solidFill>
                <a:latin typeface="Carlito"/>
                <a:cs typeface="Carlito"/>
              </a:rPr>
              <a:t>L</a:t>
            </a:r>
            <a:r>
              <a:rPr sz="2400" b="1" u="sng" dirty="0">
                <a:solidFill>
                  <a:srgbClr val="FFFF00"/>
                </a:solidFill>
                <a:latin typeface="Carlito"/>
                <a:cs typeface="Carlito"/>
              </a:rPr>
              <a:t>S138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81175" y="4572000"/>
            <a:ext cx="95250" cy="701675"/>
            <a:chOff x="1781175" y="4572000"/>
            <a:chExt cx="95250" cy="701675"/>
          </a:xfrm>
        </p:grpSpPr>
        <p:sp>
          <p:nvSpPr>
            <p:cNvPr id="7" name="object 7"/>
            <p:cNvSpPr/>
            <p:nvPr/>
          </p:nvSpPr>
          <p:spPr>
            <a:xfrm>
              <a:off x="1828800" y="4651375"/>
              <a:ext cx="0" cy="606425"/>
            </a:xfrm>
            <a:custGeom>
              <a:avLst/>
              <a:gdLst/>
              <a:ahLst/>
              <a:cxnLst/>
              <a:rect l="l" t="t" r="r" b="b"/>
              <a:pathLst>
                <a:path h="606425">
                  <a:moveTo>
                    <a:pt x="0" y="606425"/>
                  </a:moveTo>
                  <a:lnTo>
                    <a:pt x="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1175" y="45720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6630" y="5224328"/>
            <a:ext cx="12471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EN’LED 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6166" y="4255516"/>
            <a:ext cx="37154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050" b="1" dirty="0">
                <a:solidFill>
                  <a:srgbClr val="000099"/>
                </a:solidFill>
                <a:latin typeface="Carlito"/>
                <a:cs typeface="Carlito"/>
              </a:rPr>
              <a:t>2A</a:t>
            </a:r>
            <a:endParaRPr sz="105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3261" y="4255516"/>
            <a:ext cx="2622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575" b="1" baseline="-21164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endParaRPr sz="1575" baseline="-21164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0925" y="3838575"/>
            <a:ext cx="1784350" cy="1511300"/>
            <a:chOff x="1050925" y="3838575"/>
            <a:chExt cx="1784350" cy="1511300"/>
          </a:xfrm>
        </p:grpSpPr>
        <p:sp>
          <p:nvSpPr>
            <p:cNvPr id="13" name="object 13"/>
            <p:cNvSpPr/>
            <p:nvPr/>
          </p:nvSpPr>
          <p:spPr>
            <a:xfrm>
              <a:off x="2362200" y="4572000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2200" y="5334000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4267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66800" y="3886200"/>
              <a:ext cx="454025" cy="0"/>
            </a:xfrm>
            <a:custGeom>
              <a:avLst/>
              <a:gdLst/>
              <a:ahLst/>
              <a:cxnLst/>
              <a:rect l="l" t="t" r="r" b="b"/>
              <a:pathLst>
                <a:path w="454025">
                  <a:moveTo>
                    <a:pt x="0" y="0"/>
                  </a:moveTo>
                  <a:lnTo>
                    <a:pt x="454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4950" y="38385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88718" y="3739252"/>
            <a:ext cx="41491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arlito"/>
                <a:cs typeface="Carlito"/>
              </a:rPr>
              <a:t>G</a:t>
            </a:r>
            <a:r>
              <a:rPr sz="1200" b="1" spc="-5" dirty="0">
                <a:solidFill>
                  <a:srgbClr val="000099"/>
                </a:solidFill>
                <a:latin typeface="Carlito"/>
                <a:cs typeface="Carlito"/>
              </a:rPr>
              <a:t>2B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90600" y="1066800"/>
            <a:ext cx="3553332" cy="2667000"/>
            <a:chOff x="990600" y="1066800"/>
            <a:chExt cx="3553332" cy="2667000"/>
          </a:xfrm>
        </p:grpSpPr>
        <p:sp>
          <p:nvSpPr>
            <p:cNvPr id="20" name="object 20"/>
            <p:cNvSpPr/>
            <p:nvPr/>
          </p:nvSpPr>
          <p:spPr>
            <a:xfrm>
              <a:off x="1752600" y="37338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0600" y="1219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90600" y="1600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90600" y="19812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71800" y="1781555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71800" y="1066800"/>
              <a:ext cx="1447800" cy="0"/>
            </a:xfrm>
            <a:custGeom>
              <a:avLst/>
              <a:gdLst/>
              <a:ahLst/>
              <a:cxnLst/>
              <a:rect l="l" t="t" r="r" b="b"/>
              <a:pathLst>
                <a:path w="1447800">
                  <a:moveTo>
                    <a:pt x="0" y="0"/>
                  </a:moveTo>
                  <a:lnTo>
                    <a:pt x="14478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81832" y="2362200"/>
              <a:ext cx="1562100" cy="0"/>
            </a:xfrm>
            <a:custGeom>
              <a:avLst/>
              <a:gdLst/>
              <a:ahLst/>
              <a:cxnLst/>
              <a:rect l="l" t="t" r="r" b="b"/>
              <a:pathLst>
                <a:path w="1562100">
                  <a:moveTo>
                    <a:pt x="0" y="0"/>
                  </a:moveTo>
                  <a:lnTo>
                    <a:pt x="15621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4500" y="37338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0">
              <a:solidFill>
                <a:srgbClr val="0000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42438" y="1003808"/>
            <a:ext cx="391161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2 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1  </a:t>
            </a: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I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2559" y="947293"/>
            <a:ext cx="64801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lang="en-IN" sz="2400" spc="-5" dirty="0">
                <a:solidFill>
                  <a:srgbClr val="000099"/>
                </a:solidFill>
                <a:latin typeface="Carlito"/>
                <a:cs typeface="Carlito"/>
              </a:rPr>
              <a:t>PB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0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 </a:t>
            </a:r>
            <a:r>
              <a:rPr lang="en-US" sz="2400" spc="-5" dirty="0">
                <a:solidFill>
                  <a:srgbClr val="000099"/>
                </a:solidFill>
                <a:latin typeface="Carlito"/>
                <a:cs typeface="Carlito"/>
              </a:rPr>
              <a:t>PB</a:t>
            </a:r>
            <a:r>
              <a:rPr lang="en-IN" sz="2400" spc="-5" baseline="-20833" dirty="0">
                <a:solidFill>
                  <a:srgbClr val="000099"/>
                </a:solidFill>
                <a:latin typeface="Carlito"/>
                <a:cs typeface="Carlito"/>
              </a:rPr>
              <a:t>1</a:t>
            </a:r>
            <a:r>
              <a:rPr sz="2400" baseline="-20833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endParaRPr sz="2400" baseline="-20833" dirty="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9522" y="1483801"/>
            <a:ext cx="2146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731641" y="1672323"/>
            <a:ext cx="11620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00"/>
                </a:solidFill>
                <a:latin typeface="Carlito"/>
                <a:cs typeface="Carlito"/>
              </a:rPr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650740" y="1508633"/>
            <a:ext cx="274066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99"/>
                </a:solidFill>
                <a:latin typeface="Carlito"/>
                <a:cs typeface="Carlito"/>
              </a:rPr>
              <a:t>PERK </a:t>
            </a:r>
            <a:r>
              <a:rPr lang="en-US" sz="2400" spc="-10" dirty="0">
                <a:solidFill>
                  <a:srgbClr val="000099"/>
                </a:solidFill>
                <a:latin typeface="Carlito"/>
                <a:cs typeface="Carlito"/>
              </a:rPr>
              <a:t>LED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solidFill>
                <a:srgbClr val="000099"/>
              </a:solidFill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06980" y="895349"/>
            <a:ext cx="4044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473576" y="2107656"/>
            <a:ext cx="549275" cy="72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2</a:t>
            </a:r>
            <a:endParaRPr lang="en-US" sz="2400" b="1" baseline="-20833" dirty="0">
              <a:solidFill>
                <a:srgbClr val="FFFF00"/>
              </a:solidFill>
              <a:latin typeface="Carlito"/>
              <a:cs typeface="Carlito"/>
            </a:endParaRPr>
          </a:p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lang="en-US" sz="3200" b="1" baseline="-20833" dirty="0">
                <a:solidFill>
                  <a:srgbClr val="FFFF00"/>
                </a:solidFill>
                <a:latin typeface="Carlito"/>
                <a:cs typeface="Carlito"/>
              </a:rPr>
              <a:t>O</a:t>
            </a:r>
            <a:r>
              <a:rPr lang="en-US" sz="2400" b="1" baseline="-20833" dirty="0">
                <a:solidFill>
                  <a:srgbClr val="FFFF00"/>
                </a:solidFill>
                <a:latin typeface="Carlito"/>
                <a:cs typeface="Carlito"/>
              </a:rPr>
              <a:t>3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493192" y="880807"/>
            <a:ext cx="312680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INVALID LED</a:t>
            </a:r>
            <a:endParaRPr spc="-10" dirty="0"/>
          </a:p>
        </p:txBody>
      </p:sp>
      <p:sp>
        <p:nvSpPr>
          <p:cNvPr id="37" name="object 37"/>
          <p:cNvSpPr txBox="1"/>
          <p:nvPr/>
        </p:nvSpPr>
        <p:spPr>
          <a:xfrm>
            <a:off x="-57245" y="3629094"/>
            <a:ext cx="11965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EN’LED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56596" y="-42643"/>
            <a:ext cx="34072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u="sng" dirty="0">
                <a:latin typeface="Carlito"/>
                <a:cs typeface="Carlito"/>
              </a:rPr>
              <a:t>LED </a:t>
            </a:r>
            <a:r>
              <a:rPr sz="3600" b="1" u="sng" spc="-10" dirty="0">
                <a:latin typeface="Carlito"/>
                <a:cs typeface="Carlito"/>
              </a:rPr>
              <a:t>D</a:t>
            </a:r>
            <a:r>
              <a:rPr lang="en-US" sz="3600" b="1" u="sng" spc="-10" dirty="0">
                <a:latin typeface="Carlito"/>
                <a:cs typeface="Carlito"/>
              </a:rPr>
              <a:t>ECODER</a:t>
            </a:r>
            <a:endParaRPr sz="3600" b="1" u="sng" dirty="0">
              <a:latin typeface="Carlito"/>
              <a:cs typeface="Carlito"/>
            </a:endParaRPr>
          </a:p>
        </p:txBody>
      </p:sp>
      <p:sp>
        <p:nvSpPr>
          <p:cNvPr id="51" name="object 26"/>
          <p:cNvSpPr/>
          <p:nvPr/>
        </p:nvSpPr>
        <p:spPr>
          <a:xfrm>
            <a:off x="2981832" y="2719642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21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2"/>
          <p:cNvSpPr txBox="1"/>
          <p:nvPr/>
        </p:nvSpPr>
        <p:spPr>
          <a:xfrm>
            <a:off x="4609720" y="2136459"/>
            <a:ext cx="3315079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99"/>
                </a:solidFill>
                <a:latin typeface="Carlito"/>
                <a:cs typeface="Carlito"/>
              </a:rPr>
              <a:t>DAIRY MILK </a:t>
            </a:r>
            <a:r>
              <a:rPr lang="en-US" sz="2400" spc="-10" dirty="0">
                <a:solidFill>
                  <a:srgbClr val="000099"/>
                </a:solidFill>
                <a:latin typeface="Carlito"/>
                <a:cs typeface="Carlito"/>
              </a:rPr>
              <a:t>LED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solidFill>
                <a:srgbClr val="000099"/>
              </a:solidFill>
              <a:latin typeface="Carlito"/>
              <a:cs typeface="Carlito"/>
            </a:endParaRPr>
          </a:p>
        </p:txBody>
      </p:sp>
      <p:sp>
        <p:nvSpPr>
          <p:cNvPr id="59" name="object 32"/>
          <p:cNvSpPr txBox="1"/>
          <p:nvPr/>
        </p:nvSpPr>
        <p:spPr>
          <a:xfrm>
            <a:off x="4609720" y="2518615"/>
            <a:ext cx="274066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99"/>
                </a:solidFill>
                <a:latin typeface="Carlito"/>
                <a:cs typeface="Carlito"/>
              </a:rPr>
              <a:t>FIVE STAR  </a:t>
            </a:r>
            <a:r>
              <a:rPr lang="en-US" sz="2400" spc="-10" dirty="0">
                <a:solidFill>
                  <a:srgbClr val="000099"/>
                </a:solidFill>
                <a:latin typeface="Carlito"/>
                <a:cs typeface="Carlito"/>
              </a:rPr>
              <a:t>LED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0" dirty="0">
              <a:solidFill>
                <a:srgbClr val="000099"/>
              </a:solidFill>
              <a:latin typeface="Carlito"/>
              <a:cs typeface="Carlito"/>
            </a:endParaRPr>
          </a:p>
        </p:txBody>
      </p:sp>
      <p:sp>
        <p:nvSpPr>
          <p:cNvPr id="60" name="object 9"/>
          <p:cNvSpPr txBox="1"/>
          <p:nvPr/>
        </p:nvSpPr>
        <p:spPr>
          <a:xfrm>
            <a:off x="2895600" y="5099637"/>
            <a:ext cx="12471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ENLED 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36" name="Isosceles Triangle 35"/>
          <p:cNvSpPr/>
          <p:nvPr/>
        </p:nvSpPr>
        <p:spPr>
          <a:xfrm rot="5400000">
            <a:off x="5760149" y="4163961"/>
            <a:ext cx="866775" cy="581025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6484049" y="4430662"/>
            <a:ext cx="152401" cy="1057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bject 25"/>
          <p:cNvSpPr/>
          <p:nvPr/>
        </p:nvSpPr>
        <p:spPr>
          <a:xfrm>
            <a:off x="4455224" y="4454473"/>
            <a:ext cx="1447800" cy="251460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9"/>
          <p:cNvSpPr txBox="1"/>
          <p:nvPr/>
        </p:nvSpPr>
        <p:spPr>
          <a:xfrm>
            <a:off x="3340421" y="4191477"/>
            <a:ext cx="12471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ENLED 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64" name="object 9"/>
          <p:cNvSpPr txBox="1"/>
          <p:nvPr/>
        </p:nvSpPr>
        <p:spPr>
          <a:xfrm>
            <a:off x="6726810" y="4154297"/>
            <a:ext cx="12471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IN" sz="3600" spc="-5" baseline="-20833" dirty="0">
                <a:solidFill>
                  <a:srgbClr val="000099"/>
                </a:solidFill>
                <a:latin typeface="Carlito"/>
                <a:cs typeface="Carlito"/>
              </a:rPr>
              <a:t>EN’LED </a:t>
            </a:r>
            <a:endParaRPr sz="3600" baseline="-20833" dirty="0">
              <a:latin typeface="Carlito"/>
              <a:cs typeface="Carlito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09476" y="5448310"/>
            <a:ext cx="2821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chemeClr val="tx2"/>
                </a:solidFill>
              </a:rPr>
              <a:t>ENLED IS FROM 8255</a:t>
            </a:r>
          </a:p>
        </p:txBody>
      </p:sp>
    </p:spTree>
    <p:extLst>
      <p:ext uri="{BB962C8B-B14F-4D97-AF65-F5344CB8AC3E}">
        <p14:creationId xmlns:p14="http://schemas.microsoft.com/office/powerpoint/2010/main" val="50992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010" y="141950"/>
            <a:ext cx="45694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u="sng" dirty="0">
                <a:solidFill>
                  <a:schemeClr val="tx1"/>
                </a:solidFill>
                <a:latin typeface="Carlito"/>
                <a:cs typeface="Carlito"/>
              </a:rPr>
              <a:t>8255 </a:t>
            </a:r>
            <a:r>
              <a:rPr sz="2800" b="1" i="1" u="sng" spc="-15" dirty="0">
                <a:solidFill>
                  <a:schemeClr val="tx1"/>
                </a:solidFill>
                <a:latin typeface="Carlito"/>
                <a:cs typeface="Carlito"/>
              </a:rPr>
              <a:t>Interface to </a:t>
            </a:r>
            <a:r>
              <a:rPr sz="2800" b="1" i="1" u="sng" dirty="0">
                <a:solidFill>
                  <a:schemeClr val="tx1"/>
                </a:solidFill>
                <a:latin typeface="Carlito"/>
                <a:cs typeface="Carlito"/>
              </a:rPr>
              <a:t>the</a:t>
            </a:r>
            <a:r>
              <a:rPr sz="2800" b="1" i="1" u="sng" spc="-35" dirty="0">
                <a:solidFill>
                  <a:schemeClr val="tx1"/>
                </a:solidFill>
                <a:latin typeface="Carlito"/>
                <a:cs typeface="Carlito"/>
              </a:rPr>
              <a:t> </a:t>
            </a:r>
            <a:r>
              <a:rPr sz="2800" b="1" i="1" u="sng" spc="-10" dirty="0">
                <a:solidFill>
                  <a:schemeClr val="tx1"/>
                </a:solidFill>
                <a:latin typeface="Carlito"/>
                <a:cs typeface="Carlito"/>
              </a:rPr>
              <a:t>processor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84725" y="593725"/>
            <a:ext cx="2089150" cy="6280150"/>
            <a:chOff x="4784725" y="593725"/>
            <a:chExt cx="2089150" cy="6280150"/>
          </a:xfrm>
        </p:grpSpPr>
        <p:sp>
          <p:nvSpPr>
            <p:cNvPr id="4" name="object 4"/>
            <p:cNvSpPr/>
            <p:nvPr/>
          </p:nvSpPr>
          <p:spPr>
            <a:xfrm>
              <a:off x="6858000" y="609600"/>
              <a:ext cx="0" cy="6248400"/>
            </a:xfrm>
            <a:custGeom>
              <a:avLst/>
              <a:gdLst/>
              <a:ahLst/>
              <a:cxnLst/>
              <a:rect l="l" t="t" r="r" b="b"/>
              <a:pathLst>
                <a:path h="6248400">
                  <a:moveTo>
                    <a:pt x="0" y="0"/>
                  </a:moveTo>
                  <a:lnTo>
                    <a:pt x="0" y="624840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600" y="15240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2750" y="1476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3600" y="1905000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5025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62750" y="18573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5000" y="2438400"/>
              <a:ext cx="1143000" cy="0"/>
            </a:xfrm>
            <a:custGeom>
              <a:avLst/>
              <a:gdLst/>
              <a:ahLst/>
              <a:cxnLst/>
              <a:rect l="l" t="t" r="r" b="b"/>
              <a:pathLst>
                <a:path w="1143000">
                  <a:moveTo>
                    <a:pt x="0" y="0"/>
                  </a:moveTo>
                  <a:lnTo>
                    <a:pt x="1143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0600" y="4191000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0600" y="4648200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4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0600" y="5181600"/>
              <a:ext cx="2057400" cy="457200"/>
            </a:xfrm>
            <a:custGeom>
              <a:avLst/>
              <a:gdLst/>
              <a:ahLst/>
              <a:cxnLst/>
              <a:rect l="l" t="t" r="r" b="b"/>
              <a:pathLst>
                <a:path w="2057400" h="457200">
                  <a:moveTo>
                    <a:pt x="1645920" y="0"/>
                  </a:moveTo>
                  <a:lnTo>
                    <a:pt x="1645920" y="114300"/>
                  </a:lnTo>
                  <a:lnTo>
                    <a:pt x="411480" y="114300"/>
                  </a:lnTo>
                  <a:lnTo>
                    <a:pt x="411480" y="0"/>
                  </a:lnTo>
                  <a:lnTo>
                    <a:pt x="0" y="228600"/>
                  </a:lnTo>
                  <a:lnTo>
                    <a:pt x="411480" y="457200"/>
                  </a:lnTo>
                  <a:lnTo>
                    <a:pt x="411480" y="342900"/>
                  </a:lnTo>
                  <a:lnTo>
                    <a:pt x="1645920" y="342900"/>
                  </a:lnTo>
                  <a:lnTo>
                    <a:pt x="1645920" y="457200"/>
                  </a:lnTo>
                  <a:lnTo>
                    <a:pt x="2057400" y="228600"/>
                  </a:lnTo>
                  <a:lnTo>
                    <a:pt x="1645920" y="0"/>
                  </a:lnTo>
                  <a:close/>
                </a:path>
              </a:pathLst>
            </a:custGeom>
            <a:solidFill>
              <a:srgbClr val="FF0000">
                <a:alpha val="5096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0600" y="5181600"/>
              <a:ext cx="2057400" cy="457200"/>
            </a:xfrm>
            <a:custGeom>
              <a:avLst/>
              <a:gdLst/>
              <a:ahLst/>
              <a:cxnLst/>
              <a:rect l="l" t="t" r="r" b="b"/>
              <a:pathLst>
                <a:path w="2057400" h="457200">
                  <a:moveTo>
                    <a:pt x="0" y="228600"/>
                  </a:moveTo>
                  <a:lnTo>
                    <a:pt x="411480" y="0"/>
                  </a:lnTo>
                  <a:lnTo>
                    <a:pt x="411480" y="114300"/>
                  </a:lnTo>
                  <a:lnTo>
                    <a:pt x="1645920" y="114300"/>
                  </a:lnTo>
                  <a:lnTo>
                    <a:pt x="1645920" y="0"/>
                  </a:lnTo>
                  <a:lnTo>
                    <a:pt x="2057400" y="228600"/>
                  </a:lnTo>
                  <a:lnTo>
                    <a:pt x="1645920" y="457200"/>
                  </a:lnTo>
                  <a:lnTo>
                    <a:pt x="1645920" y="342900"/>
                  </a:lnTo>
                  <a:lnTo>
                    <a:pt x="411480" y="342900"/>
                  </a:lnTo>
                  <a:lnTo>
                    <a:pt x="411480" y="457200"/>
                  </a:lnTo>
                  <a:lnTo>
                    <a:pt x="0" y="228600"/>
                  </a:lnTo>
                  <a:close/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3000" y="6172200"/>
              <a:ext cx="1905000" cy="0"/>
            </a:xfrm>
            <a:custGeom>
              <a:avLst/>
              <a:gdLst/>
              <a:ahLst/>
              <a:cxnLst/>
              <a:rect l="l" t="t" r="r" b="b"/>
              <a:pathLst>
                <a:path w="1905000">
                  <a:moveTo>
                    <a:pt x="0" y="0"/>
                  </a:moveTo>
                  <a:lnTo>
                    <a:pt x="1905000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12940" y="3213608"/>
            <a:ext cx="80772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8255</a:t>
            </a:r>
            <a:endParaRPr sz="2400" b="1" i="1" u="sng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1340" y="1308608"/>
            <a:ext cx="63246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ts val="3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A</a:t>
            </a:r>
            <a:r>
              <a:rPr sz="2400" b="1" i="1" u="sng" baseline="-20833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0  </a:t>
            </a:r>
            <a:r>
              <a:rPr sz="2400" b="1" i="1" u="sng" spc="-5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A</a:t>
            </a:r>
            <a:r>
              <a:rPr sz="2400" b="1" i="1" u="sng" baseline="-20833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936740" y="2309314"/>
            <a:ext cx="530860" cy="381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chemeClr val="tx2">
                    <a:lumMod val="50000"/>
                  </a:schemeClr>
                </a:solidFill>
                <a:latin typeface="Carlito"/>
                <a:cs typeface="Carlito"/>
              </a:rPr>
              <a:t>CS</a:t>
            </a:r>
            <a:endParaRPr sz="2400" b="1" i="1" u="sng" dirty="0">
              <a:solidFill>
                <a:schemeClr val="tx2">
                  <a:lumMod val="50000"/>
                </a:schemeClr>
              </a:solidFill>
              <a:latin typeface="Carlito"/>
              <a:cs typeface="Carli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34200" y="23622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10705" y="4008627"/>
            <a:ext cx="75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endParaRPr sz="2400" b="1" i="1" u="sng" dirty="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34200" y="40386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60540" y="4564633"/>
            <a:ext cx="60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WR</a:t>
            </a:r>
            <a:endParaRPr sz="2400" b="1" i="1" u="sng" dirty="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34200" y="4572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69740" y="3899407"/>
            <a:ext cx="46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solidFill>
                  <a:srgbClr val="FF0000"/>
                </a:solidFill>
                <a:latin typeface="Carlito"/>
                <a:cs typeface="Carlito"/>
              </a:rPr>
              <a:t>RD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8600" y="4432807"/>
            <a:ext cx="64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25" dirty="0">
                <a:solidFill>
                  <a:srgbClr val="FF0000"/>
                </a:solidFill>
                <a:latin typeface="Carlito"/>
                <a:cs typeface="Carlito"/>
              </a:rPr>
              <a:t> WR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10400" y="5118608"/>
            <a:ext cx="114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r>
              <a:rPr sz="2400" b="1" i="1" u="sng" spc="-7" baseline="-20833" dirty="0">
                <a:solidFill>
                  <a:srgbClr val="000099"/>
                </a:solidFill>
                <a:latin typeface="Carlito"/>
                <a:cs typeface="Carlito"/>
              </a:rPr>
              <a:t>0 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–</a:t>
            </a:r>
            <a:r>
              <a:rPr sz="2400" b="1" i="1" u="sng" spc="-260" dirty="0">
                <a:solidFill>
                  <a:srgbClr val="000099"/>
                </a:solidFill>
                <a:latin typeface="Carlito"/>
                <a:cs typeface="Carlito"/>
              </a:rPr>
              <a:t> 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D</a:t>
            </a:r>
            <a:r>
              <a:rPr sz="2400" b="1" i="1" u="sng" baseline="-20833" dirty="0">
                <a:solidFill>
                  <a:srgbClr val="000099"/>
                </a:solidFill>
                <a:latin typeface="Carlito"/>
                <a:cs typeface="Carlito"/>
              </a:rPr>
              <a:t>7</a:t>
            </a:r>
            <a:endParaRPr sz="2400" b="1" i="1" u="sng" baseline="-20833" dirty="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05200" y="5118608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D0D0D"/>
                </a:solidFill>
                <a:latin typeface="Carlito"/>
                <a:cs typeface="Carlito"/>
              </a:rPr>
              <a:t>D</a:t>
            </a:r>
            <a:r>
              <a:rPr sz="2400" spc="-7" baseline="-20833" dirty="0">
                <a:solidFill>
                  <a:srgbClr val="0D0D0D"/>
                </a:solidFill>
                <a:latin typeface="Carlito"/>
                <a:cs typeface="Carlito"/>
              </a:rPr>
              <a:t>0 </a:t>
            </a:r>
            <a:r>
              <a:rPr sz="2400" dirty="0">
                <a:solidFill>
                  <a:srgbClr val="0D0D0D"/>
                </a:solidFill>
                <a:latin typeface="Carlito"/>
                <a:cs typeface="Carlito"/>
              </a:rPr>
              <a:t>–</a:t>
            </a:r>
            <a:r>
              <a:rPr sz="2400" spc="-260" dirty="0">
                <a:solidFill>
                  <a:srgbClr val="0D0D0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D0D0D"/>
                </a:solidFill>
                <a:latin typeface="Carlito"/>
                <a:cs typeface="Carlito"/>
              </a:rPr>
              <a:t>D</a:t>
            </a:r>
            <a:r>
              <a:rPr sz="2400" baseline="-20833" dirty="0">
                <a:solidFill>
                  <a:srgbClr val="0D0D0D"/>
                </a:solidFill>
                <a:latin typeface="Carlito"/>
                <a:cs typeface="Carlito"/>
              </a:rPr>
              <a:t>7</a:t>
            </a:r>
            <a:endParaRPr sz="2400" baseline="-20833" dirty="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12940" y="5956808"/>
            <a:ext cx="11404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u="sng" spc="-5" dirty="0">
                <a:solidFill>
                  <a:srgbClr val="000099"/>
                </a:solidFill>
                <a:latin typeface="Carlito"/>
                <a:cs typeface="Carlito"/>
              </a:rPr>
              <a:t>R</a:t>
            </a:r>
            <a:r>
              <a:rPr sz="2400" b="1" i="1" u="sng" spc="-30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S</a:t>
            </a:r>
            <a:r>
              <a:rPr sz="2400" b="1" i="1" u="sng" spc="-5" dirty="0">
                <a:solidFill>
                  <a:srgbClr val="000099"/>
                </a:solidFill>
                <a:latin typeface="Carlito"/>
                <a:cs typeface="Carlito"/>
              </a:rPr>
              <a:t>E</a:t>
            </a:r>
            <a:r>
              <a:rPr sz="2400" b="1" i="1" u="sng" dirty="0">
                <a:solidFill>
                  <a:srgbClr val="000099"/>
                </a:solidFill>
                <a:latin typeface="Carlito"/>
                <a:cs typeface="Carlito"/>
              </a:rPr>
              <a:t>T</a:t>
            </a:r>
            <a:endParaRPr sz="2400" b="1" i="1" u="sng" dirty="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10400" y="600684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1750">
            <a:solidFill>
              <a:srgbClr val="0000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81400" y="5804408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0066"/>
                </a:solidFill>
                <a:latin typeface="Carlito"/>
                <a:cs typeface="Carlito"/>
              </a:rPr>
              <a:t>R</a:t>
            </a:r>
            <a:r>
              <a:rPr sz="2400" spc="-30" dirty="0">
                <a:solidFill>
                  <a:srgbClr val="660066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660066"/>
                </a:solidFill>
                <a:latin typeface="Carlito"/>
                <a:cs typeface="Carlito"/>
              </a:rPr>
              <a:t>S</a:t>
            </a:r>
            <a:r>
              <a:rPr sz="2400" spc="-5" dirty="0">
                <a:solidFill>
                  <a:srgbClr val="660066"/>
                </a:solidFill>
                <a:latin typeface="Carlito"/>
                <a:cs typeface="Carlito"/>
              </a:rPr>
              <a:t>E</a:t>
            </a:r>
            <a:r>
              <a:rPr sz="2400" dirty="0">
                <a:solidFill>
                  <a:srgbClr val="660066"/>
                </a:solidFill>
                <a:latin typeface="Carlito"/>
                <a:cs typeface="Carlito"/>
              </a:rPr>
              <a:t>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15585" y="5804408"/>
            <a:ext cx="131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660066"/>
                </a:solidFill>
                <a:latin typeface="Carlito"/>
                <a:cs typeface="Carlito"/>
              </a:rPr>
              <a:t>from</a:t>
            </a:r>
            <a:r>
              <a:rPr sz="2400" spc="-80" dirty="0">
                <a:solidFill>
                  <a:srgbClr val="660066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660066"/>
                </a:solidFill>
                <a:latin typeface="Carlito"/>
                <a:cs typeface="Carlito"/>
              </a:rPr>
              <a:t>8284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81400" y="5804408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1750">
            <a:solidFill>
              <a:srgbClr val="99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43400" y="1232408"/>
            <a:ext cx="1551940" cy="137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700" marR="30480" algn="r">
              <a:lnSpc>
                <a:spcPts val="3000"/>
              </a:lnSpc>
              <a:spcBef>
                <a:spcPts val="100"/>
              </a:spcBef>
            </a:pPr>
            <a:r>
              <a:rPr sz="2400" spc="-5" dirty="0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6600"/>
                </a:solidFill>
                <a:latin typeface="Carlito"/>
                <a:cs typeface="Carlito"/>
              </a:rPr>
              <a:t>1  </a:t>
            </a:r>
            <a:r>
              <a:rPr sz="2400" spc="-5" dirty="0">
                <a:solidFill>
                  <a:srgbClr val="006600"/>
                </a:solidFill>
                <a:latin typeface="Carlito"/>
                <a:cs typeface="Carlito"/>
              </a:rPr>
              <a:t>A</a:t>
            </a:r>
            <a:r>
              <a:rPr sz="2400" baseline="-20833" dirty="0">
                <a:solidFill>
                  <a:srgbClr val="006600"/>
                </a:solidFill>
                <a:latin typeface="Carlito"/>
                <a:cs typeface="Carlito"/>
              </a:rPr>
              <a:t>2</a:t>
            </a:r>
            <a:endParaRPr sz="2400" baseline="-20833" dirty="0">
              <a:latin typeface="Carlito"/>
              <a:cs typeface="Carlito"/>
            </a:endParaRPr>
          </a:p>
          <a:p>
            <a:pPr marL="38100">
              <a:lnSpc>
                <a:spcPct val="100000"/>
              </a:lnSpc>
              <a:spcBef>
                <a:spcPts val="1730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8255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CS’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464</Words>
  <Application>Microsoft Office PowerPoint</Application>
  <PresentationFormat>On-screen Show (4:3)</PresentationFormat>
  <Paragraphs>254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Uralic</vt:lpstr>
      <vt:lpstr>Calibri</vt:lpstr>
      <vt:lpstr>Carlito</vt:lpstr>
      <vt:lpstr>Palladio Uralic</vt:lpstr>
      <vt:lpstr>Office Theme</vt:lpstr>
      <vt:lpstr>PowerPoint Presentation</vt:lpstr>
      <vt:lpstr>A16-A19  BHE’</vt:lpstr>
      <vt:lpstr>MEMR MEMW</vt:lpstr>
      <vt:lpstr>PowerPoint Presentation</vt:lpstr>
      <vt:lpstr>ROM1</vt:lpstr>
      <vt:lpstr>PowerPoint Presentation</vt:lpstr>
      <vt:lpstr>8255 CS’</vt:lpstr>
      <vt:lpstr>INVALID LED</vt:lpstr>
      <vt:lpstr>8255 Interface to the processor</vt:lpstr>
      <vt:lpstr>PowerPoint Presentation</vt:lpstr>
      <vt:lpstr>MPX 4250 – Pressure Sensor</vt:lpstr>
      <vt:lpstr>PowerPoint Presentation</vt:lpstr>
      <vt:lpstr>UNIPOLAR STEPPER  MOTOR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Design Example 1</dc:title>
  <dc:creator>ABHISHEK , NIKHIL,PARTH,SAURABH AND ABHIJIT</dc:creator>
  <cp:lastModifiedBy>Abhishek Kumar</cp:lastModifiedBy>
  <cp:revision>42</cp:revision>
  <dcterms:created xsi:type="dcterms:W3CDTF">2020-04-18T15:04:17Z</dcterms:created>
  <dcterms:modified xsi:type="dcterms:W3CDTF">2020-04-19T17:18:14Z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2020-04-13T00:00:00Z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2020-04-18T00:00:00Z</vt:filetime>
  </property>
</Properties>
</file>