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heme/themeOverride7.xml" ContentType="application/vnd.openxmlformats-officedocument.themeOverride+xml"/>
  <Override PartName="/ppt/theme/themeOverride12.xml" ContentType="application/vnd.openxmlformats-officedocument.themeOverr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Override5.xml" ContentType="application/vnd.openxmlformats-officedocument.themeOverride+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heme/themeOverride15.xml" ContentType="application/vnd.openxmlformats-officedocument.themeOverr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9.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Lst>
  <p:sldSz cx="9144000" cy="6859588"/>
  <p:notesSz cx="6858000" cy="9144000"/>
  <p:embeddedFontLst>
    <p:embeddedFont>
      <p:font typeface="Rockwell"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07" autoAdjust="0"/>
  </p:normalViewPr>
  <p:slideViewPr>
    <p:cSldViewPr snapToGrid="0">
      <p:cViewPr varScale="1">
        <p:scale>
          <a:sx n="81" d="100"/>
          <a:sy n="81" d="100"/>
        </p:scale>
        <p:origin x="-1056" y="-90"/>
      </p:cViewPr>
      <p:guideLst>
        <p:guide orient="horz" pos="2161"/>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79726b29f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79726b29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7971a59e6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87971a59e6_2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7971a59e6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g87971a59e6_2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7971a59e6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87971a59e6_2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87971a59e6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87971a59e6_2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7971a59e6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g87971a59e6_2_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7971a59e6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87971a59e6_2_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7971a59e6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87971a59e6_2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7971a59e6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87971a59e6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7971a59e6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87971a59e6_2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7971a59e6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87971a59e6_2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7971a59e6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87971a59e6_2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71a59e6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71a59e6_2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7971a59e6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87971a59e6_2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7971a59e6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87971a59e6_2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7971a59e6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g87971a59e6_2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260476" y="400144"/>
            <a:ext cx="7488300" cy="50811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3"/>
          <p:cNvSpPr txBox="1">
            <a:spLocks noGrp="1"/>
          </p:cNvSpPr>
          <p:nvPr>
            <p:ph type="body" idx="1"/>
          </p:nvPr>
        </p:nvSpPr>
        <p:spPr>
          <a:xfrm>
            <a:off x="1258888" y="1197252"/>
            <a:ext cx="7488300" cy="525761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41"/>
        <p:cNvGrpSpPr/>
        <p:nvPr/>
      </p:nvGrpSpPr>
      <p:grpSpPr>
        <a:xfrm>
          <a:off x="0" y="0"/>
          <a:ext cx="0" cy="0"/>
          <a:chOff x="0" y="0"/>
          <a:chExt cx="0" cy="0"/>
        </a:xfrm>
      </p:grpSpPr>
      <p:sp>
        <p:nvSpPr>
          <p:cNvPr id="42" name="Google Shape;42;p12"/>
          <p:cNvSpPr txBox="1">
            <a:spLocks noGrp="1"/>
          </p:cNvSpPr>
          <p:nvPr>
            <p:ph type="title"/>
          </p:nvPr>
        </p:nvSpPr>
        <p:spPr>
          <a:xfrm rot="5400000">
            <a:off x="4785565" y="2491594"/>
            <a:ext cx="6054601" cy="1871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body" idx="1"/>
          </p:nvPr>
        </p:nvSpPr>
        <p:spPr>
          <a:xfrm rot="5400000">
            <a:off x="964502" y="694594"/>
            <a:ext cx="6054601" cy="54657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2314" y="4407921"/>
            <a:ext cx="7772400" cy="136231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body" idx="1"/>
          </p:nvPr>
        </p:nvSpPr>
        <p:spPr>
          <a:xfrm>
            <a:off x="722314" y="2907387"/>
            <a:ext cx="7772400" cy="150034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1260476" y="400144"/>
            <a:ext cx="7488300" cy="50811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1258887" y="1197252"/>
            <a:ext cx="3667200" cy="5257618"/>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20" name="Google Shape;20;p5"/>
          <p:cNvSpPr txBox="1">
            <a:spLocks noGrp="1"/>
          </p:cNvSpPr>
          <p:nvPr>
            <p:ph type="body" idx="2"/>
          </p:nvPr>
        </p:nvSpPr>
        <p:spPr>
          <a:xfrm>
            <a:off x="5078413" y="1197252"/>
            <a:ext cx="3668700" cy="5257618"/>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274702"/>
            <a:ext cx="8229600" cy="11434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457200" y="1535468"/>
            <a:ext cx="4040100" cy="639748"/>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24" name="Google Shape;24;p6"/>
          <p:cNvSpPr txBox="1">
            <a:spLocks noGrp="1"/>
          </p:cNvSpPr>
          <p:nvPr>
            <p:ph type="body" idx="2"/>
          </p:nvPr>
        </p:nvSpPr>
        <p:spPr>
          <a:xfrm>
            <a:off x="457200" y="2175379"/>
            <a:ext cx="4040100" cy="3952115"/>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25" name="Google Shape;25;p6"/>
          <p:cNvSpPr txBox="1">
            <a:spLocks noGrp="1"/>
          </p:cNvSpPr>
          <p:nvPr>
            <p:ph type="body" idx="3"/>
          </p:nvPr>
        </p:nvSpPr>
        <p:spPr>
          <a:xfrm>
            <a:off x="4645025" y="1535468"/>
            <a:ext cx="4041900" cy="639748"/>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26" name="Google Shape;26;p6"/>
          <p:cNvSpPr txBox="1">
            <a:spLocks noGrp="1"/>
          </p:cNvSpPr>
          <p:nvPr>
            <p:ph type="body" idx="4"/>
          </p:nvPr>
        </p:nvSpPr>
        <p:spPr>
          <a:xfrm>
            <a:off x="4645025" y="2175379"/>
            <a:ext cx="4041900" cy="3952115"/>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1260476" y="400144"/>
            <a:ext cx="7488300" cy="50811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2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457201" y="273114"/>
            <a:ext cx="3008400" cy="116226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body" idx="1"/>
          </p:nvPr>
        </p:nvSpPr>
        <p:spPr>
          <a:xfrm>
            <a:off x="3575051" y="273115"/>
            <a:ext cx="5111700" cy="585455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3" name="Google Shape;33;p9"/>
          <p:cNvSpPr txBox="1">
            <a:spLocks noGrp="1"/>
          </p:cNvSpPr>
          <p:nvPr>
            <p:ph type="body" idx="2"/>
          </p:nvPr>
        </p:nvSpPr>
        <p:spPr>
          <a:xfrm>
            <a:off x="457201" y="1435432"/>
            <a:ext cx="3008400" cy="469228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1792288" y="4801712"/>
            <a:ext cx="5486400" cy="56693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a:spLocks noGrp="1"/>
          </p:cNvSpPr>
          <p:nvPr>
            <p:ph type="pic" idx="2"/>
          </p:nvPr>
        </p:nvSpPr>
        <p:spPr>
          <a:xfrm>
            <a:off x="1792288" y="612917"/>
            <a:ext cx="5486400" cy="4115753"/>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7" name="Google Shape;37;p10"/>
          <p:cNvSpPr txBox="1">
            <a:spLocks noGrp="1"/>
          </p:cNvSpPr>
          <p:nvPr>
            <p:ph type="body" idx="1"/>
          </p:nvPr>
        </p:nvSpPr>
        <p:spPr>
          <a:xfrm>
            <a:off x="1792288" y="5368582"/>
            <a:ext cx="5486400" cy="80498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1260476" y="400144"/>
            <a:ext cx="7488300" cy="50811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1"/>
          <p:cNvSpPr txBox="1">
            <a:spLocks noGrp="1"/>
          </p:cNvSpPr>
          <p:nvPr>
            <p:ph type="body" idx="1"/>
          </p:nvPr>
        </p:nvSpPr>
        <p:spPr>
          <a:xfrm rot="5400000">
            <a:off x="2374168" y="81911"/>
            <a:ext cx="5257618" cy="74883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60476" y="400144"/>
            <a:ext cx="7488300" cy="50811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3600" b="1"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3600" b="1"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3600" b="1"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3600" b="1"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600" b="1"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600" b="1"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600" b="1"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600" b="1" i="0" u="none" strike="noStrike" cap="none">
                <a:solidFill>
                  <a:schemeClr val="lt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1258888" y="1197252"/>
            <a:ext cx="7488300" cy="5257618"/>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1"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10.xml"/><Relationship Id="rId5" Type="http://schemas.openxmlformats.org/officeDocument/2006/relationships/image" Target="../media/image12.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11.xml"/><Relationship Id="rId5" Type="http://schemas.openxmlformats.org/officeDocument/2006/relationships/image" Target="../media/image13.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12.xml"/><Relationship Id="rId5" Type="http://schemas.openxmlformats.org/officeDocument/2006/relationships/image" Target="../media/image14.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hemeOverride" Target="../theme/themeOverride1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hemeOverride" Target="../theme/themeOverride14.xml"/><Relationship Id="rId5" Type="http://schemas.openxmlformats.org/officeDocument/2006/relationships/image" Target="../media/image1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hemeOverride" Target="../theme/themeOverride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2.xml"/><Relationship Id="rId7"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2.xml"/><Relationship Id="rId6" Type="http://schemas.openxmlformats.org/officeDocument/2006/relationships/image" Target="../media/image7.jpeg"/><Relationship Id="rId5" Type="http://schemas.openxmlformats.org/officeDocument/2006/relationships/image" Target="../media/image8.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4.xml"/><Relationship Id="rId6" Type="http://schemas.openxmlformats.org/officeDocument/2006/relationships/image" Target="../media/image9.jpeg"/><Relationship Id="rId5" Type="http://schemas.openxmlformats.org/officeDocument/2006/relationships/image" Target="../media/image5.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6.xml"/><Relationship Id="rId6" Type="http://schemas.openxmlformats.org/officeDocument/2006/relationships/image" Target="../media/image10.jpeg"/><Relationship Id="rId5" Type="http://schemas.openxmlformats.org/officeDocument/2006/relationships/image" Target="../media/image6.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8.xml"/><Relationship Id="rId5" Type="http://schemas.openxmlformats.org/officeDocument/2006/relationships/image" Target="../media/image1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Google Shape;163;p26"/>
          <p:cNvSpPr/>
          <p:nvPr/>
        </p:nvSpPr>
        <p:spPr>
          <a:xfrm>
            <a:off x="357008" y="1393430"/>
            <a:ext cx="6686400" cy="9234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5400" b="1" i="0" u="none" strike="noStrike" cap="none" dirty="0">
                <a:solidFill>
                  <a:srgbClr val="FF9900"/>
                </a:solidFill>
                <a:latin typeface="Rockwell"/>
                <a:ea typeface="Rockwell"/>
                <a:cs typeface="Rockwell"/>
                <a:sym typeface="Rockwell"/>
              </a:rPr>
              <a:t>TECHNOLOGIES</a:t>
            </a:r>
            <a:endParaRPr sz="5400" b="1" i="0" u="none" strike="noStrike" cap="none">
              <a:solidFill>
                <a:srgbClr val="FF9900"/>
              </a:solidFill>
              <a:latin typeface="Rockwell"/>
              <a:ea typeface="Rockwell"/>
              <a:cs typeface="Rockwell"/>
              <a:sym typeface="Rockwell"/>
            </a:endParaRPr>
          </a:p>
        </p:txBody>
      </p:sp>
      <p:sp>
        <p:nvSpPr>
          <p:cNvPr id="164" name="Google Shape;164;p26"/>
          <p:cNvSpPr/>
          <p:nvPr/>
        </p:nvSpPr>
        <p:spPr>
          <a:xfrm>
            <a:off x="1642896" y="2965430"/>
            <a:ext cx="1170601" cy="9234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5400" b="1" i="0" u="none" strike="noStrike" cap="none" dirty="0">
                <a:solidFill>
                  <a:srgbClr val="FFFFFF"/>
                </a:solidFill>
                <a:latin typeface="Rockwell"/>
                <a:ea typeface="Rockwell"/>
                <a:cs typeface="Rockwell"/>
                <a:sym typeface="Rockwell"/>
              </a:rPr>
              <a:t>IN</a:t>
            </a:r>
            <a:endParaRPr sz="5400" b="1" i="0" u="none" strike="noStrike" cap="none">
              <a:solidFill>
                <a:srgbClr val="FFFFFF"/>
              </a:solidFill>
              <a:latin typeface="Rockwell"/>
              <a:ea typeface="Rockwell"/>
              <a:cs typeface="Rockwell"/>
              <a:sym typeface="Rockwell"/>
            </a:endParaRPr>
          </a:p>
        </p:txBody>
      </p:sp>
      <p:sp>
        <p:nvSpPr>
          <p:cNvPr id="165" name="Google Shape;165;p26"/>
          <p:cNvSpPr/>
          <p:nvPr/>
        </p:nvSpPr>
        <p:spPr>
          <a:xfrm>
            <a:off x="143695" y="4394518"/>
            <a:ext cx="9000300" cy="9234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5400" b="1" i="0" u="none" strike="noStrike" cap="none" dirty="0">
                <a:solidFill>
                  <a:srgbClr val="00FF00"/>
                </a:solidFill>
                <a:latin typeface="Rockwell"/>
                <a:ea typeface="Rockwell"/>
                <a:cs typeface="Rockwell"/>
                <a:sym typeface="Rockwell"/>
              </a:rPr>
              <a:t>SURGICAL LIGHTING</a:t>
            </a:r>
            <a:endParaRPr sz="5400" b="1" i="0" u="none" strike="noStrike" cap="none">
              <a:solidFill>
                <a:srgbClr val="00FF00"/>
              </a:solidFill>
              <a:latin typeface="Rockwell"/>
              <a:ea typeface="Rockwell"/>
              <a:cs typeface="Rockwell"/>
              <a:sym typeface="Rockwe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animScale>
                                      <p:cBhvr>
                                        <p:cTn id="7" dur="1000" decel="50000" fill="hold">
                                          <p:stCondLst>
                                            <p:cond delay="0"/>
                                          </p:stCondLst>
                                        </p:cTn>
                                        <p:tgtEl>
                                          <p:spTgt spid="1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63"/>
                                        </p:tgtEl>
                                        <p:attrNameLst>
                                          <p:attrName>ppt_x</p:attrName>
                                          <p:attrName>ppt_y</p:attrName>
                                        </p:attrNameLst>
                                      </p:cBhvr>
                                    </p:animMotion>
                                    <p:animEffect transition="in" filter="fade">
                                      <p:cBhvr>
                                        <p:cTn id="9" dur="1000"/>
                                        <p:tgtEl>
                                          <p:spTgt spid="163"/>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164"/>
                                        </p:tgtEl>
                                        <p:attrNameLst>
                                          <p:attrName>style.visibility</p:attrName>
                                        </p:attrNameLst>
                                      </p:cBhvr>
                                      <p:to>
                                        <p:strVal val="visible"/>
                                      </p:to>
                                    </p:set>
                                    <p:animScale>
                                      <p:cBhvr>
                                        <p:cTn id="14" dur="1000" decel="50000" fill="hold">
                                          <p:stCondLst>
                                            <p:cond delay="0"/>
                                          </p:stCondLst>
                                        </p:cTn>
                                        <p:tgtEl>
                                          <p:spTgt spid="1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164"/>
                                        </p:tgtEl>
                                        <p:attrNameLst>
                                          <p:attrName>ppt_x</p:attrName>
                                          <p:attrName>ppt_y</p:attrName>
                                        </p:attrNameLst>
                                      </p:cBhvr>
                                    </p:animMotion>
                                    <p:animEffect transition="in" filter="fade">
                                      <p:cBhvr>
                                        <p:cTn id="16" dur="1000"/>
                                        <p:tgtEl>
                                          <p:spTgt spid="164"/>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165"/>
                                        </p:tgtEl>
                                        <p:attrNameLst>
                                          <p:attrName>style.visibility</p:attrName>
                                        </p:attrNameLst>
                                      </p:cBhvr>
                                      <p:to>
                                        <p:strVal val="visible"/>
                                      </p:to>
                                    </p:set>
                                    <p:animScale>
                                      <p:cBhvr>
                                        <p:cTn id="21" dur="1000" decel="50000" fill="hold">
                                          <p:stCondLst>
                                            <p:cond delay="0"/>
                                          </p:stCondLst>
                                        </p:cTn>
                                        <p:tgtEl>
                                          <p:spTgt spid="16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165"/>
                                        </p:tgtEl>
                                        <p:attrNameLst>
                                          <p:attrName>ppt_x</p:attrName>
                                          <p:attrName>ppt_y</p:attrName>
                                        </p:attrNameLst>
                                      </p:cBhvr>
                                    </p:animMotion>
                                    <p:animEffect transition="in" filter="fade">
                                      <p:cBhvr>
                                        <p:cTn id="23"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4" grpId="0"/>
      <p:bldP spid="16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32"/>
        <p:cNvGrpSpPr/>
        <p:nvPr/>
      </p:nvGrpSpPr>
      <p:grpSpPr>
        <a:xfrm>
          <a:off x="0" y="0"/>
          <a:ext cx="0" cy="0"/>
          <a:chOff x="0" y="0"/>
          <a:chExt cx="0" cy="0"/>
        </a:xfrm>
      </p:grpSpPr>
      <p:sp>
        <p:nvSpPr>
          <p:cNvPr id="233" name="Google Shape;233;p35"/>
          <p:cNvSpPr/>
          <p:nvPr/>
        </p:nvSpPr>
        <p:spPr>
          <a:xfrm>
            <a:off x="581405" y="201940"/>
            <a:ext cx="9026700" cy="9234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5400" b="1" cap="none" dirty="0">
                <a:solidFill>
                  <a:schemeClr val="lt1"/>
                </a:solidFill>
                <a:latin typeface="Rockwell"/>
                <a:ea typeface="Rockwell"/>
                <a:cs typeface="Rockwell"/>
                <a:sym typeface="Rockwell"/>
              </a:rPr>
              <a:t>LIGHTING METHODS</a:t>
            </a:r>
            <a:endParaRPr sz="5400" b="1" cap="none">
              <a:solidFill>
                <a:schemeClr val="lt1"/>
              </a:solidFill>
              <a:latin typeface="Rockwell"/>
              <a:ea typeface="Rockwell"/>
              <a:cs typeface="Rockwell"/>
              <a:sym typeface="Rockwell"/>
            </a:endParaRPr>
          </a:p>
        </p:txBody>
      </p:sp>
      <p:sp>
        <p:nvSpPr>
          <p:cNvPr id="234" name="Google Shape;234;p35"/>
          <p:cNvSpPr txBox="1"/>
          <p:nvPr/>
        </p:nvSpPr>
        <p:spPr>
          <a:xfrm>
            <a:off x="428599" y="2000707"/>
            <a:ext cx="8286809" cy="304769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dirty="0">
                <a:solidFill>
                  <a:schemeClr val="dk1"/>
                </a:solidFill>
                <a:latin typeface="Arial"/>
                <a:ea typeface="Arial"/>
                <a:cs typeface="Arial"/>
                <a:sym typeface="Arial"/>
              </a:rPr>
              <a:t>Quality lighting is critical for every operating room, and the method of light varies depending on staff needs. Three of the most prevalent methods are</a:t>
            </a:r>
            <a:r>
              <a:rPr lang="en" sz="2400" dirty="0" smtClean="0">
                <a:solidFill>
                  <a:schemeClr val="dk1"/>
                </a:solidFill>
                <a:latin typeface="Arial"/>
                <a:ea typeface="Arial"/>
                <a:cs typeface="Arial"/>
                <a:sym typeface="Arial"/>
              </a:rPr>
              <a:t>:</a:t>
            </a:r>
          </a:p>
          <a:p>
            <a:pPr marL="0" marR="0" lvl="0" indent="0" algn="l" rtl="0">
              <a:spcBef>
                <a:spcPts val="0"/>
              </a:spcBef>
              <a:spcAft>
                <a:spcPts val="0"/>
              </a:spcAft>
              <a:buNone/>
            </a:pPr>
            <a:endParaRPr lang="en" sz="2400" dirty="0" smtClean="0">
              <a:solidFill>
                <a:schemeClr val="dk1"/>
              </a:solidFill>
              <a:latin typeface="Arial"/>
              <a:ea typeface="Arial"/>
              <a:cs typeface="Arial"/>
              <a:sym typeface="Arial"/>
            </a:endParaRPr>
          </a:p>
          <a:p>
            <a:pPr marL="0" marR="0" lvl="0" indent="0" algn="l" rtl="0">
              <a:spcBef>
                <a:spcPts val="0"/>
              </a:spcBef>
              <a:spcAft>
                <a:spcPts val="0"/>
              </a:spcAft>
              <a:buNone/>
            </a:pPr>
            <a:endParaRPr/>
          </a:p>
          <a:p>
            <a:pPr marL="342900" lvl="6" indent="-342900">
              <a:buClr>
                <a:schemeClr val="dk1"/>
              </a:buClr>
              <a:buSzPts val="2400"/>
              <a:buFont typeface="Arial"/>
              <a:buAutoNum type="arabicPeriod"/>
            </a:pPr>
            <a:r>
              <a:rPr lang="en" sz="2400" dirty="0" smtClean="0">
                <a:solidFill>
                  <a:schemeClr val="dk1"/>
                </a:solidFill>
                <a:latin typeface="Arial"/>
                <a:ea typeface="Arial"/>
                <a:cs typeface="Arial"/>
                <a:sym typeface="Arial"/>
              </a:rPr>
              <a:t> 	Overhead/operating </a:t>
            </a:r>
            <a:r>
              <a:rPr lang="en" sz="2400" dirty="0">
                <a:solidFill>
                  <a:schemeClr val="dk1"/>
                </a:solidFill>
                <a:latin typeface="Arial"/>
                <a:ea typeface="Arial"/>
                <a:cs typeface="Arial"/>
                <a:sym typeface="Arial"/>
              </a:rPr>
              <a:t>lights</a:t>
            </a:r>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400"/>
            </a:pPr>
            <a:r>
              <a:rPr lang="en" sz="2400" dirty="0" smtClean="0">
                <a:solidFill>
                  <a:schemeClr val="dk1"/>
                </a:solidFill>
                <a:latin typeface="Arial"/>
                <a:ea typeface="Arial"/>
                <a:cs typeface="Arial"/>
                <a:sym typeface="Arial"/>
              </a:rPr>
              <a:t>2.		Headlamps/illuminated </a:t>
            </a:r>
            <a:r>
              <a:rPr lang="en" sz="2400" dirty="0">
                <a:solidFill>
                  <a:schemeClr val="dk1"/>
                </a:solidFill>
                <a:latin typeface="Arial"/>
                <a:ea typeface="Arial"/>
                <a:cs typeface="Arial"/>
                <a:sym typeface="Arial"/>
              </a:rPr>
              <a:t>loupes</a:t>
            </a:r>
            <a:endParaRPr/>
          </a:p>
          <a:p>
            <a:pPr marL="342900" marR="0" lvl="0" indent="-342900" algn="l" rtl="0">
              <a:spcBef>
                <a:spcPts val="0"/>
              </a:spcBef>
              <a:spcAft>
                <a:spcPts val="0"/>
              </a:spcAft>
              <a:buClr>
                <a:schemeClr val="dk1"/>
              </a:buClr>
              <a:buSzPts val="2400"/>
            </a:pPr>
            <a:endParaRPr lang="en" sz="2400" dirty="0">
              <a:solidFill>
                <a:schemeClr val="dk1"/>
              </a:solidFill>
            </a:endParaRPr>
          </a:p>
          <a:p>
            <a:pPr marL="342900" marR="0" lvl="0" indent="-342900" algn="l" rtl="0">
              <a:spcBef>
                <a:spcPts val="0"/>
              </a:spcBef>
              <a:spcAft>
                <a:spcPts val="0"/>
              </a:spcAft>
              <a:buClr>
                <a:schemeClr val="dk1"/>
              </a:buClr>
              <a:buSzPts val="2400"/>
            </a:pPr>
            <a:r>
              <a:rPr lang="en" sz="2400" dirty="0" smtClean="0">
                <a:solidFill>
                  <a:schemeClr val="dk1"/>
                </a:solidFill>
                <a:latin typeface="Arial"/>
                <a:ea typeface="Arial"/>
                <a:cs typeface="Arial"/>
                <a:sym typeface="Arial"/>
              </a:rPr>
              <a:t>3. 		In-cavity </a:t>
            </a:r>
            <a:r>
              <a:rPr lang="en" sz="2400" dirty="0">
                <a:solidFill>
                  <a:schemeClr val="dk1"/>
                </a:solidFill>
                <a:latin typeface="Arial"/>
                <a:ea typeface="Arial"/>
                <a:cs typeface="Arial"/>
                <a:sym typeface="Arial"/>
              </a:rPr>
              <a:t>lighting</a:t>
            </a:r>
            <a:endParaRPr sz="2400">
              <a:solidFill>
                <a:schemeClr val="dk1"/>
              </a:solidFill>
              <a:latin typeface="Arial"/>
              <a:ea typeface="Arial"/>
              <a:cs typeface="Arial"/>
              <a:sym typeface="Arial"/>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38"/>
        <p:cNvGrpSpPr/>
        <p:nvPr/>
      </p:nvGrpSpPr>
      <p:grpSpPr>
        <a:xfrm>
          <a:off x="0" y="0"/>
          <a:ext cx="0" cy="0"/>
          <a:chOff x="0" y="0"/>
          <a:chExt cx="0" cy="0"/>
        </a:xfrm>
      </p:grpSpPr>
      <p:pic>
        <p:nvPicPr>
          <p:cNvPr id="239" name="Google Shape;239;p36" descr="Overhead Surgical Lights at Best Price in Panchkula, Haryana ..."/>
          <p:cNvPicPr preferRelativeResize="0"/>
          <p:nvPr/>
        </p:nvPicPr>
        <p:blipFill rotWithShape="1">
          <a:blip r:embed="rId5">
            <a:alphaModFix/>
          </a:blip>
          <a:srcRect/>
          <a:stretch/>
        </p:blipFill>
        <p:spPr>
          <a:xfrm>
            <a:off x="428595" y="1659988"/>
            <a:ext cx="4298150" cy="4337379"/>
          </a:xfrm>
          <a:prstGeom prst="rect">
            <a:avLst/>
          </a:prstGeom>
          <a:noFill/>
          <a:ln>
            <a:solidFill>
              <a:schemeClr val="tx1"/>
            </a:solidFill>
          </a:ln>
        </p:spPr>
      </p:pic>
      <p:sp>
        <p:nvSpPr>
          <p:cNvPr id="240" name="Google Shape;240;p36"/>
          <p:cNvSpPr txBox="1"/>
          <p:nvPr/>
        </p:nvSpPr>
        <p:spPr>
          <a:xfrm>
            <a:off x="5134708" y="1716258"/>
            <a:ext cx="3798277" cy="43891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dirty="0">
                <a:solidFill>
                  <a:schemeClr val="bg2"/>
                </a:solidFill>
                <a:latin typeface="Arial"/>
                <a:ea typeface="Arial"/>
                <a:cs typeface="Arial"/>
                <a:sym typeface="Arial"/>
              </a:rPr>
              <a:t>Overhead lights are usually either LED or incandescent. The lighting fixture can be mounted on a ceiling or wall and have handles that allow the surgeon to adjust the lighting as they see fit. It is also adjustable to help prevent glare.</a:t>
            </a:r>
            <a:endParaRPr sz="2400">
              <a:solidFill>
                <a:schemeClr val="bg2"/>
              </a:solidFill>
            </a:endParaRPr>
          </a:p>
        </p:txBody>
      </p:sp>
      <p:sp>
        <p:nvSpPr>
          <p:cNvPr id="241" name="Google Shape;241;p36"/>
          <p:cNvSpPr/>
          <p:nvPr/>
        </p:nvSpPr>
        <p:spPr>
          <a:xfrm>
            <a:off x="583839" y="168812"/>
            <a:ext cx="8342100" cy="9234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5400" b="1" cap="none" dirty="0">
                <a:solidFill>
                  <a:srgbClr val="FFFFFF"/>
                </a:solidFill>
                <a:latin typeface="Rockwell"/>
                <a:ea typeface="Rockwell"/>
                <a:cs typeface="Rockwell"/>
                <a:sym typeface="Rockwell"/>
              </a:rPr>
              <a:t>OVERHEAD LIGHTS</a:t>
            </a:r>
            <a:endParaRPr sz="5400" b="1" cap="none">
              <a:solidFill>
                <a:srgbClr val="FFFFFF"/>
              </a:solidFill>
              <a:latin typeface="Rockwell"/>
              <a:ea typeface="Rockwell"/>
              <a:cs typeface="Rockwell"/>
              <a:sym typeface="Rockwell"/>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45"/>
        <p:cNvGrpSpPr/>
        <p:nvPr/>
      </p:nvGrpSpPr>
      <p:grpSpPr>
        <a:xfrm>
          <a:off x="0" y="0"/>
          <a:ext cx="0" cy="0"/>
          <a:chOff x="0" y="0"/>
          <a:chExt cx="0" cy="0"/>
        </a:xfrm>
      </p:grpSpPr>
      <p:pic>
        <p:nvPicPr>
          <p:cNvPr id="246" name="Google Shape;246;p37" descr="5W LED Dental Surgical Headlight Medical Headlamp KD-202A-6 High ..."/>
          <p:cNvPicPr preferRelativeResize="0"/>
          <p:nvPr/>
        </p:nvPicPr>
        <p:blipFill rotWithShape="1">
          <a:blip r:embed="rId5">
            <a:alphaModFix/>
          </a:blip>
          <a:srcRect/>
          <a:stretch/>
        </p:blipFill>
        <p:spPr>
          <a:xfrm>
            <a:off x="295424" y="1480199"/>
            <a:ext cx="4179099" cy="4650324"/>
          </a:xfrm>
          <a:prstGeom prst="rect">
            <a:avLst/>
          </a:prstGeom>
          <a:noFill/>
          <a:ln>
            <a:solidFill>
              <a:schemeClr val="tx1"/>
            </a:solidFill>
          </a:ln>
        </p:spPr>
      </p:pic>
      <p:sp>
        <p:nvSpPr>
          <p:cNvPr id="247" name="Google Shape;247;p37"/>
          <p:cNvSpPr txBox="1"/>
          <p:nvPr/>
        </p:nvSpPr>
        <p:spPr>
          <a:xfrm>
            <a:off x="5362217" y="1496499"/>
            <a:ext cx="3373820" cy="46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dirty="0">
                <a:solidFill>
                  <a:schemeClr val="bg2"/>
                </a:solidFill>
                <a:latin typeface="Arial"/>
                <a:ea typeface="Arial"/>
                <a:cs typeface="Arial"/>
                <a:sym typeface="Arial"/>
              </a:rPr>
              <a:t>Headlamps can offer brightness, dependability and comfort for surgeons. The lights are wearable and allow light to follow the attention of the surgeon. Headlamps help create mobility for the surgeon and shadow -free illumination.</a:t>
            </a:r>
            <a:endParaRPr sz="2400">
              <a:solidFill>
                <a:schemeClr val="bg2"/>
              </a:solidFill>
            </a:endParaRPr>
          </a:p>
        </p:txBody>
      </p:sp>
      <p:sp>
        <p:nvSpPr>
          <p:cNvPr id="248" name="Google Shape;248;p37"/>
          <p:cNvSpPr/>
          <p:nvPr/>
        </p:nvSpPr>
        <p:spPr>
          <a:xfrm>
            <a:off x="1149387" y="182879"/>
            <a:ext cx="5777401" cy="9234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5400" b="1" cap="none" dirty="0">
                <a:solidFill>
                  <a:schemeClr val="lt1"/>
                </a:solidFill>
                <a:latin typeface="Rockwell"/>
                <a:ea typeface="Rockwell"/>
                <a:cs typeface="Rockwell"/>
                <a:sym typeface="Rockwell"/>
              </a:rPr>
              <a:t>HEAD LAMPS</a:t>
            </a:r>
            <a:endParaRPr sz="5400" b="1" cap="none">
              <a:solidFill>
                <a:schemeClr val="lt1"/>
              </a:solidFill>
              <a:latin typeface="Rockwell"/>
              <a:ea typeface="Rockwell"/>
              <a:cs typeface="Rockwell"/>
              <a:sym typeface="Rockwell"/>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52"/>
        <p:cNvGrpSpPr/>
        <p:nvPr/>
      </p:nvGrpSpPr>
      <p:grpSpPr>
        <a:xfrm>
          <a:off x="0" y="0"/>
          <a:ext cx="0" cy="0"/>
          <a:chOff x="0" y="0"/>
          <a:chExt cx="0" cy="0"/>
        </a:xfrm>
      </p:grpSpPr>
      <p:pic>
        <p:nvPicPr>
          <p:cNvPr id="253" name="Google Shape;253;p38" descr="Why LED Surgical Light is Critical to OR's | AMIS MEDICAL"/>
          <p:cNvPicPr preferRelativeResize="0"/>
          <p:nvPr/>
        </p:nvPicPr>
        <p:blipFill rotWithShape="1">
          <a:blip r:embed="rId5">
            <a:alphaModFix/>
          </a:blip>
          <a:srcRect/>
          <a:stretch/>
        </p:blipFill>
        <p:spPr>
          <a:xfrm>
            <a:off x="500035" y="1714888"/>
            <a:ext cx="5715001" cy="3334522"/>
          </a:xfrm>
          <a:prstGeom prst="rect">
            <a:avLst/>
          </a:prstGeom>
          <a:noFill/>
          <a:ln>
            <a:noFill/>
          </a:ln>
        </p:spPr>
      </p:pic>
      <p:sp>
        <p:nvSpPr>
          <p:cNvPr id="254" name="Google Shape;254;p38"/>
          <p:cNvSpPr/>
          <p:nvPr/>
        </p:nvSpPr>
        <p:spPr>
          <a:xfrm>
            <a:off x="654241" y="182870"/>
            <a:ext cx="9144000" cy="9234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5400" b="1" cap="none" dirty="0">
                <a:solidFill>
                  <a:srgbClr val="FFFFFF"/>
                </a:solidFill>
                <a:latin typeface="Rockwell"/>
                <a:ea typeface="Rockwell"/>
                <a:cs typeface="Rockwell"/>
                <a:sym typeface="Rockwell"/>
              </a:rPr>
              <a:t>IN CAVITY LIGHTING</a:t>
            </a:r>
            <a:endParaRPr sz="5400" b="1" cap="none">
              <a:solidFill>
                <a:srgbClr val="FFFFFF"/>
              </a:solidFill>
              <a:latin typeface="Rockwell"/>
              <a:ea typeface="Rockwell"/>
              <a:cs typeface="Rockwell"/>
              <a:sym typeface="Rockwell"/>
            </a:endParaRPr>
          </a:p>
        </p:txBody>
      </p:sp>
      <p:sp>
        <p:nvSpPr>
          <p:cNvPr id="255" name="Google Shape;255;p38"/>
          <p:cNvSpPr txBox="1"/>
          <p:nvPr/>
        </p:nvSpPr>
        <p:spPr>
          <a:xfrm>
            <a:off x="0" y="5287614"/>
            <a:ext cx="9144000" cy="120060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dirty="0">
                <a:solidFill>
                  <a:schemeClr val="bg2"/>
                </a:solidFill>
                <a:latin typeface="+mn-lt"/>
                <a:ea typeface="Arial"/>
                <a:cs typeface="Arial"/>
                <a:sym typeface="Arial"/>
              </a:rPr>
              <a:t>In-cavity lighting allows for lighting </a:t>
            </a:r>
            <a:r>
              <a:rPr lang="en" sz="1800" i="1" dirty="0">
                <a:solidFill>
                  <a:schemeClr val="bg2"/>
                </a:solidFill>
                <a:latin typeface="+mn-lt"/>
                <a:ea typeface="Arial"/>
                <a:cs typeface="Arial"/>
                <a:sym typeface="Arial"/>
              </a:rPr>
              <a:t>deep</a:t>
            </a:r>
            <a:r>
              <a:rPr lang="en" sz="1800" dirty="0">
                <a:solidFill>
                  <a:schemeClr val="bg2"/>
                </a:solidFill>
                <a:latin typeface="+mn-lt"/>
                <a:ea typeface="Arial"/>
                <a:cs typeface="Arial"/>
                <a:sym typeface="Arial"/>
              </a:rPr>
              <a:t> inside surgical cavities. If current overhead and headlamp lighting are not adequate, in-cavity lighting is a viable option.</a:t>
            </a:r>
            <a:endParaRPr>
              <a:solidFill>
                <a:schemeClr val="bg2"/>
              </a:solidFill>
              <a:latin typeface="+mn-lt"/>
            </a:endParaRPr>
          </a:p>
          <a:p>
            <a:pPr marL="0" marR="0" lvl="0" indent="0" algn="l" rtl="0">
              <a:spcBef>
                <a:spcPts val="0"/>
              </a:spcBef>
              <a:spcAft>
                <a:spcPts val="0"/>
              </a:spcAft>
              <a:buNone/>
            </a:pPr>
            <a:r>
              <a:rPr lang="en" sz="1800" dirty="0">
                <a:solidFill>
                  <a:schemeClr val="bg2"/>
                </a:solidFill>
                <a:latin typeface="+mn-lt"/>
                <a:ea typeface="Arial"/>
                <a:cs typeface="Arial"/>
                <a:sym typeface="Arial"/>
              </a:rPr>
              <a:t>With this type of light, the light source is typically outside of the sterile field, meaning it can be a fixed light on its own or connected to a surgical retractor or instrument.</a:t>
            </a:r>
            <a:endParaRPr sz="1800">
              <a:solidFill>
                <a:schemeClr val="bg2"/>
              </a:solidFill>
              <a:latin typeface="+mn-lt"/>
              <a:ea typeface="Arial"/>
              <a:cs typeface="Arial"/>
              <a:sym typeface="Arial"/>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59"/>
        <p:cNvGrpSpPr/>
        <p:nvPr/>
      </p:nvGrpSpPr>
      <p:grpSpPr>
        <a:xfrm>
          <a:off x="0" y="0"/>
          <a:ext cx="0" cy="0"/>
          <a:chOff x="0" y="0"/>
          <a:chExt cx="0" cy="0"/>
        </a:xfrm>
      </p:grpSpPr>
      <p:sp>
        <p:nvSpPr>
          <p:cNvPr id="260" name="Google Shape;260;p39"/>
          <p:cNvSpPr/>
          <p:nvPr/>
        </p:nvSpPr>
        <p:spPr>
          <a:xfrm>
            <a:off x="1227391" y="196948"/>
            <a:ext cx="6261600" cy="9234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5400" b="1" dirty="0">
                <a:solidFill>
                  <a:srgbClr val="FFFFFF"/>
                </a:solidFill>
                <a:latin typeface="Rockwell"/>
                <a:ea typeface="Rockwell"/>
                <a:cs typeface="Rockwell"/>
                <a:sym typeface="Rockwell"/>
              </a:rPr>
              <a:t>TERMINOLOGY</a:t>
            </a:r>
            <a:endParaRPr sz="5400" b="1">
              <a:solidFill>
                <a:srgbClr val="FFFFFF"/>
              </a:solidFill>
              <a:latin typeface="Rockwell"/>
              <a:ea typeface="Rockwell"/>
              <a:cs typeface="Rockwell"/>
              <a:sym typeface="Rockwell"/>
            </a:endParaRPr>
          </a:p>
        </p:txBody>
      </p:sp>
      <p:sp>
        <p:nvSpPr>
          <p:cNvPr id="261" name="Google Shape;261;p39"/>
          <p:cNvSpPr/>
          <p:nvPr/>
        </p:nvSpPr>
        <p:spPr>
          <a:xfrm>
            <a:off x="571473" y="2572339"/>
            <a:ext cx="571504" cy="357272"/>
          </a:xfrm>
          <a:prstGeom prst="rightArrow">
            <a:avLst>
              <a:gd name="adj1" fmla="val 50000"/>
              <a:gd name="adj2" fmla="val 50000"/>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FF0000"/>
              </a:solidFill>
              <a:latin typeface="Arial"/>
              <a:ea typeface="Arial"/>
              <a:cs typeface="Arial"/>
              <a:sym typeface="Arial"/>
            </a:endParaRPr>
          </a:p>
        </p:txBody>
      </p:sp>
      <p:sp>
        <p:nvSpPr>
          <p:cNvPr id="262" name="Google Shape;262;p39"/>
          <p:cNvSpPr txBox="1"/>
          <p:nvPr/>
        </p:nvSpPr>
        <p:spPr>
          <a:xfrm>
            <a:off x="1214418" y="2572342"/>
            <a:ext cx="646331" cy="3694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Arial"/>
                <a:ea typeface="Arial"/>
                <a:cs typeface="Arial"/>
                <a:sym typeface="Arial"/>
              </a:rPr>
              <a:t>LUX</a:t>
            </a:r>
            <a:endParaRPr sz="1800" b="1">
              <a:solidFill>
                <a:schemeClr val="dk1"/>
              </a:solidFill>
              <a:latin typeface="Arial"/>
              <a:ea typeface="Arial"/>
              <a:cs typeface="Arial"/>
              <a:sym typeface="Arial"/>
            </a:endParaRPr>
          </a:p>
        </p:txBody>
      </p:sp>
      <p:sp>
        <p:nvSpPr>
          <p:cNvPr id="263" name="Google Shape;263;p39"/>
          <p:cNvSpPr/>
          <p:nvPr/>
        </p:nvSpPr>
        <p:spPr>
          <a:xfrm>
            <a:off x="4071935" y="2572339"/>
            <a:ext cx="571504" cy="357272"/>
          </a:xfrm>
          <a:prstGeom prst="rightArrow">
            <a:avLst>
              <a:gd name="adj1" fmla="val 50000"/>
              <a:gd name="adj2" fmla="val 50000"/>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FF0000"/>
              </a:solidFill>
              <a:latin typeface="Arial"/>
              <a:ea typeface="Arial"/>
              <a:cs typeface="Arial"/>
              <a:sym typeface="Arial"/>
            </a:endParaRPr>
          </a:p>
        </p:txBody>
      </p:sp>
      <p:sp>
        <p:nvSpPr>
          <p:cNvPr id="264" name="Google Shape;264;p39"/>
          <p:cNvSpPr txBox="1"/>
          <p:nvPr/>
        </p:nvSpPr>
        <p:spPr>
          <a:xfrm>
            <a:off x="4786315" y="2572342"/>
            <a:ext cx="2937664" cy="3694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Arial"/>
                <a:ea typeface="Arial"/>
                <a:cs typeface="Arial"/>
                <a:sym typeface="Arial"/>
              </a:rPr>
              <a:t>CENTRAL ILLUMINANCE</a:t>
            </a:r>
            <a:endParaRPr sz="1800" b="1">
              <a:solidFill>
                <a:schemeClr val="dk1"/>
              </a:solidFill>
              <a:latin typeface="Arial"/>
              <a:ea typeface="Arial"/>
              <a:cs typeface="Arial"/>
              <a:sym typeface="Arial"/>
            </a:endParaRPr>
          </a:p>
        </p:txBody>
      </p:sp>
      <p:sp>
        <p:nvSpPr>
          <p:cNvPr id="265" name="Google Shape;265;p39"/>
          <p:cNvSpPr/>
          <p:nvPr/>
        </p:nvSpPr>
        <p:spPr>
          <a:xfrm>
            <a:off x="571473" y="4072886"/>
            <a:ext cx="571504" cy="357272"/>
          </a:xfrm>
          <a:prstGeom prst="rightArrow">
            <a:avLst>
              <a:gd name="adj1" fmla="val 50000"/>
              <a:gd name="adj2" fmla="val 50000"/>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FF0000"/>
              </a:solidFill>
              <a:latin typeface="Arial"/>
              <a:ea typeface="Arial"/>
              <a:cs typeface="Arial"/>
              <a:sym typeface="Arial"/>
            </a:endParaRPr>
          </a:p>
        </p:txBody>
      </p:sp>
      <p:sp>
        <p:nvSpPr>
          <p:cNvPr id="266" name="Google Shape;266;p39"/>
          <p:cNvSpPr txBox="1"/>
          <p:nvPr/>
        </p:nvSpPr>
        <p:spPr>
          <a:xfrm>
            <a:off x="1285853" y="4072887"/>
            <a:ext cx="2621230" cy="3694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Arial"/>
                <a:ea typeface="Arial"/>
                <a:cs typeface="Arial"/>
                <a:sym typeface="Arial"/>
              </a:rPr>
              <a:t>LIGHT FIELD CENTRE</a:t>
            </a:r>
            <a:endParaRPr sz="1800" b="1">
              <a:solidFill>
                <a:schemeClr val="dk1"/>
              </a:solidFill>
              <a:latin typeface="Arial"/>
              <a:ea typeface="Arial"/>
              <a:cs typeface="Arial"/>
              <a:sym typeface="Arial"/>
            </a:endParaRPr>
          </a:p>
        </p:txBody>
      </p:sp>
      <p:sp>
        <p:nvSpPr>
          <p:cNvPr id="267" name="Google Shape;267;p39"/>
          <p:cNvSpPr/>
          <p:nvPr/>
        </p:nvSpPr>
        <p:spPr>
          <a:xfrm>
            <a:off x="4071935" y="4072886"/>
            <a:ext cx="571504" cy="357272"/>
          </a:xfrm>
          <a:prstGeom prst="rightArrow">
            <a:avLst>
              <a:gd name="adj1" fmla="val 50000"/>
              <a:gd name="adj2" fmla="val 50000"/>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FF0000"/>
              </a:solidFill>
              <a:latin typeface="Arial"/>
              <a:ea typeface="Arial"/>
              <a:cs typeface="Arial"/>
              <a:sym typeface="Arial"/>
            </a:endParaRPr>
          </a:p>
        </p:txBody>
      </p:sp>
      <p:sp>
        <p:nvSpPr>
          <p:cNvPr id="268" name="Google Shape;268;p39"/>
          <p:cNvSpPr txBox="1"/>
          <p:nvPr/>
        </p:nvSpPr>
        <p:spPr>
          <a:xfrm>
            <a:off x="4786316" y="4072887"/>
            <a:ext cx="3052953" cy="3694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Arial"/>
                <a:ea typeface="Arial"/>
                <a:cs typeface="Arial"/>
                <a:sym typeface="Arial"/>
              </a:rPr>
              <a:t>DEPTH OF ILLUMINATION</a:t>
            </a:r>
            <a:endParaRPr sz="1800" b="1">
              <a:solidFill>
                <a:schemeClr val="dk1"/>
              </a:solidFill>
              <a:latin typeface="Arial"/>
              <a:ea typeface="Arial"/>
              <a:cs typeface="Arial"/>
              <a:sym typeface="Arial"/>
            </a:endParaRPr>
          </a:p>
        </p:txBody>
      </p:sp>
      <p:sp>
        <p:nvSpPr>
          <p:cNvPr id="269" name="Google Shape;269;p39"/>
          <p:cNvSpPr/>
          <p:nvPr/>
        </p:nvSpPr>
        <p:spPr>
          <a:xfrm>
            <a:off x="642911" y="5501975"/>
            <a:ext cx="571504" cy="357272"/>
          </a:xfrm>
          <a:prstGeom prst="rightArrow">
            <a:avLst>
              <a:gd name="adj1" fmla="val 50000"/>
              <a:gd name="adj2" fmla="val 50000"/>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FF0000"/>
              </a:solidFill>
              <a:latin typeface="Arial"/>
              <a:ea typeface="Arial"/>
              <a:cs typeface="Arial"/>
              <a:sym typeface="Arial"/>
            </a:endParaRPr>
          </a:p>
        </p:txBody>
      </p:sp>
      <p:sp>
        <p:nvSpPr>
          <p:cNvPr id="270" name="Google Shape;270;p39"/>
          <p:cNvSpPr txBox="1"/>
          <p:nvPr/>
        </p:nvSpPr>
        <p:spPr>
          <a:xfrm>
            <a:off x="1357292" y="5501978"/>
            <a:ext cx="2390398" cy="3694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Arial"/>
                <a:ea typeface="Arial"/>
                <a:cs typeface="Arial"/>
                <a:sym typeface="Arial"/>
              </a:rPr>
              <a:t>SHADOW DILUTION</a:t>
            </a:r>
            <a:endParaRPr sz="1800" b="1">
              <a:solidFill>
                <a:schemeClr val="dk1"/>
              </a:solidFill>
              <a:latin typeface="Arial"/>
              <a:ea typeface="Arial"/>
              <a:cs typeface="Arial"/>
              <a:sym typeface="Arial"/>
            </a:endParaRPr>
          </a:p>
        </p:txBody>
      </p:sp>
      <p:sp>
        <p:nvSpPr>
          <p:cNvPr id="271" name="Google Shape;271;p39"/>
          <p:cNvSpPr/>
          <p:nvPr/>
        </p:nvSpPr>
        <p:spPr>
          <a:xfrm>
            <a:off x="4143373" y="5573430"/>
            <a:ext cx="571504" cy="357272"/>
          </a:xfrm>
          <a:prstGeom prst="rightArrow">
            <a:avLst>
              <a:gd name="adj1" fmla="val 50000"/>
              <a:gd name="adj2" fmla="val 50000"/>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FF0000"/>
              </a:solidFill>
              <a:latin typeface="Arial"/>
              <a:ea typeface="Arial"/>
              <a:cs typeface="Arial"/>
              <a:sym typeface="Arial"/>
            </a:endParaRPr>
          </a:p>
        </p:txBody>
      </p:sp>
      <p:sp>
        <p:nvSpPr>
          <p:cNvPr id="272" name="Google Shape;272;p39"/>
          <p:cNvSpPr txBox="1"/>
          <p:nvPr/>
        </p:nvSpPr>
        <p:spPr>
          <a:xfrm>
            <a:off x="4857756" y="5573432"/>
            <a:ext cx="1650837" cy="3694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Arial"/>
                <a:ea typeface="Arial"/>
                <a:cs typeface="Arial"/>
                <a:sym typeface="Arial"/>
              </a:rPr>
              <a:t>D10 AND D50</a:t>
            </a:r>
            <a:endParaRPr sz="1800" b="1">
              <a:solidFill>
                <a:schemeClr val="dk1"/>
              </a:solidFill>
              <a:latin typeface="Arial"/>
              <a:ea typeface="Arial"/>
              <a:cs typeface="Arial"/>
              <a:sym typeface="Arial"/>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76"/>
        <p:cNvGrpSpPr/>
        <p:nvPr/>
      </p:nvGrpSpPr>
      <p:grpSpPr>
        <a:xfrm>
          <a:off x="0" y="0"/>
          <a:ext cx="0" cy="0"/>
          <a:chOff x="0" y="0"/>
          <a:chExt cx="0" cy="0"/>
        </a:xfrm>
      </p:grpSpPr>
      <p:pic>
        <p:nvPicPr>
          <p:cNvPr id="277" name="Google Shape;277;p40" descr="Surgical Light Field Diameter"/>
          <p:cNvPicPr preferRelativeResize="0"/>
          <p:nvPr/>
        </p:nvPicPr>
        <p:blipFill rotWithShape="1">
          <a:blip r:embed="rId5">
            <a:alphaModFix/>
          </a:blip>
          <a:srcRect/>
          <a:stretch/>
        </p:blipFill>
        <p:spPr>
          <a:xfrm>
            <a:off x="285721" y="1643432"/>
            <a:ext cx="4500594" cy="4644544"/>
          </a:xfrm>
          <a:prstGeom prst="rect">
            <a:avLst/>
          </a:prstGeom>
          <a:noFill/>
          <a:ln>
            <a:solidFill>
              <a:schemeClr val="tx1"/>
            </a:solidFill>
          </a:ln>
        </p:spPr>
      </p:pic>
      <p:sp>
        <p:nvSpPr>
          <p:cNvPr id="278" name="Google Shape;278;p40"/>
          <p:cNvSpPr/>
          <p:nvPr/>
        </p:nvSpPr>
        <p:spPr>
          <a:xfrm>
            <a:off x="1064311" y="168812"/>
            <a:ext cx="7138500" cy="9234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5400" b="1" dirty="0">
                <a:solidFill>
                  <a:schemeClr val="lt1"/>
                </a:solidFill>
                <a:latin typeface="Rockwell"/>
                <a:ea typeface="Rockwell"/>
                <a:cs typeface="Rockwell"/>
                <a:sym typeface="Rockwell"/>
              </a:rPr>
              <a:t>FIELD DIAMETER</a:t>
            </a:r>
            <a:endParaRPr sz="5400" b="1">
              <a:solidFill>
                <a:schemeClr val="lt1"/>
              </a:solidFill>
              <a:latin typeface="Rockwell"/>
              <a:ea typeface="Rockwell"/>
              <a:cs typeface="Rockwell"/>
              <a:sym typeface="Rockwell"/>
            </a:endParaRPr>
          </a:p>
        </p:txBody>
      </p:sp>
      <p:sp>
        <p:nvSpPr>
          <p:cNvPr id="279" name="Google Shape;279;p40"/>
          <p:cNvSpPr txBox="1"/>
          <p:nvPr/>
        </p:nvSpPr>
        <p:spPr>
          <a:xfrm>
            <a:off x="5577599" y="1711776"/>
            <a:ext cx="3214709" cy="4402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800" dirty="0">
                <a:solidFill>
                  <a:schemeClr val="bg2"/>
                </a:solidFill>
                <a:latin typeface="Arial"/>
                <a:ea typeface="Arial"/>
                <a:cs typeface="Arial"/>
                <a:sym typeface="Arial"/>
              </a:rPr>
              <a:t>The smaller arrow is D50 while the larger arrow is D10. This simply means that 50 percent of the entire pie of light intensity should fall within 50 % of its total diameter.</a:t>
            </a:r>
            <a:endParaRPr>
              <a:solidFill>
                <a:schemeClr val="bg2"/>
              </a:solidFill>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83"/>
        <p:cNvGrpSpPr/>
        <p:nvPr/>
      </p:nvGrpSpPr>
      <p:grpSpPr>
        <a:xfrm>
          <a:off x="0" y="0"/>
          <a:ext cx="0" cy="0"/>
          <a:chOff x="0" y="0"/>
          <a:chExt cx="0" cy="0"/>
        </a:xfrm>
      </p:grpSpPr>
      <p:sp>
        <p:nvSpPr>
          <p:cNvPr id="284" name="Google Shape;284;p41"/>
          <p:cNvSpPr/>
          <p:nvPr/>
        </p:nvSpPr>
        <p:spPr>
          <a:xfrm>
            <a:off x="1133215" y="182880"/>
            <a:ext cx="6905700" cy="9234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5400" b="1" dirty="0">
                <a:solidFill>
                  <a:srgbClr val="FFFFFF"/>
                </a:solidFill>
                <a:latin typeface="Rockwell"/>
                <a:ea typeface="Rockwell"/>
                <a:cs typeface="Rockwell"/>
                <a:sym typeface="Rockwell"/>
              </a:rPr>
              <a:t>CERTAIN NORMS</a:t>
            </a:r>
            <a:endParaRPr sz="5400" b="1">
              <a:solidFill>
                <a:srgbClr val="FFFFFF"/>
              </a:solidFill>
              <a:latin typeface="Rockwell"/>
              <a:ea typeface="Rockwell"/>
              <a:cs typeface="Rockwell"/>
              <a:sym typeface="Rockwell"/>
            </a:endParaRPr>
          </a:p>
        </p:txBody>
      </p:sp>
      <p:sp>
        <p:nvSpPr>
          <p:cNvPr id="285" name="Google Shape;285;p41"/>
          <p:cNvSpPr/>
          <p:nvPr/>
        </p:nvSpPr>
        <p:spPr>
          <a:xfrm>
            <a:off x="571473" y="2572339"/>
            <a:ext cx="571504" cy="357272"/>
          </a:xfrm>
          <a:prstGeom prst="rightArrow">
            <a:avLst>
              <a:gd name="adj1" fmla="val 50000"/>
              <a:gd name="adj2" fmla="val 50000"/>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FF0000"/>
              </a:solidFill>
              <a:latin typeface="Arial"/>
              <a:ea typeface="Arial"/>
              <a:cs typeface="Arial"/>
              <a:sym typeface="Arial"/>
            </a:endParaRPr>
          </a:p>
        </p:txBody>
      </p:sp>
      <p:sp>
        <p:nvSpPr>
          <p:cNvPr id="286" name="Google Shape;286;p41"/>
          <p:cNvSpPr txBox="1"/>
          <p:nvPr/>
        </p:nvSpPr>
        <p:spPr>
          <a:xfrm>
            <a:off x="1214417" y="2572342"/>
            <a:ext cx="2659701" cy="3694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Arial"/>
                <a:ea typeface="Arial"/>
                <a:cs typeface="Arial"/>
                <a:sym typeface="Arial"/>
              </a:rPr>
              <a:t>HOMOGENOUS LIGHT</a:t>
            </a:r>
            <a:endParaRPr sz="1800" b="1">
              <a:solidFill>
                <a:schemeClr val="dk1"/>
              </a:solidFill>
              <a:latin typeface="Arial"/>
              <a:ea typeface="Arial"/>
              <a:cs typeface="Arial"/>
              <a:sym typeface="Arial"/>
            </a:endParaRPr>
          </a:p>
        </p:txBody>
      </p:sp>
      <p:sp>
        <p:nvSpPr>
          <p:cNvPr id="287" name="Google Shape;287;p41"/>
          <p:cNvSpPr/>
          <p:nvPr/>
        </p:nvSpPr>
        <p:spPr>
          <a:xfrm>
            <a:off x="4071935" y="2572339"/>
            <a:ext cx="571504" cy="357272"/>
          </a:xfrm>
          <a:prstGeom prst="rightArrow">
            <a:avLst>
              <a:gd name="adj1" fmla="val 50000"/>
              <a:gd name="adj2" fmla="val 50000"/>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FF0000"/>
              </a:solidFill>
              <a:latin typeface="Arial"/>
              <a:ea typeface="Arial"/>
              <a:cs typeface="Arial"/>
              <a:sym typeface="Arial"/>
            </a:endParaRPr>
          </a:p>
        </p:txBody>
      </p:sp>
      <p:sp>
        <p:nvSpPr>
          <p:cNvPr id="288" name="Google Shape;288;p41"/>
          <p:cNvSpPr txBox="1"/>
          <p:nvPr/>
        </p:nvSpPr>
        <p:spPr>
          <a:xfrm>
            <a:off x="4786318" y="2572342"/>
            <a:ext cx="646331" cy="3694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Arial"/>
                <a:ea typeface="Arial"/>
                <a:cs typeface="Arial"/>
                <a:sym typeface="Arial"/>
              </a:rPr>
              <a:t>LUX</a:t>
            </a:r>
            <a:endParaRPr sz="1800" b="1">
              <a:solidFill>
                <a:schemeClr val="dk1"/>
              </a:solidFill>
              <a:latin typeface="Arial"/>
              <a:ea typeface="Arial"/>
              <a:cs typeface="Arial"/>
              <a:sym typeface="Arial"/>
            </a:endParaRPr>
          </a:p>
        </p:txBody>
      </p:sp>
      <p:sp>
        <p:nvSpPr>
          <p:cNvPr id="289" name="Google Shape;289;p41"/>
          <p:cNvSpPr/>
          <p:nvPr/>
        </p:nvSpPr>
        <p:spPr>
          <a:xfrm>
            <a:off x="571473" y="4072886"/>
            <a:ext cx="571504" cy="357272"/>
          </a:xfrm>
          <a:prstGeom prst="rightArrow">
            <a:avLst>
              <a:gd name="adj1" fmla="val 50000"/>
              <a:gd name="adj2" fmla="val 50000"/>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FF0000"/>
              </a:solidFill>
              <a:latin typeface="Arial"/>
              <a:ea typeface="Arial"/>
              <a:cs typeface="Arial"/>
              <a:sym typeface="Arial"/>
            </a:endParaRPr>
          </a:p>
        </p:txBody>
      </p:sp>
      <p:sp>
        <p:nvSpPr>
          <p:cNvPr id="290" name="Google Shape;290;p41"/>
          <p:cNvSpPr txBox="1"/>
          <p:nvPr/>
        </p:nvSpPr>
        <p:spPr>
          <a:xfrm>
            <a:off x="1285853" y="4072887"/>
            <a:ext cx="2877710" cy="3694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Arial"/>
                <a:ea typeface="Arial"/>
                <a:cs typeface="Arial"/>
                <a:sym typeface="Arial"/>
              </a:rPr>
              <a:t>LIGHT FIELD DIAMETER</a:t>
            </a:r>
            <a:endParaRPr sz="1800" b="1">
              <a:solidFill>
                <a:schemeClr val="dk1"/>
              </a:solidFill>
              <a:latin typeface="Arial"/>
              <a:ea typeface="Arial"/>
              <a:cs typeface="Arial"/>
              <a:sym typeface="Arial"/>
            </a:endParaRPr>
          </a:p>
        </p:txBody>
      </p:sp>
      <p:sp>
        <p:nvSpPr>
          <p:cNvPr id="291" name="Google Shape;291;p41"/>
          <p:cNvSpPr/>
          <p:nvPr/>
        </p:nvSpPr>
        <p:spPr>
          <a:xfrm>
            <a:off x="4071935" y="4072886"/>
            <a:ext cx="571504" cy="357272"/>
          </a:xfrm>
          <a:prstGeom prst="rightArrow">
            <a:avLst>
              <a:gd name="adj1" fmla="val 50000"/>
              <a:gd name="adj2" fmla="val 50000"/>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FF0000"/>
              </a:solidFill>
              <a:latin typeface="Arial"/>
              <a:ea typeface="Arial"/>
              <a:cs typeface="Arial"/>
              <a:sym typeface="Arial"/>
            </a:endParaRPr>
          </a:p>
        </p:txBody>
      </p:sp>
      <p:sp>
        <p:nvSpPr>
          <p:cNvPr id="292" name="Google Shape;292;p41"/>
          <p:cNvSpPr txBox="1"/>
          <p:nvPr/>
        </p:nvSpPr>
        <p:spPr>
          <a:xfrm>
            <a:off x="4786315" y="4072887"/>
            <a:ext cx="2518638" cy="3694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Arial"/>
                <a:ea typeface="Arial"/>
                <a:cs typeface="Arial"/>
                <a:sym typeface="Arial"/>
              </a:rPr>
              <a:t>COLOUR RENDITION</a:t>
            </a:r>
            <a:endParaRPr sz="1800" b="1">
              <a:solidFill>
                <a:schemeClr val="dk1"/>
              </a:solidFill>
              <a:latin typeface="Arial"/>
              <a:ea typeface="Arial"/>
              <a:cs typeface="Arial"/>
              <a:sym typeface="Arial"/>
            </a:endParaRPr>
          </a:p>
        </p:txBody>
      </p:sp>
      <p:sp>
        <p:nvSpPr>
          <p:cNvPr id="293" name="Google Shape;293;p41"/>
          <p:cNvSpPr/>
          <p:nvPr/>
        </p:nvSpPr>
        <p:spPr>
          <a:xfrm>
            <a:off x="642911" y="5501975"/>
            <a:ext cx="571504" cy="357272"/>
          </a:xfrm>
          <a:prstGeom prst="rightArrow">
            <a:avLst>
              <a:gd name="adj1" fmla="val 50000"/>
              <a:gd name="adj2" fmla="val 50000"/>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FF0000"/>
              </a:solidFill>
              <a:latin typeface="Arial"/>
              <a:ea typeface="Arial"/>
              <a:cs typeface="Arial"/>
              <a:sym typeface="Arial"/>
            </a:endParaRPr>
          </a:p>
        </p:txBody>
      </p:sp>
      <p:sp>
        <p:nvSpPr>
          <p:cNvPr id="294" name="Google Shape;294;p41"/>
          <p:cNvSpPr txBox="1"/>
          <p:nvPr/>
        </p:nvSpPr>
        <p:spPr>
          <a:xfrm>
            <a:off x="1357294" y="5501978"/>
            <a:ext cx="2668359" cy="3694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Arial"/>
                <a:ea typeface="Arial"/>
                <a:cs typeface="Arial"/>
                <a:sym typeface="Arial"/>
              </a:rPr>
              <a:t>BACKUP POSSIBILITY</a:t>
            </a:r>
            <a:endParaRPr sz="1800" b="1">
              <a:solidFill>
                <a:schemeClr val="dk1"/>
              </a:solidFill>
              <a:latin typeface="Arial"/>
              <a:ea typeface="Arial"/>
              <a:cs typeface="Arial"/>
              <a:sym typeface="Arial"/>
            </a:endParaRPr>
          </a:p>
        </p:txBody>
      </p:sp>
      <p:sp>
        <p:nvSpPr>
          <p:cNvPr id="295" name="Google Shape;295;p41"/>
          <p:cNvSpPr/>
          <p:nvPr/>
        </p:nvSpPr>
        <p:spPr>
          <a:xfrm>
            <a:off x="4143373" y="5573430"/>
            <a:ext cx="571504" cy="357272"/>
          </a:xfrm>
          <a:prstGeom prst="rightArrow">
            <a:avLst>
              <a:gd name="adj1" fmla="val 50000"/>
              <a:gd name="adj2" fmla="val 50000"/>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FF0000"/>
              </a:solidFill>
              <a:latin typeface="Arial"/>
              <a:ea typeface="Arial"/>
              <a:cs typeface="Arial"/>
              <a:sym typeface="Arial"/>
            </a:endParaRPr>
          </a:p>
        </p:txBody>
      </p:sp>
      <p:sp>
        <p:nvSpPr>
          <p:cNvPr id="296" name="Google Shape;296;p41"/>
          <p:cNvSpPr txBox="1"/>
          <p:nvPr/>
        </p:nvSpPr>
        <p:spPr>
          <a:xfrm>
            <a:off x="4857757" y="5573432"/>
            <a:ext cx="2326277" cy="3694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Arial"/>
                <a:ea typeface="Arial"/>
                <a:cs typeface="Arial"/>
                <a:sym typeface="Arial"/>
              </a:rPr>
              <a:t>ANNOUNCEMENTS</a:t>
            </a:r>
            <a:endParaRPr sz="1800" b="1">
              <a:solidFill>
                <a:schemeClr val="dk1"/>
              </a:solidFill>
              <a:latin typeface="Arial"/>
              <a:ea typeface="Arial"/>
              <a:cs typeface="Arial"/>
              <a:sym typeface="Arial"/>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169"/>
        <p:cNvGrpSpPr/>
        <p:nvPr/>
      </p:nvGrpSpPr>
      <p:grpSpPr>
        <a:xfrm>
          <a:off x="0" y="0"/>
          <a:ext cx="0" cy="0"/>
          <a:chOff x="0" y="0"/>
          <a:chExt cx="0" cy="0"/>
        </a:xfrm>
      </p:grpSpPr>
      <p:pic>
        <p:nvPicPr>
          <p:cNvPr id="170" name="Google Shape;170;p27" descr="LED vs. Incandescent vs. Halogen - What's the difference?"/>
          <p:cNvPicPr preferRelativeResize="0"/>
          <p:nvPr/>
        </p:nvPicPr>
        <p:blipFill rotWithShape="1">
          <a:blip r:embed="rId5">
            <a:alphaModFix/>
          </a:blip>
          <a:srcRect/>
          <a:stretch/>
        </p:blipFill>
        <p:spPr>
          <a:xfrm>
            <a:off x="785772" y="1286168"/>
            <a:ext cx="7493401" cy="3544120"/>
          </a:xfrm>
          <a:prstGeom prst="rect">
            <a:avLst/>
          </a:prstGeom>
          <a:noFill/>
          <a:ln>
            <a:noFill/>
          </a:ln>
        </p:spPr>
      </p:pic>
      <p:sp>
        <p:nvSpPr>
          <p:cNvPr id="171" name="Google Shape;171;p27"/>
          <p:cNvSpPr/>
          <p:nvPr/>
        </p:nvSpPr>
        <p:spPr>
          <a:xfrm>
            <a:off x="555651" y="211015"/>
            <a:ext cx="8391401" cy="70805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4000" b="1" i="0" u="none" strike="noStrike" cap="none" dirty="0">
                <a:solidFill>
                  <a:srgbClr val="FFFFFF"/>
                </a:solidFill>
                <a:latin typeface="Rockwell"/>
                <a:ea typeface="Rockwell"/>
                <a:cs typeface="Rockwell"/>
                <a:sym typeface="Rockwell"/>
              </a:rPr>
              <a:t>TYPES OF SURGICAL LIGHTS</a:t>
            </a:r>
            <a:endParaRPr sz="4000" b="1" i="0" u="none" strike="noStrike" cap="none">
              <a:solidFill>
                <a:srgbClr val="FFFFFF"/>
              </a:solidFill>
              <a:latin typeface="Rockwell"/>
              <a:ea typeface="Rockwell"/>
              <a:cs typeface="Rockwell"/>
              <a:sym typeface="Rockwell"/>
            </a:endParaRPr>
          </a:p>
        </p:txBody>
      </p:sp>
      <p:pic>
        <p:nvPicPr>
          <p:cNvPr id="172" name="Google Shape;172;p27" descr="Example of a typical Halogen bulb"/>
          <p:cNvPicPr preferRelativeResize="0"/>
          <p:nvPr/>
        </p:nvPicPr>
        <p:blipFill rotWithShape="1">
          <a:blip r:embed="rId6">
            <a:alphaModFix/>
          </a:blip>
          <a:srcRect/>
          <a:stretch/>
        </p:blipFill>
        <p:spPr>
          <a:xfrm>
            <a:off x="6878448" y="4886552"/>
            <a:ext cx="1097934" cy="1528316"/>
          </a:xfrm>
          <a:prstGeom prst="rect">
            <a:avLst/>
          </a:prstGeom>
          <a:noFill/>
          <a:ln>
            <a:solidFill>
              <a:schemeClr val="tx1"/>
            </a:solidFill>
          </a:ln>
        </p:spPr>
      </p:pic>
      <p:pic>
        <p:nvPicPr>
          <p:cNvPr id="173" name="Google Shape;173;p27" descr="Example of an LED bulb"/>
          <p:cNvPicPr preferRelativeResize="0"/>
          <p:nvPr/>
        </p:nvPicPr>
        <p:blipFill rotWithShape="1">
          <a:blip r:embed="rId7">
            <a:alphaModFix/>
          </a:blip>
          <a:srcRect/>
          <a:stretch/>
        </p:blipFill>
        <p:spPr>
          <a:xfrm>
            <a:off x="1204252" y="4942823"/>
            <a:ext cx="1071563" cy="1429081"/>
          </a:xfrm>
          <a:prstGeom prst="rect">
            <a:avLst/>
          </a:prstGeom>
          <a:noFill/>
          <a:ln>
            <a:solidFill>
              <a:schemeClr val="tx1"/>
            </a:solidFill>
          </a:ln>
        </p:spPr>
      </p:pic>
      <p:pic>
        <p:nvPicPr>
          <p:cNvPr id="174" name="Google Shape;174;p27" descr="Example of a typical Incandescent bulb"/>
          <p:cNvPicPr preferRelativeResize="0"/>
          <p:nvPr/>
        </p:nvPicPr>
        <p:blipFill rotWithShape="1">
          <a:blip r:embed="rId8">
            <a:alphaModFix/>
          </a:blip>
          <a:srcRect/>
          <a:stretch/>
        </p:blipFill>
        <p:spPr>
          <a:xfrm>
            <a:off x="3685735" y="4937761"/>
            <a:ext cx="1270147" cy="1437296"/>
          </a:xfrm>
          <a:prstGeom prst="rect">
            <a:avLst/>
          </a:prstGeom>
          <a:noFill/>
          <a:ln>
            <a:solidFill>
              <a:schemeClr val="tx1"/>
            </a:solidFill>
          </a:ln>
        </p:spPr>
      </p:pic>
      <p:sp>
        <p:nvSpPr>
          <p:cNvPr id="175" name="Google Shape;175;p27"/>
          <p:cNvSpPr txBox="1"/>
          <p:nvPr/>
        </p:nvSpPr>
        <p:spPr>
          <a:xfrm>
            <a:off x="992135" y="6521110"/>
            <a:ext cx="1500300" cy="33847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600" b="0" i="0" u="none" strike="noStrike" cap="none" dirty="0">
                <a:solidFill>
                  <a:schemeClr val="dk1"/>
                </a:solidFill>
                <a:latin typeface="Arial"/>
                <a:ea typeface="Arial"/>
                <a:cs typeface="Arial"/>
                <a:sym typeface="Arial"/>
              </a:rPr>
              <a:t>LED</a:t>
            </a:r>
            <a:endParaRPr sz="1600" b="0" i="0" u="none" strike="noStrike" cap="none">
              <a:solidFill>
                <a:schemeClr val="dk1"/>
              </a:solidFill>
              <a:latin typeface="Arial"/>
              <a:ea typeface="Arial"/>
              <a:cs typeface="Arial"/>
              <a:sym typeface="Arial"/>
            </a:endParaRPr>
          </a:p>
        </p:txBody>
      </p:sp>
      <p:sp>
        <p:nvSpPr>
          <p:cNvPr id="176" name="Google Shape;176;p27"/>
          <p:cNvSpPr txBox="1"/>
          <p:nvPr/>
        </p:nvSpPr>
        <p:spPr>
          <a:xfrm>
            <a:off x="3527128" y="6521110"/>
            <a:ext cx="2000400" cy="33847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600" b="0" i="0" u="none" strike="noStrike" cap="none" dirty="0">
                <a:solidFill>
                  <a:schemeClr val="dk1"/>
                </a:solidFill>
                <a:latin typeface="Arial"/>
                <a:ea typeface="Arial"/>
                <a:cs typeface="Arial"/>
                <a:sym typeface="Arial"/>
              </a:rPr>
              <a:t>INCANDESCENT</a:t>
            </a:r>
            <a:endParaRPr sz="1600" b="0" i="0" u="none" strike="noStrike" cap="none">
              <a:solidFill>
                <a:schemeClr val="dk1"/>
              </a:solidFill>
              <a:latin typeface="Arial"/>
              <a:ea typeface="Arial"/>
              <a:cs typeface="Arial"/>
              <a:sym typeface="Arial"/>
            </a:endParaRPr>
          </a:p>
        </p:txBody>
      </p:sp>
      <p:sp>
        <p:nvSpPr>
          <p:cNvPr id="177" name="Google Shape;177;p27"/>
          <p:cNvSpPr txBox="1"/>
          <p:nvPr/>
        </p:nvSpPr>
        <p:spPr>
          <a:xfrm>
            <a:off x="6708531" y="6521110"/>
            <a:ext cx="1500300" cy="33847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600" b="0" i="0" u="none" strike="noStrike" cap="none" dirty="0">
                <a:solidFill>
                  <a:schemeClr val="dk1"/>
                </a:solidFill>
                <a:latin typeface="Arial"/>
                <a:ea typeface="Arial"/>
                <a:cs typeface="Arial"/>
                <a:sym typeface="Arial"/>
              </a:rPr>
              <a:t>HALOGEN</a:t>
            </a:r>
            <a:endParaRPr sz="1600" b="0" i="0" u="none" strike="noStrike" cap="none">
              <a:solidFill>
                <a:schemeClr val="dk1"/>
              </a:solidFill>
              <a:latin typeface="Arial"/>
              <a:ea typeface="Arial"/>
              <a:cs typeface="Arial"/>
              <a:sym typeface="Arial"/>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8"/>
          <p:cNvSpPr/>
          <p:nvPr/>
        </p:nvSpPr>
        <p:spPr>
          <a:xfrm>
            <a:off x="1230341" y="76307"/>
            <a:ext cx="6494700" cy="9234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5400" b="1" i="0" u="none" strike="noStrike" cap="none">
                <a:solidFill>
                  <a:srgbClr val="FFFFFF"/>
                </a:solidFill>
                <a:latin typeface="Rockwell"/>
                <a:ea typeface="Rockwell"/>
                <a:cs typeface="Rockwell"/>
                <a:sym typeface="Rockwell"/>
              </a:rPr>
              <a:t>INCANDESCENT</a:t>
            </a:r>
            <a:endParaRPr sz="5400" b="1">
              <a:solidFill>
                <a:srgbClr val="FFFFFF"/>
              </a:solidFill>
              <a:latin typeface="Rockwell"/>
              <a:ea typeface="Rockwell"/>
              <a:cs typeface="Rockwell"/>
              <a:sym typeface="Rockwell"/>
            </a:endParaRPr>
          </a:p>
        </p:txBody>
      </p:sp>
      <p:pic>
        <p:nvPicPr>
          <p:cNvPr id="183" name="Google Shape;183;p28" descr="LED vs. incandescent &amp; halogen graph"/>
          <p:cNvPicPr preferRelativeResize="0"/>
          <p:nvPr/>
        </p:nvPicPr>
        <p:blipFill rotWithShape="1">
          <a:blip r:embed="rId5">
            <a:alphaModFix/>
          </a:blip>
          <a:srcRect/>
          <a:stretch/>
        </p:blipFill>
        <p:spPr>
          <a:xfrm>
            <a:off x="3000365" y="1643431"/>
            <a:ext cx="4359988" cy="4111150"/>
          </a:xfrm>
          <a:prstGeom prst="rect">
            <a:avLst/>
          </a:prstGeom>
          <a:noFill/>
          <a:ln>
            <a:noFill/>
          </a:ln>
        </p:spPr>
      </p:pic>
      <p:sp>
        <p:nvSpPr>
          <p:cNvPr id="184" name="Google Shape;184;p28"/>
          <p:cNvSpPr txBox="1"/>
          <p:nvPr/>
        </p:nvSpPr>
        <p:spPr>
          <a:xfrm>
            <a:off x="285721" y="1929251"/>
            <a:ext cx="2143140" cy="23088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dirty="0">
                <a:solidFill>
                  <a:schemeClr val="bg2"/>
                </a:solidFill>
                <a:latin typeface="Arial"/>
                <a:ea typeface="Arial"/>
                <a:cs typeface="Arial"/>
                <a:sym typeface="Arial"/>
              </a:rPr>
              <a:t>Incandescent bulbs use—at most—10 percent of the energy they consume to make visible light; the other 90 percent is wasted heat.</a:t>
            </a:r>
            <a:endParaRPr>
              <a:solidFill>
                <a:schemeClr val="bg2"/>
              </a:solidFill>
            </a:endParaRPr>
          </a:p>
        </p:txBody>
      </p:sp>
      <p:pic>
        <p:nvPicPr>
          <p:cNvPr id="185" name="Google Shape;185;p28" descr="Example of a typical Incandescent bulb"/>
          <p:cNvPicPr preferRelativeResize="0"/>
          <p:nvPr/>
        </p:nvPicPr>
        <p:blipFill rotWithShape="1">
          <a:blip r:embed="rId6">
            <a:alphaModFix/>
          </a:blip>
          <a:srcRect/>
          <a:stretch/>
        </p:blipFill>
        <p:spPr>
          <a:xfrm>
            <a:off x="511193" y="4422030"/>
            <a:ext cx="1430149" cy="1429081"/>
          </a:xfrm>
          <a:prstGeom prst="rect">
            <a:avLst/>
          </a:prstGeom>
          <a:noFill/>
          <a:ln>
            <a:solidFill>
              <a:schemeClr val="tx1"/>
            </a:solidFill>
          </a:ln>
        </p:spPr>
      </p:pic>
      <p:sp>
        <p:nvSpPr>
          <p:cNvPr id="6" name="TextBox 5"/>
          <p:cNvSpPr txBox="1"/>
          <p:nvPr/>
        </p:nvSpPr>
        <p:spPr>
          <a:xfrm>
            <a:off x="0" y="6128850"/>
            <a:ext cx="9144000" cy="369332"/>
          </a:xfrm>
          <a:prstGeom prst="rect">
            <a:avLst/>
          </a:prstGeom>
          <a:noFill/>
        </p:spPr>
        <p:txBody>
          <a:bodyPr wrap="square" rtlCol="0">
            <a:spAutoFit/>
          </a:bodyPr>
          <a:lstStyle/>
          <a:p>
            <a:pPr lvl="0"/>
            <a:r>
              <a:rPr lang="en-US" sz="1800" dirty="0"/>
              <a:t>They produce a considerable amount of infrared (IR) and ultraviolet (UV) </a:t>
            </a:r>
            <a:r>
              <a:rPr lang="en-US" sz="1800" dirty="0" smtClean="0"/>
              <a:t>radiation.</a:t>
            </a:r>
            <a:endParaRPr lang="en-US" sz="1800" dirty="0"/>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189"/>
        <p:cNvGrpSpPr/>
        <p:nvPr/>
      </p:nvGrpSpPr>
      <p:grpSpPr>
        <a:xfrm>
          <a:off x="0" y="0"/>
          <a:ext cx="0" cy="0"/>
          <a:chOff x="0" y="0"/>
          <a:chExt cx="0" cy="0"/>
        </a:xfrm>
      </p:grpSpPr>
      <p:sp>
        <p:nvSpPr>
          <p:cNvPr id="190" name="Google Shape;190;p29"/>
          <p:cNvSpPr/>
          <p:nvPr/>
        </p:nvSpPr>
        <p:spPr>
          <a:xfrm>
            <a:off x="1525572" y="196948"/>
            <a:ext cx="4254000" cy="9234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5400" b="1" dirty="0">
                <a:solidFill>
                  <a:srgbClr val="FFFFFF"/>
                </a:solidFill>
                <a:latin typeface="Rockwell"/>
                <a:ea typeface="Rockwell"/>
                <a:cs typeface="Rockwell"/>
                <a:sym typeface="Rockwell"/>
              </a:rPr>
              <a:t>FEATURES</a:t>
            </a:r>
            <a:endParaRPr sz="5400" b="1">
              <a:solidFill>
                <a:srgbClr val="FFFFFF"/>
              </a:solidFill>
              <a:latin typeface="Rockwell"/>
              <a:ea typeface="Rockwell"/>
              <a:cs typeface="Rockwell"/>
              <a:sym typeface="Rockwell"/>
            </a:endParaRPr>
          </a:p>
        </p:txBody>
      </p:sp>
      <p:sp>
        <p:nvSpPr>
          <p:cNvPr id="191" name="Google Shape;191;p29"/>
          <p:cNvSpPr txBox="1"/>
          <p:nvPr/>
        </p:nvSpPr>
        <p:spPr>
          <a:xfrm>
            <a:off x="264700" y="1568915"/>
            <a:ext cx="8311742" cy="4977043"/>
          </a:xfrm>
          <a:prstGeom prst="rect">
            <a:avLst/>
          </a:prstGeom>
          <a:noFill/>
          <a:ln>
            <a:noFill/>
          </a:ln>
        </p:spPr>
        <p:txBody>
          <a:bodyPr spcFirstLastPara="1" wrap="square" lIns="91425" tIns="45700" rIns="91425" bIns="45700" anchor="t" anchorCtr="0">
            <a:noAutofit/>
          </a:bodyPr>
          <a:lstStyle/>
          <a:p>
            <a:pPr marL="0" marR="0" lvl="0" indent="-114300" algn="l" rtl="0">
              <a:spcBef>
                <a:spcPts val="0"/>
              </a:spcBef>
              <a:spcAft>
                <a:spcPts val="0"/>
              </a:spcAft>
              <a:buClr>
                <a:schemeClr val="dk1"/>
              </a:buClr>
              <a:buSzPts val="1800"/>
              <a:buFont typeface="Arial"/>
              <a:buChar char="•"/>
            </a:pPr>
            <a:r>
              <a:rPr lang="en" sz="1800" dirty="0">
                <a:solidFill>
                  <a:schemeClr val="bg2"/>
                </a:solidFill>
                <a:latin typeface="+mn-lt"/>
                <a:sym typeface="Arial"/>
              </a:rPr>
              <a:t>Incandescent bulbs use—at most—10 percent of the energy they consume to make visible light; the other 90 percent is wasted heat.</a:t>
            </a:r>
            <a:endParaRPr sz="1800">
              <a:solidFill>
                <a:schemeClr val="bg2"/>
              </a:solidFill>
              <a:latin typeface="+mn-lt"/>
            </a:endParaRPr>
          </a:p>
          <a:p>
            <a:pPr marL="0" marR="0" lvl="0" indent="0" algn="l" rtl="0">
              <a:spcBef>
                <a:spcPts val="0"/>
              </a:spcBef>
              <a:spcAft>
                <a:spcPts val="0"/>
              </a:spcAft>
              <a:buNone/>
            </a:pPr>
            <a:endParaRPr sz="1800">
              <a:solidFill>
                <a:schemeClr val="bg2"/>
              </a:solidFill>
              <a:latin typeface="+mn-lt"/>
              <a:sym typeface="Arial"/>
            </a:endParaRPr>
          </a:p>
          <a:p>
            <a:pPr marL="0" marR="0" lvl="0" indent="-114300" algn="l" rtl="0">
              <a:spcBef>
                <a:spcPts val="0"/>
              </a:spcBef>
              <a:spcAft>
                <a:spcPts val="0"/>
              </a:spcAft>
              <a:buClr>
                <a:schemeClr val="dk1"/>
              </a:buClr>
              <a:buSzPts val="1800"/>
              <a:buFont typeface="Arial"/>
              <a:buChar char="•"/>
            </a:pPr>
            <a:r>
              <a:rPr lang="en" sz="1800" dirty="0">
                <a:solidFill>
                  <a:schemeClr val="bg2"/>
                </a:solidFill>
                <a:latin typeface="+mn-lt"/>
                <a:sym typeface="Arial"/>
              </a:rPr>
              <a:t>They produce a considerable amount of infrared (IR) and ultraviolet (UV) radiation that can be damaging to fabrics and artwork over time.</a:t>
            </a:r>
            <a:endParaRPr sz="1800">
              <a:solidFill>
                <a:schemeClr val="bg2"/>
              </a:solidFill>
              <a:latin typeface="+mn-lt"/>
            </a:endParaRPr>
          </a:p>
          <a:p>
            <a:pPr marL="0" marR="0" lvl="0" indent="0" algn="l" rtl="0">
              <a:spcBef>
                <a:spcPts val="0"/>
              </a:spcBef>
              <a:spcAft>
                <a:spcPts val="0"/>
              </a:spcAft>
              <a:buClr>
                <a:schemeClr val="dk1"/>
              </a:buClr>
              <a:buSzPts val="1800"/>
              <a:buFont typeface="Arial"/>
              <a:buNone/>
            </a:pPr>
            <a:endParaRPr sz="1800">
              <a:solidFill>
                <a:schemeClr val="bg2"/>
              </a:solidFill>
              <a:latin typeface="+mn-lt"/>
              <a:sym typeface="Arial"/>
            </a:endParaRPr>
          </a:p>
          <a:p>
            <a:pPr marL="0" marR="0" lvl="0" indent="-114300" algn="l" rtl="0">
              <a:spcBef>
                <a:spcPts val="0"/>
              </a:spcBef>
              <a:spcAft>
                <a:spcPts val="0"/>
              </a:spcAft>
              <a:buClr>
                <a:schemeClr val="dk1"/>
              </a:buClr>
              <a:buSzPts val="1800"/>
              <a:buFont typeface="Arial"/>
              <a:buChar char="•"/>
            </a:pPr>
            <a:r>
              <a:rPr lang="en" sz="1800" dirty="0">
                <a:solidFill>
                  <a:schemeClr val="bg2"/>
                </a:solidFill>
                <a:latin typeface="+mn-lt"/>
                <a:sym typeface="Arial"/>
              </a:rPr>
              <a:t>They’re designed to last around 1,200 hours.</a:t>
            </a:r>
            <a:endParaRPr sz="1800">
              <a:solidFill>
                <a:schemeClr val="bg2"/>
              </a:solidFill>
              <a:latin typeface="+mn-lt"/>
            </a:endParaRPr>
          </a:p>
          <a:p>
            <a:pPr marL="0" marR="0" lvl="0" indent="0" algn="l" rtl="0">
              <a:spcBef>
                <a:spcPts val="0"/>
              </a:spcBef>
              <a:spcAft>
                <a:spcPts val="0"/>
              </a:spcAft>
              <a:buClr>
                <a:schemeClr val="dk1"/>
              </a:buClr>
              <a:buSzPts val="1800"/>
              <a:buFont typeface="Arial"/>
              <a:buNone/>
            </a:pPr>
            <a:endParaRPr sz="1800">
              <a:solidFill>
                <a:schemeClr val="bg2"/>
              </a:solidFill>
              <a:latin typeface="+mn-lt"/>
              <a:sym typeface="Arial"/>
            </a:endParaRPr>
          </a:p>
          <a:p>
            <a:pPr marL="0" marR="0" lvl="0" indent="-114300" algn="l" rtl="0">
              <a:spcBef>
                <a:spcPts val="0"/>
              </a:spcBef>
              <a:spcAft>
                <a:spcPts val="0"/>
              </a:spcAft>
              <a:buClr>
                <a:schemeClr val="dk1"/>
              </a:buClr>
              <a:buSzPts val="1800"/>
              <a:buFont typeface="Arial"/>
              <a:buChar char="•"/>
            </a:pPr>
            <a:r>
              <a:rPr lang="en" sz="1800" dirty="0">
                <a:solidFill>
                  <a:schemeClr val="bg2"/>
                </a:solidFill>
                <a:latin typeface="+mn-lt"/>
                <a:sym typeface="Arial"/>
              </a:rPr>
              <a:t>Incandescent bulbs have a fragile glass envelope and brittle filament wire.</a:t>
            </a:r>
            <a:endParaRPr sz="1800">
              <a:solidFill>
                <a:schemeClr val="bg2"/>
              </a:solidFill>
              <a:latin typeface="+mn-lt"/>
            </a:endParaRPr>
          </a:p>
          <a:p>
            <a:pPr marL="0" marR="0" lvl="0" indent="0" algn="l" rtl="0">
              <a:spcBef>
                <a:spcPts val="0"/>
              </a:spcBef>
              <a:spcAft>
                <a:spcPts val="0"/>
              </a:spcAft>
              <a:buClr>
                <a:schemeClr val="dk1"/>
              </a:buClr>
              <a:buSzPts val="1800"/>
              <a:buFont typeface="Arial"/>
              <a:buNone/>
            </a:pPr>
            <a:endParaRPr sz="1800">
              <a:solidFill>
                <a:schemeClr val="bg2"/>
              </a:solidFill>
              <a:latin typeface="+mn-lt"/>
              <a:sym typeface="Arial"/>
            </a:endParaRPr>
          </a:p>
          <a:p>
            <a:pPr marL="0" marR="0" lvl="0" indent="-114300" algn="l" rtl="0">
              <a:spcBef>
                <a:spcPts val="0"/>
              </a:spcBef>
              <a:spcAft>
                <a:spcPts val="0"/>
              </a:spcAft>
              <a:buClr>
                <a:schemeClr val="dk1"/>
              </a:buClr>
              <a:buSzPts val="1800"/>
              <a:buFont typeface="Arial"/>
              <a:buChar char="•"/>
            </a:pPr>
            <a:r>
              <a:rPr lang="en" sz="1800" dirty="0">
                <a:solidFill>
                  <a:schemeClr val="bg2"/>
                </a:solidFill>
                <a:latin typeface="+mn-lt"/>
                <a:sym typeface="Arial"/>
              </a:rPr>
              <a:t>These bulbs are relatively cheap but consume so much energy that standard 40- and 60-watt options are no longer available for purchase in the U.S</a:t>
            </a:r>
            <a:r>
              <a:rPr lang="en" sz="1800" dirty="0" smtClean="0">
                <a:solidFill>
                  <a:schemeClr val="bg2"/>
                </a:solidFill>
                <a:latin typeface="+mn-lt"/>
                <a:sym typeface="Arial"/>
              </a:rPr>
              <a:t>.</a:t>
            </a:r>
          </a:p>
          <a:p>
            <a:pPr marL="0" marR="0" lvl="0" indent="-114300" algn="l" rtl="0">
              <a:spcBef>
                <a:spcPts val="0"/>
              </a:spcBef>
              <a:spcAft>
                <a:spcPts val="0"/>
              </a:spcAft>
              <a:buClr>
                <a:schemeClr val="dk1"/>
              </a:buClr>
              <a:buSzPts val="1800"/>
              <a:buFont typeface="Arial"/>
              <a:buChar char="•"/>
            </a:pPr>
            <a:endParaRPr lang="en-US" sz="1800" dirty="0" smtClean="0">
              <a:solidFill>
                <a:schemeClr val="bg2"/>
              </a:solidFill>
              <a:latin typeface="+mn-lt"/>
            </a:endParaRPr>
          </a:p>
          <a:p>
            <a:pPr lvl="0">
              <a:buFont typeface="Arial" pitchFamily="34" charset="0"/>
              <a:buChar char="•"/>
            </a:pPr>
            <a:endParaRPr lang="en-US" sz="1800" dirty="0" smtClean="0">
              <a:solidFill>
                <a:schemeClr val="bg2"/>
              </a:solidFill>
              <a:latin typeface="+mn-lt"/>
            </a:endParaRPr>
          </a:p>
          <a:p>
            <a:pPr lvl="0">
              <a:buFont typeface="Arial" pitchFamily="34" charset="0"/>
              <a:buChar char="•"/>
            </a:pPr>
            <a:r>
              <a:rPr lang="en-US" sz="1800" dirty="0" smtClean="0">
                <a:solidFill>
                  <a:schemeClr val="bg2"/>
                </a:solidFill>
                <a:latin typeface="+mn-lt"/>
              </a:rPr>
              <a:t>They create a warm yellow light.</a:t>
            </a: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195"/>
        <p:cNvGrpSpPr/>
        <p:nvPr/>
      </p:nvGrpSpPr>
      <p:grpSpPr>
        <a:xfrm>
          <a:off x="0" y="0"/>
          <a:ext cx="0" cy="0"/>
          <a:chOff x="0" y="0"/>
          <a:chExt cx="0" cy="0"/>
        </a:xfrm>
      </p:grpSpPr>
      <p:sp>
        <p:nvSpPr>
          <p:cNvPr id="196" name="Google Shape;196;p30"/>
          <p:cNvSpPr/>
          <p:nvPr/>
        </p:nvSpPr>
        <p:spPr>
          <a:xfrm>
            <a:off x="2684279" y="185407"/>
            <a:ext cx="4365300" cy="9234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5400" b="1" cap="none" dirty="0">
                <a:solidFill>
                  <a:srgbClr val="FFFFFF"/>
                </a:solidFill>
                <a:latin typeface="Rockwell"/>
                <a:ea typeface="Rockwell"/>
                <a:cs typeface="Rockwell"/>
                <a:sym typeface="Rockwell"/>
              </a:rPr>
              <a:t>HALOGEN</a:t>
            </a:r>
            <a:endParaRPr sz="5400" b="1" cap="none">
              <a:solidFill>
                <a:srgbClr val="FFFFFF"/>
              </a:solidFill>
              <a:latin typeface="Rockwell"/>
              <a:ea typeface="Rockwell"/>
              <a:cs typeface="Rockwell"/>
              <a:sym typeface="Rockwell"/>
            </a:endParaRPr>
          </a:p>
        </p:txBody>
      </p:sp>
      <p:pic>
        <p:nvPicPr>
          <p:cNvPr id="197" name="Google Shape;197;p30" descr="Example of a typical Halogen bulb"/>
          <p:cNvPicPr preferRelativeResize="0"/>
          <p:nvPr/>
        </p:nvPicPr>
        <p:blipFill rotWithShape="1">
          <a:blip r:embed="rId5">
            <a:alphaModFix/>
          </a:blip>
          <a:srcRect/>
          <a:stretch/>
        </p:blipFill>
        <p:spPr>
          <a:xfrm>
            <a:off x="738089" y="4420580"/>
            <a:ext cx="1414268" cy="1727002"/>
          </a:xfrm>
          <a:prstGeom prst="rect">
            <a:avLst/>
          </a:prstGeom>
          <a:noFill/>
          <a:ln>
            <a:solidFill>
              <a:schemeClr val="tx1"/>
            </a:solidFill>
          </a:ln>
        </p:spPr>
      </p:pic>
      <p:pic>
        <p:nvPicPr>
          <p:cNvPr id="198" name="Google Shape;198;p30" descr="Halogen | Light Bulb Types | Bulbs.com"/>
          <p:cNvPicPr preferRelativeResize="0"/>
          <p:nvPr/>
        </p:nvPicPr>
        <p:blipFill rotWithShape="1">
          <a:blip r:embed="rId6">
            <a:alphaModFix/>
          </a:blip>
          <a:srcRect/>
          <a:stretch/>
        </p:blipFill>
        <p:spPr>
          <a:xfrm>
            <a:off x="3544605" y="1350242"/>
            <a:ext cx="5318041" cy="4909881"/>
          </a:xfrm>
          <a:prstGeom prst="rect">
            <a:avLst/>
          </a:prstGeom>
          <a:noFill/>
          <a:ln>
            <a:noFill/>
          </a:ln>
        </p:spPr>
      </p:pic>
      <p:sp>
        <p:nvSpPr>
          <p:cNvPr id="199" name="Google Shape;199;p30"/>
          <p:cNvSpPr txBox="1"/>
          <p:nvPr/>
        </p:nvSpPr>
        <p:spPr>
          <a:xfrm>
            <a:off x="186147" y="1569071"/>
            <a:ext cx="2880609" cy="2721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dirty="0">
                <a:solidFill>
                  <a:schemeClr val="bg2"/>
                </a:solidFill>
                <a:latin typeface="Arial"/>
                <a:ea typeface="Arial"/>
                <a:cs typeface="Arial"/>
                <a:sym typeface="Arial"/>
              </a:rPr>
              <a:t>They contain a tungsten filament, but unlike in incandescent bulbs, a small amount of halogen gas mixes with tungsten vapor and deposits it back onto the filament instead of on the inside of the bulb envelope. </a:t>
            </a:r>
            <a:endParaRPr>
              <a:solidFill>
                <a:schemeClr val="bg2"/>
              </a:solidFill>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03"/>
        <p:cNvGrpSpPr/>
        <p:nvPr/>
      </p:nvGrpSpPr>
      <p:grpSpPr>
        <a:xfrm>
          <a:off x="0" y="0"/>
          <a:ext cx="0" cy="0"/>
          <a:chOff x="0" y="0"/>
          <a:chExt cx="0" cy="0"/>
        </a:xfrm>
      </p:grpSpPr>
      <p:sp>
        <p:nvSpPr>
          <p:cNvPr id="204" name="Google Shape;204;p31"/>
          <p:cNvSpPr/>
          <p:nvPr/>
        </p:nvSpPr>
        <p:spPr>
          <a:xfrm>
            <a:off x="1202040" y="98646"/>
            <a:ext cx="4254000" cy="9234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5400" b="1">
                <a:solidFill>
                  <a:srgbClr val="FFFFFF"/>
                </a:solidFill>
                <a:latin typeface="Rockwell"/>
                <a:ea typeface="Rockwell"/>
                <a:cs typeface="Rockwell"/>
                <a:sym typeface="Rockwell"/>
              </a:rPr>
              <a:t>FEATURES</a:t>
            </a:r>
            <a:endParaRPr sz="5400" b="1">
              <a:solidFill>
                <a:srgbClr val="FFFFFF"/>
              </a:solidFill>
              <a:latin typeface="Rockwell"/>
              <a:ea typeface="Rockwell"/>
              <a:cs typeface="Rockwell"/>
              <a:sym typeface="Rockwell"/>
            </a:endParaRPr>
          </a:p>
        </p:txBody>
      </p:sp>
      <p:sp>
        <p:nvSpPr>
          <p:cNvPr id="205" name="Google Shape;205;p31"/>
          <p:cNvSpPr txBox="1"/>
          <p:nvPr/>
        </p:nvSpPr>
        <p:spPr>
          <a:xfrm>
            <a:off x="1" y="1225974"/>
            <a:ext cx="8572560" cy="5633615"/>
          </a:xfrm>
          <a:prstGeom prst="rect">
            <a:avLst/>
          </a:prstGeom>
          <a:noFill/>
          <a:ln>
            <a:noFill/>
          </a:ln>
        </p:spPr>
        <p:txBody>
          <a:bodyPr spcFirstLastPara="1" wrap="square" lIns="91425" tIns="45700" rIns="91425" bIns="45700" anchor="t" anchorCtr="0">
            <a:noAutofit/>
          </a:bodyPr>
          <a:lstStyle/>
          <a:p>
            <a:pPr marL="0" marR="0" lvl="0" indent="-114300" algn="l" rtl="0">
              <a:spcBef>
                <a:spcPts val="0"/>
              </a:spcBef>
              <a:spcAft>
                <a:spcPts val="0"/>
              </a:spcAft>
              <a:buClr>
                <a:schemeClr val="dk1"/>
              </a:buClr>
              <a:buSzPts val="1800"/>
              <a:buFont typeface="Arial"/>
              <a:buChar char="•"/>
            </a:pPr>
            <a:r>
              <a:rPr lang="en" sz="1800" dirty="0">
                <a:solidFill>
                  <a:schemeClr val="bg2"/>
                </a:solidFill>
                <a:latin typeface="Arial" pitchFamily="34" charset="0"/>
                <a:cs typeface="Arial" pitchFamily="34" charset="0"/>
                <a:sym typeface="Arial"/>
              </a:rPr>
              <a:t>Halogen bulbs come in many shapes but are commonly used as </a:t>
            </a:r>
            <a:r>
              <a:rPr lang="en" sz="1800" b="1" u="sng" dirty="0">
                <a:solidFill>
                  <a:schemeClr val="bg2"/>
                </a:solidFill>
                <a:latin typeface="Arial" pitchFamily="34" charset="0"/>
                <a:cs typeface="Arial" pitchFamily="34" charset="0"/>
                <a:sym typeface="Arial"/>
              </a:rPr>
              <a:t>PAR</a:t>
            </a:r>
            <a:r>
              <a:rPr lang="en" sz="1800" b="1" dirty="0">
                <a:solidFill>
                  <a:schemeClr val="bg2"/>
                </a:solidFill>
                <a:latin typeface="Arial" pitchFamily="34" charset="0"/>
                <a:cs typeface="Arial" pitchFamily="34" charset="0"/>
                <a:sym typeface="Arial"/>
              </a:rPr>
              <a:t>, </a:t>
            </a:r>
            <a:r>
              <a:rPr lang="en" sz="1800" b="1" u="sng" dirty="0">
                <a:solidFill>
                  <a:schemeClr val="bg2"/>
                </a:solidFill>
                <a:latin typeface="Arial" pitchFamily="34" charset="0"/>
                <a:cs typeface="Arial" pitchFamily="34" charset="0"/>
                <a:sym typeface="Arial"/>
              </a:rPr>
              <a:t>BR</a:t>
            </a:r>
            <a:r>
              <a:rPr lang="en" sz="1800" b="1" dirty="0">
                <a:solidFill>
                  <a:schemeClr val="bg2"/>
                </a:solidFill>
                <a:latin typeface="Arial" pitchFamily="34" charset="0"/>
                <a:cs typeface="Arial" pitchFamily="34" charset="0"/>
                <a:sym typeface="Arial"/>
              </a:rPr>
              <a:t>, </a:t>
            </a:r>
            <a:r>
              <a:rPr lang="en" sz="1800" b="1" u="sng" dirty="0">
                <a:solidFill>
                  <a:schemeClr val="bg2"/>
                </a:solidFill>
                <a:latin typeface="Arial" pitchFamily="34" charset="0"/>
                <a:cs typeface="Arial" pitchFamily="34" charset="0"/>
                <a:sym typeface="Arial"/>
              </a:rPr>
              <a:t>AR</a:t>
            </a:r>
            <a:r>
              <a:rPr lang="en" sz="1800" dirty="0">
                <a:solidFill>
                  <a:schemeClr val="bg2"/>
                </a:solidFill>
                <a:latin typeface="Arial" pitchFamily="34" charset="0"/>
                <a:cs typeface="Arial" pitchFamily="34" charset="0"/>
                <a:sym typeface="Arial"/>
              </a:rPr>
              <a:t>, and </a:t>
            </a:r>
            <a:r>
              <a:rPr lang="en" sz="1800" b="1" u="sng" dirty="0">
                <a:solidFill>
                  <a:schemeClr val="bg2"/>
                </a:solidFill>
                <a:latin typeface="Arial" pitchFamily="34" charset="0"/>
                <a:cs typeface="Arial" pitchFamily="34" charset="0"/>
                <a:sym typeface="Arial"/>
              </a:rPr>
              <a:t>MR</a:t>
            </a:r>
            <a:r>
              <a:rPr lang="en" sz="1800" dirty="0">
                <a:solidFill>
                  <a:schemeClr val="bg2"/>
                </a:solidFill>
                <a:latin typeface="Arial" pitchFamily="34" charset="0"/>
                <a:cs typeface="Arial" pitchFamily="34" charset="0"/>
                <a:sym typeface="Arial"/>
              </a:rPr>
              <a:t> spotlight or flood light bulbs</a:t>
            </a:r>
            <a:endParaRPr>
              <a:solidFill>
                <a:schemeClr val="bg2"/>
              </a:solidFill>
              <a:latin typeface="Arial" pitchFamily="34" charset="0"/>
              <a:cs typeface="Arial" pitchFamily="34" charset="0"/>
            </a:endParaRPr>
          </a:p>
          <a:p>
            <a:pPr marL="0" marR="0" lvl="0" indent="0" algn="l" rtl="0">
              <a:spcBef>
                <a:spcPts val="0"/>
              </a:spcBef>
              <a:spcAft>
                <a:spcPts val="0"/>
              </a:spcAft>
              <a:buNone/>
            </a:pPr>
            <a:r>
              <a:rPr lang="en" sz="1800" dirty="0">
                <a:solidFill>
                  <a:schemeClr val="bg2"/>
                </a:solidFill>
                <a:latin typeface="Arial" pitchFamily="34" charset="0"/>
                <a:cs typeface="Arial" pitchFamily="34" charset="0"/>
                <a:sym typeface="Arial"/>
              </a:rPr>
              <a:t>.</a:t>
            </a:r>
            <a:endParaRPr sz="1800">
              <a:solidFill>
                <a:schemeClr val="bg2"/>
              </a:solidFill>
              <a:latin typeface="Arial" pitchFamily="34" charset="0"/>
              <a:cs typeface="Arial" pitchFamily="34" charset="0"/>
              <a:sym typeface="Arial"/>
            </a:endParaRPr>
          </a:p>
          <a:p>
            <a:pPr marL="0" marR="0" lvl="0" indent="-114300" algn="l" rtl="0">
              <a:spcBef>
                <a:spcPts val="0"/>
              </a:spcBef>
              <a:spcAft>
                <a:spcPts val="0"/>
              </a:spcAft>
              <a:buClr>
                <a:schemeClr val="dk1"/>
              </a:buClr>
              <a:buSzPts val="1800"/>
              <a:buFont typeface="Arial"/>
              <a:buChar char="•"/>
            </a:pPr>
            <a:r>
              <a:rPr lang="en" sz="1800" dirty="0">
                <a:solidFill>
                  <a:schemeClr val="bg2"/>
                </a:solidFill>
                <a:latin typeface="Arial" pitchFamily="34" charset="0"/>
                <a:cs typeface="Arial" pitchFamily="34" charset="0"/>
                <a:sym typeface="Arial"/>
              </a:rPr>
              <a:t>They produce a considerable amount of infrared (IR) and ultraviolet (UV) radiation that can be damaging to fabrics and artwork</a:t>
            </a:r>
            <a:endParaRPr>
              <a:solidFill>
                <a:schemeClr val="bg2"/>
              </a:solidFill>
              <a:latin typeface="Arial" pitchFamily="34" charset="0"/>
              <a:cs typeface="Arial" pitchFamily="34" charset="0"/>
            </a:endParaRPr>
          </a:p>
          <a:p>
            <a:pPr marL="0" marR="0" lvl="0" indent="0" algn="l" rtl="0">
              <a:spcBef>
                <a:spcPts val="0"/>
              </a:spcBef>
              <a:spcAft>
                <a:spcPts val="0"/>
              </a:spcAft>
              <a:buNone/>
            </a:pPr>
            <a:r>
              <a:rPr lang="en" sz="1800" dirty="0">
                <a:solidFill>
                  <a:schemeClr val="bg2"/>
                </a:solidFill>
                <a:latin typeface="Arial" pitchFamily="34" charset="0"/>
                <a:cs typeface="Arial" pitchFamily="34" charset="0"/>
                <a:sym typeface="Arial"/>
              </a:rPr>
              <a:t>.</a:t>
            </a:r>
            <a:endParaRPr sz="1800">
              <a:solidFill>
                <a:schemeClr val="bg2"/>
              </a:solidFill>
              <a:latin typeface="Arial" pitchFamily="34" charset="0"/>
              <a:cs typeface="Arial" pitchFamily="34" charset="0"/>
              <a:sym typeface="Arial"/>
            </a:endParaRPr>
          </a:p>
          <a:p>
            <a:pPr marL="0" marR="0" lvl="0" indent="-114300" algn="l" rtl="0">
              <a:spcBef>
                <a:spcPts val="0"/>
              </a:spcBef>
              <a:spcAft>
                <a:spcPts val="0"/>
              </a:spcAft>
              <a:buClr>
                <a:schemeClr val="dk1"/>
              </a:buClr>
              <a:buSzPts val="1800"/>
              <a:buFont typeface="Arial"/>
              <a:buChar char="•"/>
            </a:pPr>
            <a:r>
              <a:rPr lang="en" sz="1800" dirty="0">
                <a:solidFill>
                  <a:schemeClr val="bg2"/>
                </a:solidFill>
                <a:latin typeface="Arial" pitchFamily="34" charset="0"/>
                <a:cs typeface="Arial" pitchFamily="34" charset="0"/>
                <a:sym typeface="Arial"/>
              </a:rPr>
              <a:t>These bulbs require an extremely hot running temperature to produce light and can cause burns if touched; the high temperature also prevents these bulbs from functioning as well in cold environments.</a:t>
            </a:r>
            <a:endParaRPr>
              <a:solidFill>
                <a:schemeClr val="bg2"/>
              </a:solidFill>
              <a:latin typeface="Arial" pitchFamily="34" charset="0"/>
              <a:cs typeface="Arial" pitchFamily="34" charset="0"/>
            </a:endParaRPr>
          </a:p>
          <a:p>
            <a:pPr marL="0" marR="0" lvl="0" indent="0" algn="l" rtl="0">
              <a:spcBef>
                <a:spcPts val="0"/>
              </a:spcBef>
              <a:spcAft>
                <a:spcPts val="0"/>
              </a:spcAft>
              <a:buNone/>
            </a:pPr>
            <a:endParaRPr sz="1800">
              <a:solidFill>
                <a:schemeClr val="bg2"/>
              </a:solidFill>
              <a:latin typeface="Arial" pitchFamily="34" charset="0"/>
              <a:cs typeface="Arial" pitchFamily="34" charset="0"/>
              <a:sym typeface="Arial"/>
            </a:endParaRPr>
          </a:p>
          <a:p>
            <a:pPr marL="0" marR="0" lvl="0" indent="-114300" algn="l" rtl="0">
              <a:spcBef>
                <a:spcPts val="0"/>
              </a:spcBef>
              <a:spcAft>
                <a:spcPts val="0"/>
              </a:spcAft>
              <a:buClr>
                <a:schemeClr val="dk1"/>
              </a:buClr>
              <a:buSzPts val="1800"/>
              <a:buFont typeface="Arial"/>
              <a:buChar char="•"/>
            </a:pPr>
            <a:r>
              <a:rPr lang="en" sz="1800" dirty="0">
                <a:solidFill>
                  <a:schemeClr val="bg2"/>
                </a:solidFill>
                <a:latin typeface="Arial" pitchFamily="34" charset="0"/>
                <a:cs typeface="Arial" pitchFamily="34" charset="0"/>
                <a:sym typeface="Arial"/>
              </a:rPr>
              <a:t>Halogen bulbs are extremely sensitive to skin oils, which can cause them to malfunction or burst</a:t>
            </a:r>
            <a:endParaRPr>
              <a:solidFill>
                <a:schemeClr val="bg2"/>
              </a:solidFill>
              <a:latin typeface="Arial" pitchFamily="34" charset="0"/>
              <a:cs typeface="Arial" pitchFamily="34" charset="0"/>
            </a:endParaRPr>
          </a:p>
          <a:p>
            <a:pPr marL="0" marR="0" lvl="0" indent="0" algn="l" rtl="0">
              <a:spcBef>
                <a:spcPts val="0"/>
              </a:spcBef>
              <a:spcAft>
                <a:spcPts val="0"/>
              </a:spcAft>
              <a:buNone/>
            </a:pPr>
            <a:r>
              <a:rPr lang="en" sz="1800" dirty="0">
                <a:solidFill>
                  <a:schemeClr val="bg2"/>
                </a:solidFill>
                <a:latin typeface="Arial" pitchFamily="34" charset="0"/>
                <a:cs typeface="Arial" pitchFamily="34" charset="0"/>
                <a:sym typeface="Arial"/>
              </a:rPr>
              <a:t>.</a:t>
            </a:r>
            <a:endParaRPr sz="1800">
              <a:solidFill>
                <a:schemeClr val="bg2"/>
              </a:solidFill>
              <a:latin typeface="Arial" pitchFamily="34" charset="0"/>
              <a:cs typeface="Arial" pitchFamily="34" charset="0"/>
              <a:sym typeface="Arial"/>
            </a:endParaRPr>
          </a:p>
          <a:p>
            <a:pPr marL="0" marR="0" lvl="0" indent="-114300" algn="l" rtl="0">
              <a:spcBef>
                <a:spcPts val="0"/>
              </a:spcBef>
              <a:spcAft>
                <a:spcPts val="0"/>
              </a:spcAft>
              <a:buClr>
                <a:schemeClr val="dk1"/>
              </a:buClr>
              <a:buSzPts val="1800"/>
              <a:buFont typeface="Arial"/>
              <a:buChar char="•"/>
            </a:pPr>
            <a:r>
              <a:rPr lang="en" sz="1800" dirty="0">
                <a:solidFill>
                  <a:schemeClr val="bg2"/>
                </a:solidFill>
                <a:latin typeface="Arial" pitchFamily="34" charset="0"/>
                <a:cs typeface="Arial" pitchFamily="34" charset="0"/>
                <a:sym typeface="Arial"/>
              </a:rPr>
              <a:t>They last approximately 3,600 hours—three times longer than incandescent bulbs—but are not as efficient as compact fluorescent lamps (CFL) or LED bulbs</a:t>
            </a:r>
            <a:r>
              <a:rPr lang="en" sz="1800" dirty="0" smtClean="0">
                <a:solidFill>
                  <a:schemeClr val="bg2"/>
                </a:solidFill>
                <a:latin typeface="Arial" pitchFamily="34" charset="0"/>
                <a:cs typeface="Arial" pitchFamily="34" charset="0"/>
                <a:sym typeface="Arial"/>
              </a:rPr>
              <a:t>.</a:t>
            </a:r>
          </a:p>
          <a:p>
            <a:pPr lvl="0"/>
            <a:endParaRPr lang="en-US" sz="1800" dirty="0" smtClean="0">
              <a:latin typeface="Arial" pitchFamily="34" charset="0"/>
              <a:cs typeface="Arial" pitchFamily="34" charset="0"/>
            </a:endParaRPr>
          </a:p>
          <a:p>
            <a:pPr lvl="0">
              <a:buFont typeface="Arial" pitchFamily="34" charset="0"/>
              <a:buChar char="•"/>
            </a:pPr>
            <a:r>
              <a:rPr lang="en-US" sz="1800" dirty="0" smtClean="0">
                <a:latin typeface="Arial" pitchFamily="34" charset="0"/>
                <a:cs typeface="Arial" pitchFamily="34" charset="0"/>
              </a:rPr>
              <a:t>Halogen bulbs have a fragile quartz envelope and brittle filament wire.</a:t>
            </a:r>
          </a:p>
          <a:p>
            <a:pPr lvl="0"/>
            <a:r>
              <a:rPr lang="en-US" sz="1800" dirty="0" smtClean="0">
                <a:latin typeface="Arial" pitchFamily="34" charset="0"/>
                <a:cs typeface="Arial" pitchFamily="34" charset="0"/>
              </a:rPr>
              <a:t>Because they operate at higher temperatures, halogen bulbs have higher color temperatures and produce brighter light than incandescent bulbs.</a:t>
            </a:r>
          </a:p>
          <a:p>
            <a:pPr marL="0" marR="0" lvl="0" indent="-114300" algn="l" rtl="0">
              <a:spcBef>
                <a:spcPts val="0"/>
              </a:spcBef>
              <a:spcAft>
                <a:spcPts val="0"/>
              </a:spcAft>
              <a:buClr>
                <a:schemeClr val="dk1"/>
              </a:buClr>
              <a:buSzPts val="1800"/>
              <a:buFont typeface="Arial"/>
              <a:buChar char="•"/>
            </a:pPr>
            <a:endParaRPr sz="1800">
              <a:solidFill>
                <a:schemeClr val="bg2"/>
              </a:solidFill>
              <a:latin typeface="Arial" pitchFamily="34" charset="0"/>
              <a:cs typeface="Arial" pitchFamily="34" charset="0"/>
              <a:sym typeface="Arial"/>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09"/>
        <p:cNvGrpSpPr/>
        <p:nvPr/>
      </p:nvGrpSpPr>
      <p:grpSpPr>
        <a:xfrm>
          <a:off x="0" y="0"/>
          <a:ext cx="0" cy="0"/>
          <a:chOff x="0" y="0"/>
          <a:chExt cx="0" cy="0"/>
        </a:xfrm>
      </p:grpSpPr>
      <p:sp>
        <p:nvSpPr>
          <p:cNvPr id="210" name="Google Shape;210;p32"/>
          <p:cNvSpPr/>
          <p:nvPr/>
        </p:nvSpPr>
        <p:spPr>
          <a:xfrm>
            <a:off x="2534560" y="131702"/>
            <a:ext cx="1909500" cy="9234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5400" b="1" cap="none">
                <a:solidFill>
                  <a:srgbClr val="FFFFFF"/>
                </a:solidFill>
                <a:latin typeface="Rockwell"/>
                <a:ea typeface="Rockwell"/>
                <a:cs typeface="Rockwell"/>
                <a:sym typeface="Rockwell"/>
              </a:rPr>
              <a:t>LED</a:t>
            </a:r>
            <a:endParaRPr sz="5400" b="1" cap="none">
              <a:solidFill>
                <a:srgbClr val="FFFFFF"/>
              </a:solidFill>
              <a:latin typeface="Rockwell"/>
              <a:ea typeface="Rockwell"/>
              <a:cs typeface="Rockwell"/>
              <a:sym typeface="Rockwell"/>
            </a:endParaRPr>
          </a:p>
        </p:txBody>
      </p:sp>
      <p:pic>
        <p:nvPicPr>
          <p:cNvPr id="211" name="Google Shape;211;p32" descr="Example of an LED bulb"/>
          <p:cNvPicPr preferRelativeResize="0"/>
          <p:nvPr/>
        </p:nvPicPr>
        <p:blipFill rotWithShape="1">
          <a:blip r:embed="rId5">
            <a:alphaModFix/>
          </a:blip>
          <a:srcRect/>
          <a:stretch/>
        </p:blipFill>
        <p:spPr>
          <a:xfrm>
            <a:off x="6335932" y="340950"/>
            <a:ext cx="1071563" cy="1429081"/>
          </a:xfrm>
          <a:prstGeom prst="rect">
            <a:avLst/>
          </a:prstGeom>
          <a:noFill/>
          <a:ln>
            <a:noFill/>
          </a:ln>
        </p:spPr>
      </p:pic>
      <p:pic>
        <p:nvPicPr>
          <p:cNvPr id="212" name="Google Shape;212;p32" descr="LED vs. Halogen"/>
          <p:cNvPicPr preferRelativeResize="0"/>
          <p:nvPr/>
        </p:nvPicPr>
        <p:blipFill rotWithShape="1">
          <a:blip r:embed="rId6">
            <a:alphaModFix/>
          </a:blip>
          <a:srcRect r="51660" b="52789"/>
          <a:stretch/>
        </p:blipFill>
        <p:spPr>
          <a:xfrm>
            <a:off x="142848" y="2429433"/>
            <a:ext cx="4214843" cy="3072544"/>
          </a:xfrm>
          <a:prstGeom prst="rect">
            <a:avLst/>
          </a:prstGeom>
          <a:noFill/>
          <a:ln>
            <a:solidFill>
              <a:schemeClr val="bg1"/>
            </a:solidFill>
          </a:ln>
        </p:spPr>
      </p:pic>
      <p:pic>
        <p:nvPicPr>
          <p:cNvPr id="213" name="Google Shape;213;p32" descr="LED vs. Halogen"/>
          <p:cNvPicPr preferRelativeResize="0"/>
          <p:nvPr/>
        </p:nvPicPr>
        <p:blipFill rotWithShape="1">
          <a:blip r:embed="rId6">
            <a:alphaModFix/>
          </a:blip>
          <a:srcRect l="51872" b="53863"/>
          <a:stretch/>
        </p:blipFill>
        <p:spPr>
          <a:xfrm>
            <a:off x="4500566" y="2429433"/>
            <a:ext cx="3321867" cy="3072544"/>
          </a:xfrm>
          <a:prstGeom prst="rect">
            <a:avLst/>
          </a:prstGeom>
          <a:noFill/>
          <a:ln>
            <a:solidFill>
              <a:schemeClr val="bg1"/>
            </a:solidFill>
          </a:ln>
        </p:spPr>
      </p:pic>
      <p:sp>
        <p:nvSpPr>
          <p:cNvPr id="214" name="Google Shape;214;p32"/>
          <p:cNvSpPr txBox="1"/>
          <p:nvPr/>
        </p:nvSpPr>
        <p:spPr>
          <a:xfrm>
            <a:off x="0" y="5936046"/>
            <a:ext cx="9144000" cy="3694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dirty="0">
                <a:solidFill>
                  <a:schemeClr val="bg2"/>
                </a:solidFill>
                <a:latin typeface="Arial"/>
                <a:ea typeface="Arial"/>
                <a:cs typeface="Arial"/>
                <a:sym typeface="Arial"/>
              </a:rPr>
              <a:t>. LEDs produce the longest-lasting, most energy-efficient lighting available today. </a:t>
            </a:r>
            <a:endParaRPr>
              <a:solidFill>
                <a:schemeClr val="bg2"/>
              </a:solidFill>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18"/>
        <p:cNvGrpSpPr/>
        <p:nvPr/>
      </p:nvGrpSpPr>
      <p:grpSpPr>
        <a:xfrm>
          <a:off x="0" y="0"/>
          <a:ext cx="0" cy="0"/>
          <a:chOff x="0" y="0"/>
          <a:chExt cx="0" cy="0"/>
        </a:xfrm>
      </p:grpSpPr>
      <p:sp>
        <p:nvSpPr>
          <p:cNvPr id="219" name="Google Shape;219;p33"/>
          <p:cNvSpPr/>
          <p:nvPr/>
        </p:nvSpPr>
        <p:spPr>
          <a:xfrm>
            <a:off x="1502466" y="168813"/>
            <a:ext cx="4254000" cy="9234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5400" b="1" dirty="0">
                <a:solidFill>
                  <a:srgbClr val="FFFFFF"/>
                </a:solidFill>
                <a:latin typeface="Rockwell"/>
                <a:ea typeface="Rockwell"/>
                <a:cs typeface="Rockwell"/>
                <a:sym typeface="Rockwell"/>
              </a:rPr>
              <a:t>FEATURES</a:t>
            </a:r>
            <a:endParaRPr sz="5400" b="1">
              <a:solidFill>
                <a:srgbClr val="FFFFFF"/>
              </a:solidFill>
              <a:latin typeface="Rockwell"/>
              <a:ea typeface="Rockwell"/>
              <a:cs typeface="Rockwell"/>
              <a:sym typeface="Rockwell"/>
            </a:endParaRPr>
          </a:p>
        </p:txBody>
      </p:sp>
      <p:sp>
        <p:nvSpPr>
          <p:cNvPr id="220" name="Google Shape;220;p33"/>
          <p:cNvSpPr txBox="1"/>
          <p:nvPr/>
        </p:nvSpPr>
        <p:spPr>
          <a:xfrm>
            <a:off x="214283" y="1225974"/>
            <a:ext cx="8429684" cy="5356552"/>
          </a:xfrm>
          <a:prstGeom prst="rect">
            <a:avLst/>
          </a:prstGeom>
          <a:noFill/>
          <a:ln>
            <a:noFill/>
          </a:ln>
        </p:spPr>
        <p:txBody>
          <a:bodyPr spcFirstLastPara="1" wrap="square" lIns="91425" tIns="45700" rIns="91425" bIns="45700" anchor="t" anchorCtr="0">
            <a:noAutofit/>
          </a:bodyPr>
          <a:lstStyle/>
          <a:p>
            <a:pPr marL="0" marR="0" lvl="0" indent="-114300" algn="l" rtl="0">
              <a:spcBef>
                <a:spcPts val="0"/>
              </a:spcBef>
              <a:spcAft>
                <a:spcPts val="0"/>
              </a:spcAft>
              <a:buClr>
                <a:schemeClr val="dk1"/>
              </a:buClr>
              <a:buSzPts val="1800"/>
              <a:buFont typeface="Arial"/>
              <a:buChar char="•"/>
            </a:pPr>
            <a:r>
              <a:rPr lang="en" sz="1800" dirty="0">
                <a:solidFill>
                  <a:schemeClr val="bg2"/>
                </a:solidFill>
                <a:latin typeface="Arial"/>
                <a:ea typeface="Arial"/>
                <a:cs typeface="Arial"/>
                <a:sym typeface="Arial"/>
              </a:rPr>
              <a:t>LEDs run much cooler than incandescent and halogen bulbs, which greatly increases their longevity and enables them to function in cold temperatures.</a:t>
            </a:r>
            <a:endParaRPr>
              <a:solidFill>
                <a:schemeClr val="bg2"/>
              </a:solidFill>
            </a:endParaRPr>
          </a:p>
          <a:p>
            <a:pPr marL="0" marR="0" lvl="0" indent="0" algn="l" rtl="0">
              <a:spcBef>
                <a:spcPts val="0"/>
              </a:spcBef>
              <a:spcAft>
                <a:spcPts val="0"/>
              </a:spcAft>
              <a:buNone/>
            </a:pPr>
            <a:endParaRPr sz="1800">
              <a:solidFill>
                <a:schemeClr val="bg2"/>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 sz="1800" dirty="0">
                <a:solidFill>
                  <a:schemeClr val="bg2"/>
                </a:solidFill>
                <a:latin typeface="Arial"/>
                <a:ea typeface="Arial"/>
                <a:cs typeface="Arial"/>
                <a:sym typeface="Arial"/>
              </a:rPr>
              <a:t>Unless an LED is specifically infrared (IR) or ultraviolet (UV), it produces little to no IR or UV radiation, which can be damaging to fabrics and artwork.</a:t>
            </a:r>
            <a:endParaRPr>
              <a:solidFill>
                <a:schemeClr val="bg2"/>
              </a:solidFill>
            </a:endParaRPr>
          </a:p>
          <a:p>
            <a:pPr marL="0" marR="0" lvl="0" indent="0" algn="l" rtl="0">
              <a:spcBef>
                <a:spcPts val="0"/>
              </a:spcBef>
              <a:spcAft>
                <a:spcPts val="0"/>
              </a:spcAft>
              <a:buNone/>
            </a:pPr>
            <a:endParaRPr sz="1800">
              <a:solidFill>
                <a:schemeClr val="bg2"/>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 sz="1800" dirty="0">
                <a:solidFill>
                  <a:schemeClr val="bg2"/>
                </a:solidFill>
                <a:latin typeface="Arial"/>
                <a:ea typeface="Arial"/>
                <a:cs typeface="Arial"/>
                <a:sym typeface="Arial"/>
              </a:rPr>
              <a:t>They can last up to 50,000 hours—42 times longer than incandescent bulbs and 13 times longer than halogen bulbs.</a:t>
            </a:r>
            <a:endParaRPr>
              <a:solidFill>
                <a:schemeClr val="bg2"/>
              </a:solidFill>
            </a:endParaRPr>
          </a:p>
          <a:p>
            <a:pPr marL="0" marR="0" lvl="0" indent="0" algn="l" rtl="0">
              <a:spcBef>
                <a:spcPts val="0"/>
              </a:spcBef>
              <a:spcAft>
                <a:spcPts val="0"/>
              </a:spcAft>
              <a:buNone/>
            </a:pPr>
            <a:endParaRPr sz="1800">
              <a:solidFill>
                <a:schemeClr val="bg2"/>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 sz="1800" dirty="0">
                <a:solidFill>
                  <a:schemeClr val="bg2"/>
                </a:solidFill>
                <a:latin typeface="Arial"/>
                <a:ea typeface="Arial"/>
                <a:cs typeface="Arial"/>
                <a:sym typeface="Arial"/>
              </a:rPr>
              <a:t>Power consumption is the lowest compared to all other lighting technologies—80 percent less than incandescent bulbs and 75 percent less than halogen bulbs.</a:t>
            </a:r>
            <a:endParaRPr>
              <a:solidFill>
                <a:schemeClr val="bg2"/>
              </a:solidFill>
            </a:endParaRPr>
          </a:p>
          <a:p>
            <a:pPr marL="0" marR="0" lvl="0" indent="0" algn="l" rtl="0">
              <a:spcBef>
                <a:spcPts val="0"/>
              </a:spcBef>
              <a:spcAft>
                <a:spcPts val="0"/>
              </a:spcAft>
              <a:buNone/>
            </a:pPr>
            <a:r>
              <a:rPr lang="en" sz="1800" dirty="0">
                <a:solidFill>
                  <a:schemeClr val="bg2"/>
                </a:solidFill>
                <a:latin typeface="Arial"/>
                <a:ea typeface="Arial"/>
                <a:cs typeface="Arial"/>
                <a:sym typeface="Arial"/>
              </a:rPr>
              <a:t>The shatterproof bulbs are shock resistant and have no brittle filaments.</a:t>
            </a:r>
            <a:endParaRPr>
              <a:solidFill>
                <a:schemeClr val="bg2"/>
              </a:solidFill>
            </a:endParaRPr>
          </a:p>
          <a:p>
            <a:pPr marL="0" marR="0" lvl="0" indent="0" algn="l" rtl="0">
              <a:spcBef>
                <a:spcPts val="0"/>
              </a:spcBef>
              <a:spcAft>
                <a:spcPts val="0"/>
              </a:spcAft>
              <a:buNone/>
            </a:pPr>
            <a:r>
              <a:rPr lang="en" sz="1800" dirty="0">
                <a:solidFill>
                  <a:schemeClr val="bg2"/>
                </a:solidFill>
                <a:latin typeface="Arial"/>
                <a:ea typeface="Arial"/>
                <a:cs typeface="Arial"/>
                <a:sym typeface="Arial"/>
              </a:rPr>
              <a:t>LEDs require higher initial investment but produce greater energy returns over time.</a:t>
            </a:r>
            <a:endParaRPr>
              <a:solidFill>
                <a:schemeClr val="bg2"/>
              </a:solidFill>
            </a:endParaRPr>
          </a:p>
          <a:p>
            <a:pPr marL="0" marR="0" lvl="0" indent="-114300" algn="l" rtl="0">
              <a:spcBef>
                <a:spcPts val="0"/>
              </a:spcBef>
              <a:spcAft>
                <a:spcPts val="0"/>
              </a:spcAft>
              <a:buClr>
                <a:schemeClr val="dk1"/>
              </a:buClr>
              <a:buSzPts val="1800"/>
              <a:buFont typeface="Arial"/>
              <a:buChar char="•"/>
            </a:pPr>
            <a:r>
              <a:rPr lang="en" sz="1800" dirty="0">
                <a:solidFill>
                  <a:schemeClr val="bg2"/>
                </a:solidFill>
                <a:latin typeface="Arial"/>
                <a:ea typeface="Arial"/>
                <a:cs typeface="Arial"/>
                <a:sym typeface="Arial"/>
              </a:rPr>
              <a:t>LEDs contain no mercury, harmful gasses, or toxins.</a:t>
            </a:r>
            <a:endParaRPr>
              <a:solidFill>
                <a:schemeClr val="bg2"/>
              </a:solidFill>
            </a:endParaRPr>
          </a:p>
          <a:p>
            <a:pPr marL="0" marR="0" lvl="0" indent="0" algn="l" rtl="0">
              <a:spcBef>
                <a:spcPts val="0"/>
              </a:spcBef>
              <a:spcAft>
                <a:spcPts val="0"/>
              </a:spcAft>
              <a:buNone/>
            </a:pPr>
            <a:r>
              <a:rPr lang="en" sz="1800" dirty="0">
                <a:solidFill>
                  <a:schemeClr val="bg2"/>
                </a:solidFill>
                <a:latin typeface="Arial"/>
                <a:ea typeface="Arial"/>
                <a:cs typeface="Arial"/>
                <a:sym typeface="Arial"/>
              </a:rPr>
              <a:t>They are available in many different whites and colors.</a:t>
            </a:r>
            <a:endParaRPr>
              <a:solidFill>
                <a:schemeClr val="bg2"/>
              </a:solidFill>
            </a:endParaRPr>
          </a:p>
          <a:p>
            <a:pPr marL="0" marR="0" lvl="0" indent="0" algn="l" rtl="0">
              <a:spcBef>
                <a:spcPts val="0"/>
              </a:spcBef>
              <a:spcAft>
                <a:spcPts val="0"/>
              </a:spcAft>
              <a:buNone/>
            </a:pPr>
            <a:endParaRPr sz="1800">
              <a:solidFill>
                <a:schemeClr val="bg2"/>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 sz="1800" dirty="0">
                <a:solidFill>
                  <a:schemeClr val="bg2"/>
                </a:solidFill>
                <a:latin typeface="Arial"/>
                <a:ea typeface="Arial"/>
                <a:cs typeface="Arial"/>
                <a:sym typeface="Arial"/>
              </a:rPr>
              <a:t>Because of their low power consumption, LEDs are great alternative lighting solutions for solar-powered systems.</a:t>
            </a:r>
            <a:endParaRPr sz="1800">
              <a:solidFill>
                <a:schemeClr val="bg2"/>
              </a:solidFill>
              <a:latin typeface="Arial"/>
              <a:ea typeface="Arial"/>
              <a:cs typeface="Arial"/>
              <a:sym typeface="Arial"/>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24"/>
        <p:cNvGrpSpPr/>
        <p:nvPr/>
      </p:nvGrpSpPr>
      <p:grpSpPr>
        <a:xfrm>
          <a:off x="0" y="0"/>
          <a:ext cx="0" cy="0"/>
          <a:chOff x="0" y="0"/>
          <a:chExt cx="0" cy="0"/>
        </a:xfrm>
      </p:grpSpPr>
      <p:sp>
        <p:nvSpPr>
          <p:cNvPr id="225" name="Google Shape;225;p34"/>
          <p:cNvSpPr/>
          <p:nvPr/>
        </p:nvSpPr>
        <p:spPr>
          <a:xfrm>
            <a:off x="1768492" y="168812"/>
            <a:ext cx="5813100" cy="9234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5400" b="1" dirty="0">
                <a:solidFill>
                  <a:schemeClr val="lt1"/>
                </a:solidFill>
                <a:latin typeface="Rockwell"/>
                <a:ea typeface="Rockwell"/>
                <a:cs typeface="Rockwell"/>
                <a:sym typeface="Rockwell"/>
              </a:rPr>
              <a:t>ADVANTAGES</a:t>
            </a:r>
            <a:endParaRPr sz="5400" b="1" cap="none">
              <a:solidFill>
                <a:schemeClr val="lt1"/>
              </a:solidFill>
              <a:latin typeface="Rockwell"/>
              <a:ea typeface="Rockwell"/>
              <a:cs typeface="Rockwell"/>
              <a:sym typeface="Rockwell"/>
            </a:endParaRPr>
          </a:p>
        </p:txBody>
      </p:sp>
      <p:grpSp>
        <p:nvGrpSpPr>
          <p:cNvPr id="226" name="Google Shape;226;p34"/>
          <p:cNvGrpSpPr/>
          <p:nvPr/>
        </p:nvGrpSpPr>
        <p:grpSpPr>
          <a:xfrm>
            <a:off x="576775" y="1237957"/>
            <a:ext cx="8046719" cy="5621663"/>
            <a:chOff x="1039300" y="906800"/>
            <a:chExt cx="3532700" cy="4236701"/>
          </a:xfrm>
        </p:grpSpPr>
        <p:pic>
          <p:nvPicPr>
            <p:cNvPr id="227" name="Google Shape;227;p34"/>
            <p:cNvPicPr preferRelativeResize="0"/>
            <p:nvPr/>
          </p:nvPicPr>
          <p:blipFill rotWithShape="1">
            <a:blip r:embed="rId5">
              <a:alphaModFix/>
            </a:blip>
            <a:srcRect r="38476" b="18073"/>
            <a:stretch/>
          </p:blipFill>
          <p:spPr>
            <a:xfrm>
              <a:off x="1039300" y="906800"/>
              <a:ext cx="2654075" cy="4213951"/>
            </a:xfrm>
            <a:prstGeom prst="rect">
              <a:avLst/>
            </a:prstGeom>
            <a:noFill/>
            <a:ln>
              <a:solidFill>
                <a:schemeClr val="tx1"/>
              </a:solidFill>
            </a:ln>
          </p:spPr>
        </p:pic>
        <p:pic>
          <p:nvPicPr>
            <p:cNvPr id="228" name="Google Shape;228;p34"/>
            <p:cNvPicPr preferRelativeResize="0"/>
            <p:nvPr/>
          </p:nvPicPr>
          <p:blipFill rotWithShape="1">
            <a:blip r:embed="rId5">
              <a:alphaModFix/>
            </a:blip>
            <a:srcRect l="80318" b="18187"/>
            <a:stretch/>
          </p:blipFill>
          <p:spPr>
            <a:xfrm>
              <a:off x="3693375" y="906800"/>
              <a:ext cx="878625" cy="4236701"/>
            </a:xfrm>
            <a:prstGeom prst="rect">
              <a:avLst/>
            </a:prstGeom>
            <a:noFill/>
            <a:ln>
              <a:solidFill>
                <a:schemeClr val="tx1"/>
              </a:solidFill>
            </a:ln>
          </p:spPr>
        </p:pic>
      </p:gr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template">
  <a:themeElements>
    <a:clrScheme name="template 12">
      <a:dk1>
        <a:srgbClr val="4D4D4D"/>
      </a:dk1>
      <a:lt1>
        <a:srgbClr val="FFFFFF"/>
      </a:lt1>
      <a:dk2>
        <a:srgbClr val="000000"/>
      </a:dk2>
      <a:lt2>
        <a:srgbClr val="7C7060"/>
      </a:lt2>
      <a:accent1>
        <a:srgbClr val="CBBFAF"/>
      </a:accent1>
      <a:accent2>
        <a:srgbClr val="4A8882"/>
      </a:accent2>
      <a:accent3>
        <a:srgbClr val="FFFFFF"/>
      </a:accent3>
      <a:accent4>
        <a:srgbClr val="404040"/>
      </a:accent4>
      <a:accent5>
        <a:srgbClr val="E2DCD4"/>
      </a:accent5>
      <a:accent6>
        <a:srgbClr val="427B75"/>
      </a:accent6>
      <a:hlink>
        <a:srgbClr val="B1A190"/>
      </a:hlink>
      <a:folHlink>
        <a:srgbClr val="DDDDD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mplate 12">
    <a:dk1>
      <a:srgbClr val="4D4D4D"/>
    </a:dk1>
    <a:lt1>
      <a:srgbClr val="FFFFFF"/>
    </a:lt1>
    <a:dk2>
      <a:srgbClr val="000000"/>
    </a:dk2>
    <a:lt2>
      <a:srgbClr val="7C7060"/>
    </a:lt2>
    <a:accent1>
      <a:srgbClr val="CBBFAF"/>
    </a:accent1>
    <a:accent2>
      <a:srgbClr val="4A8882"/>
    </a:accent2>
    <a:accent3>
      <a:srgbClr val="FFFFFF"/>
    </a:accent3>
    <a:accent4>
      <a:srgbClr val="404040"/>
    </a:accent4>
    <a:accent5>
      <a:srgbClr val="E2DCD4"/>
    </a:accent5>
    <a:accent6>
      <a:srgbClr val="427B75"/>
    </a:accent6>
    <a:hlink>
      <a:srgbClr val="B1A190"/>
    </a:hlink>
    <a:folHlink>
      <a:srgbClr val="DDDDDD"/>
    </a:folHlink>
  </a:clrScheme>
</a:themeOverride>
</file>

<file path=ppt/theme/themeOverride10.xml><?xml version="1.0" encoding="utf-8"?>
<a:themeOverride xmlns:a="http://schemas.openxmlformats.org/drawingml/2006/main">
  <a:clrScheme name="template 12">
    <a:dk1>
      <a:srgbClr val="4D4D4D"/>
    </a:dk1>
    <a:lt1>
      <a:srgbClr val="FFFFFF"/>
    </a:lt1>
    <a:dk2>
      <a:srgbClr val="000000"/>
    </a:dk2>
    <a:lt2>
      <a:srgbClr val="7C7060"/>
    </a:lt2>
    <a:accent1>
      <a:srgbClr val="CBBFAF"/>
    </a:accent1>
    <a:accent2>
      <a:srgbClr val="4A8882"/>
    </a:accent2>
    <a:accent3>
      <a:srgbClr val="FFFFFF"/>
    </a:accent3>
    <a:accent4>
      <a:srgbClr val="404040"/>
    </a:accent4>
    <a:accent5>
      <a:srgbClr val="E2DCD4"/>
    </a:accent5>
    <a:accent6>
      <a:srgbClr val="427B75"/>
    </a:accent6>
    <a:hlink>
      <a:srgbClr val="B1A190"/>
    </a:hlink>
    <a:folHlink>
      <a:srgbClr val="DDDDDD"/>
    </a:folHlink>
  </a:clrScheme>
</a:themeOverride>
</file>

<file path=ppt/theme/themeOverride11.xml><?xml version="1.0" encoding="utf-8"?>
<a:themeOverride xmlns:a="http://schemas.openxmlformats.org/drawingml/2006/main">
  <a:clrScheme name="template 12">
    <a:dk1>
      <a:srgbClr val="4D4D4D"/>
    </a:dk1>
    <a:lt1>
      <a:srgbClr val="FFFFFF"/>
    </a:lt1>
    <a:dk2>
      <a:srgbClr val="000000"/>
    </a:dk2>
    <a:lt2>
      <a:srgbClr val="7C7060"/>
    </a:lt2>
    <a:accent1>
      <a:srgbClr val="CBBFAF"/>
    </a:accent1>
    <a:accent2>
      <a:srgbClr val="4A8882"/>
    </a:accent2>
    <a:accent3>
      <a:srgbClr val="FFFFFF"/>
    </a:accent3>
    <a:accent4>
      <a:srgbClr val="404040"/>
    </a:accent4>
    <a:accent5>
      <a:srgbClr val="E2DCD4"/>
    </a:accent5>
    <a:accent6>
      <a:srgbClr val="427B75"/>
    </a:accent6>
    <a:hlink>
      <a:srgbClr val="B1A190"/>
    </a:hlink>
    <a:folHlink>
      <a:srgbClr val="DDDDDD"/>
    </a:folHlink>
  </a:clrScheme>
</a:themeOverride>
</file>

<file path=ppt/theme/themeOverride12.xml><?xml version="1.0" encoding="utf-8"?>
<a:themeOverride xmlns:a="http://schemas.openxmlformats.org/drawingml/2006/main">
  <a:clrScheme name="template 12">
    <a:dk1>
      <a:srgbClr val="4D4D4D"/>
    </a:dk1>
    <a:lt1>
      <a:srgbClr val="FFFFFF"/>
    </a:lt1>
    <a:dk2>
      <a:srgbClr val="000000"/>
    </a:dk2>
    <a:lt2>
      <a:srgbClr val="7C7060"/>
    </a:lt2>
    <a:accent1>
      <a:srgbClr val="CBBFAF"/>
    </a:accent1>
    <a:accent2>
      <a:srgbClr val="4A8882"/>
    </a:accent2>
    <a:accent3>
      <a:srgbClr val="FFFFFF"/>
    </a:accent3>
    <a:accent4>
      <a:srgbClr val="404040"/>
    </a:accent4>
    <a:accent5>
      <a:srgbClr val="E2DCD4"/>
    </a:accent5>
    <a:accent6>
      <a:srgbClr val="427B75"/>
    </a:accent6>
    <a:hlink>
      <a:srgbClr val="B1A190"/>
    </a:hlink>
    <a:folHlink>
      <a:srgbClr val="DDDDDD"/>
    </a:folHlink>
  </a:clrScheme>
</a:themeOverride>
</file>

<file path=ppt/theme/themeOverride13.xml><?xml version="1.0" encoding="utf-8"?>
<a:themeOverride xmlns:a="http://schemas.openxmlformats.org/drawingml/2006/main">
  <a:clrScheme name="template 12">
    <a:dk1>
      <a:srgbClr val="4D4D4D"/>
    </a:dk1>
    <a:lt1>
      <a:srgbClr val="FFFFFF"/>
    </a:lt1>
    <a:dk2>
      <a:srgbClr val="000000"/>
    </a:dk2>
    <a:lt2>
      <a:srgbClr val="7C7060"/>
    </a:lt2>
    <a:accent1>
      <a:srgbClr val="CBBFAF"/>
    </a:accent1>
    <a:accent2>
      <a:srgbClr val="4A8882"/>
    </a:accent2>
    <a:accent3>
      <a:srgbClr val="FFFFFF"/>
    </a:accent3>
    <a:accent4>
      <a:srgbClr val="404040"/>
    </a:accent4>
    <a:accent5>
      <a:srgbClr val="E2DCD4"/>
    </a:accent5>
    <a:accent6>
      <a:srgbClr val="427B75"/>
    </a:accent6>
    <a:hlink>
      <a:srgbClr val="B1A190"/>
    </a:hlink>
    <a:folHlink>
      <a:srgbClr val="DDDDDD"/>
    </a:folHlink>
  </a:clrScheme>
</a:themeOverride>
</file>

<file path=ppt/theme/themeOverride14.xml><?xml version="1.0" encoding="utf-8"?>
<a:themeOverride xmlns:a="http://schemas.openxmlformats.org/drawingml/2006/main">
  <a:clrScheme name="template 12">
    <a:dk1>
      <a:srgbClr val="4D4D4D"/>
    </a:dk1>
    <a:lt1>
      <a:srgbClr val="FFFFFF"/>
    </a:lt1>
    <a:dk2>
      <a:srgbClr val="000000"/>
    </a:dk2>
    <a:lt2>
      <a:srgbClr val="7C7060"/>
    </a:lt2>
    <a:accent1>
      <a:srgbClr val="CBBFAF"/>
    </a:accent1>
    <a:accent2>
      <a:srgbClr val="4A8882"/>
    </a:accent2>
    <a:accent3>
      <a:srgbClr val="FFFFFF"/>
    </a:accent3>
    <a:accent4>
      <a:srgbClr val="404040"/>
    </a:accent4>
    <a:accent5>
      <a:srgbClr val="E2DCD4"/>
    </a:accent5>
    <a:accent6>
      <a:srgbClr val="427B75"/>
    </a:accent6>
    <a:hlink>
      <a:srgbClr val="B1A190"/>
    </a:hlink>
    <a:folHlink>
      <a:srgbClr val="DDDDDD"/>
    </a:folHlink>
  </a:clrScheme>
</a:themeOverride>
</file>

<file path=ppt/theme/themeOverride15.xml><?xml version="1.0" encoding="utf-8"?>
<a:themeOverride xmlns:a="http://schemas.openxmlformats.org/drawingml/2006/main">
  <a:clrScheme name="template 12">
    <a:dk1>
      <a:srgbClr val="4D4D4D"/>
    </a:dk1>
    <a:lt1>
      <a:srgbClr val="FFFFFF"/>
    </a:lt1>
    <a:dk2>
      <a:srgbClr val="000000"/>
    </a:dk2>
    <a:lt2>
      <a:srgbClr val="7C7060"/>
    </a:lt2>
    <a:accent1>
      <a:srgbClr val="CBBFAF"/>
    </a:accent1>
    <a:accent2>
      <a:srgbClr val="4A8882"/>
    </a:accent2>
    <a:accent3>
      <a:srgbClr val="FFFFFF"/>
    </a:accent3>
    <a:accent4>
      <a:srgbClr val="404040"/>
    </a:accent4>
    <a:accent5>
      <a:srgbClr val="E2DCD4"/>
    </a:accent5>
    <a:accent6>
      <a:srgbClr val="427B75"/>
    </a:accent6>
    <a:hlink>
      <a:srgbClr val="B1A190"/>
    </a:hlink>
    <a:folHlink>
      <a:srgbClr val="DDDDDD"/>
    </a:folHlink>
  </a:clrScheme>
</a:themeOverride>
</file>

<file path=ppt/theme/themeOverride2.xml><?xml version="1.0" encoding="utf-8"?>
<a:themeOverride xmlns:a="http://schemas.openxmlformats.org/drawingml/2006/main">
  <a:clrScheme name="template 12">
    <a:dk1>
      <a:srgbClr val="4D4D4D"/>
    </a:dk1>
    <a:lt1>
      <a:srgbClr val="FFFFFF"/>
    </a:lt1>
    <a:dk2>
      <a:srgbClr val="000000"/>
    </a:dk2>
    <a:lt2>
      <a:srgbClr val="7C7060"/>
    </a:lt2>
    <a:accent1>
      <a:srgbClr val="CBBFAF"/>
    </a:accent1>
    <a:accent2>
      <a:srgbClr val="4A8882"/>
    </a:accent2>
    <a:accent3>
      <a:srgbClr val="FFFFFF"/>
    </a:accent3>
    <a:accent4>
      <a:srgbClr val="404040"/>
    </a:accent4>
    <a:accent5>
      <a:srgbClr val="E2DCD4"/>
    </a:accent5>
    <a:accent6>
      <a:srgbClr val="427B75"/>
    </a:accent6>
    <a:hlink>
      <a:srgbClr val="B1A190"/>
    </a:hlink>
    <a:folHlink>
      <a:srgbClr val="DDDDDD"/>
    </a:folHlink>
  </a:clrScheme>
</a:themeOverride>
</file>

<file path=ppt/theme/themeOverride3.xml><?xml version="1.0" encoding="utf-8"?>
<a:themeOverride xmlns:a="http://schemas.openxmlformats.org/drawingml/2006/main">
  <a:clrScheme name="template 12">
    <a:dk1>
      <a:srgbClr val="4D4D4D"/>
    </a:dk1>
    <a:lt1>
      <a:srgbClr val="FFFFFF"/>
    </a:lt1>
    <a:dk2>
      <a:srgbClr val="000000"/>
    </a:dk2>
    <a:lt2>
      <a:srgbClr val="7C7060"/>
    </a:lt2>
    <a:accent1>
      <a:srgbClr val="CBBFAF"/>
    </a:accent1>
    <a:accent2>
      <a:srgbClr val="4A8882"/>
    </a:accent2>
    <a:accent3>
      <a:srgbClr val="FFFFFF"/>
    </a:accent3>
    <a:accent4>
      <a:srgbClr val="404040"/>
    </a:accent4>
    <a:accent5>
      <a:srgbClr val="E2DCD4"/>
    </a:accent5>
    <a:accent6>
      <a:srgbClr val="427B75"/>
    </a:accent6>
    <a:hlink>
      <a:srgbClr val="B1A190"/>
    </a:hlink>
    <a:folHlink>
      <a:srgbClr val="DDDDDD"/>
    </a:folHlink>
  </a:clrScheme>
</a:themeOverride>
</file>

<file path=ppt/theme/themeOverride4.xml><?xml version="1.0" encoding="utf-8"?>
<a:themeOverride xmlns:a="http://schemas.openxmlformats.org/drawingml/2006/main">
  <a:clrScheme name="template 12">
    <a:dk1>
      <a:srgbClr val="4D4D4D"/>
    </a:dk1>
    <a:lt1>
      <a:srgbClr val="FFFFFF"/>
    </a:lt1>
    <a:dk2>
      <a:srgbClr val="000000"/>
    </a:dk2>
    <a:lt2>
      <a:srgbClr val="7C7060"/>
    </a:lt2>
    <a:accent1>
      <a:srgbClr val="CBBFAF"/>
    </a:accent1>
    <a:accent2>
      <a:srgbClr val="4A8882"/>
    </a:accent2>
    <a:accent3>
      <a:srgbClr val="FFFFFF"/>
    </a:accent3>
    <a:accent4>
      <a:srgbClr val="404040"/>
    </a:accent4>
    <a:accent5>
      <a:srgbClr val="E2DCD4"/>
    </a:accent5>
    <a:accent6>
      <a:srgbClr val="427B75"/>
    </a:accent6>
    <a:hlink>
      <a:srgbClr val="B1A190"/>
    </a:hlink>
    <a:folHlink>
      <a:srgbClr val="DDDDDD"/>
    </a:folHlink>
  </a:clrScheme>
</a:themeOverride>
</file>

<file path=ppt/theme/themeOverride5.xml><?xml version="1.0" encoding="utf-8"?>
<a:themeOverride xmlns:a="http://schemas.openxmlformats.org/drawingml/2006/main">
  <a:clrScheme name="template 12">
    <a:dk1>
      <a:srgbClr val="4D4D4D"/>
    </a:dk1>
    <a:lt1>
      <a:srgbClr val="FFFFFF"/>
    </a:lt1>
    <a:dk2>
      <a:srgbClr val="000000"/>
    </a:dk2>
    <a:lt2>
      <a:srgbClr val="7C7060"/>
    </a:lt2>
    <a:accent1>
      <a:srgbClr val="CBBFAF"/>
    </a:accent1>
    <a:accent2>
      <a:srgbClr val="4A8882"/>
    </a:accent2>
    <a:accent3>
      <a:srgbClr val="FFFFFF"/>
    </a:accent3>
    <a:accent4>
      <a:srgbClr val="404040"/>
    </a:accent4>
    <a:accent5>
      <a:srgbClr val="E2DCD4"/>
    </a:accent5>
    <a:accent6>
      <a:srgbClr val="427B75"/>
    </a:accent6>
    <a:hlink>
      <a:srgbClr val="B1A190"/>
    </a:hlink>
    <a:folHlink>
      <a:srgbClr val="DDDDDD"/>
    </a:folHlink>
  </a:clrScheme>
</a:themeOverride>
</file>

<file path=ppt/theme/themeOverride6.xml><?xml version="1.0" encoding="utf-8"?>
<a:themeOverride xmlns:a="http://schemas.openxmlformats.org/drawingml/2006/main">
  <a:clrScheme name="template 12">
    <a:dk1>
      <a:srgbClr val="4D4D4D"/>
    </a:dk1>
    <a:lt1>
      <a:srgbClr val="FFFFFF"/>
    </a:lt1>
    <a:dk2>
      <a:srgbClr val="000000"/>
    </a:dk2>
    <a:lt2>
      <a:srgbClr val="7C7060"/>
    </a:lt2>
    <a:accent1>
      <a:srgbClr val="CBBFAF"/>
    </a:accent1>
    <a:accent2>
      <a:srgbClr val="4A8882"/>
    </a:accent2>
    <a:accent3>
      <a:srgbClr val="FFFFFF"/>
    </a:accent3>
    <a:accent4>
      <a:srgbClr val="404040"/>
    </a:accent4>
    <a:accent5>
      <a:srgbClr val="E2DCD4"/>
    </a:accent5>
    <a:accent6>
      <a:srgbClr val="427B75"/>
    </a:accent6>
    <a:hlink>
      <a:srgbClr val="B1A190"/>
    </a:hlink>
    <a:folHlink>
      <a:srgbClr val="DDDDDD"/>
    </a:folHlink>
  </a:clrScheme>
</a:themeOverride>
</file>

<file path=ppt/theme/themeOverride7.xml><?xml version="1.0" encoding="utf-8"?>
<a:themeOverride xmlns:a="http://schemas.openxmlformats.org/drawingml/2006/main">
  <a:clrScheme name="template 12">
    <a:dk1>
      <a:srgbClr val="4D4D4D"/>
    </a:dk1>
    <a:lt1>
      <a:srgbClr val="FFFFFF"/>
    </a:lt1>
    <a:dk2>
      <a:srgbClr val="000000"/>
    </a:dk2>
    <a:lt2>
      <a:srgbClr val="7C7060"/>
    </a:lt2>
    <a:accent1>
      <a:srgbClr val="CBBFAF"/>
    </a:accent1>
    <a:accent2>
      <a:srgbClr val="4A8882"/>
    </a:accent2>
    <a:accent3>
      <a:srgbClr val="FFFFFF"/>
    </a:accent3>
    <a:accent4>
      <a:srgbClr val="404040"/>
    </a:accent4>
    <a:accent5>
      <a:srgbClr val="E2DCD4"/>
    </a:accent5>
    <a:accent6>
      <a:srgbClr val="427B75"/>
    </a:accent6>
    <a:hlink>
      <a:srgbClr val="B1A190"/>
    </a:hlink>
    <a:folHlink>
      <a:srgbClr val="DDDDDD"/>
    </a:folHlink>
  </a:clrScheme>
</a:themeOverride>
</file>

<file path=ppt/theme/themeOverride8.xml><?xml version="1.0" encoding="utf-8"?>
<a:themeOverride xmlns:a="http://schemas.openxmlformats.org/drawingml/2006/main">
  <a:clrScheme name="template 12">
    <a:dk1>
      <a:srgbClr val="4D4D4D"/>
    </a:dk1>
    <a:lt1>
      <a:srgbClr val="FFFFFF"/>
    </a:lt1>
    <a:dk2>
      <a:srgbClr val="000000"/>
    </a:dk2>
    <a:lt2>
      <a:srgbClr val="7C7060"/>
    </a:lt2>
    <a:accent1>
      <a:srgbClr val="CBBFAF"/>
    </a:accent1>
    <a:accent2>
      <a:srgbClr val="4A8882"/>
    </a:accent2>
    <a:accent3>
      <a:srgbClr val="FFFFFF"/>
    </a:accent3>
    <a:accent4>
      <a:srgbClr val="404040"/>
    </a:accent4>
    <a:accent5>
      <a:srgbClr val="E2DCD4"/>
    </a:accent5>
    <a:accent6>
      <a:srgbClr val="427B75"/>
    </a:accent6>
    <a:hlink>
      <a:srgbClr val="B1A190"/>
    </a:hlink>
    <a:folHlink>
      <a:srgbClr val="DDDDDD"/>
    </a:folHlink>
  </a:clrScheme>
</a:themeOverride>
</file>

<file path=ppt/theme/themeOverride9.xml><?xml version="1.0" encoding="utf-8"?>
<a:themeOverride xmlns:a="http://schemas.openxmlformats.org/drawingml/2006/main">
  <a:clrScheme name="template 12">
    <a:dk1>
      <a:srgbClr val="4D4D4D"/>
    </a:dk1>
    <a:lt1>
      <a:srgbClr val="FFFFFF"/>
    </a:lt1>
    <a:dk2>
      <a:srgbClr val="000000"/>
    </a:dk2>
    <a:lt2>
      <a:srgbClr val="7C7060"/>
    </a:lt2>
    <a:accent1>
      <a:srgbClr val="CBBFAF"/>
    </a:accent1>
    <a:accent2>
      <a:srgbClr val="4A8882"/>
    </a:accent2>
    <a:accent3>
      <a:srgbClr val="FFFFFF"/>
    </a:accent3>
    <a:accent4>
      <a:srgbClr val="404040"/>
    </a:accent4>
    <a:accent5>
      <a:srgbClr val="E2DCD4"/>
    </a:accent5>
    <a:accent6>
      <a:srgbClr val="427B75"/>
    </a:accent6>
    <a:hlink>
      <a:srgbClr val="B1A190"/>
    </a:hlink>
    <a:folHlink>
      <a:srgbClr val="DDDDDD"/>
    </a:folHlink>
  </a:clrScheme>
</a:themeOverride>
</file>

<file path=docProps/app.xml><?xml version="1.0" encoding="utf-8"?>
<Properties xmlns="http://schemas.openxmlformats.org/officeDocument/2006/extended-properties" xmlns:vt="http://schemas.openxmlformats.org/officeDocument/2006/docPropsVTypes">
  <Template/>
  <TotalTime>34</TotalTime>
  <Words>482</Words>
  <PresentationFormat>Custom</PresentationFormat>
  <Paragraphs>87</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Rockwell</vt:lpstr>
      <vt:lpstr>template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SURGICAL LIGHTS</dc:title>
  <cp:lastModifiedBy>Dell</cp:lastModifiedBy>
  <cp:revision>9</cp:revision>
  <dcterms:modified xsi:type="dcterms:W3CDTF">2020-06-01T08:10:12Z</dcterms:modified>
</cp:coreProperties>
</file>