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handoutMasterIdLst>
    <p:handoutMasterId r:id="rId16"/>
  </p:handoutMasterIdLst>
  <p:sldIdLst>
    <p:sldId id="256" r:id="rId3"/>
    <p:sldId id="257" r:id="rId4"/>
    <p:sldId id="258" r:id="rId5"/>
    <p:sldId id="263" r:id="rId6"/>
    <p:sldId id="264" r:id="rId7"/>
    <p:sldId id="259" r:id="rId8"/>
    <p:sldId id="260" r:id="rId9"/>
    <p:sldId id="267" r:id="rId10"/>
    <p:sldId id="261" r:id="rId11"/>
    <p:sldId id="262"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0458B8-242B-4E84-988C-CAA64D773D24}" type="datetimeFigureOut">
              <a:rPr lang="en-US" smtClean="0"/>
              <a:pPr/>
              <a:t>6/21/2020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21301B-D6BB-4244-9237-5221710651E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5951C-CCC4-4D83-9BF7-7BB8836D0AC8}" type="datetimeFigureOut">
              <a:rPr lang="en-US" smtClean="0"/>
              <a:pPr/>
              <a:t>6/21/2020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62C03-F9E0-4E3E-916A-526C11C55967}"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62C03-F9E0-4E3E-916A-526C11C5596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2205038"/>
            <a:ext cx="3743325" cy="1584325"/>
          </a:xfrm>
          <a:effectLst>
            <a:outerShdw dist="17961" dir="2700000" algn="ctr" rotWithShape="0">
              <a:schemeClr val="bg2"/>
            </a:outerShdw>
          </a:effectLst>
        </p:spPr>
        <p:txBody>
          <a:bodyPr/>
          <a:lstStyle>
            <a:lvl1pPr>
              <a:defRPr/>
            </a:lvl1pPr>
          </a:lstStyle>
          <a:p>
            <a:r>
              <a:rPr lang="en-US" smtClean="0"/>
              <a:t>Click to edit Master title style</a:t>
            </a:r>
            <a:endParaRPr lang="ru-RU"/>
          </a:p>
        </p:txBody>
      </p:sp>
      <p:sp>
        <p:nvSpPr>
          <p:cNvPr id="5123" name="Rectangle 3"/>
          <p:cNvSpPr>
            <a:spLocks noGrp="1" noChangeArrowheads="1"/>
          </p:cNvSpPr>
          <p:nvPr>
            <p:ph type="subTitle" idx="1"/>
          </p:nvPr>
        </p:nvSpPr>
        <p:spPr>
          <a:xfrm>
            <a:off x="684213" y="4076700"/>
            <a:ext cx="3743325" cy="647700"/>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r>
              <a:rPr lang="en-US" smtClean="0"/>
              <a:t>Click to edit Master subtitle style</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260350"/>
            <a:ext cx="2016125" cy="6264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260350"/>
            <a:ext cx="5895975" cy="6264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4F9845AA-55A7-48BF-9425-CE766581CDFF}"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5058339D-7DC8-4C09-8417-EF0E5D487562}"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9840FE3-B0DB-40F9-B515-6149CFDB44F8}"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6400959B-E1BB-4C2E-96C1-B1FAC9EFE95A}"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55C393EA-E01C-4F3E-9C6A-7D6BAA95D115}"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08075DE4-64D4-44AA-A885-78D68863D253}"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98C08657-2FEA-481C-A2E9-675441564266}"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C2580BA2-CA46-4779-9E2A-43A505A6D340}"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5D5B8554-A52C-4235-800D-C4A3659BBE82}"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2A7E0E1-C34A-45DE-8917-7B3941BF0F39}"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31BF338D-1623-48D4-8439-F0A5C4F5C8BA}"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484313"/>
            <a:ext cx="39560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4313"/>
            <a:ext cx="39560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260350"/>
            <a:ext cx="8064500" cy="1081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539750" y="1484313"/>
            <a:ext cx="8064500" cy="5040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3200">
          <a:solidFill>
            <a:srgbClr val="000000"/>
          </a:solidFill>
          <a:latin typeface="+mj-lt"/>
          <a:ea typeface="+mj-ea"/>
          <a:cs typeface="+mj-cs"/>
        </a:defRPr>
      </a:lvl1pPr>
      <a:lvl2pPr algn="l" rtl="0" eaLnBrk="1" fontAlgn="base" hangingPunct="1">
        <a:spcBef>
          <a:spcPct val="0"/>
        </a:spcBef>
        <a:spcAft>
          <a:spcPct val="0"/>
        </a:spcAft>
        <a:defRPr sz="3200">
          <a:solidFill>
            <a:srgbClr val="000000"/>
          </a:solidFill>
          <a:latin typeface="Futura LT Book" pitchFamily="2" charset="0"/>
          <a:ea typeface="굴림" charset="-127"/>
        </a:defRPr>
      </a:lvl2pPr>
      <a:lvl3pPr algn="l" rtl="0" eaLnBrk="1" fontAlgn="base" hangingPunct="1">
        <a:spcBef>
          <a:spcPct val="0"/>
        </a:spcBef>
        <a:spcAft>
          <a:spcPct val="0"/>
        </a:spcAft>
        <a:defRPr sz="3200">
          <a:solidFill>
            <a:srgbClr val="000000"/>
          </a:solidFill>
          <a:latin typeface="Futura LT Book" pitchFamily="2" charset="0"/>
          <a:ea typeface="굴림" charset="-127"/>
        </a:defRPr>
      </a:lvl3pPr>
      <a:lvl4pPr algn="l" rtl="0" eaLnBrk="1" fontAlgn="base" hangingPunct="1">
        <a:spcBef>
          <a:spcPct val="0"/>
        </a:spcBef>
        <a:spcAft>
          <a:spcPct val="0"/>
        </a:spcAft>
        <a:defRPr sz="3200">
          <a:solidFill>
            <a:srgbClr val="000000"/>
          </a:solidFill>
          <a:latin typeface="Futura LT Book" pitchFamily="2" charset="0"/>
          <a:ea typeface="굴림" charset="-127"/>
        </a:defRPr>
      </a:lvl4pPr>
      <a:lvl5pPr algn="l" rtl="0" eaLnBrk="1" fontAlgn="base" hangingPunct="1">
        <a:spcBef>
          <a:spcPct val="0"/>
        </a:spcBef>
        <a:spcAft>
          <a:spcPct val="0"/>
        </a:spcAft>
        <a:defRPr sz="3200">
          <a:solidFill>
            <a:srgbClr val="000000"/>
          </a:solidFill>
          <a:latin typeface="Futura LT Book" pitchFamily="2" charset="0"/>
          <a:ea typeface="굴림" charset="-127"/>
        </a:defRPr>
      </a:lvl5pPr>
      <a:lvl6pPr marL="457200" algn="l" rtl="0" eaLnBrk="1" fontAlgn="base" hangingPunct="1">
        <a:spcBef>
          <a:spcPct val="0"/>
        </a:spcBef>
        <a:spcAft>
          <a:spcPct val="0"/>
        </a:spcAft>
        <a:defRPr sz="3200">
          <a:solidFill>
            <a:srgbClr val="000000"/>
          </a:solidFill>
          <a:latin typeface="Futura LT Book" pitchFamily="2" charset="0"/>
          <a:ea typeface="굴림" charset="-127"/>
        </a:defRPr>
      </a:lvl6pPr>
      <a:lvl7pPr marL="914400" algn="l" rtl="0" eaLnBrk="1" fontAlgn="base" hangingPunct="1">
        <a:spcBef>
          <a:spcPct val="0"/>
        </a:spcBef>
        <a:spcAft>
          <a:spcPct val="0"/>
        </a:spcAft>
        <a:defRPr sz="3200">
          <a:solidFill>
            <a:srgbClr val="000000"/>
          </a:solidFill>
          <a:latin typeface="Futura LT Book" pitchFamily="2" charset="0"/>
          <a:ea typeface="굴림" charset="-127"/>
        </a:defRPr>
      </a:lvl7pPr>
      <a:lvl8pPr marL="1371600" algn="l" rtl="0" eaLnBrk="1" fontAlgn="base" hangingPunct="1">
        <a:spcBef>
          <a:spcPct val="0"/>
        </a:spcBef>
        <a:spcAft>
          <a:spcPct val="0"/>
        </a:spcAft>
        <a:defRPr sz="3200">
          <a:solidFill>
            <a:srgbClr val="000000"/>
          </a:solidFill>
          <a:latin typeface="Futura LT Book" pitchFamily="2" charset="0"/>
          <a:ea typeface="굴림" charset="-127"/>
        </a:defRPr>
      </a:lvl8pPr>
      <a:lvl9pPr marL="1828800" algn="l" rtl="0" eaLnBrk="1" fontAlgn="base" hangingPunct="1">
        <a:spcBef>
          <a:spcPct val="0"/>
        </a:spcBef>
        <a:spcAft>
          <a:spcPct val="0"/>
        </a:spcAft>
        <a:defRPr sz="3200">
          <a:solidFill>
            <a:srgbClr val="000000"/>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E4CB3B98-1A69-4B5E-8DF7-FC31F72FAE2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3200">
          <a:solidFill>
            <a:srgbClr val="6B6B6B"/>
          </a:solidFill>
          <a:latin typeface="+mj-lt"/>
          <a:ea typeface="+mj-ea"/>
          <a:cs typeface="+mj-cs"/>
        </a:defRPr>
      </a:lvl1pPr>
      <a:lvl2pPr algn="l" rtl="0" eaLnBrk="1" fontAlgn="base" hangingPunct="1">
        <a:spcBef>
          <a:spcPct val="0"/>
        </a:spcBef>
        <a:spcAft>
          <a:spcPct val="0"/>
        </a:spcAft>
        <a:defRPr sz="3200">
          <a:solidFill>
            <a:srgbClr val="6B6B6B"/>
          </a:solidFill>
          <a:latin typeface="Futura LT Book" pitchFamily="2" charset="0"/>
        </a:defRPr>
      </a:lvl2pPr>
      <a:lvl3pPr algn="l" rtl="0" eaLnBrk="1" fontAlgn="base" hangingPunct="1">
        <a:spcBef>
          <a:spcPct val="0"/>
        </a:spcBef>
        <a:spcAft>
          <a:spcPct val="0"/>
        </a:spcAft>
        <a:defRPr sz="3200">
          <a:solidFill>
            <a:srgbClr val="6B6B6B"/>
          </a:solidFill>
          <a:latin typeface="Futura LT Book" pitchFamily="2" charset="0"/>
        </a:defRPr>
      </a:lvl3pPr>
      <a:lvl4pPr algn="l" rtl="0" eaLnBrk="1" fontAlgn="base" hangingPunct="1">
        <a:spcBef>
          <a:spcPct val="0"/>
        </a:spcBef>
        <a:spcAft>
          <a:spcPct val="0"/>
        </a:spcAft>
        <a:defRPr sz="3200">
          <a:solidFill>
            <a:srgbClr val="6B6B6B"/>
          </a:solidFill>
          <a:latin typeface="Futura LT Book" pitchFamily="2" charset="0"/>
        </a:defRPr>
      </a:lvl4pPr>
      <a:lvl5pPr algn="l" rtl="0" eaLnBrk="1" fontAlgn="base" hangingPunct="1">
        <a:spcBef>
          <a:spcPct val="0"/>
        </a:spcBef>
        <a:spcAft>
          <a:spcPct val="0"/>
        </a:spcAft>
        <a:defRPr sz="3200">
          <a:solidFill>
            <a:srgbClr val="6B6B6B"/>
          </a:solidFill>
          <a:latin typeface="Futura LT Book" pitchFamily="2" charset="0"/>
        </a:defRPr>
      </a:lvl5pPr>
      <a:lvl6pPr marL="457200" algn="l" rtl="0" eaLnBrk="1" fontAlgn="base" hangingPunct="1">
        <a:spcBef>
          <a:spcPct val="0"/>
        </a:spcBef>
        <a:spcAft>
          <a:spcPct val="0"/>
        </a:spcAft>
        <a:defRPr sz="3200">
          <a:solidFill>
            <a:srgbClr val="6B6B6B"/>
          </a:solidFill>
          <a:latin typeface="Futura LT Book" pitchFamily="2" charset="0"/>
        </a:defRPr>
      </a:lvl6pPr>
      <a:lvl7pPr marL="914400" algn="l" rtl="0" eaLnBrk="1" fontAlgn="base" hangingPunct="1">
        <a:spcBef>
          <a:spcPct val="0"/>
        </a:spcBef>
        <a:spcAft>
          <a:spcPct val="0"/>
        </a:spcAft>
        <a:defRPr sz="3200">
          <a:solidFill>
            <a:srgbClr val="6B6B6B"/>
          </a:solidFill>
          <a:latin typeface="Futura LT Book" pitchFamily="2" charset="0"/>
        </a:defRPr>
      </a:lvl7pPr>
      <a:lvl8pPr marL="1371600" algn="l" rtl="0" eaLnBrk="1" fontAlgn="base" hangingPunct="1">
        <a:spcBef>
          <a:spcPct val="0"/>
        </a:spcBef>
        <a:spcAft>
          <a:spcPct val="0"/>
        </a:spcAft>
        <a:defRPr sz="3200">
          <a:solidFill>
            <a:srgbClr val="6B6B6B"/>
          </a:solidFill>
          <a:latin typeface="Futura LT Book" pitchFamily="2" charset="0"/>
        </a:defRPr>
      </a:lvl8pPr>
      <a:lvl9pPr marL="1828800" algn="l" rtl="0" eaLnBrk="1" fontAlgn="base" hangingPunct="1">
        <a:spcBef>
          <a:spcPct val="0"/>
        </a:spcBef>
        <a:spcAft>
          <a:spcPct val="0"/>
        </a:spcAft>
        <a:defRPr sz="3200">
          <a:solidFill>
            <a:srgbClr val="6B6B6B"/>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6B6B6B"/>
          </a:solidFill>
          <a:latin typeface="+mn-lt"/>
          <a:ea typeface="+mn-ea"/>
          <a:cs typeface="+mn-cs"/>
        </a:defRPr>
      </a:lvl1pPr>
      <a:lvl2pPr marL="742950" indent="-285750" algn="l" rtl="0" eaLnBrk="1" fontAlgn="base" hangingPunct="1">
        <a:spcBef>
          <a:spcPct val="20000"/>
        </a:spcBef>
        <a:spcAft>
          <a:spcPct val="0"/>
        </a:spcAft>
        <a:buChar char="–"/>
        <a:defRPr sz="2000">
          <a:solidFill>
            <a:srgbClr val="6B6B6B"/>
          </a:solidFill>
          <a:latin typeface="+mn-lt"/>
        </a:defRPr>
      </a:lvl2pPr>
      <a:lvl3pPr marL="1143000" indent="-228600" algn="l" rtl="0" eaLnBrk="1" fontAlgn="base" hangingPunct="1">
        <a:spcBef>
          <a:spcPct val="20000"/>
        </a:spcBef>
        <a:spcAft>
          <a:spcPct val="0"/>
        </a:spcAft>
        <a:buChar char="•"/>
        <a:defRPr sz="2000">
          <a:solidFill>
            <a:srgbClr val="6B6B6B"/>
          </a:solidFill>
          <a:latin typeface="+mn-lt"/>
        </a:defRPr>
      </a:lvl3pPr>
      <a:lvl4pPr marL="1600200" indent="-228600" algn="l" rtl="0" eaLnBrk="1" fontAlgn="base" hangingPunct="1">
        <a:spcBef>
          <a:spcPct val="20000"/>
        </a:spcBef>
        <a:spcAft>
          <a:spcPct val="0"/>
        </a:spcAft>
        <a:buChar char="–"/>
        <a:defRPr sz="2000">
          <a:solidFill>
            <a:srgbClr val="6B6B6B"/>
          </a:solidFill>
          <a:latin typeface="+mn-lt"/>
        </a:defRPr>
      </a:lvl4pPr>
      <a:lvl5pPr marL="2057400" indent="-228600" algn="l" rtl="0" eaLnBrk="1" fontAlgn="base" hangingPunct="1">
        <a:spcBef>
          <a:spcPct val="20000"/>
        </a:spcBef>
        <a:spcAft>
          <a:spcPct val="0"/>
        </a:spcAft>
        <a:buChar char="»"/>
        <a:defRPr sz="2000">
          <a:solidFill>
            <a:srgbClr val="6B6B6B"/>
          </a:solidFill>
          <a:latin typeface="+mn-lt"/>
        </a:defRPr>
      </a:lvl5pPr>
      <a:lvl6pPr marL="2514600" indent="-228600" algn="l" rtl="0" eaLnBrk="1" fontAlgn="base" hangingPunct="1">
        <a:spcBef>
          <a:spcPct val="20000"/>
        </a:spcBef>
        <a:spcAft>
          <a:spcPct val="0"/>
        </a:spcAft>
        <a:buChar char="»"/>
        <a:defRPr sz="2000">
          <a:solidFill>
            <a:srgbClr val="6B6B6B"/>
          </a:solidFill>
          <a:latin typeface="+mn-lt"/>
        </a:defRPr>
      </a:lvl6pPr>
      <a:lvl7pPr marL="2971800" indent="-228600" algn="l" rtl="0" eaLnBrk="1" fontAlgn="base" hangingPunct="1">
        <a:spcBef>
          <a:spcPct val="20000"/>
        </a:spcBef>
        <a:spcAft>
          <a:spcPct val="0"/>
        </a:spcAft>
        <a:buChar char="»"/>
        <a:defRPr sz="2000">
          <a:solidFill>
            <a:srgbClr val="6B6B6B"/>
          </a:solidFill>
          <a:latin typeface="+mn-lt"/>
        </a:defRPr>
      </a:lvl7pPr>
      <a:lvl8pPr marL="3429000" indent="-228600" algn="l" rtl="0" eaLnBrk="1" fontAlgn="base" hangingPunct="1">
        <a:spcBef>
          <a:spcPct val="20000"/>
        </a:spcBef>
        <a:spcAft>
          <a:spcPct val="0"/>
        </a:spcAft>
        <a:buChar char="»"/>
        <a:defRPr sz="2000">
          <a:solidFill>
            <a:srgbClr val="6B6B6B"/>
          </a:solidFill>
          <a:latin typeface="+mn-lt"/>
        </a:defRPr>
      </a:lvl8pPr>
      <a:lvl9pPr marL="3886200" indent="-228600" algn="l" rtl="0" eaLnBrk="1" fontAlgn="base" hangingPunct="1">
        <a:spcBef>
          <a:spcPct val="20000"/>
        </a:spcBef>
        <a:spcAft>
          <a:spcPct val="0"/>
        </a:spcAft>
        <a:buChar char="»"/>
        <a:defRPr sz="2000">
          <a:solidFill>
            <a:srgbClr val="6B6B6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BhuABy"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3hChGip"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hphotovideo.com/c/product/1507628-REG/hollyland_mars_400s_mars_400s_sdi_hdmi_wireles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bhphotovideo.com/c/product/1507628-REG/hollyland_mars_400s_mars_400s_sdi_hdmi_wireless.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hphotovideo.com/c/product/1507628-REG/hollyland_mars_400s_mars_400s_sdi_hdmi_wireless.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bhpho.to/30UjOMn" TargetMode="External"/><Relationship Id="rId4" Type="http://schemas.openxmlformats.org/officeDocument/2006/relationships/hyperlink" Target="https://bhpho.to/3hEQ4s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bonair.com/blog/2019/02/10/wireless-broadcast-transmission-overview-2/"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5gtechnologyworld.com/the-basics-of-5gs-modulation-ofd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Orthogonal_frequency-division_multiplexi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it.ly/2BiZLMY"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424667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FF0000"/>
                </a:solidFill>
                <a:effectLst>
                  <a:outerShdw blurRad="50800" dist="39000" dir="5460000" algn="tl">
                    <a:srgbClr val="000000">
                      <a:alpha val="38000"/>
                    </a:srgbClr>
                  </a:outerShdw>
                </a:effectLst>
                <a:latin typeface="Rockwell Extra Bold" pitchFamily="18" charset="0"/>
              </a:rPr>
              <a:t>WIRELESS</a:t>
            </a:r>
            <a:endParaRPr lang="en-US" sz="5400" b="1" cap="none" spc="0" dirty="0">
              <a:ln w="11430"/>
              <a:solidFill>
                <a:srgbClr val="FF0000"/>
              </a:solidFill>
              <a:effectLst>
                <a:outerShdw blurRad="50800" dist="39000" dir="5460000" algn="tl">
                  <a:srgbClr val="000000">
                    <a:alpha val="38000"/>
                  </a:srgbClr>
                </a:outerShdw>
              </a:effectLst>
              <a:latin typeface="Rockwell Extra Bold" pitchFamily="18" charset="0"/>
            </a:endParaRPr>
          </a:p>
        </p:txBody>
      </p:sp>
      <p:sp>
        <p:nvSpPr>
          <p:cNvPr id="6" name="Rectangle 5"/>
          <p:cNvSpPr/>
          <p:nvPr/>
        </p:nvSpPr>
        <p:spPr>
          <a:xfrm>
            <a:off x="500034" y="2928934"/>
            <a:ext cx="500662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7030A0"/>
                </a:solidFill>
                <a:effectLst>
                  <a:outerShdw blurRad="50800" dist="39000" dir="5460000" algn="tl">
                    <a:srgbClr val="000000">
                      <a:alpha val="38000"/>
                    </a:srgbClr>
                  </a:outerShdw>
                </a:effectLst>
                <a:latin typeface="Rockwell Extra Bold" pitchFamily="18" charset="0"/>
              </a:rPr>
              <a:t>VIDEO DATA</a:t>
            </a:r>
            <a:endParaRPr lang="en-US" sz="5400" b="1" cap="none" spc="0" dirty="0">
              <a:ln w="11430"/>
              <a:solidFill>
                <a:srgbClr val="7030A0"/>
              </a:solidFill>
              <a:effectLst>
                <a:outerShdw blurRad="50800" dist="39000" dir="5460000" algn="tl">
                  <a:srgbClr val="000000">
                    <a:alpha val="38000"/>
                  </a:srgbClr>
                </a:outerShdw>
              </a:effectLst>
              <a:latin typeface="Rockwell Extra Bold" pitchFamily="18" charset="0"/>
            </a:endParaRPr>
          </a:p>
        </p:txBody>
      </p:sp>
      <p:sp>
        <p:nvSpPr>
          <p:cNvPr id="7" name="Rectangle 6"/>
          <p:cNvSpPr/>
          <p:nvPr/>
        </p:nvSpPr>
        <p:spPr>
          <a:xfrm>
            <a:off x="357158" y="5500702"/>
            <a:ext cx="73418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B050"/>
                </a:solidFill>
                <a:effectLst>
                  <a:outerShdw blurRad="50800" dist="39000" dir="5460000" algn="tl">
                    <a:srgbClr val="000000">
                      <a:alpha val="38000"/>
                    </a:srgbClr>
                  </a:outerShdw>
                </a:effectLst>
                <a:latin typeface="Rockwell Extra Bold" pitchFamily="18" charset="0"/>
              </a:rPr>
              <a:t>COMMUNICATION</a:t>
            </a:r>
            <a:endParaRPr lang="en-US" sz="5400" b="1" cap="none" spc="0" dirty="0">
              <a:ln w="11430"/>
              <a:solidFill>
                <a:srgbClr val="00B050"/>
              </a:solidFill>
              <a:effectLst>
                <a:outerShdw blurRad="50800" dist="39000" dir="5460000" algn="tl">
                  <a:srgbClr val="000000">
                    <a:alpha val="38000"/>
                  </a:srgbClr>
                </a:outerShdw>
              </a:effectLst>
              <a:latin typeface="Rockwell Extra Bol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ow to Setup a TP-Link WiFi Router - YouTube"/>
          <p:cNvPicPr>
            <a:picLocks noChangeAspect="1" noChangeArrowheads="1"/>
          </p:cNvPicPr>
          <p:nvPr/>
        </p:nvPicPr>
        <p:blipFill>
          <a:blip r:embed="rId2"/>
          <a:srcRect t="9604"/>
          <a:stretch>
            <a:fillRect/>
          </a:stretch>
        </p:blipFill>
        <p:spPr bwMode="auto">
          <a:xfrm>
            <a:off x="285720" y="1714488"/>
            <a:ext cx="4999717" cy="3857652"/>
          </a:xfrm>
          <a:prstGeom prst="rect">
            <a:avLst/>
          </a:prstGeom>
          <a:noFill/>
          <a:ln>
            <a:solidFill>
              <a:schemeClr val="accent1"/>
            </a:solidFill>
          </a:ln>
        </p:spPr>
      </p:pic>
      <p:sp>
        <p:nvSpPr>
          <p:cNvPr id="5" name="Rectangle 4"/>
          <p:cNvSpPr/>
          <p:nvPr/>
        </p:nvSpPr>
        <p:spPr>
          <a:xfrm>
            <a:off x="-214346" y="214290"/>
            <a:ext cx="972285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200" b="1" cap="none" spc="0" dirty="0" smtClean="0">
                <a:ln w="11430"/>
                <a:solidFill>
                  <a:srgbClr val="FF0000"/>
                </a:solidFill>
                <a:effectLst>
                  <a:outerShdw blurRad="50800" dist="39000" dir="5460000" algn="tl">
                    <a:srgbClr val="000000">
                      <a:alpha val="38000"/>
                    </a:srgbClr>
                  </a:outerShdw>
                </a:effectLst>
                <a:latin typeface="Rockwell Extra Bold" pitchFamily="18" charset="0"/>
              </a:rPr>
              <a:t>VIDEO LINKS OVER WIFI</a:t>
            </a:r>
            <a:endParaRPr lang="en-US" sz="5200" b="1" cap="none" spc="0" dirty="0">
              <a:ln w="11430"/>
              <a:solidFill>
                <a:srgbClr val="FF0000"/>
              </a:solidFill>
              <a:effectLst>
                <a:outerShdw blurRad="50800" dist="39000" dir="5460000" algn="tl">
                  <a:srgbClr val="000000">
                    <a:alpha val="38000"/>
                  </a:srgbClr>
                </a:outerShdw>
              </a:effectLst>
              <a:latin typeface="Rockwell Extra Bold" pitchFamily="18" charset="0"/>
            </a:endParaRPr>
          </a:p>
        </p:txBody>
      </p:sp>
      <p:sp>
        <p:nvSpPr>
          <p:cNvPr id="6" name="TextBox 5"/>
          <p:cNvSpPr txBox="1"/>
          <p:nvPr/>
        </p:nvSpPr>
        <p:spPr>
          <a:xfrm>
            <a:off x="5429256" y="1571612"/>
            <a:ext cx="3500462" cy="3939540"/>
          </a:xfrm>
          <a:prstGeom prst="rect">
            <a:avLst/>
          </a:prstGeom>
          <a:noFill/>
        </p:spPr>
        <p:txBody>
          <a:bodyPr wrap="square" rtlCol="0">
            <a:spAutoFit/>
          </a:bodyPr>
          <a:lstStyle/>
          <a:p>
            <a:r>
              <a:rPr lang="en-US" sz="2500" dirty="0"/>
              <a:t>In video over WiFi systems. The transmitter is located on the camera and the receiver is either near the WiFi access point in the same location or at the TV station beyond the internet cloud.</a:t>
            </a:r>
          </a:p>
        </p:txBody>
      </p:sp>
      <p:sp>
        <p:nvSpPr>
          <p:cNvPr id="7" name="Rectangle 6"/>
          <p:cNvSpPr/>
          <p:nvPr/>
        </p:nvSpPr>
        <p:spPr>
          <a:xfrm>
            <a:off x="357158" y="6143644"/>
            <a:ext cx="2012089" cy="323165"/>
          </a:xfrm>
          <a:prstGeom prst="rect">
            <a:avLst/>
          </a:prstGeom>
        </p:spPr>
        <p:txBody>
          <a:bodyPr wrap="none">
            <a:spAutoFit/>
          </a:bodyPr>
          <a:lstStyle/>
          <a:p>
            <a:r>
              <a:rPr lang="en-US" sz="1500" dirty="0" smtClean="0">
                <a:hlinkClick r:id="rId3"/>
              </a:rPr>
              <a:t>https://bit.ly/2BhuABy</a:t>
            </a:r>
            <a:endParaRPr lang="en-US" sz="1500" dirty="0"/>
          </a:p>
        </p:txBody>
      </p:sp>
      <p:sp>
        <p:nvSpPr>
          <p:cNvPr id="8" name="Rectangle 7"/>
          <p:cNvSpPr/>
          <p:nvPr/>
        </p:nvSpPr>
        <p:spPr>
          <a:xfrm>
            <a:off x="285720" y="5715016"/>
            <a:ext cx="3032625" cy="323165"/>
          </a:xfrm>
          <a:prstGeom prst="rect">
            <a:avLst/>
          </a:prstGeom>
        </p:spPr>
        <p:txBody>
          <a:bodyPr wrap="none">
            <a:spAutoFit/>
          </a:bodyPr>
          <a:lstStyle/>
          <a:p>
            <a:r>
              <a:rPr lang="en-US" sz="1500" dirty="0" smtClean="0"/>
              <a:t>Figure 11: A TP-Link WiFi Router </a:t>
            </a:r>
            <a:endParaRPr lang="en-US" sz="1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solidFill>
                  <a:srgbClr val="FF0000"/>
                </a:solidFill>
                <a:latin typeface="Rockwell Extra Bold" pitchFamily="18" charset="0"/>
              </a:rPr>
              <a:t>WIFIBROADCAST</a:t>
            </a:r>
            <a:endParaRPr lang="en-US" sz="6000" b="1" dirty="0">
              <a:solidFill>
                <a:srgbClr val="FF0000"/>
              </a:solidFill>
              <a:latin typeface="Rockwell Extra Bold" pitchFamily="18" charset="0"/>
            </a:endParaRPr>
          </a:p>
        </p:txBody>
      </p:sp>
      <p:sp>
        <p:nvSpPr>
          <p:cNvPr id="6" name="Rectangle 5"/>
          <p:cNvSpPr/>
          <p:nvPr/>
        </p:nvSpPr>
        <p:spPr>
          <a:xfrm>
            <a:off x="5000628" y="1571612"/>
            <a:ext cx="4143372" cy="2246769"/>
          </a:xfrm>
          <a:prstGeom prst="rect">
            <a:avLst/>
          </a:prstGeom>
        </p:spPr>
        <p:txBody>
          <a:bodyPr wrap="square">
            <a:spAutoFit/>
          </a:bodyPr>
          <a:lstStyle/>
          <a:p>
            <a:r>
              <a:rPr lang="en-US" sz="2000" dirty="0" smtClean="0"/>
              <a:t>Wifibroadcast is a project aimed at the live transmission of HD video data using WiFi radios. One prominent use case is to transmit camera images for a first person view (FPV) of remote controlled </a:t>
            </a:r>
            <a:r>
              <a:rPr lang="en-US" sz="2000" smtClean="0"/>
              <a:t>aircrafts</a:t>
            </a:r>
            <a:r>
              <a:rPr lang="en-US" sz="2000" smtClean="0"/>
              <a:t>.</a:t>
            </a:r>
            <a:endParaRPr lang="en-US" sz="2000" dirty="0" smtClean="0"/>
          </a:p>
        </p:txBody>
      </p:sp>
      <p:pic>
        <p:nvPicPr>
          <p:cNvPr id="40962" name="Picture 2" descr="Download EZ-WifiBroadcast, cheap digital HD transmission made easy ..."/>
          <p:cNvPicPr>
            <a:picLocks noChangeAspect="1" noChangeArrowheads="1"/>
          </p:cNvPicPr>
          <p:nvPr/>
        </p:nvPicPr>
        <p:blipFill>
          <a:blip r:embed="rId2"/>
          <a:srcRect/>
          <a:stretch>
            <a:fillRect/>
          </a:stretch>
        </p:blipFill>
        <p:spPr bwMode="auto">
          <a:xfrm>
            <a:off x="142844" y="1500174"/>
            <a:ext cx="4752874" cy="2928958"/>
          </a:xfrm>
          <a:prstGeom prst="rect">
            <a:avLst/>
          </a:prstGeom>
          <a:noFill/>
        </p:spPr>
      </p:pic>
      <p:sp>
        <p:nvSpPr>
          <p:cNvPr id="8" name="TextBox 7"/>
          <p:cNvSpPr txBox="1"/>
          <p:nvPr/>
        </p:nvSpPr>
        <p:spPr>
          <a:xfrm>
            <a:off x="214282" y="4929198"/>
            <a:ext cx="6500858" cy="1323439"/>
          </a:xfrm>
          <a:prstGeom prst="rect">
            <a:avLst/>
          </a:prstGeom>
          <a:noFill/>
        </p:spPr>
        <p:txBody>
          <a:bodyPr wrap="square" rtlCol="0">
            <a:spAutoFit/>
          </a:bodyPr>
          <a:lstStyle/>
          <a:p>
            <a:r>
              <a:rPr lang="en-US" sz="2000" dirty="0" smtClean="0"/>
              <a:t>In contrast to a normal WiFi connection Wifibroadcast tries to mimic the advantageous properties of an analog link (like graceful signal degradation, unidirectional data flow, no association between devices).</a:t>
            </a:r>
            <a:endParaRPr lang="en-US" sz="2000" dirty="0"/>
          </a:p>
        </p:txBody>
      </p:sp>
      <p:sp>
        <p:nvSpPr>
          <p:cNvPr id="9" name="Rectangle 8"/>
          <p:cNvSpPr/>
          <p:nvPr/>
        </p:nvSpPr>
        <p:spPr>
          <a:xfrm>
            <a:off x="4857752" y="6286520"/>
            <a:ext cx="2326278" cy="369332"/>
          </a:xfrm>
          <a:prstGeom prst="rect">
            <a:avLst/>
          </a:prstGeom>
        </p:spPr>
        <p:txBody>
          <a:bodyPr wrap="none">
            <a:spAutoFit/>
          </a:bodyPr>
          <a:lstStyle/>
          <a:p>
            <a:r>
              <a:rPr lang="en-US" dirty="0" smtClean="0">
                <a:hlinkClick r:id="rId3"/>
              </a:rPr>
              <a:t>https://bit.ly/3hChGip</a:t>
            </a:r>
            <a:endParaRPr lang="en-US" dirty="0"/>
          </a:p>
        </p:txBody>
      </p:sp>
      <p:sp>
        <p:nvSpPr>
          <p:cNvPr id="10" name="Rectangle 9"/>
          <p:cNvSpPr/>
          <p:nvPr/>
        </p:nvSpPr>
        <p:spPr>
          <a:xfrm>
            <a:off x="285720" y="4572008"/>
            <a:ext cx="2707793" cy="323165"/>
          </a:xfrm>
          <a:prstGeom prst="rect">
            <a:avLst/>
          </a:prstGeom>
        </p:spPr>
        <p:txBody>
          <a:bodyPr wrap="none">
            <a:spAutoFit/>
          </a:bodyPr>
          <a:lstStyle/>
          <a:p>
            <a:r>
              <a:rPr lang="en-US" sz="1500" dirty="0" smtClean="0"/>
              <a:t>Figure 12: EZ WiFi Broadcast</a:t>
            </a:r>
            <a:endParaRPr lang="en-US" sz="1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214810" y="1357298"/>
            <a:ext cx="4714908" cy="4646859"/>
            <a:chOff x="1714480" y="2000240"/>
            <a:chExt cx="4714908" cy="4646859"/>
          </a:xfrm>
        </p:grpSpPr>
        <p:pic>
          <p:nvPicPr>
            <p:cNvPr id="17410" name="Picture 2"/>
            <p:cNvPicPr>
              <a:picLocks noChangeAspect="1" noChangeArrowheads="1"/>
            </p:cNvPicPr>
            <p:nvPr/>
          </p:nvPicPr>
          <p:blipFill>
            <a:blip r:embed="rId2" cstate="print"/>
            <a:srcRect/>
            <a:stretch>
              <a:fillRect/>
            </a:stretch>
          </p:blipFill>
          <p:spPr bwMode="auto">
            <a:xfrm>
              <a:off x="1785918" y="2000240"/>
              <a:ext cx="4643470" cy="3987120"/>
            </a:xfrm>
            <a:prstGeom prst="rect">
              <a:avLst/>
            </a:prstGeom>
            <a:noFill/>
            <a:ln w="9525">
              <a:noFill/>
              <a:miter lim="800000"/>
              <a:headEnd/>
              <a:tailEnd/>
            </a:ln>
            <a:effectLst/>
          </p:spPr>
        </p:pic>
        <p:sp>
          <p:nvSpPr>
            <p:cNvPr id="5" name="TextBox 4"/>
            <p:cNvSpPr txBox="1"/>
            <p:nvPr/>
          </p:nvSpPr>
          <p:spPr>
            <a:xfrm>
              <a:off x="1714480" y="6000768"/>
              <a:ext cx="4572032" cy="646331"/>
            </a:xfrm>
            <a:prstGeom prst="rect">
              <a:avLst/>
            </a:prstGeom>
            <a:noFill/>
            <a:ln>
              <a:noFill/>
            </a:ln>
          </p:spPr>
          <p:txBody>
            <a:bodyPr wrap="square" rtlCol="0">
              <a:spAutoFit/>
            </a:bodyPr>
            <a:lstStyle/>
            <a:p>
              <a:r>
                <a:rPr lang="en-US" dirty="0" smtClean="0"/>
                <a:t>Figure 1: Hollyland </a:t>
              </a:r>
              <a:r>
                <a:rPr lang="en-US" dirty="0"/>
                <a:t>Mars 400 Dual </a:t>
              </a:r>
              <a:r>
                <a:rPr lang="en-US" dirty="0" smtClean="0"/>
                <a:t>HDMI</a:t>
              </a:r>
            </a:p>
            <a:p>
              <a:r>
                <a:rPr lang="en-US" dirty="0" smtClean="0"/>
                <a:t> </a:t>
              </a:r>
              <a:r>
                <a:rPr lang="en-US" dirty="0"/>
                <a:t>Wireless Video Transmission System</a:t>
              </a:r>
            </a:p>
          </p:txBody>
        </p:sp>
      </p:grpSp>
      <p:sp>
        <p:nvSpPr>
          <p:cNvPr id="7" name="TextBox 6"/>
          <p:cNvSpPr txBox="1"/>
          <p:nvPr/>
        </p:nvSpPr>
        <p:spPr>
          <a:xfrm>
            <a:off x="214282" y="1428736"/>
            <a:ext cx="4000496" cy="4832092"/>
          </a:xfrm>
          <a:prstGeom prst="rect">
            <a:avLst/>
          </a:prstGeom>
          <a:noFill/>
        </p:spPr>
        <p:txBody>
          <a:bodyPr wrap="square" rtlCol="0">
            <a:spAutoFit/>
          </a:bodyPr>
          <a:lstStyle/>
          <a:p>
            <a:r>
              <a:rPr lang="en-US" sz="2800" dirty="0"/>
              <a:t>Most wireless transmission systems on the market right now support up to 1080p60 input and transmission, and many support HDR workflows, which will suit your visual needs and the </a:t>
            </a:r>
            <a:r>
              <a:rPr lang="en-US" sz="2800" dirty="0" smtClean="0"/>
              <a:t>requirements</a:t>
            </a:r>
          </a:p>
          <a:p>
            <a:r>
              <a:rPr lang="en-US" sz="2800" dirty="0" smtClean="0"/>
              <a:t> </a:t>
            </a:r>
            <a:r>
              <a:rPr lang="en-US" sz="2800" dirty="0"/>
              <a:t>of most portable monitors.</a:t>
            </a:r>
          </a:p>
        </p:txBody>
      </p:sp>
      <p:sp>
        <p:nvSpPr>
          <p:cNvPr id="8" name="Rectangle 7"/>
          <p:cNvSpPr/>
          <p:nvPr/>
        </p:nvSpPr>
        <p:spPr>
          <a:xfrm>
            <a:off x="428596" y="214290"/>
            <a:ext cx="849303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lgn="ctr"/>
            <a:r>
              <a:rPr lang="en-US" sz="5400" b="1" dirty="0" smtClean="0">
                <a:ln w="11430"/>
                <a:solidFill>
                  <a:srgbClr val="FF0000"/>
                </a:solidFill>
                <a:effectLst>
                  <a:outerShdw blurRad="50800" dist="39000" dir="5460000" algn="tl">
                    <a:srgbClr val="000000">
                      <a:alpha val="38000"/>
                    </a:srgbClr>
                  </a:outerShdw>
                </a:effectLst>
                <a:latin typeface="Rockwell Extra Bold" pitchFamily="18" charset="0"/>
              </a:rPr>
              <a:t>MARS 400 AND 400S</a:t>
            </a:r>
            <a:endParaRPr lang="en-US" sz="5400" b="1" cap="none" spc="0" dirty="0">
              <a:ln w="11430"/>
              <a:solidFill>
                <a:srgbClr val="FF0000"/>
              </a:solidFill>
              <a:effectLst>
                <a:outerShdw blurRad="50800" dist="39000" dir="5460000" algn="tl">
                  <a:srgbClr val="000000">
                    <a:alpha val="38000"/>
                  </a:srgbClr>
                </a:outerShdw>
              </a:effectLst>
              <a:latin typeface="Rockwell Extra Bold" pitchFamily="18" charset="0"/>
            </a:endParaRPr>
          </a:p>
        </p:txBody>
      </p:sp>
      <p:sp>
        <p:nvSpPr>
          <p:cNvPr id="9" name="TextBox 8"/>
          <p:cNvSpPr txBox="1"/>
          <p:nvPr/>
        </p:nvSpPr>
        <p:spPr>
          <a:xfrm>
            <a:off x="0" y="6304002"/>
            <a:ext cx="9144000" cy="276999"/>
          </a:xfrm>
          <a:prstGeom prst="rect">
            <a:avLst/>
          </a:prstGeom>
          <a:noFill/>
        </p:spPr>
        <p:txBody>
          <a:bodyPr wrap="square" rtlCol="0">
            <a:spAutoFit/>
          </a:bodyPr>
          <a:lstStyle/>
          <a:p>
            <a:r>
              <a:rPr lang="en-US" sz="1200" dirty="0" smtClean="0">
                <a:solidFill>
                  <a:srgbClr val="FF0000"/>
                </a:solidFill>
                <a:hlinkClick r:id="rId3"/>
              </a:rPr>
              <a:t>https://www.bhphotovideo.com/c/product/1507628-REG/hollyland_mars_400s_mars_400s_sdi_hdmi_wireless.html</a:t>
            </a:r>
            <a:endParaRPr lang="en-US" sz="12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642918"/>
            <a:ext cx="3214678" cy="3139321"/>
          </a:xfrm>
          <a:prstGeom prst="rect">
            <a:avLst/>
          </a:prstGeom>
          <a:noFill/>
        </p:spPr>
        <p:txBody>
          <a:bodyPr wrap="square" rtlCol="0">
            <a:spAutoFit/>
          </a:bodyPr>
          <a:lstStyle/>
          <a:p>
            <a:r>
              <a:rPr lang="en-US" sz="2200" dirty="0"/>
              <a:t>Many professional transmitters have the capability to transmit to multiple receivers simultaneously, such as the Mars 400/400S transmitter that supports transmission to up to two receivers. </a:t>
            </a:r>
          </a:p>
        </p:txBody>
      </p:sp>
      <p:pic>
        <p:nvPicPr>
          <p:cNvPr id="18436" name="Picture 4" descr="Hollyland MARS 400S | MARS400S Wireless HD Video Transmission System"/>
          <p:cNvPicPr>
            <a:picLocks noChangeAspect="1" noChangeArrowheads="1"/>
          </p:cNvPicPr>
          <p:nvPr/>
        </p:nvPicPr>
        <p:blipFill>
          <a:blip r:embed="rId3"/>
          <a:srcRect/>
          <a:stretch>
            <a:fillRect/>
          </a:stretch>
        </p:blipFill>
        <p:spPr bwMode="auto">
          <a:xfrm>
            <a:off x="3331832" y="642918"/>
            <a:ext cx="5812168" cy="3786214"/>
          </a:xfrm>
          <a:prstGeom prst="rect">
            <a:avLst/>
          </a:prstGeom>
          <a:noFill/>
        </p:spPr>
      </p:pic>
      <p:sp>
        <p:nvSpPr>
          <p:cNvPr id="4" name="TextBox 3"/>
          <p:cNvSpPr txBox="1"/>
          <p:nvPr/>
        </p:nvSpPr>
        <p:spPr>
          <a:xfrm>
            <a:off x="214282" y="4857760"/>
            <a:ext cx="5929354" cy="1446550"/>
          </a:xfrm>
          <a:prstGeom prst="rect">
            <a:avLst/>
          </a:prstGeom>
          <a:noFill/>
        </p:spPr>
        <p:txBody>
          <a:bodyPr wrap="square" rtlCol="0">
            <a:spAutoFit/>
          </a:bodyPr>
          <a:lstStyle/>
          <a:p>
            <a:r>
              <a:rPr lang="en-US" sz="2200" dirty="0" smtClean="0"/>
              <a:t>The Mars 400 transmitter features HDMI input up to 1080p60, and the receiver has two HDMI outputs for monitors, computers, or switches. </a:t>
            </a:r>
            <a:endParaRPr lang="en-US" sz="2200" dirty="0"/>
          </a:p>
        </p:txBody>
      </p:sp>
      <p:sp>
        <p:nvSpPr>
          <p:cNvPr id="8" name="TextBox 7"/>
          <p:cNvSpPr txBox="1"/>
          <p:nvPr/>
        </p:nvSpPr>
        <p:spPr>
          <a:xfrm>
            <a:off x="0" y="6581001"/>
            <a:ext cx="9001156" cy="276999"/>
          </a:xfrm>
          <a:prstGeom prst="rect">
            <a:avLst/>
          </a:prstGeom>
          <a:noFill/>
        </p:spPr>
        <p:txBody>
          <a:bodyPr wrap="square" rtlCol="0">
            <a:spAutoFit/>
          </a:bodyPr>
          <a:lstStyle/>
          <a:p>
            <a:r>
              <a:rPr lang="en-US" sz="1200" dirty="0" smtClean="0">
                <a:hlinkClick r:id="rId4"/>
              </a:rPr>
              <a:t>https://www.bhphotovideo.com/c/product/1507628-REG/hollyland_mars_400s_mars_400s_sdi_hdmi_wireless.html</a:t>
            </a:r>
            <a:endParaRPr lang="en-US" sz="1200" dirty="0"/>
          </a:p>
        </p:txBody>
      </p:sp>
      <p:sp>
        <p:nvSpPr>
          <p:cNvPr id="9" name="TextBox 8"/>
          <p:cNvSpPr txBox="1"/>
          <p:nvPr/>
        </p:nvSpPr>
        <p:spPr>
          <a:xfrm>
            <a:off x="3286116" y="4500570"/>
            <a:ext cx="5429288" cy="338554"/>
          </a:xfrm>
          <a:prstGeom prst="rect">
            <a:avLst/>
          </a:prstGeom>
          <a:noFill/>
        </p:spPr>
        <p:txBody>
          <a:bodyPr wrap="square" rtlCol="0">
            <a:spAutoFit/>
          </a:bodyPr>
          <a:lstStyle/>
          <a:p>
            <a:r>
              <a:rPr lang="en-US" sz="1600" dirty="0" smtClean="0"/>
              <a:t>Figure 2:HDMI Wireless Video Transmission 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85860"/>
            <a:ext cx="4939429" cy="523220"/>
          </a:xfrm>
          <a:prstGeom prst="rect">
            <a:avLst/>
          </a:prstGeom>
          <a:noFill/>
        </p:spPr>
        <p:txBody>
          <a:bodyPr wrap="none" lIns="91440" tIns="45720" rIns="91440" bIns="45720">
            <a:spAutoFit/>
          </a:bodyPr>
          <a:lstStyle/>
          <a:p>
            <a:r>
              <a:rPr lang="en-US" sz="2800" dirty="0" smtClean="0">
                <a:solidFill>
                  <a:srgbClr val="FF0000"/>
                </a:solidFill>
                <a:latin typeface="Rockwell Extra Bold" pitchFamily="18" charset="0"/>
              </a:rPr>
              <a:t>TERADEK BOLT 500 XT</a:t>
            </a:r>
            <a:endParaRPr lang="en-US" sz="2800" dirty="0">
              <a:solidFill>
                <a:srgbClr val="FF0000"/>
              </a:solidFill>
              <a:latin typeface="Rockwell Extra Bold" pitchFamily="18" charset="0"/>
            </a:endParaRPr>
          </a:p>
        </p:txBody>
      </p:sp>
      <p:sp>
        <p:nvSpPr>
          <p:cNvPr id="5" name="TextBox 4"/>
          <p:cNvSpPr txBox="1"/>
          <p:nvPr/>
        </p:nvSpPr>
        <p:spPr>
          <a:xfrm>
            <a:off x="0" y="1785926"/>
            <a:ext cx="4500594" cy="2246769"/>
          </a:xfrm>
          <a:prstGeom prst="rect">
            <a:avLst/>
          </a:prstGeom>
          <a:noFill/>
        </p:spPr>
        <p:txBody>
          <a:bodyPr wrap="square" rtlCol="0">
            <a:spAutoFit/>
          </a:bodyPr>
          <a:lstStyle/>
          <a:p>
            <a:r>
              <a:rPr lang="en-US" sz="2000" b="1" dirty="0" smtClean="0"/>
              <a:t>Key Features</a:t>
            </a:r>
          </a:p>
          <a:p>
            <a:pPr>
              <a:buFont typeface="Arial" pitchFamily="34" charset="0"/>
              <a:buChar char="•"/>
            </a:pPr>
            <a:r>
              <a:rPr lang="en-US" sz="2000" dirty="0" smtClean="0"/>
              <a:t>Supports up to 1080p60 Resolution</a:t>
            </a:r>
          </a:p>
          <a:p>
            <a:pPr>
              <a:buFont typeface="Arial" pitchFamily="34" charset="0"/>
              <a:buChar char="•"/>
            </a:pPr>
            <a:r>
              <a:rPr lang="en-US" sz="2000" dirty="0" smtClean="0"/>
              <a:t>Backward Compatible with Select Systems</a:t>
            </a:r>
          </a:p>
          <a:p>
            <a:pPr>
              <a:buFont typeface="Arial" pitchFamily="34" charset="0"/>
              <a:buChar char="•"/>
            </a:pPr>
            <a:r>
              <a:rPr lang="en-US" sz="2000" dirty="0" smtClean="0"/>
              <a:t>3G-SDI and HDMI Inputs/Outputs</a:t>
            </a:r>
          </a:p>
          <a:p>
            <a:pPr>
              <a:buFont typeface="Arial" pitchFamily="34" charset="0"/>
              <a:buChar char="•"/>
            </a:pPr>
            <a:r>
              <a:rPr lang="en-US" sz="2000" dirty="0" smtClean="0"/>
              <a:t>Cross Conversion</a:t>
            </a:r>
          </a:p>
          <a:p>
            <a:endParaRPr lang="en-US" sz="2000" dirty="0"/>
          </a:p>
        </p:txBody>
      </p:sp>
      <p:pic>
        <p:nvPicPr>
          <p:cNvPr id="1026" name="Picture 2" descr="Teradek Bolt 500 XT 3G-SDI/HDMI Wireless Transmitter and Receiver Set"/>
          <p:cNvPicPr>
            <a:picLocks noChangeAspect="1" noChangeArrowheads="1"/>
          </p:cNvPicPr>
          <p:nvPr/>
        </p:nvPicPr>
        <p:blipFill>
          <a:blip r:embed="rId2"/>
          <a:srcRect/>
          <a:stretch>
            <a:fillRect/>
          </a:stretch>
        </p:blipFill>
        <p:spPr bwMode="auto">
          <a:xfrm>
            <a:off x="0" y="3714752"/>
            <a:ext cx="3300438" cy="3000396"/>
          </a:xfrm>
          <a:prstGeom prst="rect">
            <a:avLst/>
          </a:prstGeom>
          <a:noFill/>
        </p:spPr>
      </p:pic>
      <p:pic>
        <p:nvPicPr>
          <p:cNvPr id="1028" name="Picture 4" descr="Hollyland Mars 400S SDI/HDMI Wireless Video Transmission System">
            <a:hlinkClick r:id="rId3"/>
          </p:cNvPr>
          <p:cNvPicPr>
            <a:picLocks noChangeAspect="1" noChangeArrowheads="1"/>
          </p:cNvPicPr>
          <p:nvPr/>
        </p:nvPicPr>
        <p:blipFill>
          <a:blip r:embed="rId4"/>
          <a:srcRect/>
          <a:stretch>
            <a:fillRect/>
          </a:stretch>
        </p:blipFill>
        <p:spPr bwMode="auto">
          <a:xfrm>
            <a:off x="5929322" y="4143356"/>
            <a:ext cx="2928958" cy="2714644"/>
          </a:xfrm>
          <a:prstGeom prst="rect">
            <a:avLst/>
          </a:prstGeom>
          <a:noFill/>
        </p:spPr>
      </p:pic>
      <p:sp>
        <p:nvSpPr>
          <p:cNvPr id="10" name="TextBox 9"/>
          <p:cNvSpPr txBox="1"/>
          <p:nvPr/>
        </p:nvSpPr>
        <p:spPr>
          <a:xfrm>
            <a:off x="4786314" y="1785926"/>
            <a:ext cx="4357686" cy="2554545"/>
          </a:xfrm>
          <a:prstGeom prst="rect">
            <a:avLst/>
          </a:prstGeom>
          <a:noFill/>
        </p:spPr>
        <p:txBody>
          <a:bodyPr wrap="square" rtlCol="0">
            <a:spAutoFit/>
          </a:bodyPr>
          <a:lstStyle/>
          <a:p>
            <a:r>
              <a:rPr lang="en-US" sz="2000" b="1" dirty="0" smtClean="0"/>
              <a:t>Key Features</a:t>
            </a:r>
          </a:p>
          <a:p>
            <a:r>
              <a:rPr lang="en-US" sz="2000" dirty="0" smtClean="0"/>
              <a:t>Entry-Level 1080p60 Transmitter/Receiver</a:t>
            </a:r>
          </a:p>
          <a:p>
            <a:r>
              <a:rPr lang="en-US" sz="2000" dirty="0" smtClean="0"/>
              <a:t>400' Range; L-Series Battery Plates</a:t>
            </a:r>
          </a:p>
          <a:p>
            <a:r>
              <a:rPr lang="en-US" sz="2000" dirty="0" smtClean="0"/>
              <a:t>SDI/HDMI Input and Output</a:t>
            </a:r>
          </a:p>
          <a:p>
            <a:r>
              <a:rPr lang="en-US" sz="2000" dirty="0" smtClean="0"/>
              <a:t>Wi-Fi Transmission to 4 Mobile Devices</a:t>
            </a:r>
          </a:p>
          <a:p>
            <a:endParaRPr lang="en-US" sz="2000" dirty="0"/>
          </a:p>
        </p:txBody>
      </p:sp>
      <p:sp>
        <p:nvSpPr>
          <p:cNvPr id="11" name="Rectangle 10"/>
          <p:cNvSpPr/>
          <p:nvPr/>
        </p:nvSpPr>
        <p:spPr>
          <a:xfrm>
            <a:off x="0" y="0"/>
            <a:ext cx="9144000" cy="1323439"/>
          </a:xfrm>
          <a:prstGeom prst="rect">
            <a:avLst/>
          </a:prstGeom>
          <a:noFill/>
        </p:spPr>
        <p:txBody>
          <a:bodyPr wrap="square" lIns="91440" tIns="45720" rIns="91440" bIns="45720">
            <a:spAutoFit/>
          </a:bodyPr>
          <a:lstStyle/>
          <a:p>
            <a:pPr algn="ctr"/>
            <a:r>
              <a:rPr lang="en-US" sz="4000" dirty="0" smtClean="0">
                <a:solidFill>
                  <a:srgbClr val="FF0000"/>
                </a:solidFill>
                <a:latin typeface="Rockwell Extra Bold" pitchFamily="18" charset="0"/>
              </a:rPr>
              <a:t>COMPARING DIFFERENT</a:t>
            </a:r>
          </a:p>
          <a:p>
            <a:r>
              <a:rPr lang="en-US" sz="4000" dirty="0" smtClean="0">
                <a:solidFill>
                  <a:srgbClr val="FF0000"/>
                </a:solidFill>
                <a:latin typeface="Rockwell Extra Bold" pitchFamily="18" charset="0"/>
              </a:rPr>
              <a:t>                   TECHNOLOGY</a:t>
            </a:r>
            <a:endParaRPr lang="en-US" sz="4000" dirty="0">
              <a:solidFill>
                <a:srgbClr val="FF0000"/>
              </a:solidFill>
              <a:latin typeface="Rockwell Extra Bold" pitchFamily="18" charset="0"/>
            </a:endParaRPr>
          </a:p>
        </p:txBody>
      </p:sp>
      <p:sp>
        <p:nvSpPr>
          <p:cNvPr id="12" name="Rectangle 11"/>
          <p:cNvSpPr/>
          <p:nvPr/>
        </p:nvSpPr>
        <p:spPr>
          <a:xfrm>
            <a:off x="5500694" y="1285860"/>
            <a:ext cx="2438488" cy="523220"/>
          </a:xfrm>
          <a:prstGeom prst="rect">
            <a:avLst/>
          </a:prstGeom>
          <a:noFill/>
        </p:spPr>
        <p:txBody>
          <a:bodyPr wrap="none" lIns="91440" tIns="45720" rIns="91440" bIns="45720">
            <a:spAutoFit/>
          </a:bodyPr>
          <a:lstStyle/>
          <a:p>
            <a:r>
              <a:rPr lang="en-US" sz="2800" dirty="0" smtClean="0">
                <a:solidFill>
                  <a:srgbClr val="FF0000"/>
                </a:solidFill>
                <a:latin typeface="Rockwell Extra Bold" pitchFamily="18" charset="0"/>
              </a:rPr>
              <a:t>MARS 400S</a:t>
            </a:r>
            <a:endParaRPr lang="en-US" sz="2800" dirty="0">
              <a:solidFill>
                <a:srgbClr val="FF0000"/>
              </a:solidFill>
              <a:latin typeface="Rockwell Extra Bold" pitchFamily="18" charset="0"/>
            </a:endParaRPr>
          </a:p>
        </p:txBody>
      </p:sp>
      <p:sp>
        <p:nvSpPr>
          <p:cNvPr id="9" name="Rectangle 8"/>
          <p:cNvSpPr/>
          <p:nvPr/>
        </p:nvSpPr>
        <p:spPr>
          <a:xfrm rot="10800000" flipV="1">
            <a:off x="3357554" y="6215082"/>
            <a:ext cx="2500330" cy="323165"/>
          </a:xfrm>
          <a:prstGeom prst="rect">
            <a:avLst/>
          </a:prstGeom>
        </p:spPr>
        <p:txBody>
          <a:bodyPr wrap="square">
            <a:spAutoFit/>
          </a:bodyPr>
          <a:lstStyle/>
          <a:p>
            <a:r>
              <a:rPr lang="en-US" sz="1500" dirty="0" smtClean="0">
                <a:solidFill>
                  <a:srgbClr val="0070C0"/>
                </a:solidFill>
              </a:rPr>
              <a:t>https://bhpho.to/2UR3Oab</a:t>
            </a:r>
            <a:endParaRPr lang="en-US" sz="1500" dirty="0">
              <a:solidFill>
                <a:srgbClr val="0070C0"/>
              </a:solidFill>
            </a:endParaRPr>
          </a:p>
        </p:txBody>
      </p:sp>
      <p:sp>
        <p:nvSpPr>
          <p:cNvPr id="13" name="TextBox 12"/>
          <p:cNvSpPr txBox="1"/>
          <p:nvPr/>
        </p:nvSpPr>
        <p:spPr>
          <a:xfrm>
            <a:off x="6429388" y="3786190"/>
            <a:ext cx="2428892" cy="338554"/>
          </a:xfrm>
          <a:prstGeom prst="rect">
            <a:avLst/>
          </a:prstGeom>
          <a:noFill/>
        </p:spPr>
        <p:txBody>
          <a:bodyPr wrap="square" rtlCol="0">
            <a:spAutoFit/>
          </a:bodyPr>
          <a:lstStyle/>
          <a:p>
            <a:r>
              <a:rPr lang="en-US" sz="1600" dirty="0" smtClean="0"/>
              <a:t>Figure 4:MARS 400S</a:t>
            </a:r>
          </a:p>
        </p:txBody>
      </p:sp>
      <p:sp>
        <p:nvSpPr>
          <p:cNvPr id="14" name="TextBox 13"/>
          <p:cNvSpPr txBox="1"/>
          <p:nvPr/>
        </p:nvSpPr>
        <p:spPr>
          <a:xfrm>
            <a:off x="1071538" y="3786190"/>
            <a:ext cx="2928926" cy="338554"/>
          </a:xfrm>
          <a:prstGeom prst="rect">
            <a:avLst/>
          </a:prstGeom>
          <a:noFill/>
        </p:spPr>
        <p:txBody>
          <a:bodyPr wrap="square" rtlCol="0">
            <a:spAutoFit/>
          </a:bodyPr>
          <a:lstStyle/>
          <a:p>
            <a:r>
              <a:rPr lang="en-US" sz="1600" dirty="0" smtClean="0"/>
              <a:t>Figure 3: Teradek Bolt 500 XT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eradek VidiU Go"/>
          <p:cNvPicPr>
            <a:picLocks noChangeAspect="1" noChangeArrowheads="1"/>
          </p:cNvPicPr>
          <p:nvPr/>
        </p:nvPicPr>
        <p:blipFill>
          <a:blip r:embed="rId2"/>
          <a:srcRect/>
          <a:stretch>
            <a:fillRect/>
          </a:stretch>
        </p:blipFill>
        <p:spPr bwMode="auto">
          <a:xfrm>
            <a:off x="0" y="3786190"/>
            <a:ext cx="3610718" cy="3071810"/>
          </a:xfrm>
          <a:prstGeom prst="rect">
            <a:avLst/>
          </a:prstGeom>
          <a:noFill/>
        </p:spPr>
      </p:pic>
      <p:sp>
        <p:nvSpPr>
          <p:cNvPr id="5" name="Rectangle 4"/>
          <p:cNvSpPr/>
          <p:nvPr/>
        </p:nvSpPr>
        <p:spPr>
          <a:xfrm>
            <a:off x="0" y="285728"/>
            <a:ext cx="4124142" cy="523220"/>
          </a:xfrm>
          <a:prstGeom prst="rect">
            <a:avLst/>
          </a:prstGeom>
          <a:noFill/>
        </p:spPr>
        <p:txBody>
          <a:bodyPr wrap="none" lIns="91440" tIns="45720" rIns="91440" bIns="45720">
            <a:spAutoFit/>
          </a:bodyPr>
          <a:lstStyle/>
          <a:p>
            <a:r>
              <a:rPr lang="en-US" sz="2800" dirty="0" smtClean="0">
                <a:solidFill>
                  <a:srgbClr val="FF0000"/>
                </a:solidFill>
                <a:latin typeface="Rockwell Extra Bold" pitchFamily="18" charset="0"/>
              </a:rPr>
              <a:t>TERADEK VIDIU GO</a:t>
            </a:r>
            <a:endParaRPr lang="en-US" sz="2800" dirty="0">
              <a:solidFill>
                <a:srgbClr val="FF0000"/>
              </a:solidFill>
              <a:latin typeface="Rockwell Extra Bold" pitchFamily="18" charset="0"/>
            </a:endParaRPr>
          </a:p>
        </p:txBody>
      </p:sp>
      <p:sp>
        <p:nvSpPr>
          <p:cNvPr id="6" name="TextBox 5"/>
          <p:cNvSpPr txBox="1"/>
          <p:nvPr/>
        </p:nvSpPr>
        <p:spPr>
          <a:xfrm>
            <a:off x="142844" y="928671"/>
            <a:ext cx="3571900" cy="2862322"/>
          </a:xfrm>
          <a:prstGeom prst="rect">
            <a:avLst/>
          </a:prstGeom>
          <a:noFill/>
        </p:spPr>
        <p:txBody>
          <a:bodyPr wrap="square" rtlCol="0">
            <a:spAutoFit/>
          </a:bodyPr>
          <a:lstStyle/>
          <a:p>
            <a:r>
              <a:rPr lang="en-US" sz="2000" b="1" dirty="0" smtClean="0"/>
              <a:t>Key Features</a:t>
            </a:r>
          </a:p>
          <a:p>
            <a:pPr>
              <a:buFont typeface="Arial" pitchFamily="34" charset="0"/>
              <a:buChar char="•"/>
            </a:pPr>
            <a:r>
              <a:rPr lang="en-US" sz="2000" dirty="0" smtClean="0"/>
              <a:t>Video Quality: Up to 1080p60</a:t>
            </a:r>
          </a:p>
          <a:p>
            <a:pPr>
              <a:buFont typeface="Arial" pitchFamily="34" charset="0"/>
              <a:buChar char="•"/>
            </a:pPr>
            <a:r>
              <a:rPr lang="en-US" sz="2000" dirty="0" smtClean="0"/>
              <a:t>Video Inputs: SDI and HDMI</a:t>
            </a:r>
          </a:p>
          <a:p>
            <a:pPr>
              <a:buFont typeface="Arial" pitchFamily="34" charset="0"/>
              <a:buChar char="•"/>
            </a:pPr>
            <a:r>
              <a:rPr lang="en-US" sz="2000" dirty="0" smtClean="0"/>
              <a:t>2 x USB Ports, Ethernet, and Wi-Fi</a:t>
            </a:r>
          </a:p>
          <a:p>
            <a:pPr>
              <a:buFont typeface="Arial" pitchFamily="34" charset="0"/>
              <a:buChar char="•"/>
            </a:pPr>
            <a:r>
              <a:rPr lang="en-US" sz="2000" dirty="0" smtClean="0"/>
              <a:t>Compression: AVC/H.264 and HEVC/H.265</a:t>
            </a:r>
          </a:p>
          <a:p>
            <a:endParaRPr lang="en-US" sz="2000" dirty="0"/>
          </a:p>
        </p:txBody>
      </p:sp>
      <p:pic>
        <p:nvPicPr>
          <p:cNvPr id="22532" name="Picture 4" descr="Accsoon CineEye Air 5 GHz Wireless Video Transmitter for up to 2 Mobile Devices"/>
          <p:cNvPicPr>
            <a:picLocks noChangeAspect="1" noChangeArrowheads="1"/>
          </p:cNvPicPr>
          <p:nvPr/>
        </p:nvPicPr>
        <p:blipFill>
          <a:blip r:embed="rId3"/>
          <a:srcRect/>
          <a:stretch>
            <a:fillRect/>
          </a:stretch>
        </p:blipFill>
        <p:spPr bwMode="auto">
          <a:xfrm>
            <a:off x="5572132" y="3500438"/>
            <a:ext cx="3428992" cy="3086098"/>
          </a:xfrm>
          <a:prstGeom prst="rect">
            <a:avLst/>
          </a:prstGeom>
          <a:noFill/>
        </p:spPr>
      </p:pic>
      <p:sp>
        <p:nvSpPr>
          <p:cNvPr id="8" name="Rectangle 7"/>
          <p:cNvSpPr/>
          <p:nvPr/>
        </p:nvSpPr>
        <p:spPr>
          <a:xfrm>
            <a:off x="4212009" y="285728"/>
            <a:ext cx="4931991" cy="523220"/>
          </a:xfrm>
          <a:prstGeom prst="rect">
            <a:avLst/>
          </a:prstGeom>
          <a:noFill/>
        </p:spPr>
        <p:txBody>
          <a:bodyPr wrap="none" lIns="91440" tIns="45720" rIns="91440" bIns="45720">
            <a:spAutoFit/>
          </a:bodyPr>
          <a:lstStyle/>
          <a:p>
            <a:r>
              <a:rPr lang="en-US" sz="2800" dirty="0" smtClean="0">
                <a:solidFill>
                  <a:srgbClr val="FF0000"/>
                </a:solidFill>
                <a:latin typeface="Rockwell Extra Bold" pitchFamily="18" charset="0"/>
              </a:rPr>
              <a:t>ACCSOON CINEEYE AIR</a:t>
            </a:r>
          </a:p>
        </p:txBody>
      </p:sp>
      <p:sp>
        <p:nvSpPr>
          <p:cNvPr id="10" name="TextBox 9"/>
          <p:cNvSpPr txBox="1"/>
          <p:nvPr/>
        </p:nvSpPr>
        <p:spPr>
          <a:xfrm>
            <a:off x="4429124" y="928670"/>
            <a:ext cx="3714776" cy="2862322"/>
          </a:xfrm>
          <a:prstGeom prst="rect">
            <a:avLst/>
          </a:prstGeom>
          <a:noFill/>
        </p:spPr>
        <p:txBody>
          <a:bodyPr wrap="square" rtlCol="0">
            <a:spAutoFit/>
          </a:bodyPr>
          <a:lstStyle/>
          <a:p>
            <a:r>
              <a:rPr lang="en-US" sz="2000" b="1" dirty="0" smtClean="0"/>
              <a:t>Key Features</a:t>
            </a:r>
          </a:p>
          <a:p>
            <a:pPr>
              <a:buFont typeface="Arial" pitchFamily="34" charset="0"/>
              <a:buChar char="•"/>
            </a:pPr>
            <a:r>
              <a:rPr lang="en-US" sz="2000" dirty="0" smtClean="0"/>
              <a:t>Use Your IOS/Android Devices as Monitors</a:t>
            </a:r>
          </a:p>
          <a:p>
            <a:pPr>
              <a:buFont typeface="Arial" pitchFamily="34" charset="0"/>
              <a:buChar char="•"/>
            </a:pPr>
            <a:r>
              <a:rPr lang="en-US" sz="2000" dirty="0" smtClean="0"/>
              <a:t>Transmits up to 1080p Video, HDMI Input</a:t>
            </a:r>
          </a:p>
          <a:p>
            <a:pPr>
              <a:buFont typeface="Arial" pitchFamily="34" charset="0"/>
              <a:buChar char="•"/>
            </a:pPr>
            <a:r>
              <a:rPr lang="en-US" sz="2000" dirty="0" smtClean="0"/>
              <a:t>Sends to up to 2 Devices Simultaneously</a:t>
            </a:r>
          </a:p>
          <a:p>
            <a:pPr>
              <a:buFont typeface="Arial" pitchFamily="34" charset="0"/>
              <a:buChar char="•"/>
            </a:pPr>
            <a:r>
              <a:rPr lang="en-US" sz="2000" dirty="0" smtClean="0"/>
              <a:t>Up to 328' Transmission over 5 GHz Wi-Fi</a:t>
            </a:r>
            <a:endParaRPr lang="en-US" sz="2000" dirty="0"/>
          </a:p>
        </p:txBody>
      </p:sp>
      <p:sp>
        <p:nvSpPr>
          <p:cNvPr id="9" name="Rectangle 8"/>
          <p:cNvSpPr/>
          <p:nvPr/>
        </p:nvSpPr>
        <p:spPr>
          <a:xfrm>
            <a:off x="0" y="6488668"/>
            <a:ext cx="2375971" cy="323165"/>
          </a:xfrm>
          <a:prstGeom prst="rect">
            <a:avLst/>
          </a:prstGeom>
        </p:spPr>
        <p:txBody>
          <a:bodyPr wrap="none">
            <a:spAutoFit/>
          </a:bodyPr>
          <a:lstStyle/>
          <a:p>
            <a:r>
              <a:rPr lang="en-US" sz="1500" dirty="0" smtClean="0">
                <a:hlinkClick r:id="rId4"/>
              </a:rPr>
              <a:t>https://bhpho.to/3hEQ4sF</a:t>
            </a:r>
            <a:endParaRPr lang="en-US" sz="1500" dirty="0"/>
          </a:p>
        </p:txBody>
      </p:sp>
      <p:sp>
        <p:nvSpPr>
          <p:cNvPr id="11" name="Rectangle 10"/>
          <p:cNvSpPr/>
          <p:nvPr/>
        </p:nvSpPr>
        <p:spPr>
          <a:xfrm>
            <a:off x="5786446" y="6534835"/>
            <a:ext cx="3071802" cy="323165"/>
          </a:xfrm>
          <a:prstGeom prst="rect">
            <a:avLst/>
          </a:prstGeom>
        </p:spPr>
        <p:txBody>
          <a:bodyPr wrap="square">
            <a:spAutoFit/>
          </a:bodyPr>
          <a:lstStyle/>
          <a:p>
            <a:r>
              <a:rPr lang="en-US" sz="1500" dirty="0" smtClean="0">
                <a:hlinkClick r:id="rId5"/>
              </a:rPr>
              <a:t>https://bhpho.to/30UjOMn</a:t>
            </a:r>
            <a:endParaRPr lang="en-US" sz="1500" dirty="0"/>
          </a:p>
        </p:txBody>
      </p:sp>
      <p:sp>
        <p:nvSpPr>
          <p:cNvPr id="12" name="TextBox 11"/>
          <p:cNvSpPr txBox="1"/>
          <p:nvPr/>
        </p:nvSpPr>
        <p:spPr>
          <a:xfrm>
            <a:off x="0" y="3786190"/>
            <a:ext cx="2714644" cy="338554"/>
          </a:xfrm>
          <a:prstGeom prst="rect">
            <a:avLst/>
          </a:prstGeom>
          <a:noFill/>
        </p:spPr>
        <p:txBody>
          <a:bodyPr wrap="square" rtlCol="0">
            <a:spAutoFit/>
          </a:bodyPr>
          <a:lstStyle/>
          <a:p>
            <a:r>
              <a:rPr lang="en-US" sz="1600" dirty="0" smtClean="0"/>
              <a:t>Figure 5: Teradek Vidiu Go</a:t>
            </a:r>
          </a:p>
        </p:txBody>
      </p:sp>
      <p:sp>
        <p:nvSpPr>
          <p:cNvPr id="13" name="TextBox 12"/>
          <p:cNvSpPr txBox="1"/>
          <p:nvPr/>
        </p:nvSpPr>
        <p:spPr>
          <a:xfrm>
            <a:off x="4000496" y="5000636"/>
            <a:ext cx="3000396" cy="338554"/>
          </a:xfrm>
          <a:prstGeom prst="rect">
            <a:avLst/>
          </a:prstGeom>
          <a:noFill/>
        </p:spPr>
        <p:txBody>
          <a:bodyPr wrap="square" rtlCol="0">
            <a:spAutoFit/>
          </a:bodyPr>
          <a:lstStyle/>
          <a:p>
            <a:r>
              <a:rPr lang="en-US" sz="1600" dirty="0" smtClean="0"/>
              <a:t>Figure 6: Accsoon Cineye Air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214338"/>
            <a:ext cx="9144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base"/>
            <a:r>
              <a:rPr lang="en-US" sz="5400" b="1" dirty="0" smtClean="0">
                <a:solidFill>
                  <a:srgbClr val="FF0000"/>
                </a:solidFill>
                <a:latin typeface="Rockwell Extra Bold" pitchFamily="18" charset="0"/>
              </a:rPr>
              <a:t>TRANSMISSION</a:t>
            </a:r>
          </a:p>
          <a:p>
            <a:pPr algn="ctr" fontAlgn="base"/>
            <a:r>
              <a:rPr lang="en-US" sz="5400" b="1" dirty="0" smtClean="0">
                <a:solidFill>
                  <a:srgbClr val="FF0000"/>
                </a:solidFill>
                <a:latin typeface="Rockwell Extra Bold" pitchFamily="18" charset="0"/>
              </a:rPr>
              <a:t>TECHNOLOGIES</a:t>
            </a:r>
            <a:endParaRPr lang="en-US" sz="5400" dirty="0">
              <a:solidFill>
                <a:srgbClr val="FF0000"/>
              </a:solidFill>
              <a:latin typeface="Rockwell Extra Bold" pitchFamily="18" charset="0"/>
            </a:endParaRPr>
          </a:p>
        </p:txBody>
      </p:sp>
      <p:sp>
        <p:nvSpPr>
          <p:cNvPr id="5" name="TextBox 4"/>
          <p:cNvSpPr txBox="1"/>
          <p:nvPr/>
        </p:nvSpPr>
        <p:spPr>
          <a:xfrm>
            <a:off x="0" y="1571612"/>
            <a:ext cx="8215338" cy="1384995"/>
          </a:xfrm>
          <a:prstGeom prst="rect">
            <a:avLst/>
          </a:prstGeom>
          <a:noFill/>
        </p:spPr>
        <p:txBody>
          <a:bodyPr wrap="square" rtlCol="0">
            <a:spAutoFit/>
          </a:bodyPr>
          <a:lstStyle/>
          <a:p>
            <a:pPr fontAlgn="base"/>
            <a:r>
              <a:rPr lang="en-US" sz="2800" dirty="0"/>
              <a:t>There are three leading wireless broadcast link technologies – each based on a different transmission method</a:t>
            </a:r>
            <a:r>
              <a:rPr lang="en-US" sz="2800" dirty="0" smtClean="0"/>
              <a:t>:</a:t>
            </a:r>
          </a:p>
        </p:txBody>
      </p:sp>
      <p:pic>
        <p:nvPicPr>
          <p:cNvPr id="28674" name="Picture 2" descr="https://www.abonair.com/wp-content/uploads/2019/03/TMS-2.jpg"/>
          <p:cNvPicPr>
            <a:picLocks noChangeAspect="1" noChangeArrowheads="1"/>
          </p:cNvPicPr>
          <p:nvPr/>
        </p:nvPicPr>
        <p:blipFill>
          <a:blip r:embed="rId2"/>
          <a:srcRect/>
          <a:stretch>
            <a:fillRect/>
          </a:stretch>
        </p:blipFill>
        <p:spPr bwMode="auto">
          <a:xfrm>
            <a:off x="0" y="3071810"/>
            <a:ext cx="4322114" cy="3786190"/>
          </a:xfrm>
          <a:prstGeom prst="rect">
            <a:avLst/>
          </a:prstGeom>
          <a:noFill/>
        </p:spPr>
      </p:pic>
      <p:sp>
        <p:nvSpPr>
          <p:cNvPr id="6" name="TextBox 5"/>
          <p:cNvSpPr txBox="1"/>
          <p:nvPr/>
        </p:nvSpPr>
        <p:spPr>
          <a:xfrm>
            <a:off x="4357686" y="3000372"/>
            <a:ext cx="4786314" cy="2246769"/>
          </a:xfrm>
          <a:prstGeom prst="rect">
            <a:avLst/>
          </a:prstGeom>
          <a:noFill/>
        </p:spPr>
        <p:txBody>
          <a:bodyPr wrap="square" rtlCol="0">
            <a:spAutoFit/>
          </a:bodyPr>
          <a:lstStyle/>
          <a:p>
            <a:pPr fontAlgn="base"/>
            <a:endParaRPr lang="en-US" sz="2800" dirty="0" smtClean="0"/>
          </a:p>
          <a:p>
            <a:pPr lvl="0" fontAlgn="base">
              <a:buFont typeface="Arial" pitchFamily="34" charset="0"/>
              <a:buChar char="•"/>
            </a:pPr>
            <a:r>
              <a:rPr lang="en-US" sz="2800" dirty="0" smtClean="0"/>
              <a:t>OFDM / COFDM solutions</a:t>
            </a:r>
          </a:p>
          <a:p>
            <a:pPr lvl="0" fontAlgn="base">
              <a:buFont typeface="Arial" pitchFamily="34" charset="0"/>
              <a:buChar char="•"/>
            </a:pPr>
            <a:r>
              <a:rPr lang="en-US" sz="2800" dirty="0" smtClean="0"/>
              <a:t>Cellular network solutions</a:t>
            </a:r>
          </a:p>
          <a:p>
            <a:pPr lvl="0" fontAlgn="base">
              <a:buFont typeface="Arial" pitchFamily="34" charset="0"/>
              <a:buChar char="•"/>
            </a:pPr>
            <a:r>
              <a:rPr lang="en-US" sz="2800" dirty="0" smtClean="0"/>
              <a:t>Video over WiFi solutions</a:t>
            </a:r>
          </a:p>
          <a:p>
            <a:endParaRPr lang="en-US" sz="2800" dirty="0"/>
          </a:p>
        </p:txBody>
      </p:sp>
      <p:sp>
        <p:nvSpPr>
          <p:cNvPr id="7" name="Rectangle 6"/>
          <p:cNvSpPr/>
          <p:nvPr/>
        </p:nvSpPr>
        <p:spPr>
          <a:xfrm>
            <a:off x="4286248" y="6396335"/>
            <a:ext cx="4857752" cy="461665"/>
          </a:xfrm>
          <a:prstGeom prst="rect">
            <a:avLst/>
          </a:prstGeom>
        </p:spPr>
        <p:txBody>
          <a:bodyPr wrap="square">
            <a:spAutoFit/>
          </a:bodyPr>
          <a:lstStyle/>
          <a:p>
            <a:r>
              <a:rPr lang="en-US" sz="1200" dirty="0" smtClean="0">
                <a:solidFill>
                  <a:srgbClr val="0070C0"/>
                </a:solidFill>
                <a:hlinkClick r:id="rId3"/>
              </a:rPr>
              <a:t>https://www.abonair.com/blog/2019/02/10/wireless-broadcast-transmission-overview-2/</a:t>
            </a:r>
            <a:endParaRPr lang="en-US" sz="1200" dirty="0">
              <a:solidFill>
                <a:srgbClr val="0070C0"/>
              </a:solidFill>
            </a:endParaRPr>
          </a:p>
        </p:txBody>
      </p:sp>
      <p:sp>
        <p:nvSpPr>
          <p:cNvPr id="8" name="TextBox 7"/>
          <p:cNvSpPr txBox="1"/>
          <p:nvPr/>
        </p:nvSpPr>
        <p:spPr>
          <a:xfrm>
            <a:off x="4429124" y="6000768"/>
            <a:ext cx="2786082" cy="323165"/>
          </a:xfrm>
          <a:prstGeom prst="rect">
            <a:avLst/>
          </a:prstGeom>
          <a:noFill/>
        </p:spPr>
        <p:txBody>
          <a:bodyPr wrap="square" rtlCol="0">
            <a:spAutoFit/>
          </a:bodyPr>
          <a:lstStyle/>
          <a:p>
            <a:r>
              <a:rPr lang="en-US" sz="1500" dirty="0" smtClean="0"/>
              <a:t>Figure 7:A Broadcast Camera</a:t>
            </a:r>
            <a:endParaRPr lang="en-US" sz="1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14290"/>
            <a:ext cx="833035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solidFill>
                  <a:srgbClr val="FF0000"/>
                </a:solidFill>
                <a:latin typeface="Rockwell Extra Bold" pitchFamily="18" charset="0"/>
              </a:rPr>
              <a:t>OFDM TECHNOLOGY</a:t>
            </a:r>
            <a:endParaRPr lang="en-US" sz="5400" b="1" cap="none" spc="0" dirty="0">
              <a:ln w="11430"/>
              <a:solidFill>
                <a:srgbClr val="FF0000"/>
              </a:solidFill>
              <a:effectLst>
                <a:outerShdw blurRad="50800" dist="39000" dir="5460000" algn="tl">
                  <a:srgbClr val="000000">
                    <a:alpha val="38000"/>
                  </a:srgbClr>
                </a:outerShdw>
              </a:effectLst>
              <a:latin typeface="Rockwell Extra Bold" pitchFamily="18" charset="0"/>
            </a:endParaRPr>
          </a:p>
        </p:txBody>
      </p:sp>
      <p:sp>
        <p:nvSpPr>
          <p:cNvPr id="5" name="TextBox 4"/>
          <p:cNvSpPr txBox="1"/>
          <p:nvPr/>
        </p:nvSpPr>
        <p:spPr>
          <a:xfrm>
            <a:off x="4929190" y="1428736"/>
            <a:ext cx="4000528" cy="3970318"/>
          </a:xfrm>
          <a:prstGeom prst="rect">
            <a:avLst/>
          </a:prstGeom>
          <a:noFill/>
        </p:spPr>
        <p:txBody>
          <a:bodyPr wrap="square" rtlCol="0">
            <a:spAutoFit/>
          </a:bodyPr>
          <a:lstStyle/>
          <a:p>
            <a:r>
              <a:rPr lang="en-US" sz="2800" dirty="0"/>
              <a:t>The transmitter is positioned on the camera; the receiver is located inside the OB-van or at the event’s media center where the content is gathered and transmitted forward.</a:t>
            </a:r>
          </a:p>
          <a:p>
            <a:endParaRPr lang="en-US" sz="2800" dirty="0"/>
          </a:p>
        </p:txBody>
      </p:sp>
      <p:pic>
        <p:nvPicPr>
          <p:cNvPr id="22530" name="Picture 2" descr="The basics of 5G's modulation, OFDM - 5G Technology World"/>
          <p:cNvPicPr>
            <a:picLocks noChangeAspect="1" noChangeArrowheads="1"/>
          </p:cNvPicPr>
          <p:nvPr/>
        </p:nvPicPr>
        <p:blipFill>
          <a:blip r:embed="rId2"/>
          <a:srcRect/>
          <a:stretch>
            <a:fillRect/>
          </a:stretch>
        </p:blipFill>
        <p:spPr bwMode="auto">
          <a:xfrm>
            <a:off x="142844" y="1428736"/>
            <a:ext cx="4580525" cy="4429156"/>
          </a:xfrm>
          <a:prstGeom prst="rect">
            <a:avLst/>
          </a:prstGeom>
          <a:noFill/>
          <a:ln>
            <a:solidFill>
              <a:schemeClr val="accent1"/>
            </a:solidFill>
          </a:ln>
        </p:spPr>
      </p:pic>
      <p:sp>
        <p:nvSpPr>
          <p:cNvPr id="6" name="Rectangle 5"/>
          <p:cNvSpPr/>
          <p:nvPr/>
        </p:nvSpPr>
        <p:spPr>
          <a:xfrm>
            <a:off x="0" y="6581001"/>
            <a:ext cx="9144000" cy="276999"/>
          </a:xfrm>
          <a:prstGeom prst="rect">
            <a:avLst/>
          </a:prstGeom>
        </p:spPr>
        <p:txBody>
          <a:bodyPr wrap="square">
            <a:spAutoFit/>
          </a:bodyPr>
          <a:lstStyle/>
          <a:p>
            <a:r>
              <a:rPr lang="en-US" sz="1200" dirty="0" smtClean="0">
                <a:hlinkClick r:id="rId3"/>
              </a:rPr>
              <a:t>https://www.5gtechnologyworld.com/the-basics-of-5gs-modulation-ofdm/</a:t>
            </a:r>
            <a:endParaRPr lang="en-US" sz="1200" dirty="0"/>
          </a:p>
        </p:txBody>
      </p:sp>
      <p:sp>
        <p:nvSpPr>
          <p:cNvPr id="7" name="Rectangle 6"/>
          <p:cNvSpPr/>
          <p:nvPr/>
        </p:nvSpPr>
        <p:spPr>
          <a:xfrm>
            <a:off x="0" y="5929330"/>
            <a:ext cx="4572000" cy="553998"/>
          </a:xfrm>
          <a:prstGeom prst="rect">
            <a:avLst/>
          </a:prstGeom>
        </p:spPr>
        <p:txBody>
          <a:bodyPr>
            <a:spAutoFit/>
          </a:bodyPr>
          <a:lstStyle/>
          <a:p>
            <a:r>
              <a:rPr lang="en-US" sz="1500" dirty="0" smtClean="0"/>
              <a:t>Figure 8: Encoding Digital Data on multiple carrier frequencies. </a:t>
            </a:r>
            <a:endParaRPr lang="en-US" sz="1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OFDMCyclicPrefixInsertion.svg"/>
          <p:cNvPicPr>
            <a:picLocks noChangeAspect="1" noChangeArrowheads="1"/>
          </p:cNvPicPr>
          <p:nvPr/>
        </p:nvPicPr>
        <p:blipFill>
          <a:blip r:embed="rId2"/>
          <a:srcRect/>
          <a:stretch>
            <a:fillRect/>
          </a:stretch>
        </p:blipFill>
        <p:spPr bwMode="auto">
          <a:xfrm>
            <a:off x="-142908" y="214290"/>
            <a:ext cx="9286908" cy="3571900"/>
          </a:xfrm>
          <a:prstGeom prst="rect">
            <a:avLst/>
          </a:prstGeom>
          <a:noFill/>
        </p:spPr>
      </p:pic>
      <p:sp>
        <p:nvSpPr>
          <p:cNvPr id="5" name="Rectangle 4"/>
          <p:cNvSpPr/>
          <p:nvPr/>
        </p:nvSpPr>
        <p:spPr>
          <a:xfrm>
            <a:off x="0" y="3929066"/>
            <a:ext cx="7358082" cy="2800767"/>
          </a:xfrm>
          <a:prstGeom prst="rect">
            <a:avLst/>
          </a:prstGeom>
        </p:spPr>
        <p:txBody>
          <a:bodyPr wrap="square">
            <a:spAutoFit/>
          </a:bodyPr>
          <a:lstStyle/>
          <a:p>
            <a:r>
              <a:rPr lang="en-US" sz="2200" dirty="0" smtClean="0"/>
              <a:t>If million symbols per second are spread among one thousand sub-channels, the duration of each symbol can be longer by a factor of a thousand (i.e., one millisecond) for orthogonality with approximately the same bandwidth. Assume that a guard interval of 1/8 of the symbol length is inserted between each symbol. This corresponds to a maximum difference of 37.5 kilometers between the lengths of the paths.</a:t>
            </a:r>
            <a:endParaRPr lang="en-US" sz="2200" dirty="0"/>
          </a:p>
        </p:txBody>
      </p:sp>
      <p:sp>
        <p:nvSpPr>
          <p:cNvPr id="6" name="Rectangle 5"/>
          <p:cNvSpPr/>
          <p:nvPr/>
        </p:nvSpPr>
        <p:spPr>
          <a:xfrm>
            <a:off x="2500298" y="6534835"/>
            <a:ext cx="6357950" cy="323165"/>
          </a:xfrm>
          <a:prstGeom prst="rect">
            <a:avLst/>
          </a:prstGeom>
        </p:spPr>
        <p:txBody>
          <a:bodyPr wrap="square">
            <a:spAutoFit/>
          </a:bodyPr>
          <a:lstStyle/>
          <a:p>
            <a:r>
              <a:rPr lang="en-US" sz="1500" dirty="0" smtClean="0">
                <a:hlinkClick r:id="rId3"/>
              </a:rPr>
              <a:t>https://en.wikipedia.org/wiki/Orthogonal_frequency-division_multiplexing</a:t>
            </a:r>
            <a:endParaRPr lang="en-US" sz="1500" dirty="0"/>
          </a:p>
        </p:txBody>
      </p:sp>
      <p:sp>
        <p:nvSpPr>
          <p:cNvPr id="7" name="Rectangle 6"/>
          <p:cNvSpPr/>
          <p:nvPr/>
        </p:nvSpPr>
        <p:spPr>
          <a:xfrm>
            <a:off x="0" y="3286124"/>
            <a:ext cx="3414717" cy="323165"/>
          </a:xfrm>
          <a:prstGeom prst="rect">
            <a:avLst/>
          </a:prstGeom>
        </p:spPr>
        <p:txBody>
          <a:bodyPr wrap="none">
            <a:spAutoFit/>
          </a:bodyPr>
          <a:lstStyle/>
          <a:p>
            <a:r>
              <a:rPr lang="en-US" sz="1500" dirty="0" smtClean="0"/>
              <a:t>Figure 9:OFDM Cyclic Prefix Insertion</a:t>
            </a:r>
            <a:endParaRPr lang="en-US" sz="1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Video Dissemination over Hybrid Cellular and Ad Hoc Networks"/>
          <p:cNvPicPr>
            <a:picLocks noChangeAspect="1" noChangeArrowheads="1"/>
          </p:cNvPicPr>
          <p:nvPr/>
        </p:nvPicPr>
        <p:blipFill>
          <a:blip r:embed="rId2"/>
          <a:srcRect/>
          <a:stretch>
            <a:fillRect/>
          </a:stretch>
        </p:blipFill>
        <p:spPr bwMode="auto">
          <a:xfrm>
            <a:off x="214282" y="1928802"/>
            <a:ext cx="5831432" cy="3500462"/>
          </a:xfrm>
          <a:prstGeom prst="rect">
            <a:avLst/>
          </a:prstGeom>
          <a:noFill/>
          <a:ln>
            <a:solidFill>
              <a:schemeClr val="accent1"/>
            </a:solidFill>
          </a:ln>
        </p:spPr>
      </p:pic>
      <p:sp>
        <p:nvSpPr>
          <p:cNvPr id="5" name="Rectangle 4"/>
          <p:cNvSpPr/>
          <p:nvPr/>
        </p:nvSpPr>
        <p:spPr>
          <a:xfrm>
            <a:off x="0" y="0"/>
            <a:ext cx="9265358"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FF0000"/>
                </a:solidFill>
                <a:effectLst>
                  <a:outerShdw blurRad="50800" dist="39000" dir="5460000" algn="tl">
                    <a:srgbClr val="000000">
                      <a:alpha val="38000"/>
                    </a:srgbClr>
                  </a:outerShdw>
                </a:effectLst>
                <a:latin typeface="Rockwell Extra Bold" pitchFamily="18" charset="0"/>
              </a:rPr>
              <a:t>VIDEO LINKS OVER</a:t>
            </a:r>
          </a:p>
          <a:p>
            <a:pPr algn="ctr"/>
            <a:r>
              <a:rPr lang="en-US" sz="5400" b="1" cap="none" spc="0" dirty="0" smtClean="0">
                <a:ln w="11430"/>
                <a:solidFill>
                  <a:srgbClr val="FF0000"/>
                </a:solidFill>
                <a:effectLst>
                  <a:outerShdw blurRad="50800" dist="39000" dir="5460000" algn="tl">
                    <a:srgbClr val="000000">
                      <a:alpha val="38000"/>
                    </a:srgbClr>
                  </a:outerShdw>
                </a:effectLst>
                <a:latin typeface="Rockwell Extra Bold" pitchFamily="18" charset="0"/>
              </a:rPr>
              <a:t> CELLULAR NETWORKS</a:t>
            </a:r>
            <a:endParaRPr lang="en-US" sz="5400" b="1" cap="none" spc="0" dirty="0">
              <a:ln w="11430"/>
              <a:solidFill>
                <a:srgbClr val="FF0000"/>
              </a:solidFill>
              <a:effectLst>
                <a:outerShdw blurRad="50800" dist="39000" dir="5460000" algn="tl">
                  <a:srgbClr val="000000">
                    <a:alpha val="38000"/>
                  </a:srgbClr>
                </a:outerShdw>
              </a:effectLst>
              <a:latin typeface="Rockwell Extra Bold" pitchFamily="18" charset="0"/>
            </a:endParaRPr>
          </a:p>
        </p:txBody>
      </p:sp>
      <p:sp>
        <p:nvSpPr>
          <p:cNvPr id="6" name="TextBox 5"/>
          <p:cNvSpPr txBox="1"/>
          <p:nvPr/>
        </p:nvSpPr>
        <p:spPr>
          <a:xfrm>
            <a:off x="6215074" y="2000240"/>
            <a:ext cx="2714644" cy="2862322"/>
          </a:xfrm>
          <a:prstGeom prst="rect">
            <a:avLst/>
          </a:prstGeom>
          <a:noFill/>
        </p:spPr>
        <p:txBody>
          <a:bodyPr wrap="square" rtlCol="0">
            <a:spAutoFit/>
          </a:bodyPr>
          <a:lstStyle/>
          <a:p>
            <a:r>
              <a:rPr lang="en-US" sz="2000" dirty="0"/>
              <a:t>In wireless video links over cellular networks, the transmitter is positioned on the camera or in a </a:t>
            </a:r>
            <a:r>
              <a:rPr lang="en-US" sz="2000" dirty="0" smtClean="0"/>
              <a:t>backpack transmitting </a:t>
            </a:r>
            <a:r>
              <a:rPr lang="en-US" sz="2000" dirty="0"/>
              <a:t>the content over the cellular network and </a:t>
            </a:r>
            <a:r>
              <a:rPr lang="en-US" sz="2000" dirty="0" smtClean="0"/>
              <a:t>broadcaster’s </a:t>
            </a:r>
            <a:r>
              <a:rPr lang="en-US" sz="2000" dirty="0"/>
              <a:t>servers.</a:t>
            </a:r>
          </a:p>
        </p:txBody>
      </p:sp>
      <p:sp>
        <p:nvSpPr>
          <p:cNvPr id="8" name="Rectangle 7"/>
          <p:cNvSpPr/>
          <p:nvPr/>
        </p:nvSpPr>
        <p:spPr>
          <a:xfrm>
            <a:off x="285720" y="6215082"/>
            <a:ext cx="5572164" cy="323165"/>
          </a:xfrm>
          <a:prstGeom prst="rect">
            <a:avLst/>
          </a:prstGeom>
        </p:spPr>
        <p:txBody>
          <a:bodyPr wrap="square">
            <a:spAutoFit/>
          </a:bodyPr>
          <a:lstStyle/>
          <a:p>
            <a:r>
              <a:rPr lang="en-US" sz="1500" dirty="0" smtClean="0">
                <a:solidFill>
                  <a:srgbClr val="0070C0"/>
                </a:solidFill>
                <a:hlinkClick r:id="rId3"/>
              </a:rPr>
              <a:t>https://bit.ly/2BiZLMY</a:t>
            </a:r>
            <a:endParaRPr lang="en-US" sz="1500" dirty="0">
              <a:solidFill>
                <a:srgbClr val="0070C0"/>
              </a:solidFill>
            </a:endParaRPr>
          </a:p>
        </p:txBody>
      </p:sp>
      <p:sp>
        <p:nvSpPr>
          <p:cNvPr id="9" name="Rectangle 8"/>
          <p:cNvSpPr/>
          <p:nvPr/>
        </p:nvSpPr>
        <p:spPr>
          <a:xfrm>
            <a:off x="214282" y="5572140"/>
            <a:ext cx="5857916" cy="553998"/>
          </a:xfrm>
          <a:prstGeom prst="rect">
            <a:avLst/>
          </a:prstGeom>
        </p:spPr>
        <p:txBody>
          <a:bodyPr wrap="square">
            <a:spAutoFit/>
          </a:bodyPr>
          <a:lstStyle/>
          <a:p>
            <a:r>
              <a:rPr lang="en-US" sz="1500" dirty="0" smtClean="0"/>
              <a:t>Figure 10: Video Dissemination over Hybrid Cellular and  Ad Hoc Networks </a:t>
            </a:r>
            <a:endParaRPr lang="en-US" sz="1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rgbClr val="000000"/>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rgbClr val="000000"/>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rgbClr val="000000"/>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rgbClr val="000000"/>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919</TotalTime>
  <Words>623</Words>
  <Application>Microsoft Office PowerPoint</Application>
  <PresentationFormat>On-screen Show (4:3)</PresentationFormat>
  <Paragraphs>77</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template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77</cp:revision>
  <dcterms:created xsi:type="dcterms:W3CDTF">2020-06-03T11:51:40Z</dcterms:created>
  <dcterms:modified xsi:type="dcterms:W3CDTF">2020-06-21T15:22:04Z</dcterms:modified>
</cp:coreProperties>
</file>