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Roboto"/>
      <p:regular r:id="rId34"/>
      <p:bold r:id="rId35"/>
      <p:italic r:id="rId36"/>
      <p:boldItalic r:id="rId37"/>
    </p:embeddedFont>
    <p:embeddedFont>
      <p:font typeface="Playfair Displ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59660A1-AA6B-4E28-AA98-B0E0A8C341C4}">
  <a:tblStyle styleId="{459660A1-AA6B-4E28-AA98-B0E0A8C341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PlayfairDispl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PlayfairDisplay-bold.fntdata"/><Relationship Id="rId16" Type="http://schemas.openxmlformats.org/officeDocument/2006/relationships/slide" Target="slides/slide10.xml"/><Relationship Id="rId38" Type="http://schemas.openxmlformats.org/officeDocument/2006/relationships/font" Target="fonts/PlayfairDispl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During Data Science Retreat, I decided to apply Data Science to Healthcare, and in particular to PD. I am going to present how we can model Disease Progression with Machine Learning.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0eea364a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0eea364a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applied first this different classifiers to my problem. When I say off-the-shelf, this means that I took the default values of sci-kit learn for the hyperparameters. </a:t>
            </a:r>
            <a:endParaRPr/>
          </a:p>
          <a:p>
            <a:pPr indent="0" lvl="0" marL="0" rtl="0" algn="l">
              <a:spcBef>
                <a:spcPts val="0"/>
              </a:spcBef>
              <a:spcAft>
                <a:spcPts val="0"/>
              </a:spcAft>
              <a:buNone/>
            </a:pPr>
            <a:r>
              <a:rPr lang="en"/>
              <a:t>Here are the results for the training and test accuracy. One thing that stroke me is the 100% of training accuracy for the RF: next step is trying to reduce overfitting.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0eea364a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0eea364a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did 2 things: First, I did some dimensionality reduction with features importance method of the Random Forest. 356 features instead of 373. </a:t>
            </a:r>
            <a:endParaRPr/>
          </a:p>
          <a:p>
            <a:pPr indent="0" lvl="0" marL="0" rtl="0" algn="l">
              <a:spcBef>
                <a:spcPts val="0"/>
              </a:spcBef>
              <a:spcAft>
                <a:spcPts val="0"/>
              </a:spcAft>
              <a:buNone/>
            </a:pPr>
            <a:r>
              <a:rPr lang="en"/>
              <a:t>Then, I run several GridSearch on 3 hyperparameters n_estimators, max_depth, max_features of my random Random Forest. </a:t>
            </a:r>
            <a:endParaRPr/>
          </a:p>
          <a:p>
            <a:pPr indent="0" lvl="0" marL="0" rtl="0" algn="l">
              <a:spcBef>
                <a:spcPts val="0"/>
              </a:spcBef>
              <a:spcAft>
                <a:spcPts val="0"/>
              </a:spcAft>
              <a:buNone/>
            </a:pPr>
            <a:r>
              <a:rPr lang="en"/>
              <a:t>The goal was to try to find the inflexion point between underfitting and overfitting, and see bias/variance evolution. I saw this on the 2 graphs: firs on the right, the influence of max_dept, with the inflexion point occuring around around 5. Then, by looking at the influence of the max_features, with an inflexion point also occuring at max_features=5</a:t>
            </a:r>
            <a:endParaRPr/>
          </a:p>
          <a:p>
            <a:pPr indent="0" lvl="0" marL="0" rtl="0" algn="l">
              <a:spcBef>
                <a:spcPts val="0"/>
              </a:spcBef>
              <a:spcAft>
                <a:spcPts val="0"/>
              </a:spcAft>
              <a:buNone/>
            </a:pPr>
            <a:r>
              <a:rPr lang="en"/>
              <a:t>Finally, I have the following Tuned RF</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0eea364a6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0eea364a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I wanted to see my predictions at a patient level: how well the classifiers were doing on the sequence of one-step ahead prediction for each patient? </a:t>
            </a:r>
            <a:endParaRPr/>
          </a:p>
          <a:p>
            <a:pPr indent="0" lvl="0" marL="0" rtl="0" algn="l">
              <a:spcBef>
                <a:spcPts val="0"/>
              </a:spcBef>
              <a:spcAft>
                <a:spcPts val="0"/>
              </a:spcAft>
              <a:buNone/>
            </a:pPr>
            <a:r>
              <a:rPr lang="en"/>
              <a:t>Here are 3 examples of results (I am showing hard cases). </a:t>
            </a:r>
            <a:endParaRPr/>
          </a:p>
          <a:p>
            <a:pPr indent="0" lvl="0" marL="0" rtl="0" algn="l">
              <a:spcBef>
                <a:spcPts val="0"/>
              </a:spcBef>
              <a:spcAft>
                <a:spcPts val="0"/>
              </a:spcAft>
              <a:buNone/>
            </a:pPr>
            <a:r>
              <a:rPr lang="en"/>
              <a:t>The fact some classifiers performs best on some patients or some part of the disease stage sequence made me decide to try to ensemble my classifiers. </a:t>
            </a:r>
            <a:endParaRPr/>
          </a:p>
          <a:p>
            <a:pPr indent="0" lvl="0" marL="0" rtl="0" algn="l">
              <a:spcBef>
                <a:spcPts val="0"/>
              </a:spcBef>
              <a:spcAft>
                <a:spcPts val="0"/>
              </a:spcAft>
              <a:buNone/>
            </a:pPr>
            <a:r>
              <a:rPr lang="en"/>
              <a:t>I tried a few combinaisons and ended-up with this best classifier. I am going to show its accuracy on the next slide.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0eea364a6_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0eea364a6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summary of the training and test accuracy I obtained with some of the models I tried. </a:t>
            </a:r>
            <a:endParaRPr/>
          </a:p>
          <a:p>
            <a:pPr indent="0" lvl="0" marL="0" rtl="0" algn="l">
              <a:spcBef>
                <a:spcPts val="0"/>
              </a:spcBef>
              <a:spcAft>
                <a:spcPts val="0"/>
              </a:spcAft>
              <a:buNone/>
            </a:pPr>
            <a:r>
              <a:rPr lang="en"/>
              <a:t>In red, the 100% training accuracy showing how the untuned RF overfits my dataset. </a:t>
            </a:r>
            <a:endParaRPr/>
          </a:p>
          <a:p>
            <a:pPr indent="0" lvl="0" marL="0" rtl="0" algn="l">
              <a:spcBef>
                <a:spcPts val="0"/>
              </a:spcBef>
              <a:spcAft>
                <a:spcPts val="0"/>
              </a:spcAft>
              <a:buNone/>
            </a:pPr>
            <a:r>
              <a:rPr lang="en"/>
              <a:t>In Green, the 2 best classifiers: Tuned RF in the sense of that the model has no variance. Ensemble Classifier because it has the highest tes accuracy with not too much variance.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0eea364a6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0eea364a6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I wanted to show some interpretation of my models: I run the features importance method on my RF model, and you see the results for the first 20 features on the slide. </a:t>
            </a:r>
            <a:endParaRPr/>
          </a:p>
          <a:p>
            <a:pPr indent="0" lvl="0" marL="0" rtl="0" algn="l">
              <a:spcBef>
                <a:spcPts val="0"/>
              </a:spcBef>
              <a:spcAft>
                <a:spcPts val="0"/>
              </a:spcAft>
              <a:buNone/>
            </a:pPr>
            <a:r>
              <a:rPr lang="en"/>
              <a:t>I am going to look at a few features: the first 2 ones makes sense. </a:t>
            </a:r>
            <a:endParaRPr/>
          </a:p>
          <a:p>
            <a:pPr indent="0" lvl="0" marL="0" rtl="0" algn="l">
              <a:spcBef>
                <a:spcPts val="0"/>
              </a:spcBef>
              <a:spcAft>
                <a:spcPts val="0"/>
              </a:spcAft>
              <a:buNone/>
            </a:pPr>
            <a:r>
              <a:rPr lang="en"/>
              <a:t>Then, these 3 ones are interesting because it is 3 of the main motor symptoms in PD: and we can see that Bradykinesia accounts the most for disease progression, then it is rigidity, then tremor. </a:t>
            </a:r>
            <a:endParaRPr/>
          </a:p>
          <a:p>
            <a:pPr indent="0" lvl="0" marL="0" rtl="0" algn="l">
              <a:spcBef>
                <a:spcPts val="0"/>
              </a:spcBef>
              <a:spcAft>
                <a:spcPts val="0"/>
              </a:spcAft>
              <a:buNone/>
            </a:pPr>
            <a:r>
              <a:rPr lang="en"/>
              <a:t>Finally, we can see that the medication dose matters; and actually - it seems- more than the actual treatment.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0fc8ddf2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0fc8ddf2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 will be discussing my results with a doctor.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0eea364a6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0eea364a6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0eea364a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0eea364a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datasets with a lot of features: off-the-shelf RF overfits &gt; need to control variance with some tuning.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0eea364a6_2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0eea364a6_2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datasets with a lot of features: off-the-shelf RF overfits &gt; need to control variance with some tuning.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0fc8ddf2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0fc8ddf2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0eea364a6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0eea364a6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What is Parkinson Disease? PD is a motor system disorder resulting from the loss of the brain cells producing dopamine. It is a neurodegenerative disease. </a:t>
            </a:r>
            <a:endParaRPr/>
          </a:p>
          <a:p>
            <a:pPr indent="0" lvl="0" marL="0" rtl="0" algn="l">
              <a:spcBef>
                <a:spcPts val="0"/>
              </a:spcBef>
              <a:spcAft>
                <a:spcPts val="0"/>
              </a:spcAft>
              <a:buNone/>
            </a:pPr>
            <a:r>
              <a:rPr lang="en"/>
              <a:t>On the right, the usual symptoms experienced by a PD person: The picture chooses a old man, because men over 60 are the most common person affected by the disease.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0eea364a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0eea364a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 of the medical records: csv files. At first, I thought cool, it will be easy to process but the thing is that there are a lot of them. </a:t>
            </a:r>
            <a:endParaRPr/>
          </a:p>
          <a:p>
            <a:pPr indent="0" lvl="0" marL="0" rtl="0" algn="l">
              <a:spcBef>
                <a:spcPts val="0"/>
              </a:spcBef>
              <a:spcAft>
                <a:spcPts val="0"/>
              </a:spcAft>
              <a:buNone/>
            </a:pPr>
            <a:r>
              <a:rPr lang="en"/>
              <a:t>I looked at these 109 csv files &amp; first assess quickly if they seems relevant to my problem or not. </a:t>
            </a:r>
            <a:endParaRPr/>
          </a:p>
          <a:p>
            <a:pPr indent="0" lvl="0" marL="0" rtl="0" algn="l">
              <a:spcBef>
                <a:spcPts val="0"/>
              </a:spcBef>
              <a:spcAft>
                <a:spcPts val="0"/>
              </a:spcAft>
              <a:buNone/>
            </a:pPr>
            <a:r>
              <a:rPr lang="en"/>
              <a:t>Then, on the relevant one, I did some features selection. Luckily for that, I had a well-documented data dictionary. On the slide you can see a screenshot of it: I looked at all the encoded columns name &amp; their definition and selected features: The one in green here are the ones I selected. </a:t>
            </a:r>
            <a:endParaRPr/>
          </a:p>
          <a:p>
            <a:pPr indent="0" lvl="0" marL="0" rtl="0" algn="l">
              <a:spcBef>
                <a:spcPts val="0"/>
              </a:spcBef>
              <a:spcAft>
                <a:spcPts val="0"/>
              </a:spcAft>
              <a:buNone/>
            </a:pPr>
            <a:r>
              <a:rPr lang="en"/>
              <a:t>Then, I did some features engineering on dates (for example I calculated the time since the first PD diagnosis) and some padding for patients with very few visits. </a:t>
            </a:r>
            <a:endParaRPr/>
          </a:p>
          <a:p>
            <a:pPr indent="0" lvl="0" marL="0" rtl="0" algn="l">
              <a:spcBef>
                <a:spcPts val="0"/>
              </a:spcBef>
              <a:spcAft>
                <a:spcPts val="0"/>
              </a:spcAft>
              <a:buNone/>
            </a:pPr>
            <a:r>
              <a:rPr lang="en"/>
              <a:t>Final dataframe size, here: small dataset with a lot of features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0eea364a6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0eea364a6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simple network architecture.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0fc8ddf2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0fc8ddf2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my problem: Modelling Parkinson Progression over time. </a:t>
            </a:r>
            <a:endParaRPr/>
          </a:p>
          <a:p>
            <a:pPr indent="0" lvl="0" marL="0" rtl="0" algn="l">
              <a:spcBef>
                <a:spcPts val="0"/>
              </a:spcBef>
              <a:spcAft>
                <a:spcPts val="0"/>
              </a:spcAft>
              <a:buNone/>
            </a:pPr>
            <a:r>
              <a:rPr lang="en"/>
              <a:t>So, the first thing to do is to define what is progression? There are a few scale that allows to measure it.</a:t>
            </a:r>
            <a:endParaRPr/>
          </a:p>
          <a:p>
            <a:pPr indent="0" lvl="0" marL="0" rtl="0" algn="l">
              <a:spcBef>
                <a:spcPts val="0"/>
              </a:spcBef>
              <a:spcAft>
                <a:spcPts val="0"/>
              </a:spcAft>
              <a:buNone/>
            </a:pPr>
            <a:r>
              <a:rPr lang="en"/>
              <a:t>I chose Hoen &amp; Yahr one ranking from 0 to 5: 0 being healthy, 5 being bedridden &amp; dependent. </a:t>
            </a:r>
            <a:endParaRPr/>
          </a:p>
          <a:p>
            <a:pPr indent="0" lvl="0" marL="0" rtl="0" algn="l">
              <a:spcBef>
                <a:spcPts val="0"/>
              </a:spcBef>
              <a:spcAft>
                <a:spcPts val="0"/>
              </a:spcAft>
              <a:buNone/>
            </a:pPr>
            <a:r>
              <a:rPr lang="en"/>
              <a:t>Now that I chose measure, I chose to tackle the following problem:  one-step-ahead prediction: predicting the next visit stage from the previous visit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0eea364a6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0eea364a6_2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0eea364a6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0eea364a6_2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summary of the 4 main motor symptoms in PD. </a:t>
            </a:r>
            <a:endParaRPr/>
          </a:p>
          <a:p>
            <a:pPr indent="0" lvl="0" marL="0" rtl="0" algn="l">
              <a:spcBef>
                <a:spcPts val="0"/>
              </a:spcBef>
              <a:spcAft>
                <a:spcPts val="0"/>
              </a:spcAft>
              <a:buNone/>
            </a:pPr>
            <a:r>
              <a:rPr lang="en"/>
              <a:t>But, PD is more than just a motor disorder, and affects all the part of the body and other biological functions: I mention a few other system on this slide.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0eea364a6_2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0eea364a6_2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152935"/>
                </a:solidFill>
                <a:latin typeface="Roboto"/>
                <a:ea typeface="Roboto"/>
                <a:cs typeface="Roboto"/>
                <a:sym typeface="Roboto"/>
              </a:rPr>
              <a:t>Now the global reality of Parkinson Disease with a few key figures listed here. Today figure: It is estimated that about 10 million people worldwide are living with PD. The incidence of the disease is higher in industrialized countries. </a:t>
            </a:r>
            <a:endParaRPr sz="1400">
              <a:solidFill>
                <a:srgbClr val="152935"/>
              </a:solidFill>
              <a:latin typeface="Roboto"/>
              <a:ea typeface="Roboto"/>
              <a:cs typeface="Roboto"/>
              <a:sym typeface="Roboto"/>
            </a:endParaRPr>
          </a:p>
          <a:p>
            <a:pPr indent="0" lvl="0" marL="0" rtl="0" algn="l">
              <a:lnSpc>
                <a:spcPct val="115000"/>
              </a:lnSpc>
              <a:spcBef>
                <a:spcPts val="0"/>
              </a:spcBef>
              <a:spcAft>
                <a:spcPts val="0"/>
              </a:spcAft>
              <a:buNone/>
            </a:pPr>
            <a:r>
              <a:rPr lang="en" sz="1400">
                <a:solidFill>
                  <a:srgbClr val="152935"/>
                </a:solidFill>
                <a:latin typeface="Roboto"/>
                <a:ea typeface="Roboto"/>
                <a:cs typeface="Roboto"/>
                <a:sym typeface="Roboto"/>
              </a:rPr>
              <a:t>The 1% means that either you know directly someone affected, or you know someone that knows a parkinsonian. From my side, my grandfather had Parkinson. </a:t>
            </a:r>
            <a:endParaRPr sz="1400">
              <a:solidFill>
                <a:srgbClr val="152935"/>
              </a:solidFill>
              <a:latin typeface="Roboto"/>
              <a:ea typeface="Roboto"/>
              <a:cs typeface="Roboto"/>
              <a:sym typeface="Roboto"/>
            </a:endParaRPr>
          </a:p>
          <a:p>
            <a:pPr indent="0" lvl="0" marL="0" rtl="0" algn="l">
              <a:lnSpc>
                <a:spcPct val="115000"/>
              </a:lnSpc>
              <a:spcBef>
                <a:spcPts val="0"/>
              </a:spcBef>
              <a:spcAft>
                <a:spcPts val="0"/>
              </a:spcAft>
              <a:buNone/>
            </a:pPr>
            <a:r>
              <a:rPr lang="en" sz="1400">
                <a:solidFill>
                  <a:srgbClr val="152935"/>
                </a:solidFill>
                <a:latin typeface="Roboto"/>
                <a:ea typeface="Roboto"/>
                <a:cs typeface="Roboto"/>
                <a:sym typeface="Roboto"/>
              </a:rPr>
              <a:t>To conclude on Parkinson, it is a complex disease impacting the life of millions of people. But because, it is only the 2nd most common neurodegenrative disease, there are much less research being done than Alzheimer’s. That is one of the reason I chose to focus on it. </a:t>
            </a:r>
            <a:endParaRPr sz="1400">
              <a:solidFill>
                <a:srgbClr val="152935"/>
              </a:solidFill>
              <a:latin typeface="Roboto"/>
              <a:ea typeface="Roboto"/>
              <a:cs typeface="Roboto"/>
              <a:sym typeface="Roboto"/>
            </a:endParaRPr>
          </a:p>
          <a:p>
            <a:pPr indent="0" lvl="0" marL="0" rtl="0" algn="l">
              <a:lnSpc>
                <a:spcPct val="115000"/>
              </a:lnSpc>
              <a:spcBef>
                <a:spcPts val="0"/>
              </a:spcBef>
              <a:spcAft>
                <a:spcPts val="0"/>
              </a:spcAft>
              <a:buNone/>
            </a:pPr>
            <a:r>
              <a:t/>
            </a:r>
            <a:endParaRPr sz="1400">
              <a:solidFill>
                <a:srgbClr val="152935"/>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0eea364a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0eea364a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my problem: Modelling Parkinson Progression over time. </a:t>
            </a:r>
            <a:endParaRPr/>
          </a:p>
          <a:p>
            <a:pPr indent="0" lvl="0" marL="0" rtl="0" algn="l">
              <a:spcBef>
                <a:spcPts val="0"/>
              </a:spcBef>
              <a:spcAft>
                <a:spcPts val="0"/>
              </a:spcAft>
              <a:buNone/>
            </a:pPr>
            <a:r>
              <a:rPr lang="en"/>
              <a:t>So, the first thing to do is to define what is progression? There are a few scale that allows to measure it.</a:t>
            </a:r>
            <a:endParaRPr/>
          </a:p>
          <a:p>
            <a:pPr indent="0" lvl="0" marL="0" rtl="0" algn="l">
              <a:spcBef>
                <a:spcPts val="0"/>
              </a:spcBef>
              <a:spcAft>
                <a:spcPts val="0"/>
              </a:spcAft>
              <a:buNone/>
            </a:pPr>
            <a:r>
              <a:rPr lang="en"/>
              <a:t>I chose Hoen &amp; Yahr one ranking from 0 to 5: 0 being healthy, 5 being bedridden &amp; dependent. </a:t>
            </a:r>
            <a:endParaRPr/>
          </a:p>
          <a:p>
            <a:pPr indent="0" lvl="0" marL="0" rtl="0" algn="l">
              <a:spcBef>
                <a:spcPts val="0"/>
              </a:spcBef>
              <a:spcAft>
                <a:spcPts val="0"/>
              </a:spcAft>
              <a:buNone/>
            </a:pPr>
            <a:r>
              <a:rPr lang="en"/>
              <a:t>Now that I chose measure, I chose to tackle the following problem:  one-step-ahead prediction: predicting the next visit stage from the previous visit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0eea364a6_2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0eea364a6_2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Medical Data is usually hard to obtain but I got access to the reference dataset for Parkinson’s Research, PPMI. </a:t>
            </a:r>
            <a:endParaRPr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On going clinical study of around 2000 subjects with 4 diagnosis types: Typical PD, SWEDD, PRODROMAL, HC. </a:t>
            </a:r>
            <a:endParaRPr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Multi-modal dataset: for my problem, I am going to focus only on the Medical Records. </a:t>
            </a:r>
            <a:endParaRPr sz="1800">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0eea364a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0eea364a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Dive into PPMI Medical Records. I tried to classify all the records in 8 different categories that are listed on this slide. I included an example of one feature for each category.</a:t>
            </a:r>
            <a:endParaRPr/>
          </a:p>
          <a:p>
            <a:pPr indent="0" lvl="0" marL="0" rtl="0" algn="l">
              <a:spcBef>
                <a:spcPts val="0"/>
              </a:spcBef>
              <a:spcAft>
                <a:spcPts val="0"/>
              </a:spcAft>
              <a:buNone/>
            </a:pPr>
            <a:r>
              <a:rPr lang="en"/>
              <a:t>I selected features from all these datasets category, except the last one Imaging Data Results for various reasons, one being imaging was done on too few patients.</a:t>
            </a:r>
            <a:endParaRPr/>
          </a:p>
          <a:p>
            <a:pPr indent="0" lvl="0" marL="0" rtl="0" algn="l">
              <a:spcBef>
                <a:spcPts val="0"/>
              </a:spcBef>
              <a:spcAft>
                <a:spcPts val="0"/>
              </a:spcAft>
              <a:buNone/>
            </a:pPr>
            <a:r>
              <a:rPr lang="en"/>
              <a:t>The Non-Motor Assessments are basically all the measurements that are usually looked at to measure disease progression: The Yoehn &amp; Hahr scale was in there. </a:t>
            </a:r>
            <a:endParaRPr/>
          </a:p>
          <a:p>
            <a:pPr indent="0" lvl="0" marL="0" rtl="0" algn="l">
              <a:spcBef>
                <a:spcPts val="0"/>
              </a:spcBef>
              <a:spcAft>
                <a:spcPts val="0"/>
              </a:spcAft>
              <a:buNone/>
            </a:pPr>
            <a:r>
              <a:rPr lang="en"/>
              <a:t>About my target, I just want to show you its distribtuion in PPMI dataset: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0eea364a6_2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0eea364a6_2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3.jpg"/><Relationship Id="rId5" Type="http://schemas.openxmlformats.org/officeDocument/2006/relationships/image" Target="../media/image3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linkedin.com/in/alicemartindonati/" TargetMode="External"/><Relationship Id="rId4" Type="http://schemas.openxmlformats.org/officeDocument/2006/relationships/hyperlink" Target="https://www.linkedin.com/in/alicemartindonati/" TargetMode="External"/><Relationship Id="rId5" Type="http://schemas.openxmlformats.org/officeDocument/2006/relationships/hyperlink" Target="mailto:alice.martindonati@gmail.com" TargetMode="External"/><Relationship Id="rId6" Type="http://schemas.openxmlformats.org/officeDocument/2006/relationships/hyperlink" Target="https://github.com/AMDonati/parkinson-disease-projec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18.jpg"/><Relationship Id="rId6"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ppmi-info.org/access-data-specimens/download-data/"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250200" y="1799400"/>
            <a:ext cx="8893800" cy="334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sz="4000">
                <a:highlight>
                  <a:srgbClr val="666666"/>
                </a:highlight>
              </a:rPr>
              <a:t>A DIVE INTO</a:t>
            </a:r>
            <a:r>
              <a:rPr lang="en" sz="4000">
                <a:highlight>
                  <a:srgbClr val="666666"/>
                </a:highlight>
              </a:rPr>
              <a:t>...</a:t>
            </a:r>
            <a:r>
              <a:rPr lang="en" sz="4000"/>
              <a:t> </a:t>
            </a:r>
            <a:endParaRPr sz="4000"/>
          </a:p>
          <a:p>
            <a:pPr indent="457200" lvl="0" marL="2743200" rtl="0" algn="l">
              <a:spcBef>
                <a:spcPts val="1000"/>
              </a:spcBef>
              <a:spcAft>
                <a:spcPts val="0"/>
              </a:spcAft>
              <a:buNone/>
            </a:pPr>
            <a:r>
              <a:rPr lang="en" sz="4000">
                <a:solidFill>
                  <a:srgbClr val="980000"/>
                </a:solidFill>
                <a:highlight>
                  <a:srgbClr val="D9D9D9"/>
                </a:highlight>
              </a:rPr>
              <a:t>PARKINSON DISEASE</a:t>
            </a:r>
            <a:endParaRPr sz="4000">
              <a:solidFill>
                <a:srgbClr val="980000"/>
              </a:solidFill>
              <a:highlight>
                <a:srgbClr val="D9D9D9"/>
              </a:highlight>
            </a:endParaRPr>
          </a:p>
          <a:p>
            <a:pPr indent="0" lvl="0" marL="0" rtl="0" algn="l">
              <a:spcBef>
                <a:spcPts val="1000"/>
              </a:spcBef>
              <a:spcAft>
                <a:spcPts val="0"/>
              </a:spcAft>
              <a:buNone/>
            </a:pPr>
            <a:r>
              <a:t/>
            </a:r>
            <a:endParaRPr sz="3600"/>
          </a:p>
          <a:p>
            <a:pPr indent="0" lvl="0" marL="0" rtl="0" algn="ctr">
              <a:spcBef>
                <a:spcPts val="1000"/>
              </a:spcBef>
              <a:spcAft>
                <a:spcPts val="0"/>
              </a:spcAft>
              <a:buNone/>
            </a:pPr>
            <a:r>
              <a:rPr lang="en" sz="3200">
                <a:solidFill>
                  <a:srgbClr val="5B0F00"/>
                </a:solidFill>
                <a:highlight>
                  <a:srgbClr val="CCCCCC"/>
                </a:highlight>
              </a:rPr>
              <a:t>MODELLING DISEASE PROGRESSION</a:t>
            </a:r>
            <a:endParaRPr sz="3200">
              <a:solidFill>
                <a:srgbClr val="5B0F00"/>
              </a:solidFill>
              <a:highlight>
                <a:srgbClr val="CCCCCC"/>
              </a:highlight>
            </a:endParaRPr>
          </a:p>
          <a:p>
            <a:pPr indent="0" lvl="0" marL="0" rtl="0" algn="l">
              <a:spcBef>
                <a:spcPts val="1000"/>
              </a:spcBef>
              <a:spcAft>
                <a:spcPts val="0"/>
              </a:spcAft>
              <a:buNone/>
            </a:pPr>
            <a:r>
              <a:t/>
            </a:r>
            <a:endParaRPr sz="3200">
              <a:solidFill>
                <a:srgbClr val="A61C00"/>
              </a:solidFill>
            </a:endParaRPr>
          </a:p>
        </p:txBody>
      </p:sp>
      <p:grpSp>
        <p:nvGrpSpPr>
          <p:cNvPr id="69" name="Google Shape;69;p13"/>
          <p:cNvGrpSpPr/>
          <p:nvPr/>
        </p:nvGrpSpPr>
        <p:grpSpPr>
          <a:xfrm>
            <a:off x="6847558" y="-76166"/>
            <a:ext cx="2443653" cy="1841589"/>
            <a:chOff x="6803278" y="427467"/>
            <a:chExt cx="2212051" cy="2976546"/>
          </a:xfrm>
        </p:grpSpPr>
        <p:pic>
          <p:nvPicPr>
            <p:cNvPr id="70" name="Google Shape;70;p13"/>
            <p:cNvPicPr preferRelativeResize="0"/>
            <p:nvPr/>
          </p:nvPicPr>
          <p:blipFill>
            <a:blip r:embed="rId4">
              <a:alphaModFix/>
            </a:blip>
            <a:stretch>
              <a:fillRect/>
            </a:stretch>
          </p:blipFill>
          <p:spPr>
            <a:xfrm>
              <a:off x="6803278" y="427467"/>
              <a:ext cx="2212051" cy="2861847"/>
            </a:xfrm>
            <a:prstGeom prst="rect">
              <a:avLst/>
            </a:prstGeom>
            <a:noFill/>
            <a:ln>
              <a:noFill/>
            </a:ln>
          </p:spPr>
        </p:pic>
        <p:sp>
          <p:nvSpPr>
            <p:cNvPr id="71" name="Google Shape;71;p13"/>
            <p:cNvSpPr txBox="1"/>
            <p:nvPr/>
          </p:nvSpPr>
          <p:spPr>
            <a:xfrm>
              <a:off x="6944809" y="684213"/>
              <a:ext cx="1929000" cy="27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highlight>
                    <a:srgbClr val="000000"/>
                  </a:highlight>
                  <a:latin typeface="Raleway"/>
                  <a:ea typeface="Raleway"/>
                  <a:cs typeface="Raleway"/>
                  <a:sym typeface="Raleway"/>
                </a:rPr>
                <a:t>DATA SCIENCE RETREAT</a:t>
              </a:r>
              <a:endParaRPr b="1">
                <a:solidFill>
                  <a:schemeClr val="dk1"/>
                </a:solidFill>
                <a:highlight>
                  <a:srgbClr val="000000"/>
                </a:highlight>
                <a:latin typeface="Raleway"/>
                <a:ea typeface="Raleway"/>
                <a:cs typeface="Raleway"/>
                <a:sym typeface="Raleway"/>
              </a:endParaRPr>
            </a:p>
            <a:p>
              <a:pPr indent="0" lvl="0" marL="0" rtl="0" algn="ctr">
                <a:spcBef>
                  <a:spcPts val="800"/>
                </a:spcBef>
                <a:spcAft>
                  <a:spcPts val="0"/>
                </a:spcAft>
                <a:buNone/>
              </a:pPr>
              <a:r>
                <a:rPr b="1" lang="en">
                  <a:solidFill>
                    <a:schemeClr val="dk1"/>
                  </a:solidFill>
                  <a:highlight>
                    <a:srgbClr val="000000"/>
                  </a:highlight>
                  <a:latin typeface="Raleway"/>
                  <a:ea typeface="Raleway"/>
                  <a:cs typeface="Raleway"/>
                  <a:sym typeface="Raleway"/>
                </a:rPr>
                <a:t>BATCH # 15 </a:t>
              </a:r>
              <a:endParaRPr b="1">
                <a:solidFill>
                  <a:schemeClr val="dk1"/>
                </a:solidFill>
                <a:highlight>
                  <a:srgbClr val="000000"/>
                </a:highlight>
                <a:latin typeface="Raleway"/>
                <a:ea typeface="Raleway"/>
                <a:cs typeface="Raleway"/>
                <a:sym typeface="Raleway"/>
              </a:endParaRPr>
            </a:p>
            <a:p>
              <a:pPr indent="0" lvl="0" marL="0" rtl="0" algn="ctr">
                <a:spcBef>
                  <a:spcPts val="800"/>
                </a:spcBef>
                <a:spcAft>
                  <a:spcPts val="0"/>
                </a:spcAft>
                <a:buNone/>
              </a:pPr>
              <a:r>
                <a:rPr b="1" lang="en">
                  <a:solidFill>
                    <a:schemeClr val="dk1"/>
                  </a:solidFill>
                  <a:highlight>
                    <a:srgbClr val="000000"/>
                  </a:highlight>
                  <a:latin typeface="Raleway"/>
                  <a:ea typeface="Raleway"/>
                  <a:cs typeface="Raleway"/>
                  <a:sym typeface="Raleway"/>
                </a:rPr>
                <a:t>ALICE MARTIN</a:t>
              </a:r>
              <a:endParaRPr b="1">
                <a:solidFill>
                  <a:schemeClr val="dk1"/>
                </a:solidFill>
                <a:highlight>
                  <a:srgbClr val="000000"/>
                </a:highlight>
                <a:latin typeface="Raleway"/>
                <a:ea typeface="Raleway"/>
                <a:cs typeface="Raleway"/>
                <a:sym typeface="Raleway"/>
              </a:endParaRPr>
            </a:p>
            <a:p>
              <a:pPr indent="0" lvl="0" marL="0" rtl="0" algn="ctr">
                <a:spcBef>
                  <a:spcPts val="800"/>
                </a:spcBef>
                <a:spcAft>
                  <a:spcPts val="0"/>
                </a:spcAft>
                <a:buNone/>
              </a:pPr>
              <a:r>
                <a:rPr b="1" lang="en">
                  <a:solidFill>
                    <a:schemeClr val="dk1"/>
                  </a:solidFill>
                  <a:highlight>
                    <a:srgbClr val="000000"/>
                  </a:highlight>
                  <a:latin typeface="Raleway"/>
                  <a:ea typeface="Raleway"/>
                  <a:cs typeface="Raleway"/>
                  <a:sym typeface="Raleway"/>
                </a:rPr>
                <a:t>Sept  2018</a:t>
              </a:r>
              <a:endParaRPr b="1">
                <a:solidFill>
                  <a:schemeClr val="dk1"/>
                </a:solidFill>
                <a:highlight>
                  <a:srgbClr val="000000"/>
                </a:highlight>
                <a:latin typeface="Raleway"/>
                <a:ea typeface="Raleway"/>
                <a:cs typeface="Raleway"/>
                <a:sym typeface="Raleway"/>
              </a:endParaRPr>
            </a:p>
            <a:p>
              <a:pPr indent="0" lvl="0" marL="0" rtl="0" algn="l">
                <a:spcBef>
                  <a:spcPts val="800"/>
                </a:spcBef>
                <a:spcAft>
                  <a:spcPts val="0"/>
                </a:spcAft>
                <a:buNone/>
              </a:pPr>
              <a:r>
                <a:t/>
              </a:r>
              <a:endParaRPr b="1">
                <a:solidFill>
                  <a:schemeClr val="dk1"/>
                </a:solidFill>
                <a:highlight>
                  <a:srgbClr val="000000"/>
                </a:highlight>
                <a:latin typeface="Raleway"/>
                <a:ea typeface="Raleway"/>
                <a:cs typeface="Raleway"/>
                <a:sym typeface="Raleway"/>
              </a:endParaRPr>
            </a:p>
            <a:p>
              <a:pPr indent="0" lvl="0" marL="0" rtl="0" algn="l">
                <a:spcBef>
                  <a:spcPts val="800"/>
                </a:spcBef>
                <a:spcAft>
                  <a:spcPts val="0"/>
                </a:spcAft>
                <a:buNone/>
              </a:pPr>
              <a:r>
                <a:rPr b="1" lang="en" sz="1200">
                  <a:solidFill>
                    <a:schemeClr val="dk1"/>
                  </a:solidFill>
                  <a:highlight>
                    <a:srgbClr val="000000"/>
                  </a:highlight>
                  <a:latin typeface="Raleway"/>
                  <a:ea typeface="Raleway"/>
                  <a:cs typeface="Raleway"/>
                  <a:sym typeface="Raleway"/>
                </a:rPr>
                <a:t> </a:t>
              </a:r>
              <a:endParaRPr b="1" sz="1200">
                <a:solidFill>
                  <a:schemeClr val="dk1"/>
                </a:solidFill>
                <a:highlight>
                  <a:srgbClr val="000000"/>
                </a:highlight>
                <a:latin typeface="Raleway"/>
                <a:ea typeface="Raleway"/>
                <a:cs typeface="Raleway"/>
                <a:sym typeface="Raleway"/>
              </a:endParaRPr>
            </a:p>
            <a:p>
              <a:pPr indent="0" lvl="0" marL="0" rtl="0" algn="l">
                <a:spcBef>
                  <a:spcPts val="800"/>
                </a:spcBef>
                <a:spcAft>
                  <a:spcPts val="0"/>
                </a:spcAft>
                <a:buNone/>
              </a:pPr>
              <a:r>
                <a:t/>
              </a:r>
              <a:endParaRPr b="1" sz="1200">
                <a:solidFill>
                  <a:schemeClr val="dk1"/>
                </a:solidFill>
                <a:highlight>
                  <a:srgbClr val="000000"/>
                </a:highlight>
                <a:latin typeface="Raleway"/>
                <a:ea typeface="Raleway"/>
                <a:cs typeface="Raleway"/>
                <a:sym typeface="Raleway"/>
              </a:endParaRPr>
            </a:p>
            <a:p>
              <a:pPr indent="0" lvl="0" marL="0" rtl="0" algn="l">
                <a:spcBef>
                  <a:spcPts val="800"/>
                </a:spcBef>
                <a:spcAft>
                  <a:spcPts val="800"/>
                </a:spcAft>
                <a:buNone/>
              </a:pPr>
              <a:r>
                <a:rPr b="1" lang="en" sz="1200">
                  <a:solidFill>
                    <a:schemeClr val="dk1"/>
                  </a:solidFill>
                  <a:highlight>
                    <a:srgbClr val="000000"/>
                  </a:highlight>
                  <a:latin typeface="Raleway"/>
                  <a:ea typeface="Raleway"/>
                  <a:cs typeface="Raleway"/>
                  <a:sym typeface="Raleway"/>
                </a:rPr>
                <a:t> </a:t>
              </a:r>
              <a:endParaRPr b="1" sz="1200">
                <a:solidFill>
                  <a:schemeClr val="dk1"/>
                </a:solidFill>
                <a:highlight>
                  <a:srgbClr val="000000"/>
                </a:highlight>
                <a:latin typeface="Raleway"/>
                <a:ea typeface="Raleway"/>
                <a:cs typeface="Raleway"/>
                <a:sym typeface="Ralewa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1124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lang="en"/>
              <a:t>“Off-the-self”  classifiers with a 3-fold CV</a:t>
            </a:r>
            <a:endParaRPr/>
          </a:p>
        </p:txBody>
      </p:sp>
      <p:sp>
        <p:nvSpPr>
          <p:cNvPr id="150" name="Google Shape;150;p22"/>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theguardian.com</a:t>
            </a:r>
            <a:endParaRPr sz="1200">
              <a:solidFill>
                <a:schemeClr val="accent5"/>
              </a:solidFill>
              <a:latin typeface="Lato"/>
              <a:ea typeface="Lato"/>
              <a:cs typeface="Lato"/>
              <a:sym typeface="Lato"/>
            </a:endParaRPr>
          </a:p>
        </p:txBody>
      </p:sp>
      <p:sp>
        <p:nvSpPr>
          <p:cNvPr id="151" name="Google Shape;151;p22"/>
          <p:cNvSpPr txBox="1"/>
          <p:nvPr>
            <p:ph idx="4294967295" type="body"/>
          </p:nvPr>
        </p:nvSpPr>
        <p:spPr>
          <a:xfrm>
            <a:off x="-244550" y="830950"/>
            <a:ext cx="6452700" cy="3150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6"/>
                </a:solidFill>
              </a:rPr>
              <a:t>final dataframe after preprocessing: </a:t>
            </a:r>
            <a:endParaRPr b="1">
              <a:solidFill>
                <a:schemeClr val="accent6"/>
              </a:solidFill>
            </a:endParaRPr>
          </a:p>
          <a:p>
            <a:pPr indent="0" lvl="0" marL="0" rtl="0" algn="ctr">
              <a:lnSpc>
                <a:spcPct val="100000"/>
              </a:lnSpc>
              <a:spcBef>
                <a:spcPts val="0"/>
              </a:spcBef>
              <a:spcAft>
                <a:spcPts val="0"/>
              </a:spcAft>
              <a:buNone/>
            </a:pPr>
            <a:r>
              <a:rPr b="1" lang="en">
                <a:solidFill>
                  <a:schemeClr val="accent6"/>
                </a:solidFill>
              </a:rPr>
              <a:t>3884 samples (for 1003 patients), 373 features</a:t>
            </a:r>
            <a:endParaRPr b="1"/>
          </a:p>
          <a:p>
            <a:pPr indent="0" lvl="0" marL="0" rtl="0" algn="l">
              <a:lnSpc>
                <a:spcPct val="100000"/>
              </a:lnSpc>
              <a:spcBef>
                <a:spcPts val="0"/>
              </a:spcBef>
              <a:spcAft>
                <a:spcPts val="0"/>
              </a:spcAft>
              <a:buNone/>
            </a:pPr>
            <a:r>
              <a:rPr b="1" lang="en"/>
              <a:t>                                                </a:t>
            </a:r>
            <a:endParaRPr b="1"/>
          </a:p>
          <a:p>
            <a:pPr indent="457200" lvl="0" marL="1828800" rtl="0" algn="l">
              <a:lnSpc>
                <a:spcPct val="100000"/>
              </a:lnSpc>
              <a:spcBef>
                <a:spcPts val="0"/>
              </a:spcBef>
              <a:spcAft>
                <a:spcPts val="0"/>
              </a:spcAft>
              <a:buNone/>
            </a:pPr>
            <a:r>
              <a:rPr b="1" lang="en"/>
              <a:t>Logistic Regr</a:t>
            </a:r>
            <a:r>
              <a:rPr b="1" lang="en"/>
              <a:t>es</a:t>
            </a:r>
            <a:r>
              <a:rPr b="1" lang="en"/>
              <a:t>sion (LR)</a:t>
            </a:r>
            <a:endParaRPr b="1"/>
          </a:p>
          <a:p>
            <a:pPr indent="0" lvl="0" marL="0" rtl="0" algn="ctr">
              <a:lnSpc>
                <a:spcPct val="100000"/>
              </a:lnSpc>
              <a:spcBef>
                <a:spcPts val="0"/>
              </a:spcBef>
              <a:spcAft>
                <a:spcPts val="0"/>
              </a:spcAft>
              <a:buNone/>
            </a:pPr>
            <a:r>
              <a:rPr b="1" lang="en"/>
              <a:t>Random Forest (RF)</a:t>
            </a:r>
            <a:endParaRPr b="1"/>
          </a:p>
          <a:p>
            <a:pPr indent="0" lvl="0" marL="0" rtl="0" algn="ctr">
              <a:lnSpc>
                <a:spcPct val="100000"/>
              </a:lnSpc>
              <a:spcBef>
                <a:spcPts val="0"/>
              </a:spcBef>
              <a:spcAft>
                <a:spcPts val="0"/>
              </a:spcAft>
              <a:buNone/>
            </a:pPr>
            <a:r>
              <a:rPr b="1" lang="en"/>
              <a:t>XGBoost (XGB)</a:t>
            </a:r>
            <a:endParaRPr b="1"/>
          </a:p>
        </p:txBody>
      </p:sp>
      <p:pic>
        <p:nvPicPr>
          <p:cNvPr id="152" name="Google Shape;152;p22"/>
          <p:cNvPicPr preferRelativeResize="0"/>
          <p:nvPr/>
        </p:nvPicPr>
        <p:blipFill rotWithShape="1">
          <a:blip r:embed="rId3">
            <a:alphaModFix/>
          </a:blip>
          <a:srcRect b="0" l="49593" r="7862" t="0"/>
          <a:stretch/>
        </p:blipFill>
        <p:spPr>
          <a:xfrm>
            <a:off x="5950318" y="2923400"/>
            <a:ext cx="2867269" cy="1975750"/>
          </a:xfrm>
          <a:prstGeom prst="rect">
            <a:avLst/>
          </a:prstGeom>
          <a:noFill/>
          <a:ln>
            <a:noFill/>
          </a:ln>
        </p:spPr>
      </p:pic>
      <p:pic>
        <p:nvPicPr>
          <p:cNvPr id="153" name="Google Shape;153;p22"/>
          <p:cNvPicPr preferRelativeResize="0"/>
          <p:nvPr/>
        </p:nvPicPr>
        <p:blipFill rotWithShape="1">
          <a:blip r:embed="rId4">
            <a:alphaModFix/>
          </a:blip>
          <a:srcRect b="11699" l="5473" r="0" t="9783"/>
          <a:stretch/>
        </p:blipFill>
        <p:spPr>
          <a:xfrm>
            <a:off x="5930890" y="918125"/>
            <a:ext cx="2906109" cy="1810550"/>
          </a:xfrm>
          <a:prstGeom prst="rect">
            <a:avLst/>
          </a:prstGeom>
          <a:noFill/>
          <a:ln>
            <a:noFill/>
          </a:ln>
        </p:spPr>
      </p:pic>
      <p:grpSp>
        <p:nvGrpSpPr>
          <p:cNvPr id="154" name="Google Shape;154;p22"/>
          <p:cNvGrpSpPr/>
          <p:nvPr/>
        </p:nvGrpSpPr>
        <p:grpSpPr>
          <a:xfrm>
            <a:off x="355050" y="2838425"/>
            <a:ext cx="5106150" cy="1968949"/>
            <a:chOff x="355050" y="2686025"/>
            <a:chExt cx="5106150" cy="1968949"/>
          </a:xfrm>
        </p:grpSpPr>
        <p:grpSp>
          <p:nvGrpSpPr>
            <p:cNvPr id="155" name="Google Shape;155;p22"/>
            <p:cNvGrpSpPr/>
            <p:nvPr/>
          </p:nvGrpSpPr>
          <p:grpSpPr>
            <a:xfrm>
              <a:off x="355050" y="2686025"/>
              <a:ext cx="5106150" cy="1968949"/>
              <a:chOff x="355050" y="2686025"/>
              <a:chExt cx="5106150" cy="1968949"/>
            </a:xfrm>
          </p:grpSpPr>
          <p:pic>
            <p:nvPicPr>
              <p:cNvPr id="156" name="Google Shape;156;p22"/>
              <p:cNvPicPr preferRelativeResize="0"/>
              <p:nvPr/>
            </p:nvPicPr>
            <p:blipFill>
              <a:blip r:embed="rId5">
                <a:alphaModFix/>
              </a:blip>
              <a:stretch>
                <a:fillRect/>
              </a:stretch>
            </p:blipFill>
            <p:spPr>
              <a:xfrm>
                <a:off x="355050" y="3773899"/>
                <a:ext cx="5106150" cy="881075"/>
              </a:xfrm>
              <a:prstGeom prst="rect">
                <a:avLst/>
              </a:prstGeom>
              <a:noFill/>
              <a:ln>
                <a:noFill/>
              </a:ln>
            </p:spPr>
          </p:pic>
          <p:pic>
            <p:nvPicPr>
              <p:cNvPr id="157" name="Google Shape;157;p22"/>
              <p:cNvPicPr preferRelativeResize="0"/>
              <p:nvPr/>
            </p:nvPicPr>
            <p:blipFill>
              <a:blip r:embed="rId6">
                <a:alphaModFix/>
              </a:blip>
              <a:stretch>
                <a:fillRect/>
              </a:stretch>
            </p:blipFill>
            <p:spPr>
              <a:xfrm>
                <a:off x="359300" y="2686025"/>
                <a:ext cx="5069975" cy="814157"/>
              </a:xfrm>
              <a:prstGeom prst="rect">
                <a:avLst/>
              </a:prstGeom>
              <a:noFill/>
              <a:ln>
                <a:noFill/>
              </a:ln>
            </p:spPr>
          </p:pic>
        </p:grpSp>
        <p:sp>
          <p:nvSpPr>
            <p:cNvPr id="158" name="Google Shape;158;p22"/>
            <p:cNvSpPr/>
            <p:nvPr/>
          </p:nvSpPr>
          <p:spPr>
            <a:xfrm>
              <a:off x="3273925" y="2974450"/>
              <a:ext cx="576000" cy="213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149950" y="335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 Gardening lesson: Prun your trees </a:t>
            </a:r>
            <a:endParaRPr sz="3000"/>
          </a:p>
          <a:p>
            <a:pPr indent="0" lvl="0" marL="0" rtl="0" algn="l">
              <a:spcBef>
                <a:spcPts val="400"/>
              </a:spcBef>
              <a:spcAft>
                <a:spcPts val="400"/>
              </a:spcAft>
              <a:buNone/>
            </a:pPr>
            <a:r>
              <a:rPr lang="en" sz="3000"/>
              <a:t>&amp; control their root size!</a:t>
            </a:r>
            <a:endParaRPr sz="3000"/>
          </a:p>
        </p:txBody>
      </p:sp>
      <p:sp>
        <p:nvSpPr>
          <p:cNvPr id="164" name="Google Shape;164;p23"/>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theguardian.com</a:t>
            </a:r>
            <a:endParaRPr sz="1200">
              <a:solidFill>
                <a:schemeClr val="accent5"/>
              </a:solidFill>
              <a:latin typeface="Lato"/>
              <a:ea typeface="Lato"/>
              <a:cs typeface="Lato"/>
              <a:sym typeface="Lato"/>
            </a:endParaRPr>
          </a:p>
        </p:txBody>
      </p:sp>
      <p:pic>
        <p:nvPicPr>
          <p:cNvPr id="165" name="Google Shape;165;p23"/>
          <p:cNvPicPr preferRelativeResize="0"/>
          <p:nvPr/>
        </p:nvPicPr>
        <p:blipFill rotWithShape="1">
          <a:blip r:embed="rId3">
            <a:alphaModFix/>
          </a:blip>
          <a:srcRect b="41451" l="0" r="0" t="12352"/>
          <a:stretch/>
        </p:blipFill>
        <p:spPr>
          <a:xfrm>
            <a:off x="6232225" y="604500"/>
            <a:ext cx="2911776" cy="1008850"/>
          </a:xfrm>
          <a:prstGeom prst="rect">
            <a:avLst/>
          </a:prstGeom>
          <a:noFill/>
          <a:ln>
            <a:noFill/>
          </a:ln>
        </p:spPr>
      </p:pic>
      <p:pic>
        <p:nvPicPr>
          <p:cNvPr id="166" name="Google Shape;166;p23"/>
          <p:cNvPicPr preferRelativeResize="0"/>
          <p:nvPr/>
        </p:nvPicPr>
        <p:blipFill>
          <a:blip r:embed="rId4">
            <a:alphaModFix/>
          </a:blip>
          <a:stretch>
            <a:fillRect/>
          </a:stretch>
        </p:blipFill>
        <p:spPr>
          <a:xfrm>
            <a:off x="205175" y="1743050"/>
            <a:ext cx="4055749" cy="3400451"/>
          </a:xfrm>
          <a:prstGeom prst="rect">
            <a:avLst/>
          </a:prstGeom>
          <a:noFill/>
          <a:ln>
            <a:noFill/>
          </a:ln>
        </p:spPr>
      </p:pic>
      <p:pic>
        <p:nvPicPr>
          <p:cNvPr id="167" name="Google Shape;167;p23"/>
          <p:cNvPicPr preferRelativeResize="0"/>
          <p:nvPr/>
        </p:nvPicPr>
        <p:blipFill>
          <a:blip r:embed="rId5">
            <a:alphaModFix/>
          </a:blip>
          <a:stretch>
            <a:fillRect/>
          </a:stretch>
        </p:blipFill>
        <p:spPr>
          <a:xfrm>
            <a:off x="4912446" y="1743050"/>
            <a:ext cx="4231555" cy="3400451"/>
          </a:xfrm>
          <a:prstGeom prst="rect">
            <a:avLst/>
          </a:prstGeom>
          <a:noFill/>
          <a:ln>
            <a:noFill/>
          </a:ln>
        </p:spPr>
      </p:pic>
      <p:sp>
        <p:nvSpPr>
          <p:cNvPr id="168" name="Google Shape;168;p23"/>
          <p:cNvSpPr txBox="1"/>
          <p:nvPr/>
        </p:nvSpPr>
        <p:spPr>
          <a:xfrm>
            <a:off x="63175" y="1215250"/>
            <a:ext cx="60189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Hyperparameters tuning on n_estimators, max_depth, max_features</a:t>
            </a:r>
            <a:r>
              <a:rPr b="1" lang="en"/>
              <a:t> </a:t>
            </a:r>
            <a:endParaRPr b="1"/>
          </a:p>
        </p:txBody>
      </p:sp>
      <p:sp>
        <p:nvSpPr>
          <p:cNvPr id="169" name="Google Shape;169;p23"/>
          <p:cNvSpPr txBox="1"/>
          <p:nvPr/>
        </p:nvSpPr>
        <p:spPr>
          <a:xfrm>
            <a:off x="757375" y="2185575"/>
            <a:ext cx="1798800" cy="75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n_estimators=250</a:t>
            </a:r>
            <a:endParaRPr b="1"/>
          </a:p>
          <a:p>
            <a:pPr indent="0" lvl="0" marL="0" rtl="0" algn="l">
              <a:spcBef>
                <a:spcPts val="0"/>
              </a:spcBef>
              <a:spcAft>
                <a:spcPts val="0"/>
              </a:spcAft>
              <a:buNone/>
            </a:pPr>
            <a:r>
              <a:rPr b="1" lang="en"/>
              <a:t>max_features=5</a:t>
            </a:r>
            <a:endParaRPr b="1"/>
          </a:p>
          <a:p>
            <a:pPr indent="0" lvl="0" marL="0" rtl="0" algn="l">
              <a:spcBef>
                <a:spcPts val="0"/>
              </a:spcBef>
              <a:spcAft>
                <a:spcPts val="0"/>
              </a:spcAft>
              <a:buNone/>
            </a:pPr>
            <a:r>
              <a:rPr b="1" lang="en"/>
              <a:t>356 features</a:t>
            </a:r>
            <a:endParaRPr b="1"/>
          </a:p>
        </p:txBody>
      </p:sp>
      <p:sp>
        <p:nvSpPr>
          <p:cNvPr id="170" name="Google Shape;170;p23"/>
          <p:cNvSpPr txBox="1"/>
          <p:nvPr/>
        </p:nvSpPr>
        <p:spPr>
          <a:xfrm>
            <a:off x="7195200" y="2802550"/>
            <a:ext cx="1798800" cy="75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n_estimators=250</a:t>
            </a:r>
            <a:endParaRPr b="1"/>
          </a:p>
          <a:p>
            <a:pPr indent="0" lvl="0" marL="0" rtl="0" algn="l">
              <a:spcBef>
                <a:spcPts val="0"/>
              </a:spcBef>
              <a:spcAft>
                <a:spcPts val="0"/>
              </a:spcAft>
              <a:buNone/>
            </a:pPr>
            <a:r>
              <a:rPr b="1" lang="en"/>
              <a:t>max_depth=5</a:t>
            </a:r>
            <a:endParaRPr b="1"/>
          </a:p>
          <a:p>
            <a:pPr indent="0" lvl="0" marL="0" rtl="0" algn="l">
              <a:spcBef>
                <a:spcPts val="0"/>
              </a:spcBef>
              <a:spcAft>
                <a:spcPts val="0"/>
              </a:spcAft>
              <a:buNone/>
            </a:pPr>
            <a:r>
              <a:rPr b="1" lang="en"/>
              <a:t>356 features</a:t>
            </a:r>
            <a:endParaRPr b="1"/>
          </a:p>
        </p:txBody>
      </p:sp>
      <p:sp>
        <p:nvSpPr>
          <p:cNvPr id="171" name="Google Shape;171;p23"/>
          <p:cNvSpPr txBox="1"/>
          <p:nvPr/>
        </p:nvSpPr>
        <p:spPr>
          <a:xfrm>
            <a:off x="2619125" y="3646077"/>
            <a:ext cx="4520400" cy="10089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Tuned RF=</a:t>
            </a:r>
            <a:endParaRPr b="1"/>
          </a:p>
          <a:p>
            <a:pPr indent="0" lvl="0" marL="0" rtl="0" algn="ctr">
              <a:spcBef>
                <a:spcPts val="0"/>
              </a:spcBef>
              <a:spcAft>
                <a:spcPts val="0"/>
              </a:spcAft>
              <a:buNone/>
            </a:pPr>
            <a:r>
              <a:rPr b="1" lang="en"/>
              <a:t>RandomForestClassifier (n_estimators=250,</a:t>
            </a:r>
            <a:endParaRPr b="1"/>
          </a:p>
          <a:p>
            <a:pPr indent="0" lvl="0" marL="0" rtl="0" algn="ctr">
              <a:spcBef>
                <a:spcPts val="0"/>
              </a:spcBef>
              <a:spcAft>
                <a:spcPts val="0"/>
              </a:spcAft>
              <a:buNone/>
            </a:pPr>
            <a:r>
              <a:rPr b="1" lang="en"/>
              <a:t>Max_depth=5, </a:t>
            </a:r>
            <a:endParaRPr b="1"/>
          </a:p>
          <a:p>
            <a:pPr indent="0" lvl="0" marL="0" rtl="0" algn="ctr">
              <a:spcBef>
                <a:spcPts val="0"/>
              </a:spcBef>
              <a:spcAft>
                <a:spcPts val="0"/>
              </a:spcAft>
              <a:buNone/>
            </a:pPr>
            <a:r>
              <a:rPr b="1" lang="en"/>
              <a:t>max_features=5)</a:t>
            </a:r>
            <a:endParaRPr b="1"/>
          </a:p>
        </p:txBody>
      </p:sp>
      <p:sp>
        <p:nvSpPr>
          <p:cNvPr id="172" name="Google Shape;172;p23"/>
          <p:cNvSpPr/>
          <p:nvPr/>
        </p:nvSpPr>
        <p:spPr>
          <a:xfrm>
            <a:off x="1230725" y="3731775"/>
            <a:ext cx="276000" cy="299700"/>
          </a:xfrm>
          <a:prstGeom prst="ellipse">
            <a:avLst/>
          </a:prstGeom>
          <a:no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6155850" y="2414325"/>
            <a:ext cx="276000" cy="299700"/>
          </a:xfrm>
          <a:prstGeom prst="ellipse">
            <a:avLst/>
          </a:prstGeom>
          <a:no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txBox="1"/>
          <p:nvPr/>
        </p:nvSpPr>
        <p:spPr>
          <a:xfrm>
            <a:off x="942925" y="4098650"/>
            <a:ext cx="14277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7B7B7"/>
                </a:solidFill>
              </a:rPr>
              <a:t>max_depth=5</a:t>
            </a:r>
            <a:endParaRPr b="1">
              <a:solidFill>
                <a:srgbClr val="B7B7B7"/>
              </a:solidFill>
            </a:endParaRPr>
          </a:p>
        </p:txBody>
      </p:sp>
      <p:sp>
        <p:nvSpPr>
          <p:cNvPr id="175" name="Google Shape;175;p23"/>
          <p:cNvSpPr txBox="1"/>
          <p:nvPr/>
        </p:nvSpPr>
        <p:spPr>
          <a:xfrm>
            <a:off x="5545200" y="2714025"/>
            <a:ext cx="1650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7B7B7"/>
                </a:solidFill>
              </a:rPr>
              <a:t>max_features=5</a:t>
            </a:r>
            <a:endParaRPr b="1">
              <a:solidFill>
                <a:srgbClr val="B7B7B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145100" y="85900"/>
            <a:ext cx="8682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lang="en"/>
              <a:t>Prediction results</a:t>
            </a:r>
            <a:r>
              <a:rPr lang="en"/>
              <a:t> at patient level (test set)</a:t>
            </a:r>
            <a:endParaRPr/>
          </a:p>
        </p:txBody>
      </p:sp>
      <p:sp>
        <p:nvSpPr>
          <p:cNvPr id="181" name="Google Shape;181;p24"/>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theguardian.com</a:t>
            </a:r>
            <a:endParaRPr sz="1200">
              <a:solidFill>
                <a:schemeClr val="accent5"/>
              </a:solidFill>
              <a:latin typeface="Lato"/>
              <a:ea typeface="Lato"/>
              <a:cs typeface="Lato"/>
              <a:sym typeface="Lato"/>
            </a:endParaRPr>
          </a:p>
        </p:txBody>
      </p:sp>
      <p:grpSp>
        <p:nvGrpSpPr>
          <p:cNvPr id="182" name="Google Shape;182;p24"/>
          <p:cNvGrpSpPr/>
          <p:nvPr/>
        </p:nvGrpSpPr>
        <p:grpSpPr>
          <a:xfrm>
            <a:off x="4850624" y="5683770"/>
            <a:ext cx="2592522" cy="2282353"/>
            <a:chOff x="6803275" y="395363"/>
            <a:chExt cx="2212050" cy="2537076"/>
          </a:xfrm>
        </p:grpSpPr>
        <p:pic>
          <p:nvPicPr>
            <p:cNvPr id="183" name="Google Shape;183;p24"/>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84" name="Google Shape;184;p24"/>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85" name="Google Shape;185;p2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Don’t let data stand alone. Always relate it back to a story you’ve already told, in this case, Marco’s shop.</a:t>
              </a:r>
              <a:endParaRPr b="1">
                <a:solidFill>
                  <a:schemeClr val="dk1"/>
                </a:solidFill>
                <a:latin typeface="Raleway"/>
                <a:ea typeface="Raleway"/>
                <a:cs typeface="Raleway"/>
                <a:sym typeface="Raleway"/>
              </a:endParaRPr>
            </a:p>
          </p:txBody>
        </p:sp>
      </p:grpSp>
      <p:sp>
        <p:nvSpPr>
          <p:cNvPr id="186" name="Google Shape;186;p24"/>
          <p:cNvSpPr txBox="1"/>
          <p:nvPr>
            <p:ph idx="1" type="body"/>
          </p:nvPr>
        </p:nvSpPr>
        <p:spPr>
          <a:xfrm>
            <a:off x="2934700" y="4053475"/>
            <a:ext cx="6093300" cy="859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000"/>
              <a:t>Best Ensemble Classifier= </a:t>
            </a:r>
            <a:endParaRPr b="1" sz="2000"/>
          </a:p>
          <a:p>
            <a:pPr indent="0" lvl="0" marL="0" rtl="0" algn="ctr">
              <a:lnSpc>
                <a:spcPct val="100000"/>
              </a:lnSpc>
              <a:spcBef>
                <a:spcPts val="600"/>
              </a:spcBef>
              <a:spcAft>
                <a:spcPts val="600"/>
              </a:spcAft>
              <a:buNone/>
            </a:pPr>
            <a:r>
              <a:rPr b="1" lang="en" sz="2000"/>
              <a:t>[ LogReg, RF_tuned, XGBoost] , (1,2,2) ,  ‘Soft Voting’</a:t>
            </a:r>
            <a:endParaRPr b="1" sz="2000"/>
          </a:p>
        </p:txBody>
      </p:sp>
      <p:sp>
        <p:nvSpPr>
          <p:cNvPr id="187" name="Google Shape;187;p24"/>
          <p:cNvSpPr txBox="1"/>
          <p:nvPr/>
        </p:nvSpPr>
        <p:spPr>
          <a:xfrm>
            <a:off x="283100" y="2429175"/>
            <a:ext cx="2688000" cy="12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Light Blue: NHY feat</a:t>
            </a:r>
            <a:endParaRPr b="1">
              <a:solidFill>
                <a:srgbClr val="00FFFF"/>
              </a:solidFill>
            </a:endParaRPr>
          </a:p>
          <a:p>
            <a:pPr indent="0" lvl="0" marL="0" rtl="0" algn="l">
              <a:spcBef>
                <a:spcPts val="0"/>
              </a:spcBef>
              <a:spcAft>
                <a:spcPts val="0"/>
              </a:spcAft>
              <a:buNone/>
            </a:pPr>
            <a:r>
              <a:rPr b="1" lang="en">
                <a:solidFill>
                  <a:srgbClr val="0000FF"/>
                </a:solidFill>
              </a:rPr>
              <a:t>Dark Blue: Target</a:t>
            </a:r>
            <a:endParaRPr b="1">
              <a:solidFill>
                <a:srgbClr val="0000FF"/>
              </a:solidFill>
            </a:endParaRPr>
          </a:p>
          <a:p>
            <a:pPr indent="0" lvl="0" marL="0" rtl="0" algn="l">
              <a:spcBef>
                <a:spcPts val="0"/>
              </a:spcBef>
              <a:spcAft>
                <a:spcPts val="0"/>
              </a:spcAft>
              <a:buNone/>
            </a:pPr>
            <a:r>
              <a:rPr b="1" lang="en"/>
              <a:t>Black: Logistic Regression</a:t>
            </a:r>
            <a:endParaRPr b="1"/>
          </a:p>
          <a:p>
            <a:pPr indent="0" lvl="0" marL="0" rtl="0" algn="l">
              <a:spcBef>
                <a:spcPts val="0"/>
              </a:spcBef>
              <a:spcAft>
                <a:spcPts val="0"/>
              </a:spcAft>
              <a:buNone/>
            </a:pPr>
            <a:r>
              <a:rPr b="1" lang="en">
                <a:solidFill>
                  <a:schemeClr val="accent3"/>
                </a:solidFill>
              </a:rPr>
              <a:t>Green: Random Forest</a:t>
            </a:r>
            <a:endParaRPr b="1">
              <a:solidFill>
                <a:schemeClr val="accent3"/>
              </a:solidFill>
            </a:endParaRPr>
          </a:p>
          <a:p>
            <a:pPr indent="0" lvl="0" marL="0" rtl="0" algn="l">
              <a:spcBef>
                <a:spcPts val="0"/>
              </a:spcBef>
              <a:spcAft>
                <a:spcPts val="0"/>
              </a:spcAft>
              <a:buNone/>
            </a:pPr>
            <a:r>
              <a:rPr b="1" lang="en">
                <a:solidFill>
                  <a:srgbClr val="E69138"/>
                </a:solidFill>
              </a:rPr>
              <a:t>Orange: XGBoost</a:t>
            </a:r>
            <a:endParaRPr b="1">
              <a:solidFill>
                <a:srgbClr val="E69138"/>
              </a:solidFill>
            </a:endParaRPr>
          </a:p>
        </p:txBody>
      </p:sp>
      <p:pic>
        <p:nvPicPr>
          <p:cNvPr id="188" name="Google Shape;188;p24"/>
          <p:cNvPicPr preferRelativeResize="0"/>
          <p:nvPr/>
        </p:nvPicPr>
        <p:blipFill>
          <a:blip r:embed="rId5">
            <a:alphaModFix/>
          </a:blip>
          <a:stretch>
            <a:fillRect/>
          </a:stretch>
        </p:blipFill>
        <p:spPr>
          <a:xfrm>
            <a:off x="6117100" y="899625"/>
            <a:ext cx="2931499" cy="2985125"/>
          </a:xfrm>
          <a:prstGeom prst="rect">
            <a:avLst/>
          </a:prstGeom>
          <a:noFill/>
          <a:ln>
            <a:noFill/>
          </a:ln>
        </p:spPr>
      </p:pic>
      <p:pic>
        <p:nvPicPr>
          <p:cNvPr id="189" name="Google Shape;189;p24"/>
          <p:cNvPicPr preferRelativeResize="0"/>
          <p:nvPr/>
        </p:nvPicPr>
        <p:blipFill>
          <a:blip r:embed="rId6">
            <a:alphaModFix/>
          </a:blip>
          <a:stretch>
            <a:fillRect/>
          </a:stretch>
        </p:blipFill>
        <p:spPr>
          <a:xfrm>
            <a:off x="0" y="916614"/>
            <a:ext cx="2993726" cy="2985125"/>
          </a:xfrm>
          <a:prstGeom prst="rect">
            <a:avLst/>
          </a:prstGeom>
          <a:noFill/>
          <a:ln>
            <a:noFill/>
          </a:ln>
        </p:spPr>
      </p:pic>
      <p:sp>
        <p:nvSpPr>
          <p:cNvPr id="190" name="Google Shape;190;p24"/>
          <p:cNvSpPr txBox="1"/>
          <p:nvPr/>
        </p:nvSpPr>
        <p:spPr>
          <a:xfrm>
            <a:off x="206900" y="1516900"/>
            <a:ext cx="2521800" cy="7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Counterintuitive Reality</a:t>
            </a:r>
            <a:r>
              <a:rPr b="1" lang="en"/>
              <a:t> </a:t>
            </a:r>
            <a:endParaRPr b="1"/>
          </a:p>
          <a:p>
            <a:pPr indent="0" lvl="0" marL="0" rtl="0" algn="l">
              <a:spcBef>
                <a:spcPts val="0"/>
              </a:spcBef>
              <a:spcAft>
                <a:spcPts val="0"/>
              </a:spcAft>
              <a:buNone/>
            </a:pPr>
            <a:r>
              <a:rPr b="1" lang="en"/>
              <a:t>No-one gets it right</a:t>
            </a:r>
            <a:endParaRPr b="1"/>
          </a:p>
          <a:p>
            <a:pPr indent="0" lvl="0" marL="0" rtl="0" algn="l">
              <a:spcBef>
                <a:spcPts val="0"/>
              </a:spcBef>
              <a:spcAft>
                <a:spcPts val="0"/>
              </a:spcAft>
              <a:buNone/>
            </a:pPr>
            <a:r>
              <a:rPr b="1" lang="en"/>
              <a:t>XGB the closest</a:t>
            </a:r>
            <a:endParaRPr b="1"/>
          </a:p>
        </p:txBody>
      </p:sp>
      <p:sp>
        <p:nvSpPr>
          <p:cNvPr id="191" name="Google Shape;191;p24"/>
          <p:cNvSpPr txBox="1"/>
          <p:nvPr/>
        </p:nvSpPr>
        <p:spPr>
          <a:xfrm>
            <a:off x="6382175" y="1474775"/>
            <a:ext cx="1950900" cy="56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LogReg right at first</a:t>
            </a:r>
            <a:endParaRPr b="1"/>
          </a:p>
          <a:p>
            <a:pPr indent="0" lvl="0" marL="0" rtl="0" algn="l">
              <a:spcBef>
                <a:spcPts val="0"/>
              </a:spcBef>
              <a:spcAft>
                <a:spcPts val="0"/>
              </a:spcAft>
              <a:buNone/>
            </a:pPr>
            <a:r>
              <a:rPr b="1" lang="en"/>
              <a:t>Then XGB right</a:t>
            </a:r>
            <a:endParaRPr b="1"/>
          </a:p>
        </p:txBody>
      </p:sp>
      <p:pic>
        <p:nvPicPr>
          <p:cNvPr id="192" name="Google Shape;192;p24"/>
          <p:cNvPicPr preferRelativeResize="0"/>
          <p:nvPr/>
        </p:nvPicPr>
        <p:blipFill>
          <a:blip r:embed="rId7">
            <a:alphaModFix/>
          </a:blip>
          <a:stretch>
            <a:fillRect/>
          </a:stretch>
        </p:blipFill>
        <p:spPr>
          <a:xfrm>
            <a:off x="3058550" y="918425"/>
            <a:ext cx="2993725" cy="2985124"/>
          </a:xfrm>
          <a:prstGeom prst="rect">
            <a:avLst/>
          </a:prstGeom>
          <a:noFill/>
          <a:ln>
            <a:noFill/>
          </a:ln>
        </p:spPr>
      </p:pic>
      <p:sp>
        <p:nvSpPr>
          <p:cNvPr id="193" name="Google Shape;193;p24"/>
          <p:cNvSpPr txBox="1"/>
          <p:nvPr/>
        </p:nvSpPr>
        <p:spPr>
          <a:xfrm>
            <a:off x="3332463" y="2791275"/>
            <a:ext cx="2445900" cy="56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Big jump hard to predict…</a:t>
            </a:r>
            <a:endParaRPr b="1"/>
          </a:p>
          <a:p>
            <a:pPr indent="0" lvl="0" marL="0" rtl="0" algn="l">
              <a:spcBef>
                <a:spcPts val="0"/>
              </a:spcBef>
              <a:spcAft>
                <a:spcPts val="0"/>
              </a:spcAft>
              <a:buNone/>
            </a:pPr>
            <a:r>
              <a:rPr b="1" lang="en"/>
              <a:t>XGB the closest</a:t>
            </a:r>
            <a:endParaRPr b="1"/>
          </a:p>
          <a:p>
            <a:pPr indent="0" lvl="0" marL="0" rtl="0" algn="l">
              <a:spcBef>
                <a:spcPts val="0"/>
              </a:spcBef>
              <a:spcAft>
                <a:spcPts val="0"/>
              </a:spcAft>
              <a:buNone/>
            </a:pPr>
            <a:r>
              <a:t/>
            </a:r>
            <a:endParaRPr b="1"/>
          </a:p>
        </p:txBody>
      </p:sp>
      <p:sp>
        <p:nvSpPr>
          <p:cNvPr id="194" name="Google Shape;194;p24"/>
          <p:cNvSpPr txBox="1"/>
          <p:nvPr/>
        </p:nvSpPr>
        <p:spPr>
          <a:xfrm>
            <a:off x="206900" y="3944800"/>
            <a:ext cx="2634900" cy="102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Blue: Reality</a:t>
            </a:r>
            <a:endParaRPr b="1">
              <a:solidFill>
                <a:srgbClr val="0000FF"/>
              </a:solidFill>
            </a:endParaRPr>
          </a:p>
          <a:p>
            <a:pPr indent="0" lvl="0" marL="0" rtl="0" algn="l">
              <a:spcBef>
                <a:spcPts val="0"/>
              </a:spcBef>
              <a:spcAft>
                <a:spcPts val="0"/>
              </a:spcAft>
              <a:buNone/>
            </a:pPr>
            <a:r>
              <a:rPr b="1" lang="en">
                <a:solidFill>
                  <a:srgbClr val="F6B26B"/>
                </a:solidFill>
              </a:rPr>
              <a:t>Orange: XGBoost</a:t>
            </a:r>
            <a:endParaRPr b="1">
              <a:solidFill>
                <a:srgbClr val="F6B26B"/>
              </a:solidFill>
            </a:endParaRPr>
          </a:p>
          <a:p>
            <a:pPr indent="0" lvl="0" marL="0" rtl="0" algn="l">
              <a:spcBef>
                <a:spcPts val="0"/>
              </a:spcBef>
              <a:spcAft>
                <a:spcPts val="0"/>
              </a:spcAft>
              <a:buNone/>
            </a:pPr>
            <a:r>
              <a:rPr b="1" lang="en">
                <a:solidFill>
                  <a:schemeClr val="accent3"/>
                </a:solidFill>
              </a:rPr>
              <a:t>Green: Random Forest</a:t>
            </a:r>
            <a:endParaRPr b="1">
              <a:solidFill>
                <a:schemeClr val="accent3"/>
              </a:solidFill>
            </a:endParaRPr>
          </a:p>
          <a:p>
            <a:pPr indent="0" lvl="0" marL="0" rtl="0" algn="l">
              <a:spcBef>
                <a:spcPts val="0"/>
              </a:spcBef>
              <a:spcAft>
                <a:spcPts val="0"/>
              </a:spcAft>
              <a:buNone/>
            </a:pPr>
            <a:r>
              <a:rPr b="1" lang="en"/>
              <a:t>Black: Logistic Regression</a:t>
            </a:r>
            <a:endParaRPr b="1"/>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2228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Final results: in Ensembling you will believe...</a:t>
            </a:r>
            <a:endParaRPr sz="3000"/>
          </a:p>
        </p:txBody>
      </p:sp>
      <p:graphicFrame>
        <p:nvGraphicFramePr>
          <p:cNvPr id="200" name="Google Shape;200;p25"/>
          <p:cNvGraphicFramePr/>
          <p:nvPr/>
        </p:nvGraphicFramePr>
        <p:xfrm>
          <a:off x="455500" y="1428750"/>
          <a:ext cx="3000000" cy="3000000"/>
        </p:xfrm>
        <a:graphic>
          <a:graphicData uri="http://schemas.openxmlformats.org/drawingml/2006/table">
            <a:tbl>
              <a:tblPr>
                <a:noFill/>
                <a:tableStyleId>{459660A1-AA6B-4E28-AA98-B0E0A8C341C4}</a:tableStyleId>
              </a:tblPr>
              <a:tblGrid>
                <a:gridCol w="3651550"/>
                <a:gridCol w="2081650"/>
                <a:gridCol w="2002800"/>
              </a:tblGrid>
              <a:tr h="381000">
                <a:tc>
                  <a:txBody>
                    <a:bodyPr>
                      <a:noAutofit/>
                    </a:bodyPr>
                    <a:lstStyle/>
                    <a:p>
                      <a:pPr indent="0" lvl="0" marL="0" rtl="0" algn="l">
                        <a:spcBef>
                          <a:spcPts val="0"/>
                        </a:spcBef>
                        <a:spcAft>
                          <a:spcPts val="0"/>
                        </a:spcAft>
                        <a:buNone/>
                      </a:pPr>
                      <a:r>
                        <a:rPr b="1" lang="en"/>
                        <a:t>Classifier</a:t>
                      </a:r>
                      <a:endParaRPr b="1"/>
                    </a:p>
                  </a:txBody>
                  <a:tcPr marT="91425" marB="91425" marR="91425" marL="91425">
                    <a:solidFill>
                      <a:schemeClr val="accent6"/>
                    </a:solidFill>
                  </a:tcPr>
                </a:tc>
                <a:tc>
                  <a:txBody>
                    <a:bodyPr>
                      <a:noAutofit/>
                    </a:bodyPr>
                    <a:lstStyle/>
                    <a:p>
                      <a:pPr indent="0" lvl="0" marL="0" rtl="0" algn="ctr">
                        <a:spcBef>
                          <a:spcPts val="0"/>
                        </a:spcBef>
                        <a:spcAft>
                          <a:spcPts val="0"/>
                        </a:spcAft>
                        <a:buNone/>
                      </a:pPr>
                      <a:r>
                        <a:rPr b="1" lang="en"/>
                        <a:t>Training Score</a:t>
                      </a:r>
                      <a:endParaRPr b="1"/>
                    </a:p>
                  </a:txBody>
                  <a:tcPr marT="91425" marB="91425" marR="91425" marL="91425">
                    <a:solidFill>
                      <a:schemeClr val="accent6"/>
                    </a:solidFill>
                  </a:tcPr>
                </a:tc>
                <a:tc>
                  <a:txBody>
                    <a:bodyPr>
                      <a:noAutofit/>
                    </a:bodyPr>
                    <a:lstStyle/>
                    <a:p>
                      <a:pPr indent="0" lvl="0" marL="0" rtl="0" algn="ctr">
                        <a:spcBef>
                          <a:spcPts val="0"/>
                        </a:spcBef>
                        <a:spcAft>
                          <a:spcPts val="0"/>
                        </a:spcAft>
                        <a:buNone/>
                      </a:pPr>
                      <a:r>
                        <a:rPr b="1" lang="en"/>
                        <a:t>Test Score</a:t>
                      </a:r>
                      <a:endParaRPr b="1"/>
                    </a:p>
                  </a:txBody>
                  <a:tcPr marT="91425" marB="91425" marR="91425" marL="91425">
                    <a:solidFill>
                      <a:schemeClr val="accent6"/>
                    </a:solidFill>
                  </a:tcPr>
                </a:tc>
              </a:tr>
              <a:tr h="381000">
                <a:tc>
                  <a:txBody>
                    <a:bodyPr>
                      <a:noAutofit/>
                    </a:bodyPr>
                    <a:lstStyle/>
                    <a:p>
                      <a:pPr indent="0" lvl="0" marL="0" rtl="0" algn="l">
                        <a:spcBef>
                          <a:spcPts val="0"/>
                        </a:spcBef>
                        <a:spcAft>
                          <a:spcPts val="0"/>
                        </a:spcAft>
                        <a:buNone/>
                      </a:pPr>
                      <a:r>
                        <a:rPr b="1" lang="en" sz="1800">
                          <a:solidFill>
                            <a:srgbClr val="FFFFFF"/>
                          </a:solidFill>
                        </a:rPr>
                        <a:t>Off-the-Shelf Logistic Regression</a:t>
                      </a:r>
                      <a:endParaRPr b="1" sz="1800">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b="1" lang="en" sz="1800">
                          <a:solidFill>
                            <a:srgbClr val="FFFFFF"/>
                          </a:solidFill>
                        </a:rPr>
                        <a:t>89%</a:t>
                      </a:r>
                      <a:endParaRPr b="1" sz="1800">
                        <a:solidFill>
                          <a:srgbClr val="FFFFFF"/>
                        </a:solidFill>
                      </a:endParaRPr>
                    </a:p>
                  </a:txBody>
                  <a:tcPr marT="91425" marB="91425" marR="91425" marL="91425" anchor="ctr"/>
                </a:tc>
                <a:tc>
                  <a:txBody>
                    <a:bodyPr>
                      <a:noAutofit/>
                    </a:bodyPr>
                    <a:lstStyle/>
                    <a:p>
                      <a:pPr indent="0" lvl="0" marL="0" rtl="0" algn="ctr">
                        <a:spcBef>
                          <a:spcPts val="0"/>
                        </a:spcBef>
                        <a:spcAft>
                          <a:spcPts val="0"/>
                        </a:spcAft>
                        <a:buNone/>
                      </a:pPr>
                      <a:r>
                        <a:rPr b="1" lang="en" sz="1800">
                          <a:solidFill>
                            <a:srgbClr val="FFFFFF"/>
                          </a:solidFill>
                        </a:rPr>
                        <a:t>70%</a:t>
                      </a:r>
                      <a:endParaRPr b="1" sz="1800">
                        <a:solidFill>
                          <a:srgbClr val="FFFFFF"/>
                        </a:solidFill>
                      </a:endParaRPr>
                    </a:p>
                  </a:txBody>
                  <a:tcPr marT="91425" marB="91425" marR="91425" marL="91425" anchor="ctr"/>
                </a:tc>
              </a:tr>
              <a:tr h="381000">
                <a:tc>
                  <a:txBody>
                    <a:bodyPr>
                      <a:noAutofit/>
                    </a:bodyPr>
                    <a:lstStyle/>
                    <a:p>
                      <a:pPr indent="0" lvl="0" marL="0" rtl="0" algn="l">
                        <a:spcBef>
                          <a:spcPts val="0"/>
                        </a:spcBef>
                        <a:spcAft>
                          <a:spcPts val="0"/>
                        </a:spcAft>
                        <a:buNone/>
                      </a:pPr>
                      <a:r>
                        <a:rPr b="1" lang="en" sz="1800">
                          <a:solidFill>
                            <a:srgbClr val="FFFFFF"/>
                          </a:solidFill>
                        </a:rPr>
                        <a:t>Off-the-Shelf Random Forest</a:t>
                      </a:r>
                      <a:endParaRPr b="1" sz="1800">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b="1" lang="en" sz="1800">
                          <a:solidFill>
                            <a:srgbClr val="FF0000"/>
                          </a:solidFill>
                        </a:rPr>
                        <a:t>100%</a:t>
                      </a:r>
                      <a:endParaRPr b="1" sz="1800">
                        <a:solidFill>
                          <a:srgbClr val="FF0000"/>
                        </a:solidFill>
                      </a:endParaRPr>
                    </a:p>
                  </a:txBody>
                  <a:tcPr marT="91425" marB="91425" marR="91425" marL="91425" anchor="ctr"/>
                </a:tc>
                <a:tc>
                  <a:txBody>
                    <a:bodyPr>
                      <a:noAutofit/>
                    </a:bodyPr>
                    <a:lstStyle/>
                    <a:p>
                      <a:pPr indent="0" lvl="0" marL="0" rtl="0" algn="ctr">
                        <a:spcBef>
                          <a:spcPts val="0"/>
                        </a:spcBef>
                        <a:spcAft>
                          <a:spcPts val="0"/>
                        </a:spcAft>
                        <a:buNone/>
                      </a:pPr>
                      <a:r>
                        <a:rPr b="1" lang="en" sz="1800">
                          <a:solidFill>
                            <a:srgbClr val="FFFFFF"/>
                          </a:solidFill>
                        </a:rPr>
                        <a:t>78%</a:t>
                      </a:r>
                      <a:endParaRPr b="1" sz="1800">
                        <a:solidFill>
                          <a:srgbClr val="FFFFFF"/>
                        </a:solidFill>
                      </a:endParaRPr>
                    </a:p>
                  </a:txBody>
                  <a:tcPr marT="91425" marB="91425" marR="91425" marL="91425" anchor="ctr"/>
                </a:tc>
              </a:tr>
              <a:tr h="381000">
                <a:tc>
                  <a:txBody>
                    <a:bodyPr>
                      <a:noAutofit/>
                    </a:bodyPr>
                    <a:lstStyle/>
                    <a:p>
                      <a:pPr indent="0" lvl="0" marL="0" rtl="0" algn="l">
                        <a:spcBef>
                          <a:spcPts val="0"/>
                        </a:spcBef>
                        <a:spcAft>
                          <a:spcPts val="0"/>
                        </a:spcAft>
                        <a:buNone/>
                      </a:pPr>
                      <a:r>
                        <a:rPr b="1" lang="en" sz="1800">
                          <a:solidFill>
                            <a:srgbClr val="FFFFFF"/>
                          </a:solidFill>
                        </a:rPr>
                        <a:t>Off-the-Shelf XGBoost</a:t>
                      </a:r>
                      <a:endParaRPr b="1" sz="1800">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b="1" lang="en" sz="1800">
                          <a:solidFill>
                            <a:srgbClr val="FFFFFF"/>
                          </a:solidFill>
                        </a:rPr>
                        <a:t>89%</a:t>
                      </a:r>
                      <a:endParaRPr b="1" sz="1800">
                        <a:solidFill>
                          <a:srgbClr val="FFFFFF"/>
                        </a:solidFill>
                      </a:endParaRPr>
                    </a:p>
                  </a:txBody>
                  <a:tcPr marT="91425" marB="91425" marR="91425" marL="91425" anchor="ctr"/>
                </a:tc>
                <a:tc>
                  <a:txBody>
                    <a:bodyPr>
                      <a:noAutofit/>
                    </a:bodyPr>
                    <a:lstStyle/>
                    <a:p>
                      <a:pPr indent="0" lvl="0" marL="0" rtl="0" algn="ctr">
                        <a:spcBef>
                          <a:spcPts val="0"/>
                        </a:spcBef>
                        <a:spcAft>
                          <a:spcPts val="0"/>
                        </a:spcAft>
                        <a:buNone/>
                      </a:pPr>
                      <a:r>
                        <a:rPr b="1" lang="en" sz="1800">
                          <a:solidFill>
                            <a:srgbClr val="FFFFFF"/>
                          </a:solidFill>
                        </a:rPr>
                        <a:t>78%</a:t>
                      </a:r>
                      <a:endParaRPr b="1" sz="1800">
                        <a:solidFill>
                          <a:srgbClr val="FFFFFF"/>
                        </a:solidFill>
                      </a:endParaRPr>
                    </a:p>
                  </a:txBody>
                  <a:tcPr marT="91425" marB="91425" marR="91425" marL="91425" anchor="ctr"/>
                </a:tc>
              </a:tr>
              <a:tr h="381000">
                <a:tc>
                  <a:txBody>
                    <a:bodyPr>
                      <a:noAutofit/>
                    </a:bodyPr>
                    <a:lstStyle/>
                    <a:p>
                      <a:pPr indent="0" lvl="0" marL="0" rtl="0" algn="l">
                        <a:spcBef>
                          <a:spcPts val="0"/>
                        </a:spcBef>
                        <a:spcAft>
                          <a:spcPts val="0"/>
                        </a:spcAft>
                        <a:buNone/>
                      </a:pPr>
                      <a:r>
                        <a:rPr b="1" lang="en" sz="1800">
                          <a:solidFill>
                            <a:srgbClr val="FFFFFF"/>
                          </a:solidFill>
                        </a:rPr>
                        <a:t>Tuned Random Forest</a:t>
                      </a:r>
                      <a:endParaRPr b="1" sz="1800">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b="1" lang="en" sz="1800">
                          <a:solidFill>
                            <a:srgbClr val="00FF00"/>
                          </a:solidFill>
                        </a:rPr>
                        <a:t>75,9%</a:t>
                      </a:r>
                      <a:endParaRPr b="1" sz="1800">
                        <a:solidFill>
                          <a:srgbClr val="00FF00"/>
                        </a:solidFill>
                      </a:endParaRPr>
                    </a:p>
                  </a:txBody>
                  <a:tcPr marT="91425" marB="91425" marR="91425" marL="91425" anchor="ctr"/>
                </a:tc>
                <a:tc>
                  <a:txBody>
                    <a:bodyPr>
                      <a:noAutofit/>
                    </a:bodyPr>
                    <a:lstStyle/>
                    <a:p>
                      <a:pPr indent="0" lvl="0" marL="0" rtl="0" algn="ctr">
                        <a:spcBef>
                          <a:spcPts val="0"/>
                        </a:spcBef>
                        <a:spcAft>
                          <a:spcPts val="0"/>
                        </a:spcAft>
                        <a:buNone/>
                      </a:pPr>
                      <a:r>
                        <a:rPr b="1" lang="en" sz="1800">
                          <a:solidFill>
                            <a:srgbClr val="00FF00"/>
                          </a:solidFill>
                        </a:rPr>
                        <a:t>75,6%</a:t>
                      </a:r>
                      <a:endParaRPr b="1" sz="1800">
                        <a:solidFill>
                          <a:srgbClr val="00FF00"/>
                        </a:solidFill>
                      </a:endParaRPr>
                    </a:p>
                  </a:txBody>
                  <a:tcPr marT="91425" marB="91425" marR="91425" marL="91425" anchor="ctr"/>
                </a:tc>
              </a:tr>
              <a:tr h="381000">
                <a:tc>
                  <a:txBody>
                    <a:bodyPr>
                      <a:noAutofit/>
                    </a:bodyPr>
                    <a:lstStyle/>
                    <a:p>
                      <a:pPr indent="0" lvl="0" marL="0" rtl="0" algn="l">
                        <a:spcBef>
                          <a:spcPts val="0"/>
                        </a:spcBef>
                        <a:spcAft>
                          <a:spcPts val="0"/>
                        </a:spcAft>
                        <a:buNone/>
                      </a:pPr>
                      <a:r>
                        <a:rPr b="1" lang="en" sz="1800">
                          <a:solidFill>
                            <a:srgbClr val="FFFFFF"/>
                          </a:solidFill>
                        </a:rPr>
                        <a:t>Best Ensemble Classifier</a:t>
                      </a:r>
                      <a:endParaRPr b="1" sz="1800">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b="1" lang="en" sz="1800">
                          <a:solidFill>
                            <a:srgbClr val="00FF00"/>
                          </a:solidFill>
                        </a:rPr>
                        <a:t>87%</a:t>
                      </a:r>
                      <a:endParaRPr b="1" sz="1800">
                        <a:solidFill>
                          <a:srgbClr val="00FF00"/>
                        </a:solidFill>
                      </a:endParaRPr>
                    </a:p>
                  </a:txBody>
                  <a:tcPr marT="91425" marB="91425" marR="91425" marL="91425" anchor="ctr"/>
                </a:tc>
                <a:tc>
                  <a:txBody>
                    <a:bodyPr>
                      <a:noAutofit/>
                    </a:bodyPr>
                    <a:lstStyle/>
                    <a:p>
                      <a:pPr indent="0" lvl="0" marL="0" rtl="0" algn="ctr">
                        <a:spcBef>
                          <a:spcPts val="0"/>
                        </a:spcBef>
                        <a:spcAft>
                          <a:spcPts val="0"/>
                        </a:spcAft>
                        <a:buNone/>
                      </a:pPr>
                      <a:r>
                        <a:rPr b="1" lang="en" sz="1800">
                          <a:solidFill>
                            <a:srgbClr val="00FF00"/>
                          </a:solidFill>
                        </a:rPr>
                        <a:t>82%</a:t>
                      </a:r>
                      <a:endParaRPr b="1" sz="1800">
                        <a:solidFill>
                          <a:srgbClr val="00FF00"/>
                        </a:solidFill>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232800" y="414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lang="en"/>
              <a:t>Features importance: which biomarkers matter in PD progression?  </a:t>
            </a:r>
            <a:endParaRPr/>
          </a:p>
        </p:txBody>
      </p:sp>
      <p:sp>
        <p:nvSpPr>
          <p:cNvPr id="206" name="Google Shape;206;p26"/>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theguardian.com</a:t>
            </a:r>
            <a:endParaRPr sz="1200">
              <a:solidFill>
                <a:schemeClr val="accent5"/>
              </a:solidFill>
              <a:latin typeface="Lato"/>
              <a:ea typeface="Lato"/>
              <a:cs typeface="Lato"/>
              <a:sym typeface="Lato"/>
            </a:endParaRPr>
          </a:p>
        </p:txBody>
      </p:sp>
      <p:grpSp>
        <p:nvGrpSpPr>
          <p:cNvPr id="207" name="Google Shape;207;p26"/>
          <p:cNvGrpSpPr/>
          <p:nvPr/>
        </p:nvGrpSpPr>
        <p:grpSpPr>
          <a:xfrm>
            <a:off x="4850624" y="5683770"/>
            <a:ext cx="2592522" cy="2282353"/>
            <a:chOff x="6803275" y="395363"/>
            <a:chExt cx="2212050" cy="2537076"/>
          </a:xfrm>
        </p:grpSpPr>
        <p:pic>
          <p:nvPicPr>
            <p:cNvPr id="208" name="Google Shape;208;p2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09" name="Google Shape;209;p2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10" name="Google Shape;210;p2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Don’t let data stand alone. Always relate it back to a story you’ve already told, in this case, Marco’s shop.</a:t>
              </a:r>
              <a:endParaRPr b="1">
                <a:solidFill>
                  <a:schemeClr val="dk1"/>
                </a:solidFill>
                <a:latin typeface="Raleway"/>
                <a:ea typeface="Raleway"/>
                <a:cs typeface="Raleway"/>
                <a:sym typeface="Raleway"/>
              </a:endParaRPr>
            </a:p>
          </p:txBody>
        </p:sp>
      </p:grpSp>
      <p:grpSp>
        <p:nvGrpSpPr>
          <p:cNvPr id="211" name="Google Shape;211;p26"/>
          <p:cNvGrpSpPr/>
          <p:nvPr/>
        </p:nvGrpSpPr>
        <p:grpSpPr>
          <a:xfrm>
            <a:off x="662099" y="1208850"/>
            <a:ext cx="5767324" cy="3934651"/>
            <a:chOff x="662099" y="1208850"/>
            <a:chExt cx="5767324" cy="3934651"/>
          </a:xfrm>
        </p:grpSpPr>
        <p:grpSp>
          <p:nvGrpSpPr>
            <p:cNvPr id="212" name="Google Shape;212;p26"/>
            <p:cNvGrpSpPr/>
            <p:nvPr/>
          </p:nvGrpSpPr>
          <p:grpSpPr>
            <a:xfrm>
              <a:off x="662099" y="1208850"/>
              <a:ext cx="5767324" cy="3934651"/>
              <a:chOff x="662099" y="1208850"/>
              <a:chExt cx="5767324" cy="3934651"/>
            </a:xfrm>
          </p:grpSpPr>
          <p:pic>
            <p:nvPicPr>
              <p:cNvPr id="213" name="Google Shape;213;p26"/>
              <p:cNvPicPr preferRelativeResize="0"/>
              <p:nvPr/>
            </p:nvPicPr>
            <p:blipFill>
              <a:blip r:embed="rId5">
                <a:alphaModFix/>
              </a:blip>
              <a:stretch>
                <a:fillRect/>
              </a:stretch>
            </p:blipFill>
            <p:spPr>
              <a:xfrm>
                <a:off x="662099" y="1208850"/>
                <a:ext cx="5767324" cy="3934651"/>
              </a:xfrm>
              <a:prstGeom prst="rect">
                <a:avLst/>
              </a:prstGeom>
              <a:noFill/>
              <a:ln>
                <a:noFill/>
              </a:ln>
            </p:spPr>
          </p:pic>
          <p:sp>
            <p:nvSpPr>
              <p:cNvPr id="214" name="Google Shape;214;p26"/>
              <p:cNvSpPr txBox="1"/>
              <p:nvPr/>
            </p:nvSpPr>
            <p:spPr>
              <a:xfrm>
                <a:off x="1333275" y="1270475"/>
                <a:ext cx="1924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T</a:t>
                </a:r>
                <a:r>
                  <a:rPr b="1" lang="en">
                    <a:solidFill>
                      <a:srgbClr val="980000"/>
                    </a:solidFill>
                  </a:rPr>
                  <a:t>arget: Progression scale  </a:t>
                </a:r>
                <a:endParaRPr b="1">
                  <a:solidFill>
                    <a:srgbClr val="980000"/>
                  </a:solidFill>
                </a:endParaRPr>
              </a:p>
            </p:txBody>
          </p:sp>
          <p:sp>
            <p:nvSpPr>
              <p:cNvPr id="215" name="Google Shape;215;p26"/>
              <p:cNvSpPr txBox="1"/>
              <p:nvPr/>
            </p:nvSpPr>
            <p:spPr>
              <a:xfrm>
                <a:off x="1293825" y="2248550"/>
                <a:ext cx="23823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F8282"/>
                    </a:solidFill>
                  </a:rPr>
                  <a:t>T</a:t>
                </a:r>
                <a:r>
                  <a:rPr b="1" lang="en">
                    <a:solidFill>
                      <a:srgbClr val="DF8282"/>
                    </a:solidFill>
                  </a:rPr>
                  <a:t>ime since </a:t>
                </a:r>
                <a:endParaRPr b="1">
                  <a:solidFill>
                    <a:srgbClr val="DF8282"/>
                  </a:solidFill>
                </a:endParaRPr>
              </a:p>
              <a:p>
                <a:pPr indent="0" lvl="0" marL="0" rtl="0" algn="l">
                  <a:spcBef>
                    <a:spcPts val="0"/>
                  </a:spcBef>
                  <a:spcAft>
                    <a:spcPts val="0"/>
                  </a:spcAft>
                  <a:buNone/>
                </a:pPr>
                <a:r>
                  <a:rPr b="1" lang="en">
                    <a:solidFill>
                      <a:srgbClr val="DF8282"/>
                    </a:solidFill>
                  </a:rPr>
                  <a:t>PD diagnosis</a:t>
                </a:r>
                <a:r>
                  <a:rPr lang="en"/>
                  <a:t> </a:t>
                </a:r>
                <a:endParaRPr/>
              </a:p>
            </p:txBody>
          </p:sp>
        </p:grpSp>
        <p:sp>
          <p:nvSpPr>
            <p:cNvPr id="216" name="Google Shape;216;p26"/>
            <p:cNvSpPr txBox="1"/>
            <p:nvPr/>
          </p:nvSpPr>
          <p:spPr>
            <a:xfrm>
              <a:off x="2400750" y="1714625"/>
              <a:ext cx="23823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Bradykinesia</a:t>
              </a:r>
              <a:endParaRPr b="1" sz="1800"/>
            </a:p>
          </p:txBody>
        </p:sp>
        <p:sp>
          <p:nvSpPr>
            <p:cNvPr id="217" name="Google Shape;217;p26"/>
            <p:cNvSpPr txBox="1"/>
            <p:nvPr/>
          </p:nvSpPr>
          <p:spPr>
            <a:xfrm>
              <a:off x="2955475" y="2122450"/>
              <a:ext cx="23823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Rigidity</a:t>
              </a:r>
              <a:endParaRPr sz="1600"/>
            </a:p>
          </p:txBody>
        </p:sp>
        <p:sp>
          <p:nvSpPr>
            <p:cNvPr id="218" name="Google Shape;218;p26"/>
            <p:cNvSpPr txBox="1"/>
            <p:nvPr/>
          </p:nvSpPr>
          <p:spPr>
            <a:xfrm>
              <a:off x="3380850" y="2501100"/>
              <a:ext cx="8283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Tremor</a:t>
              </a:r>
              <a:endParaRPr/>
            </a:p>
          </p:txBody>
        </p:sp>
        <p:cxnSp>
          <p:nvCxnSpPr>
            <p:cNvPr id="219" name="Google Shape;219;p26"/>
            <p:cNvCxnSpPr/>
            <p:nvPr/>
          </p:nvCxnSpPr>
          <p:spPr>
            <a:xfrm flipH="1">
              <a:off x="2098625" y="2122450"/>
              <a:ext cx="891300" cy="13176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6"/>
            <p:cNvCxnSpPr/>
            <p:nvPr/>
          </p:nvCxnSpPr>
          <p:spPr>
            <a:xfrm flipH="1">
              <a:off x="2343050" y="2461675"/>
              <a:ext cx="828300" cy="12228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6"/>
            <p:cNvCxnSpPr/>
            <p:nvPr/>
          </p:nvCxnSpPr>
          <p:spPr>
            <a:xfrm>
              <a:off x="3826125" y="2856125"/>
              <a:ext cx="23700" cy="1159800"/>
            </a:xfrm>
            <a:prstGeom prst="straightConnector1">
              <a:avLst/>
            </a:prstGeom>
            <a:noFill/>
            <a:ln cap="flat" cmpd="sng" w="9525">
              <a:solidFill>
                <a:schemeClr val="dk2"/>
              </a:solidFill>
              <a:prstDash val="solid"/>
              <a:round/>
              <a:headEnd len="med" w="med" type="none"/>
              <a:tailEnd len="med" w="med" type="triangle"/>
            </a:ln>
          </p:spPr>
        </p:cxnSp>
      </p:grpSp>
      <p:grpSp>
        <p:nvGrpSpPr>
          <p:cNvPr id="222" name="Google Shape;222;p26"/>
          <p:cNvGrpSpPr/>
          <p:nvPr/>
        </p:nvGrpSpPr>
        <p:grpSpPr>
          <a:xfrm>
            <a:off x="4572000" y="2351250"/>
            <a:ext cx="1715400" cy="1817100"/>
            <a:chOff x="4572000" y="2351250"/>
            <a:chExt cx="1715400" cy="1817100"/>
          </a:xfrm>
        </p:grpSpPr>
        <p:sp>
          <p:nvSpPr>
            <p:cNvPr id="223" name="Google Shape;223;p26"/>
            <p:cNvSpPr txBox="1"/>
            <p:nvPr/>
          </p:nvSpPr>
          <p:spPr>
            <a:xfrm>
              <a:off x="4572000" y="2351250"/>
              <a:ext cx="17154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999999"/>
                  </a:solidFill>
                </a:rPr>
                <a:t>Medication </a:t>
              </a:r>
              <a:endParaRPr b="1">
                <a:solidFill>
                  <a:srgbClr val="999999"/>
                </a:solidFill>
              </a:endParaRPr>
            </a:p>
            <a:p>
              <a:pPr indent="0" lvl="0" marL="0" rtl="0" algn="ctr">
                <a:spcBef>
                  <a:spcPts val="0"/>
                </a:spcBef>
                <a:spcAft>
                  <a:spcPts val="0"/>
                </a:spcAft>
                <a:buNone/>
              </a:pPr>
              <a:r>
                <a:rPr b="1" lang="en">
                  <a:solidFill>
                    <a:srgbClr val="999999"/>
                  </a:solidFill>
                </a:rPr>
                <a:t>dose</a:t>
              </a:r>
              <a:endParaRPr b="1">
                <a:solidFill>
                  <a:srgbClr val="999999"/>
                </a:solidFill>
              </a:endParaRPr>
            </a:p>
          </p:txBody>
        </p:sp>
        <p:cxnSp>
          <p:nvCxnSpPr>
            <p:cNvPr id="224" name="Google Shape;224;p26"/>
            <p:cNvCxnSpPr>
              <a:stCxn id="223" idx="2"/>
            </p:cNvCxnSpPr>
            <p:nvPr/>
          </p:nvCxnSpPr>
          <p:spPr>
            <a:xfrm>
              <a:off x="5429700" y="2863950"/>
              <a:ext cx="12000" cy="1304400"/>
            </a:xfrm>
            <a:prstGeom prst="straightConnector1">
              <a:avLst/>
            </a:prstGeom>
            <a:noFill/>
            <a:ln cap="flat" cmpd="sng" w="9525">
              <a:solidFill>
                <a:schemeClr val="dk2"/>
              </a:solidFill>
              <a:prstDash val="solid"/>
              <a:round/>
              <a:headEnd len="med" w="med" type="none"/>
              <a:tailEnd len="med" w="med" type="triangle"/>
            </a:ln>
          </p:spPr>
        </p:cxnSp>
      </p:grpSp>
      <p:sp>
        <p:nvSpPr>
          <p:cNvPr id="225" name="Google Shape;225;p26"/>
          <p:cNvSpPr txBox="1"/>
          <p:nvPr/>
        </p:nvSpPr>
        <p:spPr>
          <a:xfrm>
            <a:off x="6527300" y="1270475"/>
            <a:ext cx="2473800" cy="3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6"/>
                </a:solidFill>
              </a:rPr>
              <a:t>We can order the importance of the motor symptoms</a:t>
            </a:r>
            <a:endParaRPr b="1" sz="2400">
              <a:solidFill>
                <a:schemeClr val="accent6"/>
              </a:solidFill>
            </a:endParaRPr>
          </a:p>
          <a:p>
            <a:pPr indent="0" lvl="0" marL="0" rtl="0" algn="l">
              <a:spcBef>
                <a:spcPts val="0"/>
              </a:spcBef>
              <a:spcAft>
                <a:spcPts val="0"/>
              </a:spcAft>
              <a:buNone/>
            </a:pPr>
            <a:r>
              <a:t/>
            </a:r>
            <a:endParaRPr b="1" sz="2400">
              <a:solidFill>
                <a:srgbClr val="FFFFFF"/>
              </a:solidFill>
            </a:endParaRPr>
          </a:p>
          <a:p>
            <a:pPr indent="0" lvl="0" marL="0" rtl="0" algn="l">
              <a:spcBef>
                <a:spcPts val="0"/>
              </a:spcBef>
              <a:spcAft>
                <a:spcPts val="0"/>
              </a:spcAft>
              <a:buNone/>
            </a:pPr>
            <a:r>
              <a:t/>
            </a:r>
            <a:endParaRPr b="1" sz="2400">
              <a:solidFill>
                <a:schemeClr val="accent6"/>
              </a:solidFill>
            </a:endParaRPr>
          </a:p>
          <a:p>
            <a:pPr indent="0" lvl="0" marL="0" rtl="0" algn="l">
              <a:spcBef>
                <a:spcPts val="0"/>
              </a:spcBef>
              <a:spcAft>
                <a:spcPts val="0"/>
              </a:spcAft>
              <a:buNone/>
            </a:pPr>
            <a:r>
              <a:rPr b="1" lang="en" sz="2400">
                <a:solidFill>
                  <a:schemeClr val="accent6"/>
                </a:solidFill>
              </a:rPr>
              <a:t>Medication Dose matters</a:t>
            </a:r>
            <a:endParaRPr b="1" sz="2400">
              <a:solidFill>
                <a:schemeClr val="accent6"/>
              </a:solidFill>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226" name="Google Shape;226;p26"/>
          <p:cNvSpPr txBox="1"/>
          <p:nvPr/>
        </p:nvSpPr>
        <p:spPr>
          <a:xfrm>
            <a:off x="3195025" y="1194275"/>
            <a:ext cx="3163500" cy="354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20 first features (importance &gt; 1%)</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261750" y="307925"/>
            <a:ext cx="8620500" cy="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NEXT STEPS</a:t>
            </a:r>
            <a:endParaRPr sz="3000"/>
          </a:p>
        </p:txBody>
      </p:sp>
      <p:sp>
        <p:nvSpPr>
          <p:cNvPr id="232" name="Google Shape;232;p27"/>
          <p:cNvSpPr/>
          <p:nvPr/>
        </p:nvSpPr>
        <p:spPr>
          <a:xfrm>
            <a:off x="371750" y="1292575"/>
            <a:ext cx="2629500" cy="33624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txBox="1"/>
          <p:nvPr>
            <p:ph type="title"/>
          </p:nvPr>
        </p:nvSpPr>
        <p:spPr>
          <a:xfrm>
            <a:off x="6120775" y="1331225"/>
            <a:ext cx="2481600" cy="2647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b="0" sz="2000">
              <a:solidFill>
                <a:schemeClr val="lt1"/>
              </a:solidFill>
            </a:endParaRPr>
          </a:p>
        </p:txBody>
      </p:sp>
      <p:sp>
        <p:nvSpPr>
          <p:cNvPr id="234" name="Google Shape;234;p27"/>
          <p:cNvSpPr txBox="1"/>
          <p:nvPr>
            <p:ph type="title"/>
          </p:nvPr>
        </p:nvSpPr>
        <p:spPr>
          <a:xfrm>
            <a:off x="447975" y="1331225"/>
            <a:ext cx="2481600" cy="27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Parkinson Disease Progression:</a:t>
            </a:r>
            <a:endParaRPr sz="2000"/>
          </a:p>
          <a:p>
            <a:pPr indent="0" lvl="0" marL="0" rtl="0" algn="l">
              <a:spcBef>
                <a:spcPts val="600"/>
              </a:spcBef>
              <a:spcAft>
                <a:spcPts val="0"/>
              </a:spcAft>
              <a:buNone/>
            </a:pPr>
            <a:r>
              <a:rPr lang="en" sz="1600"/>
              <a:t>Prediction of the next Disease State</a:t>
            </a:r>
            <a:endParaRPr sz="1600"/>
          </a:p>
          <a:p>
            <a:pPr indent="0" lvl="0" marL="0" rtl="0" algn="l">
              <a:spcBef>
                <a:spcPts val="600"/>
              </a:spcBef>
              <a:spcAft>
                <a:spcPts val="600"/>
              </a:spcAft>
              <a:buNone/>
            </a:pPr>
            <a:r>
              <a:rPr lang="en" sz="1600"/>
              <a:t>Important biomarkers</a:t>
            </a:r>
            <a:endParaRPr sz="1600"/>
          </a:p>
        </p:txBody>
      </p:sp>
      <p:sp>
        <p:nvSpPr>
          <p:cNvPr id="235" name="Google Shape;235;p27"/>
          <p:cNvSpPr txBox="1"/>
          <p:nvPr>
            <p:ph type="title"/>
          </p:nvPr>
        </p:nvSpPr>
        <p:spPr>
          <a:xfrm>
            <a:off x="3284375" y="1331225"/>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Diagnosis Classification with </a:t>
            </a:r>
            <a:endParaRPr sz="2000">
              <a:solidFill>
                <a:schemeClr val="lt1"/>
              </a:solidFill>
            </a:endParaRPr>
          </a:p>
          <a:p>
            <a:pPr indent="0" lvl="0" marL="0" rtl="0" algn="l">
              <a:spcBef>
                <a:spcPts val="1200"/>
              </a:spcBef>
              <a:spcAft>
                <a:spcPts val="1200"/>
              </a:spcAft>
              <a:buNone/>
            </a:pPr>
            <a:r>
              <a:rPr lang="en" sz="2000">
                <a:solidFill>
                  <a:schemeClr val="lt1"/>
                </a:solidFill>
              </a:rPr>
              <a:t>Resting state fMRI</a:t>
            </a:r>
            <a:endParaRPr sz="2000">
              <a:solidFill>
                <a:schemeClr val="lt1"/>
              </a:solidFill>
            </a:endParaRPr>
          </a:p>
        </p:txBody>
      </p:sp>
      <p:sp>
        <p:nvSpPr>
          <p:cNvPr id="236" name="Google Shape;236;p27"/>
          <p:cNvSpPr/>
          <p:nvPr/>
        </p:nvSpPr>
        <p:spPr>
          <a:xfrm>
            <a:off x="3210425" y="1292575"/>
            <a:ext cx="2629500" cy="33624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Playfair Display"/>
                <a:ea typeface="Playfair Display"/>
                <a:cs typeface="Playfair Display"/>
                <a:sym typeface="Playfair Display"/>
              </a:rPr>
              <a:t>Diagnosis Classification with fMRI data</a:t>
            </a:r>
            <a:endParaRPr b="1" sz="2000">
              <a:latin typeface="Playfair Display"/>
              <a:ea typeface="Playfair Display"/>
              <a:cs typeface="Playfair Display"/>
              <a:sym typeface="Playfair Display"/>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237" name="Google Shape;237;p27"/>
          <p:cNvSpPr/>
          <p:nvPr/>
        </p:nvSpPr>
        <p:spPr>
          <a:xfrm>
            <a:off x="6049100" y="1233775"/>
            <a:ext cx="2629500" cy="34212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latin typeface="Playfair Display"/>
                <a:ea typeface="Playfair Display"/>
                <a:cs typeface="Playfair Display"/>
                <a:sym typeface="Playfair Display"/>
              </a:rPr>
              <a:t>Recommendation of best treatment and dose for each patient</a:t>
            </a:r>
            <a:endParaRPr b="1" sz="2000">
              <a:latin typeface="Playfair Display"/>
              <a:ea typeface="Playfair Display"/>
              <a:cs typeface="Playfair Display"/>
              <a:sym typeface="Playfair Display"/>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238" name="Google Shape;238;p27"/>
          <p:cNvPicPr preferRelativeResize="0"/>
          <p:nvPr/>
        </p:nvPicPr>
        <p:blipFill>
          <a:blip r:embed="rId3">
            <a:alphaModFix/>
          </a:blip>
          <a:stretch>
            <a:fillRect/>
          </a:stretch>
        </p:blipFill>
        <p:spPr>
          <a:xfrm>
            <a:off x="3189425" y="2776024"/>
            <a:ext cx="2671500" cy="1878963"/>
          </a:xfrm>
          <a:prstGeom prst="rect">
            <a:avLst/>
          </a:prstGeom>
          <a:noFill/>
          <a:ln>
            <a:noFill/>
          </a:ln>
        </p:spPr>
      </p:pic>
      <p:pic>
        <p:nvPicPr>
          <p:cNvPr id="239" name="Google Shape;239;p27"/>
          <p:cNvPicPr preferRelativeResize="0"/>
          <p:nvPr/>
        </p:nvPicPr>
        <p:blipFill>
          <a:blip r:embed="rId4">
            <a:alphaModFix/>
          </a:blip>
          <a:stretch>
            <a:fillRect/>
          </a:stretch>
        </p:blipFill>
        <p:spPr>
          <a:xfrm>
            <a:off x="371750" y="3064275"/>
            <a:ext cx="2629500" cy="1590700"/>
          </a:xfrm>
          <a:prstGeom prst="rect">
            <a:avLst/>
          </a:prstGeom>
          <a:noFill/>
          <a:ln>
            <a:noFill/>
          </a:ln>
        </p:spPr>
      </p:pic>
      <p:pic>
        <p:nvPicPr>
          <p:cNvPr id="240" name="Google Shape;240;p27"/>
          <p:cNvPicPr preferRelativeResize="0"/>
          <p:nvPr/>
        </p:nvPicPr>
        <p:blipFill>
          <a:blip r:embed="rId5">
            <a:alphaModFix/>
          </a:blip>
          <a:stretch>
            <a:fillRect/>
          </a:stretch>
        </p:blipFill>
        <p:spPr>
          <a:xfrm>
            <a:off x="6049100" y="2901772"/>
            <a:ext cx="2629500" cy="1753226"/>
          </a:xfrm>
          <a:prstGeom prst="rect">
            <a:avLst/>
          </a:prstGeom>
          <a:noFill/>
          <a:ln>
            <a:noFill/>
          </a:ln>
        </p:spPr>
      </p:pic>
      <p:sp>
        <p:nvSpPr>
          <p:cNvPr id="241" name="Google Shape;241;p27"/>
          <p:cNvSpPr/>
          <p:nvPr/>
        </p:nvSpPr>
        <p:spPr>
          <a:xfrm>
            <a:off x="282350" y="1049600"/>
            <a:ext cx="2808300" cy="39840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1676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DIAGNOSIS CLASSIFICATION W/</a:t>
            </a:r>
            <a:endParaRPr/>
          </a:p>
          <a:p>
            <a:pPr indent="0" lvl="0" marL="0" rtl="0" algn="l">
              <a:spcBef>
                <a:spcPts val="400"/>
              </a:spcBef>
              <a:spcAft>
                <a:spcPts val="400"/>
              </a:spcAft>
              <a:buNone/>
            </a:pPr>
            <a:r>
              <a:rPr lang="en"/>
              <a:t>fMRI DATA: THE PROBLEM</a:t>
            </a:r>
            <a:endParaRPr/>
          </a:p>
        </p:txBody>
      </p:sp>
      <p:sp>
        <p:nvSpPr>
          <p:cNvPr id="247" name="Google Shape;247;p28"/>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theguardian.com</a:t>
            </a:r>
            <a:endParaRPr sz="1200">
              <a:solidFill>
                <a:schemeClr val="accent5"/>
              </a:solidFill>
              <a:latin typeface="Lato"/>
              <a:ea typeface="Lato"/>
              <a:cs typeface="Lato"/>
              <a:sym typeface="Lato"/>
            </a:endParaRPr>
          </a:p>
        </p:txBody>
      </p:sp>
      <p:pic>
        <p:nvPicPr>
          <p:cNvPr id="248" name="Google Shape;248;p28"/>
          <p:cNvPicPr preferRelativeResize="0"/>
          <p:nvPr/>
        </p:nvPicPr>
        <p:blipFill>
          <a:blip r:embed="rId3">
            <a:alphaModFix/>
          </a:blip>
          <a:stretch>
            <a:fillRect/>
          </a:stretch>
        </p:blipFill>
        <p:spPr>
          <a:xfrm>
            <a:off x="1025625" y="2267100"/>
            <a:ext cx="1787525" cy="2428401"/>
          </a:xfrm>
          <a:prstGeom prst="rect">
            <a:avLst/>
          </a:prstGeom>
          <a:noFill/>
          <a:ln>
            <a:noFill/>
          </a:ln>
        </p:spPr>
      </p:pic>
      <p:sp>
        <p:nvSpPr>
          <p:cNvPr id="249" name="Google Shape;249;p28"/>
          <p:cNvSpPr txBox="1"/>
          <p:nvPr/>
        </p:nvSpPr>
        <p:spPr>
          <a:xfrm>
            <a:off x="5085450" y="1850875"/>
            <a:ext cx="3167400" cy="28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Is the Subject:</a:t>
            </a:r>
            <a:endParaRPr sz="3000">
              <a:solidFill>
                <a:srgbClr val="FFFFFF"/>
              </a:solidFill>
            </a:endParaRPr>
          </a:p>
          <a:p>
            <a:pPr indent="0" lvl="0" marL="0" rtl="0" algn="l">
              <a:spcBef>
                <a:spcPts val="0"/>
              </a:spcBef>
              <a:spcAft>
                <a:spcPts val="0"/>
              </a:spcAft>
              <a:buNone/>
            </a:pPr>
            <a:r>
              <a:rPr b="1" lang="en" sz="3000">
                <a:solidFill>
                  <a:schemeClr val="accent6"/>
                </a:solidFill>
              </a:rPr>
              <a:t>TYPICAL PD</a:t>
            </a:r>
            <a:endParaRPr b="1" sz="3000">
              <a:solidFill>
                <a:schemeClr val="accent6"/>
              </a:solidFill>
            </a:endParaRPr>
          </a:p>
          <a:p>
            <a:pPr indent="0" lvl="0" marL="0" rtl="0" algn="l">
              <a:spcBef>
                <a:spcPts val="0"/>
              </a:spcBef>
              <a:spcAft>
                <a:spcPts val="0"/>
              </a:spcAft>
              <a:buNone/>
            </a:pPr>
            <a:r>
              <a:rPr b="1" lang="en" sz="3000">
                <a:solidFill>
                  <a:srgbClr val="FFFFFF"/>
                </a:solidFill>
              </a:rPr>
              <a:t>SWEDD</a:t>
            </a:r>
            <a:endParaRPr b="1" sz="3000">
              <a:solidFill>
                <a:srgbClr val="FFFFFF"/>
              </a:solidFill>
            </a:endParaRPr>
          </a:p>
          <a:p>
            <a:pPr indent="0" lvl="0" marL="0" rtl="0" algn="l">
              <a:spcBef>
                <a:spcPts val="0"/>
              </a:spcBef>
              <a:spcAft>
                <a:spcPts val="0"/>
              </a:spcAft>
              <a:buNone/>
            </a:pPr>
            <a:r>
              <a:rPr b="1" lang="en" sz="3000">
                <a:solidFill>
                  <a:schemeClr val="accent6"/>
                </a:solidFill>
              </a:rPr>
              <a:t>PRODROMAL</a:t>
            </a:r>
            <a:endParaRPr b="1" sz="3000">
              <a:solidFill>
                <a:schemeClr val="accent6"/>
              </a:solidFill>
            </a:endParaRPr>
          </a:p>
          <a:p>
            <a:pPr indent="0" lvl="0" marL="0" rtl="0" algn="l">
              <a:spcBef>
                <a:spcPts val="0"/>
              </a:spcBef>
              <a:spcAft>
                <a:spcPts val="0"/>
              </a:spcAft>
              <a:buNone/>
            </a:pPr>
            <a:r>
              <a:rPr b="1" lang="en" sz="3000">
                <a:solidFill>
                  <a:srgbClr val="FFFFFF"/>
                </a:solidFill>
              </a:rPr>
              <a:t>HEALTHY</a:t>
            </a:r>
            <a:r>
              <a:rPr b="1" lang="en" sz="3000">
                <a:solidFill>
                  <a:srgbClr val="FFFFFF"/>
                </a:solidFill>
              </a:rPr>
              <a:t>?</a:t>
            </a:r>
            <a:endParaRPr b="1" sz="3000">
              <a:solidFill>
                <a:srgbClr val="FFFFFF"/>
              </a:solidFill>
            </a:endParaRPr>
          </a:p>
          <a:p>
            <a:pPr indent="0" lvl="0" marL="0" rtl="0" algn="l">
              <a:spcBef>
                <a:spcPts val="0"/>
              </a:spcBef>
              <a:spcAft>
                <a:spcPts val="0"/>
              </a:spcAft>
              <a:buNone/>
            </a:pPr>
            <a:r>
              <a:t/>
            </a:r>
            <a:endParaRPr sz="3000"/>
          </a:p>
          <a:p>
            <a:pPr indent="0" lvl="0" marL="0" rtl="0" algn="l">
              <a:spcBef>
                <a:spcPts val="0"/>
              </a:spcBef>
              <a:spcAft>
                <a:spcPts val="0"/>
              </a:spcAft>
              <a:buNone/>
            </a:pPr>
            <a:r>
              <a:t/>
            </a:r>
            <a:endParaRPr i="1" sz="3000"/>
          </a:p>
        </p:txBody>
      </p:sp>
      <p:cxnSp>
        <p:nvCxnSpPr>
          <p:cNvPr id="250" name="Google Shape;250;p28"/>
          <p:cNvCxnSpPr/>
          <p:nvPr/>
        </p:nvCxnSpPr>
        <p:spPr>
          <a:xfrm>
            <a:off x="3443575" y="3166300"/>
            <a:ext cx="1249500" cy="14700"/>
          </a:xfrm>
          <a:prstGeom prst="straightConnector1">
            <a:avLst/>
          </a:prstGeom>
          <a:noFill/>
          <a:ln cap="flat" cmpd="sng" w="114300">
            <a:solidFill>
              <a:schemeClr val="dk2"/>
            </a:solidFill>
            <a:prstDash val="solid"/>
            <a:round/>
            <a:headEnd len="med" w="med" type="none"/>
            <a:tailEnd len="med" w="med" type="triangle"/>
          </a:ln>
        </p:spPr>
      </p:cxnSp>
      <p:sp>
        <p:nvSpPr>
          <p:cNvPr id="251" name="Google Shape;251;p28"/>
          <p:cNvSpPr txBox="1"/>
          <p:nvPr/>
        </p:nvSpPr>
        <p:spPr>
          <a:xfrm>
            <a:off x="536500" y="1696475"/>
            <a:ext cx="30135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Resting state fMRI</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lang="en"/>
              <a:t>TAKEAWAYS</a:t>
            </a:r>
            <a:endParaRPr/>
          </a:p>
        </p:txBody>
      </p:sp>
      <p:sp>
        <p:nvSpPr>
          <p:cNvPr id="257" name="Google Shape;257;p29"/>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theguardian.com</a:t>
            </a:r>
            <a:endParaRPr sz="1200">
              <a:solidFill>
                <a:schemeClr val="accent5"/>
              </a:solidFill>
              <a:latin typeface="Lato"/>
              <a:ea typeface="Lato"/>
              <a:cs typeface="Lato"/>
              <a:sym typeface="Lato"/>
            </a:endParaRPr>
          </a:p>
        </p:txBody>
      </p:sp>
      <p:sp>
        <p:nvSpPr>
          <p:cNvPr id="258" name="Google Shape;258;p29"/>
          <p:cNvSpPr txBox="1"/>
          <p:nvPr>
            <p:ph idx="1" type="body"/>
          </p:nvPr>
        </p:nvSpPr>
        <p:spPr>
          <a:xfrm>
            <a:off x="311700" y="1338900"/>
            <a:ext cx="88323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On applying Machine Learning on small datasets with a large number of features: </a:t>
            </a:r>
            <a:endParaRPr b="1"/>
          </a:p>
          <a:p>
            <a:pPr indent="0" lvl="0" marL="0" rtl="0" algn="l">
              <a:lnSpc>
                <a:spcPct val="100000"/>
              </a:lnSpc>
              <a:spcBef>
                <a:spcPts val="300"/>
              </a:spcBef>
              <a:spcAft>
                <a:spcPts val="0"/>
              </a:spcAft>
              <a:buNone/>
            </a:pPr>
            <a:r>
              <a:rPr b="1" lang="en">
                <a:solidFill>
                  <a:schemeClr val="accent6"/>
                </a:solidFill>
              </a:rPr>
              <a:t>Tuning your models like Random Forest matters!</a:t>
            </a:r>
            <a:endParaRPr b="1">
              <a:solidFill>
                <a:schemeClr val="accent6"/>
              </a:solidFill>
            </a:endParaRPr>
          </a:p>
          <a:p>
            <a:pPr indent="0" lvl="0" marL="0" rtl="0" algn="l">
              <a:lnSpc>
                <a:spcPct val="100000"/>
              </a:lnSpc>
              <a:spcBef>
                <a:spcPts val="300"/>
              </a:spcBef>
              <a:spcAft>
                <a:spcPts val="0"/>
              </a:spcAft>
              <a:buNone/>
            </a:pPr>
            <a:r>
              <a:t/>
            </a:r>
            <a:endParaRPr/>
          </a:p>
          <a:p>
            <a:pPr indent="0" lvl="0" marL="0" rtl="0" algn="l">
              <a:lnSpc>
                <a:spcPct val="100000"/>
              </a:lnSpc>
              <a:spcBef>
                <a:spcPts val="0"/>
              </a:spcBef>
              <a:spcAft>
                <a:spcPts val="0"/>
              </a:spcAft>
              <a:buNone/>
            </a:pPr>
            <a:r>
              <a:rPr b="1" lang="en"/>
              <a:t>On applying Data Science to Healthcare: </a:t>
            </a:r>
            <a:endParaRPr b="1"/>
          </a:p>
          <a:p>
            <a:pPr indent="0" lvl="0" marL="0" rtl="0" algn="l">
              <a:lnSpc>
                <a:spcPct val="100000"/>
              </a:lnSpc>
              <a:spcBef>
                <a:spcPts val="0"/>
              </a:spcBef>
              <a:spcAft>
                <a:spcPts val="0"/>
              </a:spcAft>
              <a:buNone/>
            </a:pPr>
            <a:r>
              <a:rPr b="1" lang="en">
                <a:solidFill>
                  <a:schemeClr val="accent6"/>
                </a:solidFill>
              </a:rPr>
              <a:t>Every data scientist can do it… And you will learn a lot through the process!</a:t>
            </a:r>
            <a:endParaRPr b="1">
              <a:solidFill>
                <a:schemeClr val="accent6"/>
              </a:solidFill>
            </a:endParaRPr>
          </a:p>
          <a:p>
            <a:pPr indent="0" lvl="0" marL="0" rtl="0" algn="l">
              <a:lnSpc>
                <a:spcPct val="100000"/>
              </a:lnSpc>
              <a:spcBef>
                <a:spcPts val="0"/>
              </a:spcBef>
              <a:spcAft>
                <a:spcPts val="0"/>
              </a:spcAft>
              <a:buNone/>
            </a:pPr>
            <a:r>
              <a:t/>
            </a:r>
            <a:endParaRPr b="1">
              <a:solidFill>
                <a:schemeClr val="accent6"/>
              </a:solidFill>
            </a:endParaRPr>
          </a:p>
          <a:p>
            <a:pPr indent="0" lvl="0" marL="0" rtl="0" algn="l">
              <a:lnSpc>
                <a:spcPct val="100000"/>
              </a:lnSpc>
              <a:spcBef>
                <a:spcPts val="0"/>
              </a:spcBef>
              <a:spcAft>
                <a:spcPts val="0"/>
              </a:spcAft>
              <a:buNone/>
            </a:pPr>
            <a:r>
              <a:rPr b="1" lang="en">
                <a:solidFill>
                  <a:srgbClr val="FFFFFF"/>
                </a:solidFill>
              </a:rPr>
              <a:t>On Parkinson Disease: </a:t>
            </a:r>
            <a:endParaRPr b="1">
              <a:solidFill>
                <a:srgbClr val="FFFFFF"/>
              </a:solidFill>
            </a:endParaRPr>
          </a:p>
          <a:p>
            <a:pPr indent="0" lvl="0" marL="0" rtl="0" algn="l">
              <a:lnSpc>
                <a:spcPct val="100000"/>
              </a:lnSpc>
              <a:spcBef>
                <a:spcPts val="0"/>
              </a:spcBef>
              <a:spcAft>
                <a:spcPts val="0"/>
              </a:spcAft>
              <a:buNone/>
            </a:pPr>
            <a:r>
              <a:rPr b="1" lang="en">
                <a:solidFill>
                  <a:schemeClr val="accent6"/>
                </a:solidFill>
              </a:rPr>
              <a:t>A complex disease with a lot of challenges that can be tackled with Data Science</a:t>
            </a:r>
            <a:endParaRPr b="1">
              <a:solidFill>
                <a:schemeClr val="accent6"/>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lang="en"/>
              <a:t>THANK YOU!</a:t>
            </a:r>
            <a:endParaRPr/>
          </a:p>
        </p:txBody>
      </p:sp>
      <p:sp>
        <p:nvSpPr>
          <p:cNvPr id="264" name="Google Shape;264;p30"/>
          <p:cNvSpPr txBox="1"/>
          <p:nvPr>
            <p:ph idx="4294967295" type="body"/>
          </p:nvPr>
        </p:nvSpPr>
        <p:spPr>
          <a:xfrm>
            <a:off x="311700" y="1260900"/>
            <a:ext cx="8832300" cy="235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FFFFFF"/>
                </a:solidFill>
              </a:rPr>
              <a:t>Data used in the preparation of this presentation were obtained from the Parkinson’s Progression Markers Initiative (PPMI) database (www.ppmi-info.org/data). </a:t>
            </a:r>
            <a:endParaRPr b="1" sz="1400">
              <a:solidFill>
                <a:srgbClr val="FFFFFF"/>
              </a:solidFill>
            </a:endParaRPr>
          </a:p>
          <a:p>
            <a:pPr indent="0" lvl="0" marL="0" rtl="0" algn="l">
              <a:lnSpc>
                <a:spcPct val="100000"/>
              </a:lnSpc>
              <a:spcBef>
                <a:spcPts val="0"/>
              </a:spcBef>
              <a:spcAft>
                <a:spcPts val="0"/>
              </a:spcAft>
              <a:buNone/>
            </a:pPr>
            <a:r>
              <a:rPr b="1" lang="en" sz="1400">
                <a:solidFill>
                  <a:srgbClr val="FFFFFF"/>
                </a:solidFill>
              </a:rPr>
              <a:t>For up-to-date information on the study, visit www.ppmi-info.org.</a:t>
            </a:r>
            <a:endParaRPr b="1" sz="1400">
              <a:solidFill>
                <a:srgbClr val="FFFFFF"/>
              </a:solidFill>
            </a:endParaRPr>
          </a:p>
          <a:p>
            <a:pPr indent="0" lvl="0" marL="0" rtl="0" algn="l">
              <a:lnSpc>
                <a:spcPct val="100000"/>
              </a:lnSpc>
              <a:spcBef>
                <a:spcPts val="0"/>
              </a:spcBef>
              <a:spcAft>
                <a:spcPts val="0"/>
              </a:spcAft>
              <a:buNone/>
            </a:pPr>
            <a:r>
              <a:rPr b="1" lang="en" sz="1400">
                <a:solidFill>
                  <a:schemeClr val="accent6"/>
                </a:solidFill>
              </a:rPr>
              <a:t>PPMI – a public-private partnership – is funded by the Michael J. Fox Foundation for Parkinson’s Research </a:t>
            </a:r>
            <a:endParaRPr b="1" sz="1400">
              <a:solidFill>
                <a:schemeClr val="accent6"/>
              </a:solidFill>
            </a:endParaRPr>
          </a:p>
          <a:p>
            <a:pPr indent="0" lvl="0" marL="0" rtl="0" algn="l">
              <a:lnSpc>
                <a:spcPct val="100000"/>
              </a:lnSpc>
              <a:spcBef>
                <a:spcPts val="0"/>
              </a:spcBef>
              <a:spcAft>
                <a:spcPts val="0"/>
              </a:spcAft>
              <a:buNone/>
            </a:pPr>
            <a:r>
              <a:rPr b="1" lang="en" sz="1400">
                <a:solidFill>
                  <a:schemeClr val="accent6"/>
                </a:solidFill>
              </a:rPr>
              <a:t>and funding partners, including Abbvie, Allergan, AVid, Biogen, BioLegend, Bristol-Myers Squibb, Jenali, GE Healthcare, Genentech, GlaxoSmithKline, Lilly, Lundbeck, Merck, Meso Scale Discovery, Pfizer,Piramal, Roche,Sanofi Genzyme, Servier, Takeda, Teva, UCB.</a:t>
            </a:r>
            <a:endParaRPr b="1" sz="1400">
              <a:solidFill>
                <a:schemeClr val="accent6"/>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100"/>
              </a:spcBef>
              <a:spcAft>
                <a:spcPts val="0"/>
              </a:spcAft>
              <a:buNone/>
            </a:pPr>
            <a:r>
              <a:rPr b="1" lang="en" sz="1400" u="sng"/>
              <a:t>Acknowledgements:</a:t>
            </a:r>
            <a:r>
              <a:rPr b="1" lang="en" sz="1400"/>
              <a:t> Adam Greene</a:t>
            </a:r>
            <a:endParaRPr b="1" sz="1400"/>
          </a:p>
          <a:p>
            <a:pPr indent="0" lvl="0" marL="0" rtl="0" algn="l">
              <a:lnSpc>
                <a:spcPct val="100000"/>
              </a:lnSpc>
              <a:spcBef>
                <a:spcPts val="100"/>
              </a:spcBef>
              <a:spcAft>
                <a:spcPts val="0"/>
              </a:spcAft>
              <a:buNone/>
            </a:pPr>
            <a:r>
              <a:rPr lang="en" sz="1400"/>
              <a:t>Sylvain Lehmann, Tristan Behrens, Chris Ambusher, Jose Quesada, Tiago Oliveira, David Higgins. </a:t>
            </a:r>
            <a:endParaRPr sz="1400"/>
          </a:p>
          <a:p>
            <a:pPr indent="0" lvl="0" marL="0" rtl="0" algn="l">
              <a:spcBef>
                <a:spcPts val="100"/>
              </a:spcBef>
              <a:spcAft>
                <a:spcPts val="0"/>
              </a:spcAft>
              <a:buNone/>
            </a:pPr>
            <a:r>
              <a:t/>
            </a:r>
            <a:endParaRPr/>
          </a:p>
          <a:p>
            <a:pPr indent="0" lvl="0" marL="0" rtl="0" algn="l">
              <a:spcBef>
                <a:spcPts val="1600"/>
              </a:spcBef>
              <a:spcAft>
                <a:spcPts val="1600"/>
              </a:spcAft>
              <a:buNone/>
            </a:pPr>
            <a:r>
              <a:t/>
            </a:r>
            <a:endParaRPr/>
          </a:p>
        </p:txBody>
      </p:sp>
      <p:sp>
        <p:nvSpPr>
          <p:cNvPr id="265" name="Google Shape;265;p30"/>
          <p:cNvSpPr txBox="1"/>
          <p:nvPr/>
        </p:nvSpPr>
        <p:spPr>
          <a:xfrm>
            <a:off x="347150" y="3760175"/>
            <a:ext cx="8633100" cy="7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Join me to tackle Parkinson Disease: </a:t>
            </a:r>
            <a:endParaRPr b="1"/>
          </a:p>
          <a:p>
            <a:pPr indent="0" lvl="0" marL="0" rtl="0" algn="ctr">
              <a:spcBef>
                <a:spcPts val="0"/>
              </a:spcBef>
              <a:spcAft>
                <a:spcPts val="0"/>
              </a:spcAft>
              <a:buNone/>
            </a:pPr>
            <a:r>
              <a:rPr b="1" lang="en" u="sng">
                <a:solidFill>
                  <a:schemeClr val="hlink"/>
                </a:solidFill>
                <a:hlinkClick r:id="rId3"/>
              </a:rPr>
              <a:t>https://www.linkedin.com/in/alicemartindonati/</a:t>
            </a:r>
            <a:r>
              <a:rPr b="1" lang="en" u="sng">
                <a:solidFill>
                  <a:schemeClr val="hlink"/>
                </a:solidFill>
                <a:hlinkClick r:id="rId4"/>
              </a:rPr>
              <a:t> </a:t>
            </a:r>
            <a:endParaRPr b="1">
              <a:solidFill>
                <a:srgbClr val="FFFFFF"/>
              </a:solidFill>
              <a:latin typeface="Lato"/>
              <a:ea typeface="Lato"/>
              <a:cs typeface="Lato"/>
              <a:sym typeface="Lato"/>
            </a:endParaRPr>
          </a:p>
          <a:p>
            <a:pPr indent="0" lvl="0" marL="0" rtl="0" algn="ctr">
              <a:spcBef>
                <a:spcPts val="0"/>
              </a:spcBef>
              <a:spcAft>
                <a:spcPts val="0"/>
              </a:spcAft>
              <a:buNone/>
            </a:pPr>
            <a:r>
              <a:rPr b="1" lang="en"/>
              <a:t> </a:t>
            </a:r>
            <a:r>
              <a:rPr b="1" lang="en" u="sng">
                <a:solidFill>
                  <a:schemeClr val="hlink"/>
                </a:solidFill>
                <a:hlinkClick r:id="rId5"/>
              </a:rPr>
              <a:t>alice.martindonati.pro@gmail.com</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Project code</a:t>
            </a:r>
            <a:r>
              <a:rPr b="1" lang="en"/>
              <a:t>: </a:t>
            </a:r>
            <a:r>
              <a:rPr lang="en" u="sng">
                <a:solidFill>
                  <a:schemeClr val="hlink"/>
                </a:solidFill>
                <a:latin typeface="Lato"/>
                <a:ea typeface="Lato"/>
                <a:cs typeface="Lato"/>
                <a:sym typeface="Lato"/>
                <a:hlinkClick r:id="rId6"/>
              </a:rPr>
              <a:t>https://github.com/AMDonati/parkinson-disease-project</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586725" y="1353788"/>
            <a:ext cx="79707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title"/>
          </p:nvPr>
        </p:nvSpPr>
        <p:spPr>
          <a:xfrm>
            <a:off x="162950" y="-43475"/>
            <a:ext cx="4045200" cy="17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Inside the life of a Parkinson Disease (PD) Subject</a:t>
            </a:r>
            <a:endParaRPr sz="3000"/>
          </a:p>
        </p:txBody>
      </p:sp>
      <p:sp>
        <p:nvSpPr>
          <p:cNvPr id="77" name="Google Shape;77;p14"/>
          <p:cNvSpPr txBox="1"/>
          <p:nvPr>
            <p:ph idx="1" type="subTitle"/>
          </p:nvPr>
        </p:nvSpPr>
        <p:spPr>
          <a:xfrm>
            <a:off x="107750" y="1740750"/>
            <a:ext cx="4045200" cy="14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Suffers from a </a:t>
            </a:r>
            <a:r>
              <a:rPr b="1" lang="en" sz="2400"/>
              <a:t>m</a:t>
            </a:r>
            <a:r>
              <a:rPr b="1" lang="en" sz="2400"/>
              <a:t>otor system disorder</a:t>
            </a:r>
            <a:r>
              <a:rPr b="1" lang="en" sz="2400">
                <a:solidFill>
                  <a:schemeClr val="dk1"/>
                </a:solidFill>
              </a:rPr>
              <a:t> resulting from the loss of </a:t>
            </a:r>
            <a:r>
              <a:rPr b="1" lang="en" sz="2400"/>
              <a:t>dopamine-producing brain cells.</a:t>
            </a:r>
            <a:endParaRPr b="1" sz="1400">
              <a:solidFill>
                <a:srgbClr val="000000"/>
              </a:solidFill>
              <a:latin typeface="Arial"/>
              <a:ea typeface="Arial"/>
              <a:cs typeface="Arial"/>
              <a:sym typeface="Arial"/>
            </a:endParaRPr>
          </a:p>
          <a:p>
            <a:pPr indent="0" lvl="0" marL="0" rtl="0" algn="ctr">
              <a:spcBef>
                <a:spcPts val="1600"/>
              </a:spcBef>
              <a:spcAft>
                <a:spcPts val="0"/>
              </a:spcAft>
              <a:buNone/>
            </a:pPr>
            <a:r>
              <a:t/>
            </a:r>
            <a:endParaRPr/>
          </a:p>
        </p:txBody>
      </p:sp>
      <p:pic>
        <p:nvPicPr>
          <p:cNvPr id="78" name="Google Shape;78;p14"/>
          <p:cNvPicPr preferRelativeResize="0"/>
          <p:nvPr/>
        </p:nvPicPr>
        <p:blipFill rotWithShape="1">
          <a:blip r:embed="rId3">
            <a:alphaModFix/>
          </a:blip>
          <a:srcRect b="2903" l="0" r="0" t="0"/>
          <a:stretch/>
        </p:blipFill>
        <p:spPr>
          <a:xfrm>
            <a:off x="5009450" y="0"/>
            <a:ext cx="4134551" cy="5143499"/>
          </a:xfrm>
          <a:prstGeom prst="rect">
            <a:avLst/>
          </a:prstGeom>
          <a:noFill/>
          <a:ln>
            <a:noFill/>
          </a:ln>
        </p:spPr>
      </p:pic>
      <p:pic>
        <p:nvPicPr>
          <p:cNvPr id="79" name="Google Shape;79;p14"/>
          <p:cNvPicPr preferRelativeResize="0"/>
          <p:nvPr/>
        </p:nvPicPr>
        <p:blipFill rotWithShape="1">
          <a:blip r:embed="rId4">
            <a:alphaModFix/>
          </a:blip>
          <a:srcRect b="0" l="66000" r="0" t="14434"/>
          <a:stretch/>
        </p:blipFill>
        <p:spPr>
          <a:xfrm>
            <a:off x="2007484" y="3034575"/>
            <a:ext cx="1630166" cy="2051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283100" y="1360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Through the funnel of </a:t>
            </a:r>
            <a:endParaRPr/>
          </a:p>
          <a:p>
            <a:pPr indent="0" lvl="0" marL="0" rtl="0" algn="l">
              <a:spcBef>
                <a:spcPts val="400"/>
              </a:spcBef>
              <a:spcAft>
                <a:spcPts val="400"/>
              </a:spcAft>
              <a:buNone/>
            </a:pPr>
            <a:r>
              <a:rPr lang="en"/>
              <a:t>Csv files &amp; features...</a:t>
            </a:r>
            <a:endParaRPr/>
          </a:p>
        </p:txBody>
      </p:sp>
      <p:grpSp>
        <p:nvGrpSpPr>
          <p:cNvPr id="276" name="Google Shape;276;p32"/>
          <p:cNvGrpSpPr/>
          <p:nvPr/>
        </p:nvGrpSpPr>
        <p:grpSpPr>
          <a:xfrm>
            <a:off x="4850624" y="5683770"/>
            <a:ext cx="2592522" cy="2282353"/>
            <a:chOff x="6803275" y="395363"/>
            <a:chExt cx="2212050" cy="2537076"/>
          </a:xfrm>
        </p:grpSpPr>
        <p:pic>
          <p:nvPicPr>
            <p:cNvPr id="277" name="Google Shape;277;p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78" name="Google Shape;278;p3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79" name="Google Shape;279;p3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Don’t let data stand alone. Always relate it back to a story you’ve already told, in this case, Marco’s shop.</a:t>
              </a:r>
              <a:endParaRPr b="1">
                <a:solidFill>
                  <a:schemeClr val="dk1"/>
                </a:solidFill>
                <a:latin typeface="Raleway"/>
                <a:ea typeface="Raleway"/>
                <a:cs typeface="Raleway"/>
                <a:sym typeface="Raleway"/>
              </a:endParaRPr>
            </a:p>
          </p:txBody>
        </p:sp>
      </p:grpSp>
      <p:pic>
        <p:nvPicPr>
          <p:cNvPr id="280" name="Google Shape;280;p32"/>
          <p:cNvPicPr preferRelativeResize="0"/>
          <p:nvPr/>
        </p:nvPicPr>
        <p:blipFill rotWithShape="1">
          <a:blip r:embed="rId5">
            <a:alphaModFix/>
          </a:blip>
          <a:srcRect b="0" l="0" r="52328" t="0"/>
          <a:stretch/>
        </p:blipFill>
        <p:spPr>
          <a:xfrm>
            <a:off x="7846700" y="189700"/>
            <a:ext cx="938450" cy="1285725"/>
          </a:xfrm>
          <a:prstGeom prst="rect">
            <a:avLst/>
          </a:prstGeom>
          <a:noFill/>
          <a:ln>
            <a:noFill/>
          </a:ln>
        </p:spPr>
      </p:pic>
      <p:sp>
        <p:nvSpPr>
          <p:cNvPr id="281" name="Google Shape;281;p32"/>
          <p:cNvSpPr txBox="1"/>
          <p:nvPr>
            <p:ph idx="4294967295" type="body"/>
          </p:nvPr>
        </p:nvSpPr>
        <p:spPr>
          <a:xfrm>
            <a:off x="283100" y="1284275"/>
            <a:ext cx="88608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6"/>
                </a:solidFill>
              </a:rPr>
              <a:t>From 1</a:t>
            </a:r>
            <a:r>
              <a:rPr b="1" lang="en" sz="2400">
                <a:solidFill>
                  <a:schemeClr val="accent6"/>
                </a:solidFill>
              </a:rPr>
              <a:t>09 csv files &amp; ~ 2800 features…</a:t>
            </a:r>
            <a:endParaRPr b="1" sz="2400">
              <a:solidFill>
                <a:schemeClr val="accent6"/>
              </a:solidFill>
            </a:endParaRPr>
          </a:p>
          <a:p>
            <a:pPr indent="0" lvl="0" marL="0" rtl="0" algn="l">
              <a:lnSpc>
                <a:spcPct val="100000"/>
              </a:lnSpc>
              <a:spcBef>
                <a:spcPts val="300"/>
              </a:spcBef>
              <a:spcAft>
                <a:spcPts val="0"/>
              </a:spcAft>
              <a:buNone/>
            </a:pPr>
            <a:r>
              <a:t/>
            </a:r>
            <a:endParaRPr sz="2400"/>
          </a:p>
          <a:p>
            <a:pPr indent="0" lvl="0" marL="0" rtl="0" algn="l">
              <a:lnSpc>
                <a:spcPct val="100000"/>
              </a:lnSpc>
              <a:spcBef>
                <a:spcPts val="300"/>
              </a:spcBef>
              <a:spcAft>
                <a:spcPts val="0"/>
              </a:spcAft>
              <a:buNone/>
            </a:pPr>
            <a:r>
              <a:rPr lang="en" sz="2400"/>
              <a:t>Using the well-documented </a:t>
            </a:r>
            <a:endParaRPr sz="2400"/>
          </a:p>
          <a:p>
            <a:pPr indent="0" lvl="0" marL="0" rtl="0" algn="l">
              <a:lnSpc>
                <a:spcPct val="100000"/>
              </a:lnSpc>
              <a:spcBef>
                <a:spcPts val="300"/>
              </a:spcBef>
              <a:spcAft>
                <a:spcPts val="0"/>
              </a:spcAft>
              <a:buNone/>
            </a:pPr>
            <a:r>
              <a:rPr lang="en" sz="2400"/>
              <a:t>data dictionary:</a:t>
            </a:r>
            <a:endParaRPr sz="2400"/>
          </a:p>
          <a:p>
            <a:pPr indent="0" lvl="0" marL="0" rtl="0" algn="l">
              <a:lnSpc>
                <a:spcPct val="100000"/>
              </a:lnSpc>
              <a:spcBef>
                <a:spcPts val="300"/>
              </a:spcBef>
              <a:spcAft>
                <a:spcPts val="0"/>
              </a:spcAft>
              <a:buNone/>
            </a:pPr>
            <a:r>
              <a:t/>
            </a:r>
            <a:endParaRPr sz="2400"/>
          </a:p>
          <a:p>
            <a:pPr indent="0" lvl="0" marL="0" rtl="0" algn="l">
              <a:lnSpc>
                <a:spcPct val="100000"/>
              </a:lnSpc>
              <a:spcBef>
                <a:spcPts val="1600"/>
              </a:spcBef>
              <a:spcAft>
                <a:spcPts val="0"/>
              </a:spcAft>
              <a:buNone/>
            </a:pPr>
            <a:r>
              <a:rPr lang="en" sz="2400"/>
              <a:t>Some features engineering on datetime data &amp; some padding</a:t>
            </a:r>
            <a:endParaRPr sz="2400"/>
          </a:p>
          <a:p>
            <a:pPr indent="0" lvl="0" marL="0" rtl="0" algn="l">
              <a:lnSpc>
                <a:spcPct val="100000"/>
              </a:lnSpc>
              <a:spcBef>
                <a:spcPts val="1600"/>
              </a:spcBef>
              <a:spcAft>
                <a:spcPts val="0"/>
              </a:spcAft>
              <a:buNone/>
            </a:pPr>
            <a:r>
              <a:rPr b="1" lang="en" sz="2400">
                <a:solidFill>
                  <a:schemeClr val="accent6"/>
                </a:solidFill>
              </a:rPr>
              <a:t>….To a f</a:t>
            </a:r>
            <a:r>
              <a:rPr b="1" lang="en" sz="2400">
                <a:solidFill>
                  <a:schemeClr val="accent6"/>
                </a:solidFill>
              </a:rPr>
              <a:t>inal dataframe: 3884 samples ( for 1003 patients)</a:t>
            </a:r>
            <a:endParaRPr b="1" sz="2400">
              <a:solidFill>
                <a:schemeClr val="accent6"/>
              </a:solidFill>
            </a:endParaRPr>
          </a:p>
          <a:p>
            <a:pPr indent="0" lvl="0" marL="0" rtl="0" algn="l">
              <a:lnSpc>
                <a:spcPct val="100000"/>
              </a:lnSpc>
              <a:spcBef>
                <a:spcPts val="0"/>
              </a:spcBef>
              <a:spcAft>
                <a:spcPts val="0"/>
              </a:spcAft>
              <a:buNone/>
            </a:pPr>
            <a:r>
              <a:rPr b="1" lang="en" sz="2400">
                <a:solidFill>
                  <a:schemeClr val="accent6"/>
                </a:solidFill>
              </a:rPr>
              <a:t>                                                    373 features</a:t>
            </a:r>
            <a:endParaRPr b="1" sz="2400">
              <a:solidFill>
                <a:schemeClr val="accent6"/>
              </a:solidFill>
            </a:endParaRPr>
          </a:p>
        </p:txBody>
      </p:sp>
      <p:pic>
        <p:nvPicPr>
          <p:cNvPr id="282" name="Google Shape;282;p32"/>
          <p:cNvPicPr preferRelativeResize="0"/>
          <p:nvPr/>
        </p:nvPicPr>
        <p:blipFill>
          <a:blip r:embed="rId6">
            <a:alphaModFix/>
          </a:blip>
          <a:stretch>
            <a:fillRect/>
          </a:stretch>
        </p:blipFill>
        <p:spPr>
          <a:xfrm>
            <a:off x="4653435" y="1751136"/>
            <a:ext cx="4131715" cy="17678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311700" y="159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lang="en"/>
              <a:t>fMRI data structure </a:t>
            </a:r>
            <a:endParaRPr/>
          </a:p>
        </p:txBody>
      </p:sp>
      <p:sp>
        <p:nvSpPr>
          <p:cNvPr id="288" name="Google Shape;288;p33"/>
          <p:cNvSpPr txBox="1"/>
          <p:nvPr>
            <p:ph idx="4294967295" type="body"/>
          </p:nvPr>
        </p:nvSpPr>
        <p:spPr>
          <a:xfrm>
            <a:off x="311700" y="751750"/>
            <a:ext cx="8757600" cy="1065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chemeClr val="accent6"/>
                </a:solidFill>
              </a:rPr>
              <a:t>n</a:t>
            </a:r>
            <a:r>
              <a:rPr b="1" lang="en" sz="3000">
                <a:solidFill>
                  <a:schemeClr val="accent6"/>
                </a:solidFill>
              </a:rPr>
              <a:t>p_array.shape for one sample =</a:t>
            </a:r>
            <a:endParaRPr b="1" sz="3000">
              <a:solidFill>
                <a:schemeClr val="accent6"/>
              </a:solidFill>
            </a:endParaRPr>
          </a:p>
          <a:p>
            <a:pPr indent="0" lvl="0" marL="0" rtl="0" algn="ctr">
              <a:lnSpc>
                <a:spcPct val="100000"/>
              </a:lnSpc>
              <a:spcBef>
                <a:spcPts val="600"/>
              </a:spcBef>
              <a:spcAft>
                <a:spcPts val="600"/>
              </a:spcAft>
              <a:buNone/>
            </a:pPr>
            <a:r>
              <a:rPr b="1" lang="en" sz="3000">
                <a:solidFill>
                  <a:schemeClr val="accent6"/>
                </a:solidFill>
              </a:rPr>
              <a:t>(pixel_rows, pixels_cols, slices, time_series)</a:t>
            </a:r>
            <a:endParaRPr b="1" sz="3000">
              <a:solidFill>
                <a:schemeClr val="accent6"/>
              </a:solidFill>
            </a:endParaRPr>
          </a:p>
        </p:txBody>
      </p:sp>
      <p:grpSp>
        <p:nvGrpSpPr>
          <p:cNvPr id="289" name="Google Shape;289;p33"/>
          <p:cNvGrpSpPr/>
          <p:nvPr/>
        </p:nvGrpSpPr>
        <p:grpSpPr>
          <a:xfrm>
            <a:off x="81675" y="2064000"/>
            <a:ext cx="5160125" cy="2937325"/>
            <a:chOff x="81675" y="2216400"/>
            <a:chExt cx="5160125" cy="2937325"/>
          </a:xfrm>
        </p:grpSpPr>
        <p:cxnSp>
          <p:nvCxnSpPr>
            <p:cNvPr id="290" name="Google Shape;290;p33"/>
            <p:cNvCxnSpPr/>
            <p:nvPr/>
          </p:nvCxnSpPr>
          <p:spPr>
            <a:xfrm flipH="1" rot="10800000">
              <a:off x="267438" y="2574263"/>
              <a:ext cx="4788600" cy="15900"/>
            </a:xfrm>
            <a:prstGeom prst="straightConnector1">
              <a:avLst/>
            </a:prstGeom>
            <a:noFill/>
            <a:ln cap="flat" cmpd="sng" w="28575">
              <a:solidFill>
                <a:schemeClr val="dk2"/>
              </a:solidFill>
              <a:prstDash val="solid"/>
              <a:round/>
              <a:headEnd len="med" w="med" type="none"/>
              <a:tailEnd len="med" w="med" type="triangle"/>
            </a:ln>
          </p:spPr>
        </p:cxnSp>
        <p:grpSp>
          <p:nvGrpSpPr>
            <p:cNvPr id="291" name="Google Shape;291;p33"/>
            <p:cNvGrpSpPr/>
            <p:nvPr/>
          </p:nvGrpSpPr>
          <p:grpSpPr>
            <a:xfrm>
              <a:off x="81675" y="2216400"/>
              <a:ext cx="5160125" cy="2937325"/>
              <a:chOff x="81675" y="1911600"/>
              <a:chExt cx="5160125" cy="2937325"/>
            </a:xfrm>
          </p:grpSpPr>
          <p:cxnSp>
            <p:nvCxnSpPr>
              <p:cNvPr id="292" name="Google Shape;292;p33"/>
              <p:cNvCxnSpPr/>
              <p:nvPr/>
            </p:nvCxnSpPr>
            <p:spPr>
              <a:xfrm>
                <a:off x="4938450" y="2590750"/>
                <a:ext cx="15600" cy="378600"/>
              </a:xfrm>
              <a:prstGeom prst="straightConnector1">
                <a:avLst/>
              </a:prstGeom>
              <a:noFill/>
              <a:ln cap="flat" cmpd="sng" w="28575">
                <a:solidFill>
                  <a:schemeClr val="accent5"/>
                </a:solidFill>
                <a:prstDash val="solid"/>
                <a:round/>
                <a:headEnd len="med" w="med" type="none"/>
                <a:tailEnd len="med" w="med" type="triangle"/>
              </a:ln>
            </p:spPr>
          </p:cxnSp>
          <p:grpSp>
            <p:nvGrpSpPr>
              <p:cNvPr id="293" name="Google Shape;293;p33"/>
              <p:cNvGrpSpPr/>
              <p:nvPr/>
            </p:nvGrpSpPr>
            <p:grpSpPr>
              <a:xfrm>
                <a:off x="81675" y="1911600"/>
                <a:ext cx="5160125" cy="2937325"/>
                <a:chOff x="157875" y="1911600"/>
                <a:chExt cx="5160125" cy="2937325"/>
              </a:xfrm>
            </p:grpSpPr>
            <p:pic>
              <p:nvPicPr>
                <p:cNvPr id="294" name="Google Shape;294;p33"/>
                <p:cNvPicPr preferRelativeResize="0"/>
                <p:nvPr/>
              </p:nvPicPr>
              <p:blipFill>
                <a:blip r:embed="rId3">
                  <a:alphaModFix/>
                </a:blip>
                <a:stretch>
                  <a:fillRect/>
                </a:stretch>
              </p:blipFill>
              <p:spPr>
                <a:xfrm>
                  <a:off x="157875" y="2363950"/>
                  <a:ext cx="1859625" cy="1783250"/>
                </a:xfrm>
                <a:prstGeom prst="rect">
                  <a:avLst/>
                </a:prstGeom>
                <a:noFill/>
                <a:ln>
                  <a:noFill/>
                </a:ln>
              </p:spPr>
            </p:pic>
            <p:pic>
              <p:nvPicPr>
                <p:cNvPr id="295" name="Google Shape;295;p33"/>
                <p:cNvPicPr preferRelativeResize="0"/>
                <p:nvPr/>
              </p:nvPicPr>
              <p:blipFill>
                <a:blip r:embed="rId4">
                  <a:alphaModFix/>
                </a:blip>
                <a:stretch>
                  <a:fillRect/>
                </a:stretch>
              </p:blipFill>
              <p:spPr>
                <a:xfrm>
                  <a:off x="1633025" y="2647950"/>
                  <a:ext cx="1948550" cy="1848526"/>
                </a:xfrm>
                <a:prstGeom prst="rect">
                  <a:avLst/>
                </a:prstGeom>
                <a:noFill/>
                <a:ln>
                  <a:noFill/>
                </a:ln>
              </p:spPr>
            </p:pic>
            <p:pic>
              <p:nvPicPr>
                <p:cNvPr id="296" name="Google Shape;296;p33"/>
                <p:cNvPicPr preferRelativeResize="0"/>
                <p:nvPr/>
              </p:nvPicPr>
              <p:blipFill>
                <a:blip r:embed="rId5">
                  <a:alphaModFix/>
                </a:blip>
                <a:stretch>
                  <a:fillRect/>
                </a:stretch>
              </p:blipFill>
              <p:spPr>
                <a:xfrm>
                  <a:off x="3258150" y="2972393"/>
                  <a:ext cx="1948550" cy="1876532"/>
                </a:xfrm>
                <a:prstGeom prst="rect">
                  <a:avLst/>
                </a:prstGeom>
                <a:noFill/>
                <a:ln>
                  <a:noFill/>
                </a:ln>
              </p:spPr>
            </p:pic>
            <p:sp>
              <p:nvSpPr>
                <p:cNvPr id="297" name="Google Shape;297;p33"/>
                <p:cNvSpPr txBox="1"/>
                <p:nvPr/>
              </p:nvSpPr>
              <p:spPr>
                <a:xfrm>
                  <a:off x="3972450" y="1911600"/>
                  <a:ext cx="1159800" cy="25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time</a:t>
                  </a:r>
                  <a:endParaRPr/>
                </a:p>
              </p:txBody>
            </p:sp>
            <p:sp>
              <p:nvSpPr>
                <p:cNvPr id="298" name="Google Shape;298;p33"/>
                <p:cNvSpPr txBox="1"/>
                <p:nvPr/>
              </p:nvSpPr>
              <p:spPr>
                <a:xfrm>
                  <a:off x="4158200" y="2251175"/>
                  <a:ext cx="1159800" cy="25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5"/>
                      </a:solidFill>
                    </a:rPr>
                    <a:t>slice</a:t>
                  </a:r>
                  <a:endParaRPr>
                    <a:solidFill>
                      <a:schemeClr val="accent5"/>
                    </a:solidFill>
                  </a:endParaRPr>
                </a:p>
              </p:txBody>
            </p:sp>
          </p:grpSp>
        </p:grpSp>
        <p:sp>
          <p:nvSpPr>
            <p:cNvPr id="299" name="Google Shape;299;p33"/>
            <p:cNvSpPr txBox="1"/>
            <p:nvPr/>
          </p:nvSpPr>
          <p:spPr>
            <a:xfrm>
              <a:off x="2855800" y="2217125"/>
              <a:ext cx="16092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a:t>68, 64, 40, 210)</a:t>
              </a:r>
              <a:endParaRPr b="1"/>
            </a:p>
          </p:txBody>
        </p:sp>
      </p:grpSp>
      <p:sp>
        <p:nvSpPr>
          <p:cNvPr id="300" name="Google Shape;300;p33"/>
          <p:cNvSpPr txBox="1"/>
          <p:nvPr/>
        </p:nvSpPr>
        <p:spPr>
          <a:xfrm>
            <a:off x="5640550" y="2871875"/>
            <a:ext cx="2966100" cy="25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3D-CNN</a:t>
            </a:r>
            <a:endParaRPr b="1" sz="3000">
              <a:solidFill>
                <a:srgbClr val="FFFFFF"/>
              </a:solidFill>
            </a:endParaRPr>
          </a:p>
          <a:p>
            <a:pPr indent="0" lvl="0" marL="0" rtl="0" algn="ctr">
              <a:spcBef>
                <a:spcPts val="0"/>
              </a:spcBef>
              <a:spcAft>
                <a:spcPts val="0"/>
              </a:spcAft>
              <a:buNone/>
            </a:pPr>
            <a:r>
              <a:rPr b="1" lang="en" sz="3000">
                <a:solidFill>
                  <a:srgbClr val="FFFFFF"/>
                </a:solidFill>
              </a:rPr>
              <a:t>+</a:t>
            </a:r>
            <a:endParaRPr b="1" sz="3000">
              <a:solidFill>
                <a:srgbClr val="FFFFFF"/>
              </a:solidFill>
            </a:endParaRPr>
          </a:p>
          <a:p>
            <a:pPr indent="0" lvl="0" marL="0" rtl="0" algn="ctr">
              <a:spcBef>
                <a:spcPts val="0"/>
              </a:spcBef>
              <a:spcAft>
                <a:spcPts val="0"/>
              </a:spcAft>
              <a:buNone/>
            </a:pPr>
            <a:r>
              <a:rPr b="1" lang="en" sz="3000">
                <a:solidFill>
                  <a:srgbClr val="FFFFFF"/>
                </a:solidFill>
              </a:rPr>
              <a:t>LSTM</a:t>
            </a:r>
            <a:endParaRPr b="1" sz="3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132625" y="78400"/>
            <a:ext cx="8590500" cy="6450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lang="en" sz="3000"/>
              <a:t>MODELLING PARKINSON PROGRESSION</a:t>
            </a:r>
            <a:endParaRPr sz="3000"/>
          </a:p>
        </p:txBody>
      </p:sp>
      <p:sp>
        <p:nvSpPr>
          <p:cNvPr id="306" name="Google Shape;306;p34"/>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theguardian.com</a:t>
            </a:r>
            <a:endParaRPr sz="1200">
              <a:solidFill>
                <a:schemeClr val="accent5"/>
              </a:solidFill>
              <a:latin typeface="Lato"/>
              <a:ea typeface="Lato"/>
              <a:cs typeface="Lato"/>
              <a:sym typeface="Lato"/>
            </a:endParaRPr>
          </a:p>
        </p:txBody>
      </p:sp>
      <p:sp>
        <p:nvSpPr>
          <p:cNvPr id="307" name="Google Shape;307;p34"/>
          <p:cNvSpPr txBox="1"/>
          <p:nvPr>
            <p:ph idx="1" type="body"/>
          </p:nvPr>
        </p:nvSpPr>
        <p:spPr>
          <a:xfrm>
            <a:off x="74700" y="4464800"/>
            <a:ext cx="9069300" cy="859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600"/>
              </a:spcAft>
              <a:buNone/>
            </a:pPr>
            <a:r>
              <a:rPr b="1" lang="en" sz="2400"/>
              <a:t>&gt; Multi- Class Classification of Time-Series Data</a:t>
            </a:r>
            <a:endParaRPr b="1" sz="2400"/>
          </a:p>
        </p:txBody>
      </p:sp>
      <p:sp>
        <p:nvSpPr>
          <p:cNvPr id="308" name="Google Shape;308;p34"/>
          <p:cNvSpPr txBox="1"/>
          <p:nvPr/>
        </p:nvSpPr>
        <p:spPr>
          <a:xfrm>
            <a:off x="0" y="824550"/>
            <a:ext cx="4860300" cy="353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Hoehn &amp; Yahr Scale (NHY)</a:t>
            </a:r>
            <a:endParaRPr b="1" sz="1600" u="sng"/>
          </a:p>
          <a:p>
            <a:pPr indent="0" lvl="0" marL="0" rtl="0" algn="l">
              <a:spcBef>
                <a:spcPts val="0"/>
              </a:spcBef>
              <a:spcAft>
                <a:spcPts val="0"/>
              </a:spcAft>
              <a:buNone/>
            </a:pPr>
            <a:r>
              <a:t/>
            </a:r>
            <a:endParaRPr b="1" sz="1600" u="sng"/>
          </a:p>
          <a:p>
            <a:pPr indent="0" lvl="0" marL="0" rtl="0" algn="l">
              <a:spcBef>
                <a:spcPts val="0"/>
              </a:spcBef>
              <a:spcAft>
                <a:spcPts val="0"/>
              </a:spcAft>
              <a:buNone/>
            </a:pPr>
            <a:r>
              <a:rPr b="1" lang="en" u="sng">
                <a:solidFill>
                  <a:schemeClr val="accent3"/>
                </a:solidFill>
              </a:rPr>
              <a:t>STAGE 0:</a:t>
            </a:r>
            <a:r>
              <a:rPr b="1" lang="en">
                <a:solidFill>
                  <a:schemeClr val="accent3"/>
                </a:solidFill>
              </a:rPr>
              <a:t> NO SIGN OF DISEASE</a:t>
            </a:r>
            <a:endParaRPr b="1">
              <a:solidFill>
                <a:schemeClr val="accent3"/>
              </a:solidFill>
            </a:endParaRPr>
          </a:p>
          <a:p>
            <a:pPr indent="0" lvl="0" marL="0" rtl="0" algn="l">
              <a:spcBef>
                <a:spcPts val="0"/>
              </a:spcBef>
              <a:spcAft>
                <a:spcPts val="0"/>
              </a:spcAft>
              <a:buNone/>
            </a:pPr>
            <a:r>
              <a:t/>
            </a:r>
            <a:endParaRPr b="1">
              <a:solidFill>
                <a:schemeClr val="accent3"/>
              </a:solidFill>
            </a:endParaRPr>
          </a:p>
          <a:p>
            <a:pPr indent="0" lvl="0" marL="0" rtl="0" algn="l">
              <a:spcBef>
                <a:spcPts val="0"/>
              </a:spcBef>
              <a:spcAft>
                <a:spcPts val="0"/>
              </a:spcAft>
              <a:buNone/>
            </a:pPr>
            <a:r>
              <a:rPr b="1" lang="en" u="sng">
                <a:solidFill>
                  <a:schemeClr val="accent6"/>
                </a:solidFill>
              </a:rPr>
              <a:t>STAGE 1:</a:t>
            </a:r>
            <a:r>
              <a:rPr b="1" lang="en">
                <a:solidFill>
                  <a:schemeClr val="accent6"/>
                </a:solidFill>
              </a:rPr>
              <a:t> UNILATERAL DISEASE</a:t>
            </a:r>
            <a:endParaRPr b="1">
              <a:solidFill>
                <a:schemeClr val="accent6"/>
              </a:solidFill>
            </a:endParaRPr>
          </a:p>
          <a:p>
            <a:pPr indent="0" lvl="0" marL="0" rtl="0" algn="l">
              <a:spcBef>
                <a:spcPts val="0"/>
              </a:spcBef>
              <a:spcAft>
                <a:spcPts val="0"/>
              </a:spcAft>
              <a:buNone/>
            </a:pPr>
            <a:r>
              <a:t/>
            </a:r>
            <a:endParaRPr b="1">
              <a:solidFill>
                <a:schemeClr val="accent6"/>
              </a:solidFill>
            </a:endParaRPr>
          </a:p>
          <a:p>
            <a:pPr indent="0" lvl="0" marL="0" rtl="0" algn="l">
              <a:spcBef>
                <a:spcPts val="0"/>
              </a:spcBef>
              <a:spcAft>
                <a:spcPts val="0"/>
              </a:spcAft>
              <a:buNone/>
            </a:pPr>
            <a:r>
              <a:rPr b="1" lang="en" u="sng">
                <a:solidFill>
                  <a:schemeClr val="accent5"/>
                </a:solidFill>
              </a:rPr>
              <a:t>STAGE 2:</a:t>
            </a:r>
            <a:r>
              <a:rPr b="1" lang="en">
                <a:solidFill>
                  <a:schemeClr val="accent5"/>
                </a:solidFill>
              </a:rPr>
              <a:t> BILATERAL DISEASE, WITHOUT BALANCE IMPAIRMENT</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rPr b="1" lang="en" u="sng">
                <a:solidFill>
                  <a:srgbClr val="F1C232"/>
                </a:solidFill>
              </a:rPr>
              <a:t>STAGE 3:</a:t>
            </a:r>
            <a:r>
              <a:rPr b="1" lang="en">
                <a:solidFill>
                  <a:srgbClr val="F1C232"/>
                </a:solidFill>
              </a:rPr>
              <a:t> MILD TO MODERATE BILATERAL DISEASE, SOME POSTURAL INSTABILITY. </a:t>
            </a:r>
            <a:endParaRPr b="1">
              <a:solidFill>
                <a:srgbClr val="F1C232"/>
              </a:solidFill>
            </a:endParaRPr>
          </a:p>
          <a:p>
            <a:pPr indent="0" lvl="0" marL="0" rtl="0" algn="l">
              <a:spcBef>
                <a:spcPts val="0"/>
              </a:spcBef>
              <a:spcAft>
                <a:spcPts val="0"/>
              </a:spcAft>
              <a:buNone/>
            </a:pPr>
            <a:r>
              <a:t/>
            </a:r>
            <a:endParaRPr b="1">
              <a:solidFill>
                <a:srgbClr val="F1C232"/>
              </a:solidFill>
            </a:endParaRPr>
          </a:p>
          <a:p>
            <a:pPr indent="0" lvl="0" marL="0" rtl="0" algn="l">
              <a:spcBef>
                <a:spcPts val="0"/>
              </a:spcBef>
              <a:spcAft>
                <a:spcPts val="0"/>
              </a:spcAft>
              <a:buNone/>
            </a:pPr>
            <a:r>
              <a:rPr b="1" lang="en" u="sng">
                <a:solidFill>
                  <a:srgbClr val="E06666"/>
                </a:solidFill>
              </a:rPr>
              <a:t>STAGE 4:</a:t>
            </a:r>
            <a:r>
              <a:rPr b="1" lang="en">
                <a:solidFill>
                  <a:srgbClr val="E06666"/>
                </a:solidFill>
              </a:rPr>
              <a:t> SEVERE DISABILITY, STILL ABLE TO WALK AND STAND UNASSISTED.</a:t>
            </a:r>
            <a:endParaRPr b="1">
              <a:solidFill>
                <a:srgbClr val="E06666"/>
              </a:solidFill>
            </a:endParaRPr>
          </a:p>
          <a:p>
            <a:pPr indent="0" lvl="0" marL="0" rtl="0" algn="l">
              <a:spcBef>
                <a:spcPts val="0"/>
              </a:spcBef>
              <a:spcAft>
                <a:spcPts val="0"/>
              </a:spcAft>
              <a:buNone/>
            </a:pPr>
            <a:r>
              <a:t/>
            </a:r>
            <a:endParaRPr b="1">
              <a:solidFill>
                <a:srgbClr val="E06666"/>
              </a:solidFill>
            </a:endParaRPr>
          </a:p>
          <a:p>
            <a:pPr indent="0" lvl="0" marL="0" rtl="0" algn="l">
              <a:spcBef>
                <a:spcPts val="0"/>
              </a:spcBef>
              <a:spcAft>
                <a:spcPts val="0"/>
              </a:spcAft>
              <a:buNone/>
            </a:pPr>
            <a:r>
              <a:rPr b="1" lang="en" u="sng">
                <a:solidFill>
                  <a:srgbClr val="FF0000"/>
                </a:solidFill>
              </a:rPr>
              <a:t>STAGE 5:</a:t>
            </a:r>
            <a:r>
              <a:rPr b="1" lang="en">
                <a:solidFill>
                  <a:srgbClr val="FF0000"/>
                </a:solidFill>
              </a:rPr>
              <a:t> WHEELCHAIR BOUND OR BEDRIDDEN</a:t>
            </a:r>
            <a:endParaRPr b="1">
              <a:solidFill>
                <a:srgbClr val="FF0000"/>
              </a:solidFill>
            </a:endParaRPr>
          </a:p>
        </p:txBody>
      </p:sp>
      <p:grpSp>
        <p:nvGrpSpPr>
          <p:cNvPr id="309" name="Google Shape;309;p34"/>
          <p:cNvGrpSpPr/>
          <p:nvPr/>
        </p:nvGrpSpPr>
        <p:grpSpPr>
          <a:xfrm>
            <a:off x="4969925" y="676988"/>
            <a:ext cx="4014450" cy="3641063"/>
            <a:chOff x="4969925" y="676988"/>
            <a:chExt cx="4014450" cy="3641063"/>
          </a:xfrm>
        </p:grpSpPr>
        <p:grpSp>
          <p:nvGrpSpPr>
            <p:cNvPr id="310" name="Google Shape;310;p34"/>
            <p:cNvGrpSpPr/>
            <p:nvPr/>
          </p:nvGrpSpPr>
          <p:grpSpPr>
            <a:xfrm>
              <a:off x="4969925" y="1124975"/>
              <a:ext cx="4014450" cy="3193075"/>
              <a:chOff x="4969925" y="1048775"/>
              <a:chExt cx="4014450" cy="3193075"/>
            </a:xfrm>
          </p:grpSpPr>
          <p:sp>
            <p:nvSpPr>
              <p:cNvPr id="311" name="Google Shape;311;p34"/>
              <p:cNvSpPr txBox="1"/>
              <p:nvPr/>
            </p:nvSpPr>
            <p:spPr>
              <a:xfrm>
                <a:off x="6944700" y="1092663"/>
                <a:ext cx="12702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00"/>
                    </a:solidFill>
                  </a:rPr>
                  <a:t>Next Visit</a:t>
                </a:r>
                <a:r>
                  <a:rPr lang="en">
                    <a:solidFill>
                      <a:srgbClr val="00FF00"/>
                    </a:solidFill>
                  </a:rPr>
                  <a:t> </a:t>
                </a:r>
                <a:endParaRPr>
                  <a:solidFill>
                    <a:srgbClr val="00FF00"/>
                  </a:solidFill>
                </a:endParaRPr>
              </a:p>
            </p:txBody>
          </p:sp>
          <p:grpSp>
            <p:nvGrpSpPr>
              <p:cNvPr id="312" name="Google Shape;312;p34"/>
              <p:cNvGrpSpPr/>
              <p:nvPr/>
            </p:nvGrpSpPr>
            <p:grpSpPr>
              <a:xfrm>
                <a:off x="4969925" y="1048775"/>
                <a:ext cx="4014450" cy="3193075"/>
                <a:chOff x="4969925" y="972575"/>
                <a:chExt cx="4014450" cy="3193075"/>
              </a:xfrm>
            </p:grpSpPr>
            <p:pic>
              <p:nvPicPr>
                <p:cNvPr id="313" name="Google Shape;313;p34"/>
                <p:cNvPicPr preferRelativeResize="0"/>
                <p:nvPr/>
              </p:nvPicPr>
              <p:blipFill>
                <a:blip r:embed="rId3">
                  <a:alphaModFix/>
                </a:blip>
                <a:stretch>
                  <a:fillRect/>
                </a:stretch>
              </p:blipFill>
              <p:spPr>
                <a:xfrm>
                  <a:off x="4969925" y="1287763"/>
                  <a:ext cx="4014450" cy="2376850"/>
                </a:xfrm>
                <a:prstGeom prst="rect">
                  <a:avLst/>
                </a:prstGeom>
                <a:noFill/>
                <a:ln>
                  <a:noFill/>
                </a:ln>
              </p:spPr>
            </p:pic>
            <p:sp>
              <p:nvSpPr>
                <p:cNvPr id="314" name="Google Shape;314;p34"/>
                <p:cNvSpPr/>
                <p:nvPr/>
              </p:nvSpPr>
              <p:spPr>
                <a:xfrm>
                  <a:off x="6011325" y="1016475"/>
                  <a:ext cx="828300" cy="28674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
                <p:cNvSpPr/>
                <p:nvPr/>
              </p:nvSpPr>
              <p:spPr>
                <a:xfrm>
                  <a:off x="6892175" y="1016475"/>
                  <a:ext cx="1059900" cy="28674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txBox="1"/>
                <p:nvPr/>
              </p:nvSpPr>
              <p:spPr>
                <a:xfrm>
                  <a:off x="6083600" y="972575"/>
                  <a:ext cx="6534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Last </a:t>
                  </a:r>
                  <a:endParaRPr b="1"/>
                </a:p>
                <a:p>
                  <a:pPr indent="0" lvl="0" marL="0" rtl="0" algn="l">
                    <a:spcBef>
                      <a:spcPts val="0"/>
                    </a:spcBef>
                    <a:spcAft>
                      <a:spcPts val="0"/>
                    </a:spcAft>
                    <a:buNone/>
                  </a:pPr>
                  <a:r>
                    <a:rPr b="1" lang="en"/>
                    <a:t>Visit</a:t>
                  </a:r>
                  <a:r>
                    <a:rPr lang="en"/>
                    <a:t> </a:t>
                  </a:r>
                  <a:endParaRPr/>
                </a:p>
              </p:txBody>
            </p:sp>
            <p:cxnSp>
              <p:nvCxnSpPr>
                <p:cNvPr id="317" name="Google Shape;317;p34"/>
                <p:cNvCxnSpPr/>
                <p:nvPr/>
              </p:nvCxnSpPr>
              <p:spPr>
                <a:xfrm>
                  <a:off x="5119900" y="4165650"/>
                  <a:ext cx="3660300" cy="0"/>
                </a:xfrm>
                <a:prstGeom prst="straightConnector1">
                  <a:avLst/>
                </a:prstGeom>
                <a:noFill/>
                <a:ln cap="flat" cmpd="sng" w="38100">
                  <a:solidFill>
                    <a:schemeClr val="dk2"/>
                  </a:solidFill>
                  <a:prstDash val="solid"/>
                  <a:round/>
                  <a:headEnd len="med" w="med" type="none"/>
                  <a:tailEnd len="med" w="med" type="triangle"/>
                </a:ln>
              </p:spPr>
            </p:cxnSp>
          </p:grpSp>
        </p:grpSp>
        <p:sp>
          <p:nvSpPr>
            <p:cNvPr id="318" name="Google Shape;318;p34"/>
            <p:cNvSpPr txBox="1"/>
            <p:nvPr/>
          </p:nvSpPr>
          <p:spPr>
            <a:xfrm>
              <a:off x="5633925" y="676988"/>
              <a:ext cx="27453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One step-ahead prediction</a:t>
              </a:r>
              <a:endParaRPr>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509550" y="635475"/>
            <a:ext cx="81249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Steps</a:t>
            </a:r>
            <a:endParaRPr/>
          </a:p>
        </p:txBody>
      </p:sp>
      <p:pic>
        <p:nvPicPr>
          <p:cNvPr id="324" name="Google Shape;324;p35"/>
          <p:cNvPicPr preferRelativeResize="0"/>
          <p:nvPr/>
        </p:nvPicPr>
        <p:blipFill>
          <a:blip r:embed="rId3">
            <a:alphaModFix/>
          </a:blip>
          <a:stretch>
            <a:fillRect/>
          </a:stretch>
        </p:blipFill>
        <p:spPr>
          <a:xfrm>
            <a:off x="1489147" y="1690628"/>
            <a:ext cx="6390101" cy="1300800"/>
          </a:xfrm>
          <a:prstGeom prst="rect">
            <a:avLst/>
          </a:prstGeom>
          <a:noFill/>
          <a:ln>
            <a:noFill/>
          </a:ln>
        </p:spPr>
      </p:pic>
      <p:pic>
        <p:nvPicPr>
          <p:cNvPr id="325" name="Google Shape;325;p35"/>
          <p:cNvPicPr preferRelativeResize="0"/>
          <p:nvPr/>
        </p:nvPicPr>
        <p:blipFill>
          <a:blip r:embed="rId4">
            <a:alphaModFix/>
          </a:blip>
          <a:stretch>
            <a:fillRect/>
          </a:stretch>
        </p:blipFill>
        <p:spPr>
          <a:xfrm>
            <a:off x="4381350" y="3169775"/>
            <a:ext cx="1755125" cy="1755125"/>
          </a:xfrm>
          <a:prstGeom prst="rect">
            <a:avLst/>
          </a:prstGeom>
          <a:noFill/>
          <a:ln>
            <a:noFill/>
          </a:ln>
        </p:spPr>
      </p:pic>
      <p:pic>
        <p:nvPicPr>
          <p:cNvPr id="326" name="Google Shape;326;p35"/>
          <p:cNvPicPr preferRelativeResize="0"/>
          <p:nvPr/>
        </p:nvPicPr>
        <p:blipFill>
          <a:blip r:embed="rId5">
            <a:alphaModFix/>
          </a:blip>
          <a:stretch>
            <a:fillRect/>
          </a:stretch>
        </p:blipFill>
        <p:spPr>
          <a:xfrm>
            <a:off x="2380000" y="3169775"/>
            <a:ext cx="1755125" cy="175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147150" y="-106575"/>
            <a:ext cx="4045200" cy="17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Inside the life of a Parkinson Disease (PD) Subject</a:t>
            </a:r>
            <a:endParaRPr sz="3000"/>
          </a:p>
        </p:txBody>
      </p:sp>
      <p:sp>
        <p:nvSpPr>
          <p:cNvPr id="85" name="Google Shape;85;p15"/>
          <p:cNvSpPr txBox="1"/>
          <p:nvPr>
            <p:ph idx="1" type="subTitle"/>
          </p:nvPr>
        </p:nvSpPr>
        <p:spPr>
          <a:xfrm>
            <a:off x="107750" y="1600425"/>
            <a:ext cx="4045200" cy="33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1"/>
                </a:solidFill>
                <a:latin typeface="Arial"/>
                <a:ea typeface="Arial"/>
                <a:cs typeface="Arial"/>
                <a:sym typeface="Arial"/>
              </a:rPr>
              <a:t>Diagnosis via </a:t>
            </a:r>
            <a:r>
              <a:rPr b="1" lang="en" sz="1800" u="sng">
                <a:solidFill>
                  <a:schemeClr val="dk1"/>
                </a:solidFill>
                <a:latin typeface="Arial"/>
                <a:ea typeface="Arial"/>
                <a:cs typeface="Arial"/>
                <a:sym typeface="Arial"/>
              </a:rPr>
              <a:t>Motor symptoms:</a:t>
            </a:r>
            <a:r>
              <a:rPr b="1" lang="en" sz="1800">
                <a:solidFill>
                  <a:schemeClr val="dk1"/>
                </a:solidFill>
                <a:latin typeface="Arial"/>
                <a:ea typeface="Arial"/>
                <a:cs typeface="Arial"/>
                <a:sym typeface="Arial"/>
              </a:rPr>
              <a:t> </a:t>
            </a:r>
            <a:endParaRPr b="1" sz="1800">
              <a:solidFill>
                <a:schemeClr val="dk1"/>
              </a:solidFill>
              <a:latin typeface="Arial"/>
              <a:ea typeface="Arial"/>
              <a:cs typeface="Arial"/>
              <a:sym typeface="Arial"/>
            </a:endParaRPr>
          </a:p>
          <a:p>
            <a:pPr indent="0" lvl="0" marL="0" rtl="0" algn="l">
              <a:spcBef>
                <a:spcPts val="0"/>
              </a:spcBef>
              <a:spcAft>
                <a:spcPts val="0"/>
              </a:spcAft>
              <a:buNone/>
            </a:pPr>
            <a:r>
              <a:rPr b="1" lang="en" sz="1800">
                <a:latin typeface="Arial"/>
                <a:ea typeface="Arial"/>
                <a:cs typeface="Arial"/>
                <a:sym typeface="Arial"/>
              </a:rPr>
              <a:t>Bradykinesia (Slowness of Movements)</a:t>
            </a:r>
            <a:endParaRPr b="1" sz="1800">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Tremor </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Rigidity </a:t>
            </a:r>
            <a:endParaRPr sz="1800">
              <a:latin typeface="Arial"/>
              <a:ea typeface="Arial"/>
              <a:cs typeface="Arial"/>
              <a:sym typeface="Arial"/>
            </a:endParaRPr>
          </a:p>
          <a:p>
            <a:pPr indent="0" lvl="0" marL="0" rtl="0" algn="l">
              <a:spcBef>
                <a:spcPts val="0"/>
              </a:spcBef>
              <a:spcAft>
                <a:spcPts val="0"/>
              </a:spcAft>
              <a:buNone/>
            </a:pPr>
            <a:r>
              <a:rPr lang="en" sz="1800">
                <a:solidFill>
                  <a:schemeClr val="dk1"/>
                </a:solidFill>
                <a:latin typeface="Arial"/>
                <a:ea typeface="Arial"/>
                <a:cs typeface="Arial"/>
                <a:sym typeface="Arial"/>
              </a:rPr>
              <a:t>Postural Instability</a:t>
            </a:r>
            <a:endParaRPr sz="1800">
              <a:solidFill>
                <a:schemeClr val="dk1"/>
              </a:solidFill>
              <a:latin typeface="Arial"/>
              <a:ea typeface="Arial"/>
              <a:cs typeface="Arial"/>
              <a:sym typeface="Arial"/>
            </a:endParaRPr>
          </a:p>
          <a:p>
            <a:pPr indent="0" lvl="0" marL="0" rtl="0" algn="l">
              <a:spcBef>
                <a:spcPts val="0"/>
              </a:spcBef>
              <a:spcAft>
                <a:spcPts val="0"/>
              </a:spcAft>
              <a:buNone/>
            </a:pPr>
            <a:r>
              <a:t/>
            </a:r>
            <a:endParaRPr sz="1800">
              <a:solidFill>
                <a:schemeClr val="dk1"/>
              </a:solidFill>
              <a:latin typeface="Arial"/>
              <a:ea typeface="Arial"/>
              <a:cs typeface="Arial"/>
              <a:sym typeface="Arial"/>
            </a:endParaRPr>
          </a:p>
          <a:p>
            <a:pPr indent="0" lvl="0" marL="0" rtl="0" algn="l">
              <a:spcBef>
                <a:spcPts val="400"/>
              </a:spcBef>
              <a:spcAft>
                <a:spcPts val="0"/>
              </a:spcAft>
              <a:buNone/>
            </a:pPr>
            <a:r>
              <a:rPr b="1" lang="en" sz="1800" u="sng">
                <a:latin typeface="Arial"/>
                <a:ea typeface="Arial"/>
                <a:cs typeface="Arial"/>
                <a:sym typeface="Arial"/>
              </a:rPr>
              <a:t>But also non-motor symptoms:</a:t>
            </a:r>
            <a:r>
              <a:rPr b="1" lang="en" sz="1800">
                <a:solidFill>
                  <a:schemeClr val="dk1"/>
                </a:solidFill>
                <a:latin typeface="Arial"/>
                <a:ea typeface="Arial"/>
                <a:cs typeface="Arial"/>
                <a:sym typeface="Arial"/>
              </a:rPr>
              <a:t> </a:t>
            </a:r>
            <a:endParaRPr b="1" sz="1800">
              <a:solidFill>
                <a:schemeClr val="dk1"/>
              </a:solidFill>
              <a:latin typeface="Arial"/>
              <a:ea typeface="Arial"/>
              <a:cs typeface="Arial"/>
              <a:sym typeface="Arial"/>
            </a:endParaRPr>
          </a:p>
          <a:p>
            <a:pPr indent="0" lvl="0" marL="0" rtl="0" algn="l">
              <a:spcBef>
                <a:spcPts val="400"/>
              </a:spcBef>
              <a:spcAft>
                <a:spcPts val="0"/>
              </a:spcAft>
              <a:buNone/>
            </a:pPr>
            <a:r>
              <a:rPr b="1" lang="en" sz="1800">
                <a:solidFill>
                  <a:schemeClr val="dk1"/>
                </a:solidFill>
                <a:latin typeface="Arial"/>
                <a:ea typeface="Arial"/>
                <a:cs typeface="Arial"/>
                <a:sym typeface="Arial"/>
              </a:rPr>
              <a:t>Depression, </a:t>
            </a:r>
            <a:endParaRPr b="1" sz="1800">
              <a:solidFill>
                <a:schemeClr val="dk1"/>
              </a:solidFill>
              <a:latin typeface="Arial"/>
              <a:ea typeface="Arial"/>
              <a:cs typeface="Arial"/>
              <a:sym typeface="Arial"/>
            </a:endParaRPr>
          </a:p>
          <a:p>
            <a:pPr indent="0" lvl="0" marL="0" rtl="0" algn="l">
              <a:spcBef>
                <a:spcPts val="0"/>
              </a:spcBef>
              <a:spcAft>
                <a:spcPts val="0"/>
              </a:spcAft>
              <a:buNone/>
            </a:pPr>
            <a:r>
              <a:rPr b="1" lang="en" sz="1800">
                <a:solidFill>
                  <a:schemeClr val="dk1"/>
                </a:solidFill>
                <a:latin typeface="Arial"/>
                <a:ea typeface="Arial"/>
                <a:cs typeface="Arial"/>
                <a:sym typeface="Arial"/>
              </a:rPr>
              <a:t>difficulty swallowing/speaking, </a:t>
            </a:r>
            <a:endParaRPr b="1" sz="1800">
              <a:solidFill>
                <a:schemeClr val="dk1"/>
              </a:solidFill>
              <a:latin typeface="Arial"/>
              <a:ea typeface="Arial"/>
              <a:cs typeface="Arial"/>
              <a:sym typeface="Arial"/>
            </a:endParaRPr>
          </a:p>
          <a:p>
            <a:pPr indent="0" lvl="0" marL="0" rtl="0" algn="l">
              <a:spcBef>
                <a:spcPts val="0"/>
              </a:spcBef>
              <a:spcAft>
                <a:spcPts val="0"/>
              </a:spcAft>
              <a:buNone/>
            </a:pPr>
            <a:r>
              <a:rPr b="1" lang="en" sz="1800">
                <a:solidFill>
                  <a:schemeClr val="dk1"/>
                </a:solidFill>
                <a:latin typeface="Arial"/>
                <a:ea typeface="Arial"/>
                <a:cs typeface="Arial"/>
                <a:sym typeface="Arial"/>
              </a:rPr>
              <a:t>urinary disorders...</a:t>
            </a:r>
            <a:endParaRPr b="1" sz="1800">
              <a:solidFill>
                <a:schemeClr val="dk1"/>
              </a:solidFill>
              <a:latin typeface="Arial"/>
              <a:ea typeface="Arial"/>
              <a:cs typeface="Arial"/>
              <a:sym typeface="Arial"/>
            </a:endParaRPr>
          </a:p>
          <a:p>
            <a:pPr indent="0" lvl="0" marL="0" rtl="0" algn="l">
              <a:spcBef>
                <a:spcPts val="0"/>
              </a:spcBef>
              <a:spcAft>
                <a:spcPts val="400"/>
              </a:spcAft>
              <a:buNone/>
            </a:pPr>
            <a:r>
              <a:t/>
            </a:r>
            <a:endParaRPr sz="1800">
              <a:solidFill>
                <a:schemeClr val="dk1"/>
              </a:solidFill>
              <a:latin typeface="Arial"/>
              <a:ea typeface="Arial"/>
              <a:cs typeface="Arial"/>
              <a:sym typeface="Arial"/>
            </a:endParaRPr>
          </a:p>
        </p:txBody>
      </p:sp>
      <p:pic>
        <p:nvPicPr>
          <p:cNvPr id="86" name="Google Shape;86;p15"/>
          <p:cNvPicPr preferRelativeResize="0"/>
          <p:nvPr/>
        </p:nvPicPr>
        <p:blipFill rotWithShape="1">
          <a:blip r:embed="rId3">
            <a:alphaModFix/>
          </a:blip>
          <a:srcRect b="2903" l="0" r="0" t="0"/>
          <a:stretch/>
        </p:blipFill>
        <p:spPr>
          <a:xfrm>
            <a:off x="5009450" y="0"/>
            <a:ext cx="4134551"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162950" y="66975"/>
            <a:ext cx="4045200" cy="103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Parkinson Disease - Global reality...</a:t>
            </a:r>
            <a:endParaRPr sz="3000"/>
          </a:p>
        </p:txBody>
      </p:sp>
      <p:sp>
        <p:nvSpPr>
          <p:cNvPr id="92" name="Google Shape;92;p16"/>
          <p:cNvSpPr txBox="1"/>
          <p:nvPr>
            <p:ph idx="1" type="subTitle"/>
          </p:nvPr>
        </p:nvSpPr>
        <p:spPr>
          <a:xfrm>
            <a:off x="107750" y="1183700"/>
            <a:ext cx="4396800" cy="19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6.2 Million</a:t>
            </a:r>
            <a:r>
              <a:rPr b="1" lang="en" sz="1800"/>
              <a:t> </a:t>
            </a:r>
            <a:r>
              <a:rPr lang="en" sz="1800">
                <a:solidFill>
                  <a:schemeClr val="dk1"/>
                </a:solidFill>
              </a:rPr>
              <a:t>people affected worldwide in 2015 , with </a:t>
            </a:r>
            <a:r>
              <a:rPr b="1" lang="en" sz="3000"/>
              <a:t>117,5k</a:t>
            </a:r>
            <a:r>
              <a:rPr lang="en" sz="1800">
                <a:solidFill>
                  <a:schemeClr val="dk1"/>
                </a:solidFill>
              </a:rPr>
              <a:t>  deaths.</a:t>
            </a:r>
            <a:endParaRPr sz="1800">
              <a:solidFill>
                <a:schemeClr val="dk1"/>
              </a:solidFill>
            </a:endParaRPr>
          </a:p>
          <a:p>
            <a:pPr indent="0" lvl="0" marL="0" rtl="0" algn="l">
              <a:spcBef>
                <a:spcPts val="1600"/>
              </a:spcBef>
              <a:spcAft>
                <a:spcPts val="0"/>
              </a:spcAft>
              <a:buNone/>
            </a:pPr>
            <a:r>
              <a:rPr b="1" lang="en" sz="3000"/>
              <a:t>1%</a:t>
            </a:r>
            <a:r>
              <a:rPr lang="en" sz="1800">
                <a:solidFill>
                  <a:schemeClr val="dk1"/>
                </a:solidFill>
              </a:rPr>
              <a:t> of the  worldwide population over 60 is affected.</a:t>
            </a:r>
            <a:endParaRPr sz="1800">
              <a:solidFill>
                <a:schemeClr val="dk1"/>
              </a:solidFill>
            </a:endParaRPr>
          </a:p>
          <a:p>
            <a:pPr indent="0" lvl="0" marL="0" rtl="0" algn="l">
              <a:spcBef>
                <a:spcPts val="1600"/>
              </a:spcBef>
              <a:spcAft>
                <a:spcPts val="1600"/>
              </a:spcAft>
              <a:buNone/>
            </a:pPr>
            <a:r>
              <a:rPr b="1" lang="en" sz="3000"/>
              <a:t>2nd </a:t>
            </a:r>
            <a:r>
              <a:rPr lang="en" sz="1800">
                <a:solidFill>
                  <a:schemeClr val="dk1"/>
                </a:solidFill>
              </a:rPr>
              <a:t>most common age-related neurodegenerative disorder after Alzheimer's. </a:t>
            </a:r>
            <a:endParaRPr sz="1800">
              <a:solidFill>
                <a:schemeClr val="dk1"/>
              </a:solidFill>
            </a:endParaRPr>
          </a:p>
        </p:txBody>
      </p:sp>
      <p:pic>
        <p:nvPicPr>
          <p:cNvPr id="93" name="Google Shape;93;p16"/>
          <p:cNvPicPr preferRelativeResize="0"/>
          <p:nvPr/>
        </p:nvPicPr>
        <p:blipFill rotWithShape="1">
          <a:blip r:embed="rId3">
            <a:alphaModFix/>
          </a:blip>
          <a:srcRect b="2903" l="0" r="0" t="0"/>
          <a:stretch/>
        </p:blipFill>
        <p:spPr>
          <a:xfrm>
            <a:off x="5009450" y="0"/>
            <a:ext cx="4134551" cy="5143499"/>
          </a:xfrm>
          <a:prstGeom prst="rect">
            <a:avLst/>
          </a:prstGeom>
          <a:noFill/>
          <a:ln>
            <a:noFill/>
          </a:ln>
        </p:spPr>
      </p:pic>
      <p:sp>
        <p:nvSpPr>
          <p:cNvPr id="94" name="Google Shape;94;p16"/>
          <p:cNvSpPr txBox="1"/>
          <p:nvPr/>
        </p:nvSpPr>
        <p:spPr>
          <a:xfrm>
            <a:off x="107750" y="4733650"/>
            <a:ext cx="43968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source: Global Burden of Disease Study 2015, parkinsondisease.net</a:t>
            </a:r>
            <a:endParaRPr b="1"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283100" y="1124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lang="en" sz="3000"/>
              <a:t>MODELLING PARKINSON PROGRESSION</a:t>
            </a:r>
            <a:endParaRPr sz="3000"/>
          </a:p>
        </p:txBody>
      </p:sp>
      <p:sp>
        <p:nvSpPr>
          <p:cNvPr id="100" name="Google Shape;100;p1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theguardian.com</a:t>
            </a:r>
            <a:endParaRPr sz="1200">
              <a:solidFill>
                <a:schemeClr val="accent5"/>
              </a:solidFill>
              <a:latin typeface="Lato"/>
              <a:ea typeface="Lato"/>
              <a:cs typeface="Lato"/>
              <a:sym typeface="Lato"/>
            </a:endParaRPr>
          </a:p>
        </p:txBody>
      </p:sp>
      <p:sp>
        <p:nvSpPr>
          <p:cNvPr id="101" name="Google Shape;101;p17"/>
          <p:cNvSpPr txBox="1"/>
          <p:nvPr/>
        </p:nvSpPr>
        <p:spPr>
          <a:xfrm>
            <a:off x="0" y="824550"/>
            <a:ext cx="4860300" cy="353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Hoehn &amp; Yahr Scale (NHY)</a:t>
            </a:r>
            <a:endParaRPr b="1" sz="1600" u="sng"/>
          </a:p>
          <a:p>
            <a:pPr indent="0" lvl="0" marL="0" rtl="0" algn="l">
              <a:spcBef>
                <a:spcPts val="0"/>
              </a:spcBef>
              <a:spcAft>
                <a:spcPts val="0"/>
              </a:spcAft>
              <a:buNone/>
            </a:pPr>
            <a:r>
              <a:t/>
            </a:r>
            <a:endParaRPr b="1" sz="1600" u="sng"/>
          </a:p>
          <a:p>
            <a:pPr indent="0" lvl="0" marL="0" rtl="0" algn="l">
              <a:spcBef>
                <a:spcPts val="0"/>
              </a:spcBef>
              <a:spcAft>
                <a:spcPts val="0"/>
              </a:spcAft>
              <a:buNone/>
            </a:pPr>
            <a:r>
              <a:rPr b="1" lang="en" u="sng">
                <a:solidFill>
                  <a:schemeClr val="accent3"/>
                </a:solidFill>
              </a:rPr>
              <a:t>STAGE 0:</a:t>
            </a:r>
            <a:r>
              <a:rPr b="1" lang="en">
                <a:solidFill>
                  <a:schemeClr val="accent3"/>
                </a:solidFill>
              </a:rPr>
              <a:t> NO SIGN OF DISEASE</a:t>
            </a:r>
            <a:endParaRPr b="1">
              <a:solidFill>
                <a:schemeClr val="accent3"/>
              </a:solidFill>
            </a:endParaRPr>
          </a:p>
          <a:p>
            <a:pPr indent="0" lvl="0" marL="0" rtl="0" algn="l">
              <a:spcBef>
                <a:spcPts val="0"/>
              </a:spcBef>
              <a:spcAft>
                <a:spcPts val="0"/>
              </a:spcAft>
              <a:buNone/>
            </a:pPr>
            <a:r>
              <a:t/>
            </a:r>
            <a:endParaRPr b="1">
              <a:solidFill>
                <a:schemeClr val="accent3"/>
              </a:solidFill>
            </a:endParaRPr>
          </a:p>
          <a:p>
            <a:pPr indent="0" lvl="0" marL="0" rtl="0" algn="l">
              <a:spcBef>
                <a:spcPts val="0"/>
              </a:spcBef>
              <a:spcAft>
                <a:spcPts val="0"/>
              </a:spcAft>
              <a:buNone/>
            </a:pPr>
            <a:r>
              <a:rPr b="1" lang="en" u="sng">
                <a:solidFill>
                  <a:schemeClr val="accent6"/>
                </a:solidFill>
              </a:rPr>
              <a:t>STAGE 1:</a:t>
            </a:r>
            <a:r>
              <a:rPr b="1" lang="en">
                <a:solidFill>
                  <a:schemeClr val="accent6"/>
                </a:solidFill>
              </a:rPr>
              <a:t> UNILATERAL DISEASE</a:t>
            </a:r>
            <a:endParaRPr b="1">
              <a:solidFill>
                <a:schemeClr val="accent6"/>
              </a:solidFill>
            </a:endParaRPr>
          </a:p>
          <a:p>
            <a:pPr indent="0" lvl="0" marL="0" rtl="0" algn="l">
              <a:spcBef>
                <a:spcPts val="0"/>
              </a:spcBef>
              <a:spcAft>
                <a:spcPts val="0"/>
              </a:spcAft>
              <a:buNone/>
            </a:pPr>
            <a:r>
              <a:t/>
            </a:r>
            <a:endParaRPr b="1">
              <a:solidFill>
                <a:schemeClr val="accent6"/>
              </a:solidFill>
            </a:endParaRPr>
          </a:p>
          <a:p>
            <a:pPr indent="0" lvl="0" marL="0" rtl="0" algn="l">
              <a:spcBef>
                <a:spcPts val="0"/>
              </a:spcBef>
              <a:spcAft>
                <a:spcPts val="0"/>
              </a:spcAft>
              <a:buNone/>
            </a:pPr>
            <a:r>
              <a:rPr b="1" lang="en" u="sng">
                <a:solidFill>
                  <a:schemeClr val="accent5"/>
                </a:solidFill>
              </a:rPr>
              <a:t>STAGE 2:</a:t>
            </a:r>
            <a:r>
              <a:rPr b="1" lang="en">
                <a:solidFill>
                  <a:schemeClr val="accent5"/>
                </a:solidFill>
              </a:rPr>
              <a:t> BILATERAL DISEASE, WITHOUT BALANCE </a:t>
            </a:r>
            <a:r>
              <a:rPr b="1" lang="en">
                <a:solidFill>
                  <a:schemeClr val="accent5"/>
                </a:solidFill>
              </a:rPr>
              <a:t>IMPAIRMENT</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rPr b="1" lang="en" u="sng">
                <a:solidFill>
                  <a:srgbClr val="F1C232"/>
                </a:solidFill>
              </a:rPr>
              <a:t>STAGE 3:</a:t>
            </a:r>
            <a:r>
              <a:rPr b="1" lang="en">
                <a:solidFill>
                  <a:srgbClr val="F1C232"/>
                </a:solidFill>
              </a:rPr>
              <a:t> MILD TO MODERATE BILATERAL DISEASE, SOME POSTURAL INSTABILITY. </a:t>
            </a:r>
            <a:endParaRPr b="1">
              <a:solidFill>
                <a:srgbClr val="F1C232"/>
              </a:solidFill>
            </a:endParaRPr>
          </a:p>
          <a:p>
            <a:pPr indent="0" lvl="0" marL="0" rtl="0" algn="l">
              <a:spcBef>
                <a:spcPts val="0"/>
              </a:spcBef>
              <a:spcAft>
                <a:spcPts val="0"/>
              </a:spcAft>
              <a:buNone/>
            </a:pPr>
            <a:r>
              <a:t/>
            </a:r>
            <a:endParaRPr b="1">
              <a:solidFill>
                <a:srgbClr val="F1C232"/>
              </a:solidFill>
            </a:endParaRPr>
          </a:p>
          <a:p>
            <a:pPr indent="0" lvl="0" marL="0" rtl="0" algn="l">
              <a:spcBef>
                <a:spcPts val="0"/>
              </a:spcBef>
              <a:spcAft>
                <a:spcPts val="0"/>
              </a:spcAft>
              <a:buNone/>
            </a:pPr>
            <a:r>
              <a:rPr b="1" lang="en" u="sng">
                <a:solidFill>
                  <a:srgbClr val="E06666"/>
                </a:solidFill>
              </a:rPr>
              <a:t>STAGE 4:</a:t>
            </a:r>
            <a:r>
              <a:rPr b="1" lang="en">
                <a:solidFill>
                  <a:srgbClr val="E06666"/>
                </a:solidFill>
              </a:rPr>
              <a:t> SEVERE DISABILITY, STILL ABLE TO WALK AND STAND UNASSISTED.</a:t>
            </a:r>
            <a:endParaRPr b="1">
              <a:solidFill>
                <a:srgbClr val="E06666"/>
              </a:solidFill>
            </a:endParaRPr>
          </a:p>
          <a:p>
            <a:pPr indent="0" lvl="0" marL="0" rtl="0" algn="l">
              <a:spcBef>
                <a:spcPts val="0"/>
              </a:spcBef>
              <a:spcAft>
                <a:spcPts val="0"/>
              </a:spcAft>
              <a:buNone/>
            </a:pPr>
            <a:r>
              <a:t/>
            </a:r>
            <a:endParaRPr b="1">
              <a:solidFill>
                <a:srgbClr val="E06666"/>
              </a:solidFill>
            </a:endParaRPr>
          </a:p>
          <a:p>
            <a:pPr indent="0" lvl="0" marL="0" rtl="0" algn="l">
              <a:spcBef>
                <a:spcPts val="0"/>
              </a:spcBef>
              <a:spcAft>
                <a:spcPts val="0"/>
              </a:spcAft>
              <a:buNone/>
            </a:pPr>
            <a:r>
              <a:rPr b="1" lang="en" u="sng">
                <a:solidFill>
                  <a:srgbClr val="FF0000"/>
                </a:solidFill>
              </a:rPr>
              <a:t>STAGE 5:</a:t>
            </a:r>
            <a:r>
              <a:rPr b="1" lang="en">
                <a:solidFill>
                  <a:srgbClr val="FF0000"/>
                </a:solidFill>
              </a:rPr>
              <a:t> WHEELCHAIR BOUND OR BEDRIDDEN</a:t>
            </a:r>
            <a:endParaRPr b="1">
              <a:solidFill>
                <a:srgbClr val="FF0000"/>
              </a:solidFill>
            </a:endParaRPr>
          </a:p>
        </p:txBody>
      </p:sp>
      <p:grpSp>
        <p:nvGrpSpPr>
          <p:cNvPr id="102" name="Google Shape;102;p17"/>
          <p:cNvGrpSpPr/>
          <p:nvPr/>
        </p:nvGrpSpPr>
        <p:grpSpPr>
          <a:xfrm>
            <a:off x="4969925" y="676988"/>
            <a:ext cx="4014450" cy="3641063"/>
            <a:chOff x="4969925" y="676988"/>
            <a:chExt cx="4014450" cy="3641063"/>
          </a:xfrm>
        </p:grpSpPr>
        <p:grpSp>
          <p:nvGrpSpPr>
            <p:cNvPr id="103" name="Google Shape;103;p17"/>
            <p:cNvGrpSpPr/>
            <p:nvPr/>
          </p:nvGrpSpPr>
          <p:grpSpPr>
            <a:xfrm>
              <a:off x="4969925" y="1124975"/>
              <a:ext cx="4014450" cy="3193075"/>
              <a:chOff x="4969925" y="1048775"/>
              <a:chExt cx="4014450" cy="3193075"/>
            </a:xfrm>
          </p:grpSpPr>
          <p:sp>
            <p:nvSpPr>
              <p:cNvPr id="104" name="Google Shape;104;p17"/>
              <p:cNvSpPr txBox="1"/>
              <p:nvPr/>
            </p:nvSpPr>
            <p:spPr>
              <a:xfrm>
                <a:off x="6944700" y="1092663"/>
                <a:ext cx="12702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00"/>
                    </a:solidFill>
                  </a:rPr>
                  <a:t>Next Visit</a:t>
                </a:r>
                <a:r>
                  <a:rPr lang="en">
                    <a:solidFill>
                      <a:srgbClr val="00FF00"/>
                    </a:solidFill>
                  </a:rPr>
                  <a:t> </a:t>
                </a:r>
                <a:endParaRPr>
                  <a:solidFill>
                    <a:srgbClr val="00FF00"/>
                  </a:solidFill>
                </a:endParaRPr>
              </a:p>
            </p:txBody>
          </p:sp>
          <p:grpSp>
            <p:nvGrpSpPr>
              <p:cNvPr id="105" name="Google Shape;105;p17"/>
              <p:cNvGrpSpPr/>
              <p:nvPr/>
            </p:nvGrpSpPr>
            <p:grpSpPr>
              <a:xfrm>
                <a:off x="4969925" y="1048775"/>
                <a:ext cx="4014450" cy="3193075"/>
                <a:chOff x="4969925" y="972575"/>
                <a:chExt cx="4014450" cy="3193075"/>
              </a:xfrm>
            </p:grpSpPr>
            <p:pic>
              <p:nvPicPr>
                <p:cNvPr id="106" name="Google Shape;106;p17"/>
                <p:cNvPicPr preferRelativeResize="0"/>
                <p:nvPr/>
              </p:nvPicPr>
              <p:blipFill>
                <a:blip r:embed="rId3">
                  <a:alphaModFix/>
                </a:blip>
                <a:stretch>
                  <a:fillRect/>
                </a:stretch>
              </p:blipFill>
              <p:spPr>
                <a:xfrm>
                  <a:off x="4969925" y="1287763"/>
                  <a:ext cx="4014450" cy="2376850"/>
                </a:xfrm>
                <a:prstGeom prst="rect">
                  <a:avLst/>
                </a:prstGeom>
                <a:noFill/>
                <a:ln>
                  <a:noFill/>
                </a:ln>
              </p:spPr>
            </p:pic>
            <p:sp>
              <p:nvSpPr>
                <p:cNvPr id="107" name="Google Shape;107;p17"/>
                <p:cNvSpPr/>
                <p:nvPr/>
              </p:nvSpPr>
              <p:spPr>
                <a:xfrm>
                  <a:off x="6011325" y="1016475"/>
                  <a:ext cx="828300" cy="28674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6892175" y="1016475"/>
                  <a:ext cx="1059900" cy="28674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6083600" y="972575"/>
                  <a:ext cx="6534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Last </a:t>
                  </a:r>
                  <a:endParaRPr b="1"/>
                </a:p>
                <a:p>
                  <a:pPr indent="0" lvl="0" marL="0" rtl="0" algn="l">
                    <a:spcBef>
                      <a:spcPts val="0"/>
                    </a:spcBef>
                    <a:spcAft>
                      <a:spcPts val="0"/>
                    </a:spcAft>
                    <a:buNone/>
                  </a:pPr>
                  <a:r>
                    <a:rPr b="1" lang="en"/>
                    <a:t>Visit</a:t>
                  </a:r>
                  <a:r>
                    <a:rPr lang="en"/>
                    <a:t> </a:t>
                  </a:r>
                  <a:endParaRPr/>
                </a:p>
              </p:txBody>
            </p:sp>
            <p:cxnSp>
              <p:nvCxnSpPr>
                <p:cNvPr id="110" name="Google Shape;110;p17"/>
                <p:cNvCxnSpPr/>
                <p:nvPr/>
              </p:nvCxnSpPr>
              <p:spPr>
                <a:xfrm>
                  <a:off x="5119900" y="4165650"/>
                  <a:ext cx="3660300" cy="0"/>
                </a:xfrm>
                <a:prstGeom prst="straightConnector1">
                  <a:avLst/>
                </a:prstGeom>
                <a:noFill/>
                <a:ln cap="flat" cmpd="sng" w="38100">
                  <a:solidFill>
                    <a:schemeClr val="dk2"/>
                  </a:solidFill>
                  <a:prstDash val="solid"/>
                  <a:round/>
                  <a:headEnd len="med" w="med" type="none"/>
                  <a:tailEnd len="med" w="med" type="triangle"/>
                </a:ln>
              </p:spPr>
            </p:cxnSp>
          </p:grpSp>
        </p:grpSp>
        <p:sp>
          <p:nvSpPr>
            <p:cNvPr id="111" name="Google Shape;111;p17"/>
            <p:cNvSpPr txBox="1"/>
            <p:nvPr/>
          </p:nvSpPr>
          <p:spPr>
            <a:xfrm>
              <a:off x="5633925" y="676988"/>
              <a:ext cx="27453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One step-ahead prediction</a:t>
              </a:r>
              <a:endParaRPr>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09550" y="651250"/>
            <a:ext cx="81249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t>
            </a:r>
            <a:endParaRPr/>
          </a:p>
        </p:txBody>
      </p:sp>
      <p:pic>
        <p:nvPicPr>
          <p:cNvPr id="117" name="Google Shape;117;p18"/>
          <p:cNvPicPr preferRelativeResize="0"/>
          <p:nvPr/>
        </p:nvPicPr>
        <p:blipFill>
          <a:blip r:embed="rId3">
            <a:alphaModFix/>
          </a:blip>
          <a:stretch>
            <a:fillRect/>
          </a:stretch>
        </p:blipFill>
        <p:spPr>
          <a:xfrm>
            <a:off x="1525050" y="2038825"/>
            <a:ext cx="5991225" cy="118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989000" y="147225"/>
            <a:ext cx="71550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PPMI, THE REFERENCE DATASET FOR PARKINSON RESEARCH</a:t>
            </a:r>
            <a:endParaRPr sz="3000"/>
          </a:p>
          <a:p>
            <a:pPr indent="0" lvl="0" marL="0" rtl="0" algn="l">
              <a:spcBef>
                <a:spcPts val="1600"/>
              </a:spcBef>
              <a:spcAft>
                <a:spcPts val="1000"/>
              </a:spcAft>
              <a:buNone/>
            </a:pPr>
            <a:r>
              <a:t/>
            </a:r>
            <a:endParaRPr/>
          </a:p>
        </p:txBody>
      </p:sp>
      <p:sp>
        <p:nvSpPr>
          <p:cNvPr id="123" name="Google Shape;123;p19"/>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a:t>
            </a:r>
            <a:r>
              <a:rPr lang="en" sz="1200">
                <a:solidFill>
                  <a:schemeClr val="lt1"/>
                </a:solidFill>
                <a:latin typeface="Lato"/>
                <a:ea typeface="Lato"/>
                <a:cs typeface="Lato"/>
                <a:sym typeface="Lato"/>
              </a:rPr>
              <a:t>http://www.ppmi-info.org/access-data-specimens/download-data/http://www.ppmi-info.o</a:t>
            </a:r>
            <a:r>
              <a:rPr lang="en" sz="1200" u="sng">
                <a:solidFill>
                  <a:schemeClr val="hlink"/>
                </a:solidFill>
                <a:latin typeface="Lato"/>
                <a:ea typeface="Lato"/>
                <a:cs typeface="Lato"/>
                <a:sym typeface="Lato"/>
                <a:hlinkClick r:id="rId3"/>
              </a:rPr>
              <a:t>http://www.ppmi-info.org/access-data-specimens/download-data/</a:t>
            </a:r>
            <a:r>
              <a:rPr lang="en" sz="1200">
                <a:solidFill>
                  <a:schemeClr val="lt1"/>
                </a:solidFill>
                <a:latin typeface="Lato"/>
                <a:ea typeface="Lato"/>
                <a:cs typeface="Lato"/>
                <a:sym typeface="Lato"/>
              </a:rPr>
              <a:t>rg/access-data-sphttp://www.ppmi-info.org/access-data-specimens/download-data/ecimens/download-data/</a:t>
            </a:r>
            <a:endParaRPr sz="1200">
              <a:solidFill>
                <a:schemeClr val="accent5"/>
              </a:solidFill>
              <a:latin typeface="Lato"/>
              <a:ea typeface="Lato"/>
              <a:cs typeface="Lato"/>
              <a:sym typeface="Lato"/>
            </a:endParaRPr>
          </a:p>
        </p:txBody>
      </p:sp>
      <p:sp>
        <p:nvSpPr>
          <p:cNvPr id="124" name="Google Shape;124;p19"/>
          <p:cNvSpPr txBox="1"/>
          <p:nvPr>
            <p:ph idx="1" type="body"/>
          </p:nvPr>
        </p:nvSpPr>
        <p:spPr>
          <a:xfrm>
            <a:off x="181500" y="1422725"/>
            <a:ext cx="88023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6"/>
                </a:solidFill>
              </a:rPr>
              <a:t>Clinical study with ~</a:t>
            </a:r>
            <a:r>
              <a:rPr b="1" lang="en">
                <a:solidFill>
                  <a:schemeClr val="accent6"/>
                </a:solidFill>
              </a:rPr>
              <a:t>2000 subjects enrolled across 3 continents</a:t>
            </a:r>
            <a:endParaRPr b="1">
              <a:solidFill>
                <a:schemeClr val="accent6"/>
              </a:solidFill>
            </a:endParaRPr>
          </a:p>
          <a:p>
            <a:pPr indent="0" lvl="0" marL="0" rtl="0" algn="l">
              <a:lnSpc>
                <a:spcPct val="100000"/>
              </a:lnSpc>
              <a:spcBef>
                <a:spcPts val="600"/>
              </a:spcBef>
              <a:spcAft>
                <a:spcPts val="0"/>
              </a:spcAft>
              <a:buNone/>
            </a:pPr>
            <a:r>
              <a:rPr lang="en"/>
              <a:t>	700 TYPICAL PD </a:t>
            </a:r>
            <a:endParaRPr/>
          </a:p>
          <a:p>
            <a:pPr indent="0" lvl="0" marL="0" rtl="0" algn="l">
              <a:lnSpc>
                <a:spcPct val="100000"/>
              </a:lnSpc>
              <a:spcBef>
                <a:spcPts val="600"/>
              </a:spcBef>
              <a:spcAft>
                <a:spcPts val="0"/>
              </a:spcAft>
              <a:buNone/>
            </a:pPr>
            <a:r>
              <a:rPr lang="en"/>
              <a:t>	70 SWEDD (PD symptoms with no evidence of dopamine loss)</a:t>
            </a:r>
            <a:endParaRPr/>
          </a:p>
          <a:p>
            <a:pPr indent="0" lvl="0" marL="0" rtl="0" algn="l">
              <a:lnSpc>
                <a:spcPct val="100000"/>
              </a:lnSpc>
              <a:spcBef>
                <a:spcPts val="600"/>
              </a:spcBef>
              <a:spcAft>
                <a:spcPts val="0"/>
              </a:spcAft>
              <a:buNone/>
            </a:pPr>
            <a:r>
              <a:rPr lang="en"/>
              <a:t>	100 PRODROMAL (Early Phase: patient doesn’t show  Motor symptoms yet)</a:t>
            </a:r>
            <a:endParaRPr/>
          </a:p>
          <a:p>
            <a:pPr indent="0" lvl="0" marL="0" rtl="0" algn="l">
              <a:lnSpc>
                <a:spcPct val="100000"/>
              </a:lnSpc>
              <a:spcBef>
                <a:spcPts val="600"/>
              </a:spcBef>
              <a:spcAft>
                <a:spcPts val="0"/>
              </a:spcAft>
              <a:buNone/>
            </a:pPr>
            <a:r>
              <a:rPr lang="en"/>
              <a:t>	500 HEALTHY CONTROL</a:t>
            </a:r>
            <a:endParaRPr>
              <a:solidFill>
                <a:schemeClr val="accent6"/>
              </a:solidFill>
            </a:endParaRPr>
          </a:p>
          <a:p>
            <a:pPr indent="0" lvl="0" marL="0" rtl="0" algn="l">
              <a:lnSpc>
                <a:spcPct val="100000"/>
              </a:lnSpc>
              <a:spcBef>
                <a:spcPts val="600"/>
              </a:spcBef>
              <a:spcAft>
                <a:spcPts val="0"/>
              </a:spcAft>
              <a:buNone/>
            </a:pPr>
            <a:r>
              <a:rPr b="1" lang="en">
                <a:solidFill>
                  <a:schemeClr val="accent6"/>
                </a:solidFill>
              </a:rPr>
              <a:t>Subjects followed for a min of 3 years &amp; max of 5 years (2005-Present)</a:t>
            </a:r>
            <a:endParaRPr b="1">
              <a:solidFill>
                <a:schemeClr val="accent6"/>
              </a:solidFill>
            </a:endParaRPr>
          </a:p>
          <a:p>
            <a:pPr indent="0" lvl="0" marL="0" rtl="0" algn="l">
              <a:lnSpc>
                <a:spcPct val="100000"/>
              </a:lnSpc>
              <a:spcBef>
                <a:spcPts val="600"/>
              </a:spcBef>
              <a:spcAft>
                <a:spcPts val="0"/>
              </a:spcAft>
              <a:buNone/>
            </a:pPr>
            <a:r>
              <a:t/>
            </a:r>
            <a:endParaRPr b="1">
              <a:solidFill>
                <a:schemeClr val="accent6"/>
              </a:solidFill>
            </a:endParaRPr>
          </a:p>
          <a:p>
            <a:pPr indent="0" lvl="0" marL="0" rtl="0" algn="l">
              <a:lnSpc>
                <a:spcPct val="100000"/>
              </a:lnSpc>
              <a:spcBef>
                <a:spcPts val="600"/>
              </a:spcBef>
              <a:spcAft>
                <a:spcPts val="600"/>
              </a:spcAft>
              <a:buNone/>
            </a:pPr>
            <a:r>
              <a:rPr b="1" lang="en">
                <a:solidFill>
                  <a:schemeClr val="accent6"/>
                </a:solidFill>
              </a:rPr>
              <a:t>Multi-modal data: Medical Records, Brain Imaging, Genetic data</a:t>
            </a:r>
            <a:endParaRPr b="1">
              <a:solidFill>
                <a:schemeClr val="accent6"/>
              </a:solidFill>
            </a:endParaRPr>
          </a:p>
        </p:txBody>
      </p:sp>
      <p:pic>
        <p:nvPicPr>
          <p:cNvPr id="125" name="Google Shape;125;p19"/>
          <p:cNvPicPr preferRelativeResize="0"/>
          <p:nvPr/>
        </p:nvPicPr>
        <p:blipFill>
          <a:blip r:embed="rId4">
            <a:alphaModFix/>
          </a:blip>
          <a:stretch>
            <a:fillRect/>
          </a:stretch>
        </p:blipFill>
        <p:spPr>
          <a:xfrm>
            <a:off x="-62500" y="0"/>
            <a:ext cx="2051500" cy="13413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963975" y="72575"/>
            <a:ext cx="64179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PPMI Medical Records </a:t>
            </a:r>
            <a:endParaRPr sz="3000"/>
          </a:p>
          <a:p>
            <a:pPr indent="0" lvl="0" marL="0" rtl="0" algn="l">
              <a:spcBef>
                <a:spcPts val="400"/>
              </a:spcBef>
              <a:spcAft>
                <a:spcPts val="0"/>
              </a:spcAft>
              <a:buNone/>
            </a:pPr>
            <a:r>
              <a:rPr lang="en" sz="3000"/>
              <a:t>Datasets</a:t>
            </a:r>
            <a:endParaRPr sz="3000"/>
          </a:p>
          <a:p>
            <a:pPr indent="0" lvl="0" marL="0" rtl="0" algn="l">
              <a:spcBef>
                <a:spcPts val="400"/>
              </a:spcBef>
              <a:spcAft>
                <a:spcPts val="1000"/>
              </a:spcAft>
              <a:buNone/>
            </a:pPr>
            <a:r>
              <a:t/>
            </a:r>
            <a:endParaRPr/>
          </a:p>
        </p:txBody>
      </p:sp>
      <p:grpSp>
        <p:nvGrpSpPr>
          <p:cNvPr id="131" name="Google Shape;131;p20"/>
          <p:cNvGrpSpPr/>
          <p:nvPr/>
        </p:nvGrpSpPr>
        <p:grpSpPr>
          <a:xfrm>
            <a:off x="4850624" y="5683770"/>
            <a:ext cx="2592522" cy="2282353"/>
            <a:chOff x="6803275" y="395363"/>
            <a:chExt cx="2212050" cy="2537076"/>
          </a:xfrm>
        </p:grpSpPr>
        <p:pic>
          <p:nvPicPr>
            <p:cNvPr id="132" name="Google Shape;132;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33" name="Google Shape;133;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34" name="Google Shape;134;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Don’t let data stand alone. Always relate it back to a story you’ve already told, in this case, Marco’s shop.</a:t>
              </a:r>
              <a:endParaRPr b="1">
                <a:solidFill>
                  <a:schemeClr val="dk1"/>
                </a:solidFill>
                <a:latin typeface="Raleway"/>
                <a:ea typeface="Raleway"/>
                <a:cs typeface="Raleway"/>
                <a:sym typeface="Raleway"/>
              </a:endParaRPr>
            </a:p>
          </p:txBody>
        </p:sp>
      </p:grpSp>
      <p:pic>
        <p:nvPicPr>
          <p:cNvPr id="135" name="Google Shape;135;p20"/>
          <p:cNvPicPr preferRelativeResize="0"/>
          <p:nvPr/>
        </p:nvPicPr>
        <p:blipFill>
          <a:blip r:embed="rId5">
            <a:alphaModFix/>
          </a:blip>
          <a:stretch>
            <a:fillRect/>
          </a:stretch>
        </p:blipFill>
        <p:spPr>
          <a:xfrm>
            <a:off x="0" y="0"/>
            <a:ext cx="1900475" cy="1242625"/>
          </a:xfrm>
          <a:prstGeom prst="rect">
            <a:avLst/>
          </a:prstGeom>
          <a:noFill/>
          <a:ln>
            <a:noFill/>
          </a:ln>
        </p:spPr>
      </p:pic>
      <p:sp>
        <p:nvSpPr>
          <p:cNvPr id="136" name="Google Shape;136;p20"/>
          <p:cNvSpPr txBox="1"/>
          <p:nvPr/>
        </p:nvSpPr>
        <p:spPr>
          <a:xfrm>
            <a:off x="406950" y="2025000"/>
            <a:ext cx="8247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Personal Information</a:t>
            </a:r>
            <a:r>
              <a:rPr lang="en" sz="1800">
                <a:solidFill>
                  <a:srgbClr val="FFFFFF"/>
                </a:solidFill>
              </a:rPr>
              <a:t>  -  </a:t>
            </a:r>
            <a:r>
              <a:rPr lang="en" sz="1800">
                <a:solidFill>
                  <a:schemeClr val="accent6"/>
                </a:solidFill>
              </a:rPr>
              <a:t>ex: </a:t>
            </a:r>
            <a:r>
              <a:rPr lang="en" sz="1800">
                <a:solidFill>
                  <a:schemeClr val="accent6"/>
                </a:solidFill>
              </a:rPr>
              <a:t>Gender, </a:t>
            </a:r>
            <a:r>
              <a:rPr lang="en" sz="1800">
                <a:solidFill>
                  <a:schemeClr val="accent6"/>
                </a:solidFill>
              </a:rPr>
              <a:t>Age</a:t>
            </a:r>
            <a:endParaRPr sz="1800">
              <a:solidFill>
                <a:schemeClr val="accent6"/>
              </a:solidFill>
            </a:endParaRPr>
          </a:p>
          <a:p>
            <a:pPr indent="0" lvl="0" marL="0" rtl="0" algn="l">
              <a:spcBef>
                <a:spcPts val="800"/>
              </a:spcBef>
              <a:spcAft>
                <a:spcPts val="0"/>
              </a:spcAft>
              <a:buNone/>
            </a:pPr>
            <a:r>
              <a:rPr b="1" lang="en" sz="1800">
                <a:solidFill>
                  <a:srgbClr val="FFFFFF"/>
                </a:solidFill>
              </a:rPr>
              <a:t>General Medical Records</a:t>
            </a:r>
            <a:r>
              <a:rPr lang="en" sz="1800">
                <a:solidFill>
                  <a:srgbClr val="FFFFFF"/>
                </a:solidFill>
              </a:rPr>
              <a:t> - </a:t>
            </a:r>
            <a:r>
              <a:rPr lang="en" sz="1800">
                <a:solidFill>
                  <a:schemeClr val="accent6"/>
                </a:solidFill>
              </a:rPr>
              <a:t>ex: Heart Rate Measurement</a:t>
            </a:r>
            <a:endParaRPr sz="1800">
              <a:solidFill>
                <a:schemeClr val="accent6"/>
              </a:solidFill>
            </a:endParaRPr>
          </a:p>
          <a:p>
            <a:pPr indent="0" lvl="0" marL="0" rtl="0" algn="l">
              <a:spcBef>
                <a:spcPts val="800"/>
              </a:spcBef>
              <a:spcAft>
                <a:spcPts val="0"/>
              </a:spcAft>
              <a:buNone/>
            </a:pPr>
            <a:r>
              <a:rPr b="1" lang="en" sz="1800">
                <a:solidFill>
                  <a:srgbClr val="FFFFFF"/>
                </a:solidFill>
              </a:rPr>
              <a:t>PD-Related Medical Records</a:t>
            </a:r>
            <a:r>
              <a:rPr lang="en" sz="1800">
                <a:solidFill>
                  <a:srgbClr val="FFFFFF"/>
                </a:solidFill>
              </a:rPr>
              <a:t> - </a:t>
            </a:r>
            <a:r>
              <a:rPr lang="en" sz="1800">
                <a:solidFill>
                  <a:schemeClr val="accent6"/>
                </a:solidFill>
              </a:rPr>
              <a:t>ex: Is the subject experiencing the typical bradykinesia?</a:t>
            </a:r>
            <a:endParaRPr sz="1800">
              <a:solidFill>
                <a:schemeClr val="accent6"/>
              </a:solidFill>
            </a:endParaRPr>
          </a:p>
          <a:p>
            <a:pPr indent="0" lvl="0" marL="0" rtl="0" algn="l">
              <a:spcBef>
                <a:spcPts val="800"/>
              </a:spcBef>
              <a:spcAft>
                <a:spcPts val="0"/>
              </a:spcAft>
              <a:buNone/>
            </a:pPr>
            <a:r>
              <a:rPr b="1" lang="en" sz="1800" u="sng">
                <a:solidFill>
                  <a:srgbClr val="FFFFFF"/>
                </a:solidFill>
              </a:rPr>
              <a:t>Motor Assessments</a:t>
            </a:r>
            <a:r>
              <a:rPr lang="en" sz="1800">
                <a:solidFill>
                  <a:srgbClr val="FFFFFF"/>
                </a:solidFill>
              </a:rPr>
              <a:t> - </a:t>
            </a:r>
            <a:r>
              <a:rPr lang="en" sz="1800">
                <a:solidFill>
                  <a:schemeClr val="accent6"/>
                </a:solidFill>
              </a:rPr>
              <a:t>ex: Level of rigidity experienced by the subject</a:t>
            </a:r>
            <a:endParaRPr sz="1800">
              <a:solidFill>
                <a:schemeClr val="accent6"/>
              </a:solidFill>
            </a:endParaRPr>
          </a:p>
          <a:p>
            <a:pPr indent="0" lvl="0" marL="0" rtl="0" algn="l">
              <a:spcBef>
                <a:spcPts val="800"/>
              </a:spcBef>
              <a:spcAft>
                <a:spcPts val="0"/>
              </a:spcAft>
              <a:buNone/>
            </a:pPr>
            <a:r>
              <a:rPr b="1" lang="en" sz="1800">
                <a:solidFill>
                  <a:srgbClr val="FFFFFF"/>
                </a:solidFill>
              </a:rPr>
              <a:t>Non-Motor Assessments</a:t>
            </a:r>
            <a:r>
              <a:rPr lang="en" sz="1800">
                <a:solidFill>
                  <a:srgbClr val="FFFFFF"/>
                </a:solidFill>
              </a:rPr>
              <a:t> - </a:t>
            </a:r>
            <a:r>
              <a:rPr lang="en" sz="1800">
                <a:solidFill>
                  <a:schemeClr val="accent6"/>
                </a:solidFill>
              </a:rPr>
              <a:t>ex: How depressed the patient is feeling?</a:t>
            </a:r>
            <a:endParaRPr sz="1800">
              <a:solidFill>
                <a:schemeClr val="accent6"/>
              </a:solidFill>
            </a:endParaRPr>
          </a:p>
          <a:p>
            <a:pPr indent="0" lvl="0" marL="0" rtl="0" algn="l">
              <a:spcBef>
                <a:spcPts val="800"/>
              </a:spcBef>
              <a:spcAft>
                <a:spcPts val="0"/>
              </a:spcAft>
              <a:buNone/>
            </a:pPr>
            <a:r>
              <a:rPr b="1" lang="en" sz="1800">
                <a:solidFill>
                  <a:srgbClr val="FFFFFF"/>
                </a:solidFill>
              </a:rPr>
              <a:t>Biospecimen Data - </a:t>
            </a:r>
            <a:r>
              <a:rPr lang="en" sz="1800">
                <a:solidFill>
                  <a:schemeClr val="accent6"/>
                </a:solidFill>
              </a:rPr>
              <a:t>ex: Genetic Test</a:t>
            </a:r>
            <a:endParaRPr sz="1800">
              <a:solidFill>
                <a:schemeClr val="accent6"/>
              </a:solidFill>
            </a:endParaRPr>
          </a:p>
          <a:p>
            <a:pPr indent="0" lvl="0" marL="0" rtl="0" algn="l">
              <a:spcBef>
                <a:spcPts val="800"/>
              </a:spcBef>
              <a:spcAft>
                <a:spcPts val="0"/>
              </a:spcAft>
              <a:buNone/>
            </a:pPr>
            <a:r>
              <a:rPr b="1" lang="en" sz="1800">
                <a:solidFill>
                  <a:srgbClr val="FFFFFF"/>
                </a:solidFill>
              </a:rPr>
              <a:t>Medication Data</a:t>
            </a:r>
            <a:r>
              <a:rPr lang="en" sz="1800">
                <a:solidFill>
                  <a:srgbClr val="FFFFFF"/>
                </a:solidFill>
              </a:rPr>
              <a:t> - </a:t>
            </a:r>
            <a:r>
              <a:rPr lang="en" sz="1800">
                <a:solidFill>
                  <a:schemeClr val="accent6"/>
                </a:solidFill>
              </a:rPr>
              <a:t>ex: Is the subject taking Levodopa (main PD treatment)?</a:t>
            </a:r>
            <a:endParaRPr sz="1800">
              <a:solidFill>
                <a:schemeClr val="accent6"/>
              </a:solidFill>
            </a:endParaRPr>
          </a:p>
          <a:p>
            <a:pPr indent="0" lvl="0" marL="0" rtl="0" algn="l">
              <a:spcBef>
                <a:spcPts val="800"/>
              </a:spcBef>
              <a:spcAft>
                <a:spcPts val="0"/>
              </a:spcAft>
              <a:buNone/>
            </a:pPr>
            <a:r>
              <a:t/>
            </a:r>
            <a:endParaRPr b="1" sz="1800"/>
          </a:p>
          <a:p>
            <a:pPr indent="0" lvl="0" marL="0" rtl="0" algn="l">
              <a:spcBef>
                <a:spcPts val="0"/>
              </a:spcBef>
              <a:spcAft>
                <a:spcPts val="0"/>
              </a:spcAft>
              <a:buNone/>
            </a:pPr>
            <a:r>
              <a:t/>
            </a:r>
            <a:endParaRPr b="1" sz="1800"/>
          </a:p>
        </p:txBody>
      </p:sp>
      <p:pic>
        <p:nvPicPr>
          <p:cNvPr id="137" name="Google Shape;137;p20"/>
          <p:cNvPicPr preferRelativeResize="0"/>
          <p:nvPr/>
        </p:nvPicPr>
        <p:blipFill>
          <a:blip r:embed="rId6">
            <a:alphaModFix/>
          </a:blip>
          <a:stretch>
            <a:fillRect/>
          </a:stretch>
        </p:blipFill>
        <p:spPr>
          <a:xfrm>
            <a:off x="6539744" y="615025"/>
            <a:ext cx="2368531" cy="1409975"/>
          </a:xfrm>
          <a:prstGeom prst="rect">
            <a:avLst/>
          </a:prstGeom>
          <a:noFill/>
          <a:ln>
            <a:noFill/>
          </a:ln>
        </p:spPr>
      </p:pic>
      <p:sp>
        <p:nvSpPr>
          <p:cNvPr id="138" name="Google Shape;138;p20"/>
          <p:cNvSpPr txBox="1"/>
          <p:nvPr/>
        </p:nvSpPr>
        <p:spPr>
          <a:xfrm>
            <a:off x="102625" y="1242625"/>
            <a:ext cx="6145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300"/>
              </a:spcAft>
              <a:buNone/>
            </a:pPr>
            <a:r>
              <a:rPr b="1" lang="en" sz="2400">
                <a:latin typeface="Lato"/>
                <a:ea typeface="Lato"/>
                <a:cs typeface="Lato"/>
                <a:sym typeface="Lato"/>
              </a:rPr>
              <a:t>~ 2800 observations stored in 109 csv files: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509550" y="635475"/>
            <a:ext cx="81249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Models &amp; Results</a:t>
            </a:r>
            <a:endParaRPr/>
          </a:p>
        </p:txBody>
      </p:sp>
      <p:pic>
        <p:nvPicPr>
          <p:cNvPr id="144" name="Google Shape;144;p21"/>
          <p:cNvPicPr preferRelativeResize="0"/>
          <p:nvPr/>
        </p:nvPicPr>
        <p:blipFill>
          <a:blip r:embed="rId3">
            <a:alphaModFix/>
          </a:blip>
          <a:stretch>
            <a:fillRect/>
          </a:stretch>
        </p:blipFill>
        <p:spPr>
          <a:xfrm>
            <a:off x="2960825" y="1936275"/>
            <a:ext cx="2914650" cy="157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