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8" r:id="rId2"/>
    <p:sldId id="259" r:id="rId3"/>
    <p:sldId id="265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321" r:id="rId12"/>
    <p:sldId id="274" r:id="rId13"/>
    <p:sldId id="307" r:id="rId14"/>
    <p:sldId id="266" r:id="rId15"/>
    <p:sldId id="280" r:id="rId16"/>
    <p:sldId id="278" r:id="rId17"/>
    <p:sldId id="284" r:id="rId18"/>
    <p:sldId id="282" r:id="rId19"/>
    <p:sldId id="283" r:id="rId20"/>
    <p:sldId id="290" r:id="rId21"/>
    <p:sldId id="281" r:id="rId22"/>
    <p:sldId id="289" r:id="rId23"/>
    <p:sldId id="306" r:id="rId24"/>
    <p:sldId id="267" r:id="rId25"/>
    <p:sldId id="276" r:id="rId26"/>
    <p:sldId id="308" r:id="rId27"/>
    <p:sldId id="309" r:id="rId28"/>
    <p:sldId id="312" r:id="rId29"/>
    <p:sldId id="310" r:id="rId30"/>
    <p:sldId id="313" r:id="rId31"/>
    <p:sldId id="314" r:id="rId32"/>
    <p:sldId id="315" r:id="rId33"/>
    <p:sldId id="316" r:id="rId34"/>
    <p:sldId id="317" r:id="rId35"/>
    <p:sldId id="319" r:id="rId36"/>
    <p:sldId id="320" r:id="rId37"/>
    <p:sldId id="268" r:id="rId38"/>
    <p:sldId id="264" r:id="rId39"/>
    <p:sldId id="27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>
      <p:cViewPr varScale="1">
        <p:scale>
          <a:sx n="108" d="100"/>
          <a:sy n="108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/>
            <a:t>DASAR TEORI</a:t>
          </a:r>
          <a:endParaRPr lang="id-ID" sz="2000" b="0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766AFD03-68B4-4BD0-B5C6-ED32235F54C6}" type="presOf" srcId="{BF5DC6EA-7090-4B1E-8EED-97C5FD2B5443}" destId="{F95EC9E4-524A-458D-8208-52E422227B64}" srcOrd="0" destOrd="0" presId="urn:microsoft.com/office/officeart/2008/layout/PictureStrips"/>
    <dgm:cxn modelId="{68EA1622-BC3A-4855-936D-E7A03FE517F5}" type="presOf" srcId="{EA159B18-897B-46FC-B5C0-BB255A6C6820}" destId="{DBD49E20-043F-450E-BFA3-EACE84224355}" srcOrd="0" destOrd="0" presId="urn:microsoft.com/office/officeart/2008/layout/PictureStrips"/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D5B9ADA4-E464-4B56-BE87-789DD7395C01}" type="presOf" srcId="{BCB77146-B9F1-4D5C-9742-14D9DC4F0559}" destId="{4DE80A29-0C60-4797-80F6-46E44573A6BE}" srcOrd="0" destOrd="0" presId="urn:microsoft.com/office/officeart/2008/layout/PictureStrips"/>
    <dgm:cxn modelId="{2C0A00A5-A682-40E4-B956-2FDF13477535}" type="presOf" srcId="{DCDDD525-F9D3-4C21-AA54-2877584B878E}" destId="{F5A10CFB-5CD7-458C-9956-A92282336E0C}" srcOrd="0" destOrd="0" presId="urn:microsoft.com/office/officeart/2008/layout/PictureStrips"/>
    <dgm:cxn modelId="{33145ED9-FF6F-4601-8CFD-5D37A5DD442B}" type="presOf" srcId="{91BF50D7-4FC2-4CD8-A086-A2D1DED197F7}" destId="{EF39506E-52F5-4FD8-BB84-34D177DBD0F7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4472BC13-F006-4D80-BE75-C744EA4F81E1}" type="presParOf" srcId="{F95EC9E4-524A-458D-8208-52E422227B64}" destId="{BA63F3F0-CDC8-4B76-ABDE-D04F0FC56320}" srcOrd="0" destOrd="0" presId="urn:microsoft.com/office/officeart/2008/layout/PictureStrips"/>
    <dgm:cxn modelId="{0B307FB1-890E-4114-8785-1EDE7917ECFA}" type="presParOf" srcId="{BA63F3F0-CDC8-4B76-ABDE-D04F0FC56320}" destId="{4DE80A29-0C60-4797-80F6-46E44573A6BE}" srcOrd="0" destOrd="0" presId="urn:microsoft.com/office/officeart/2008/layout/PictureStrips"/>
    <dgm:cxn modelId="{5F2EFC27-E011-498A-8883-7663016A7AFA}" type="presParOf" srcId="{BA63F3F0-CDC8-4B76-ABDE-D04F0FC56320}" destId="{18F25BEA-A92B-4C42-AD8A-D2630032CF32}" srcOrd="1" destOrd="0" presId="urn:microsoft.com/office/officeart/2008/layout/PictureStrips"/>
    <dgm:cxn modelId="{66B56DFB-1A9A-45AE-BE56-05F8F9CA0E4D}" type="presParOf" srcId="{F95EC9E4-524A-458D-8208-52E422227B64}" destId="{3DD69A53-B7C6-4A39-808A-39648395FEE9}" srcOrd="1" destOrd="0" presId="urn:microsoft.com/office/officeart/2008/layout/PictureStrips"/>
    <dgm:cxn modelId="{F4691DF2-1003-446E-9A2E-208C68D52A9A}" type="presParOf" srcId="{F95EC9E4-524A-458D-8208-52E422227B64}" destId="{6F582CA9-E85E-47C4-B555-4263AF1E5C12}" srcOrd="2" destOrd="0" presId="urn:microsoft.com/office/officeart/2008/layout/PictureStrips"/>
    <dgm:cxn modelId="{87C547B9-26FD-45A1-879D-8B3616723337}" type="presParOf" srcId="{6F582CA9-E85E-47C4-B555-4263AF1E5C12}" destId="{F5A10CFB-5CD7-458C-9956-A92282336E0C}" srcOrd="0" destOrd="0" presId="urn:microsoft.com/office/officeart/2008/layout/PictureStrips"/>
    <dgm:cxn modelId="{BACCA12E-1C09-478E-9083-73FC862982D5}" type="presParOf" srcId="{6F582CA9-E85E-47C4-B555-4263AF1E5C12}" destId="{C9DD1212-68F9-48AF-99F3-E79F2AC30510}" srcOrd="1" destOrd="0" presId="urn:microsoft.com/office/officeart/2008/layout/PictureStrips"/>
    <dgm:cxn modelId="{6127C956-EFF4-4657-98C4-BC46AB4F0B03}" type="presParOf" srcId="{F95EC9E4-524A-458D-8208-52E422227B64}" destId="{5138952D-32E0-4E71-B32D-F599E68F5B19}" srcOrd="3" destOrd="0" presId="urn:microsoft.com/office/officeart/2008/layout/PictureStrips"/>
    <dgm:cxn modelId="{C8CFEB24-1E8C-4CB6-97EE-A9A886FB0AF6}" type="presParOf" srcId="{F95EC9E4-524A-458D-8208-52E422227B64}" destId="{7FC27AB7-DFC8-4959-9EE3-7FE4DABD2DBD}" srcOrd="4" destOrd="0" presId="urn:microsoft.com/office/officeart/2008/layout/PictureStrips"/>
    <dgm:cxn modelId="{3D381052-9214-4C67-B849-2F59F4185E71}" type="presParOf" srcId="{7FC27AB7-DFC8-4959-9EE3-7FE4DABD2DBD}" destId="{DBD49E20-043F-450E-BFA3-EACE84224355}" srcOrd="0" destOrd="0" presId="urn:microsoft.com/office/officeart/2008/layout/PictureStrips"/>
    <dgm:cxn modelId="{E63C5890-A43C-47B2-93E9-B07776C769B2}" type="presParOf" srcId="{7FC27AB7-DFC8-4959-9EE3-7FE4DABD2DBD}" destId="{8619C95E-BB4A-468C-ADFF-FA9CB388074A}" srcOrd="1" destOrd="0" presId="urn:microsoft.com/office/officeart/2008/layout/PictureStrips"/>
    <dgm:cxn modelId="{38A8A60D-384E-4925-882D-5BB7D0F08050}" type="presParOf" srcId="{F95EC9E4-524A-458D-8208-52E422227B64}" destId="{E7BDC015-63CD-48F1-A224-43F8F5D08E55}" srcOrd="5" destOrd="0" presId="urn:microsoft.com/office/officeart/2008/layout/PictureStrips"/>
    <dgm:cxn modelId="{E6C55889-57D4-46C9-A6B9-835CC72816CA}" type="presParOf" srcId="{F95EC9E4-524A-458D-8208-52E422227B64}" destId="{FB04B488-46DF-4A19-A3DB-00A7144C30E7}" srcOrd="6" destOrd="0" presId="urn:microsoft.com/office/officeart/2008/layout/PictureStrips"/>
    <dgm:cxn modelId="{5BF4D6FD-9704-4586-BFE6-4D00AB48C67B}" type="presParOf" srcId="{FB04B488-46DF-4A19-A3DB-00A7144C30E7}" destId="{EF39506E-52F5-4FD8-BB84-34D177DBD0F7}" srcOrd="0" destOrd="0" presId="urn:microsoft.com/office/officeart/2008/layout/PictureStrips"/>
    <dgm:cxn modelId="{8DB1581F-8749-4CFF-87D0-27C781E5B8DF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1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/>
            <a:t>DASAR TEORI</a:t>
          </a:r>
          <a:endParaRPr lang="id-ID" sz="2000" b="0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7F99765F-1FFF-45BF-B926-5A77AB4C2738}" type="presOf" srcId="{DCDDD525-F9D3-4C21-AA54-2877584B878E}" destId="{F5A10CFB-5CD7-458C-9956-A92282336E0C}" srcOrd="0" destOrd="0" presId="urn:microsoft.com/office/officeart/2008/layout/PictureStrips"/>
    <dgm:cxn modelId="{99407663-70F0-4821-9DEA-603AC6D8478A}" type="presOf" srcId="{EA159B18-897B-46FC-B5C0-BB255A6C6820}" destId="{DBD49E20-043F-450E-BFA3-EACE84224355}" srcOrd="0" destOrd="0" presId="urn:microsoft.com/office/officeart/2008/layout/PictureStrips"/>
    <dgm:cxn modelId="{3B834065-CC22-430A-A2E4-232E6D9A9D37}" type="presOf" srcId="{BF5DC6EA-7090-4B1E-8EED-97C5FD2B5443}" destId="{F95EC9E4-524A-458D-8208-52E422227B64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CACDE150-EC74-4590-9D38-ACB0AABFD9A7}" type="presOf" srcId="{91BF50D7-4FC2-4CD8-A086-A2D1DED197F7}" destId="{EF39506E-52F5-4FD8-BB84-34D177DBD0F7}" srcOrd="0" destOrd="0" presId="urn:microsoft.com/office/officeart/2008/layout/PictureStrips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429678D3-FE4E-4615-B7F6-2C5C881351AB}" type="presOf" srcId="{BCB77146-B9F1-4D5C-9742-14D9DC4F0559}" destId="{4DE80A29-0C60-4797-80F6-46E44573A6BE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4887905D-5CE4-48B8-B415-281B53A10387}" type="presParOf" srcId="{F95EC9E4-524A-458D-8208-52E422227B64}" destId="{BA63F3F0-CDC8-4B76-ABDE-D04F0FC56320}" srcOrd="0" destOrd="0" presId="urn:microsoft.com/office/officeart/2008/layout/PictureStrips"/>
    <dgm:cxn modelId="{0053F0C0-5F84-4C76-9183-2E96B4C308DD}" type="presParOf" srcId="{BA63F3F0-CDC8-4B76-ABDE-D04F0FC56320}" destId="{4DE80A29-0C60-4797-80F6-46E44573A6BE}" srcOrd="0" destOrd="0" presId="urn:microsoft.com/office/officeart/2008/layout/PictureStrips"/>
    <dgm:cxn modelId="{F7C83523-B20C-4541-9CA4-DE9E8285E80D}" type="presParOf" srcId="{BA63F3F0-CDC8-4B76-ABDE-D04F0FC56320}" destId="{18F25BEA-A92B-4C42-AD8A-D2630032CF32}" srcOrd="1" destOrd="0" presId="urn:microsoft.com/office/officeart/2008/layout/PictureStrips"/>
    <dgm:cxn modelId="{0EE2A11E-AC74-41C8-A97A-92A405D4AA67}" type="presParOf" srcId="{F95EC9E4-524A-458D-8208-52E422227B64}" destId="{3DD69A53-B7C6-4A39-808A-39648395FEE9}" srcOrd="1" destOrd="0" presId="urn:microsoft.com/office/officeart/2008/layout/PictureStrips"/>
    <dgm:cxn modelId="{0EFB6279-DF0E-4FD7-BB09-FBC7F40AF277}" type="presParOf" srcId="{F95EC9E4-524A-458D-8208-52E422227B64}" destId="{6F582CA9-E85E-47C4-B555-4263AF1E5C12}" srcOrd="2" destOrd="0" presId="urn:microsoft.com/office/officeart/2008/layout/PictureStrips"/>
    <dgm:cxn modelId="{DCA560F0-5CA4-40BA-A8E8-41D3295D6CDB}" type="presParOf" srcId="{6F582CA9-E85E-47C4-B555-4263AF1E5C12}" destId="{F5A10CFB-5CD7-458C-9956-A92282336E0C}" srcOrd="0" destOrd="0" presId="urn:microsoft.com/office/officeart/2008/layout/PictureStrips"/>
    <dgm:cxn modelId="{A667BE03-ADEE-448F-BC7D-CB15F6D3618B}" type="presParOf" srcId="{6F582CA9-E85E-47C4-B555-4263AF1E5C12}" destId="{C9DD1212-68F9-48AF-99F3-E79F2AC30510}" srcOrd="1" destOrd="0" presId="urn:microsoft.com/office/officeart/2008/layout/PictureStrips"/>
    <dgm:cxn modelId="{2EEF5757-15C2-42E9-9BB4-308329398E0E}" type="presParOf" srcId="{F95EC9E4-524A-458D-8208-52E422227B64}" destId="{5138952D-32E0-4E71-B32D-F599E68F5B19}" srcOrd="3" destOrd="0" presId="urn:microsoft.com/office/officeart/2008/layout/PictureStrips"/>
    <dgm:cxn modelId="{608FC9E2-DFA7-46B9-A512-66404B7592C3}" type="presParOf" srcId="{F95EC9E4-524A-458D-8208-52E422227B64}" destId="{7FC27AB7-DFC8-4959-9EE3-7FE4DABD2DBD}" srcOrd="4" destOrd="0" presId="urn:microsoft.com/office/officeart/2008/layout/PictureStrips"/>
    <dgm:cxn modelId="{FA210882-5B56-4038-84D7-663B689426E1}" type="presParOf" srcId="{7FC27AB7-DFC8-4959-9EE3-7FE4DABD2DBD}" destId="{DBD49E20-043F-450E-BFA3-EACE84224355}" srcOrd="0" destOrd="0" presId="urn:microsoft.com/office/officeart/2008/layout/PictureStrips"/>
    <dgm:cxn modelId="{72F1653A-3293-4C1A-8D18-720CB5C72716}" type="presParOf" srcId="{7FC27AB7-DFC8-4959-9EE3-7FE4DABD2DBD}" destId="{8619C95E-BB4A-468C-ADFF-FA9CB388074A}" srcOrd="1" destOrd="0" presId="urn:microsoft.com/office/officeart/2008/layout/PictureStrips"/>
    <dgm:cxn modelId="{D8FC3FC5-1505-4FAB-A076-F27247E6BF19}" type="presParOf" srcId="{F95EC9E4-524A-458D-8208-52E422227B64}" destId="{E7BDC015-63CD-48F1-A224-43F8F5D08E55}" srcOrd="5" destOrd="0" presId="urn:microsoft.com/office/officeart/2008/layout/PictureStrips"/>
    <dgm:cxn modelId="{70A6D4F5-B2F6-45EA-9F8B-370A9F1C3300}" type="presParOf" srcId="{F95EC9E4-524A-458D-8208-52E422227B64}" destId="{FB04B488-46DF-4A19-A3DB-00A7144C30E7}" srcOrd="6" destOrd="0" presId="urn:microsoft.com/office/officeart/2008/layout/PictureStrips"/>
    <dgm:cxn modelId="{F2C7A60C-71FD-4A84-92CB-7F8A3F364BA7}" type="presParOf" srcId="{FB04B488-46DF-4A19-A3DB-00A7144C30E7}" destId="{EF39506E-52F5-4FD8-BB84-34D177DBD0F7}" srcOrd="0" destOrd="0" presId="urn:microsoft.com/office/officeart/2008/layout/PictureStrips"/>
    <dgm:cxn modelId="{073CD7C1-2E30-4437-B7D7-035E16EC675D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1"/>
            <a:t>DASAR TEORI</a:t>
          </a:r>
          <a:endParaRPr lang="id-ID" sz="2000" b="1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04D50448-EB10-4E53-8FF4-64E2F6354AFA}" type="presOf" srcId="{91BF50D7-4FC2-4CD8-A086-A2D1DED197F7}" destId="{EF39506E-52F5-4FD8-BB84-34D177DBD0F7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4E9F8779-4C5A-491A-8D0D-8002E2BDCEA9}" type="presOf" srcId="{DCDDD525-F9D3-4C21-AA54-2877584B878E}" destId="{F5A10CFB-5CD7-458C-9956-A92282336E0C}" srcOrd="0" destOrd="0" presId="urn:microsoft.com/office/officeart/2008/layout/PictureStrips"/>
    <dgm:cxn modelId="{0F1CDCB7-A7C5-4C88-83C0-E8782AC76735}" type="presOf" srcId="{BCB77146-B9F1-4D5C-9742-14D9DC4F0559}" destId="{4DE80A29-0C60-4797-80F6-46E44573A6BE}" srcOrd="0" destOrd="0" presId="urn:microsoft.com/office/officeart/2008/layout/PictureStrips"/>
    <dgm:cxn modelId="{53B7CBBC-2F61-4ECA-8A67-6B62B86253DB}" type="presOf" srcId="{EA159B18-897B-46FC-B5C0-BB255A6C6820}" destId="{DBD49E20-043F-450E-BFA3-EACE84224355}" srcOrd="0" destOrd="0" presId="urn:microsoft.com/office/officeart/2008/layout/PictureStrips"/>
    <dgm:cxn modelId="{7C091BBD-747B-4D91-BA3B-24885F445200}" type="presOf" srcId="{BF5DC6EA-7090-4B1E-8EED-97C5FD2B5443}" destId="{F95EC9E4-524A-458D-8208-52E422227B64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4250D646-AC4E-4864-A8D8-22BFDE4F83F5}" type="presParOf" srcId="{F95EC9E4-524A-458D-8208-52E422227B64}" destId="{BA63F3F0-CDC8-4B76-ABDE-D04F0FC56320}" srcOrd="0" destOrd="0" presId="urn:microsoft.com/office/officeart/2008/layout/PictureStrips"/>
    <dgm:cxn modelId="{D204948D-60CC-4CCD-8D12-9D1481431F8F}" type="presParOf" srcId="{BA63F3F0-CDC8-4B76-ABDE-D04F0FC56320}" destId="{4DE80A29-0C60-4797-80F6-46E44573A6BE}" srcOrd="0" destOrd="0" presId="urn:microsoft.com/office/officeart/2008/layout/PictureStrips"/>
    <dgm:cxn modelId="{BC06B950-ADD8-4227-98EF-4DD257A5DD98}" type="presParOf" srcId="{BA63F3F0-CDC8-4B76-ABDE-D04F0FC56320}" destId="{18F25BEA-A92B-4C42-AD8A-D2630032CF32}" srcOrd="1" destOrd="0" presId="urn:microsoft.com/office/officeart/2008/layout/PictureStrips"/>
    <dgm:cxn modelId="{20F87514-18F2-4F32-924A-06BC1F429E38}" type="presParOf" srcId="{F95EC9E4-524A-458D-8208-52E422227B64}" destId="{3DD69A53-B7C6-4A39-808A-39648395FEE9}" srcOrd="1" destOrd="0" presId="urn:microsoft.com/office/officeart/2008/layout/PictureStrips"/>
    <dgm:cxn modelId="{3B2E410D-29CD-4AB9-8B68-62584FB78EBB}" type="presParOf" srcId="{F95EC9E4-524A-458D-8208-52E422227B64}" destId="{6F582CA9-E85E-47C4-B555-4263AF1E5C12}" srcOrd="2" destOrd="0" presId="urn:microsoft.com/office/officeart/2008/layout/PictureStrips"/>
    <dgm:cxn modelId="{2F1C1C48-6418-4C15-994D-34FA8195B084}" type="presParOf" srcId="{6F582CA9-E85E-47C4-B555-4263AF1E5C12}" destId="{F5A10CFB-5CD7-458C-9956-A92282336E0C}" srcOrd="0" destOrd="0" presId="urn:microsoft.com/office/officeart/2008/layout/PictureStrips"/>
    <dgm:cxn modelId="{FBD8D4A3-50BF-4417-8EA8-F01A0D1B27EB}" type="presParOf" srcId="{6F582CA9-E85E-47C4-B555-4263AF1E5C12}" destId="{C9DD1212-68F9-48AF-99F3-E79F2AC30510}" srcOrd="1" destOrd="0" presId="urn:microsoft.com/office/officeart/2008/layout/PictureStrips"/>
    <dgm:cxn modelId="{84F5EB1B-5046-494B-A3EE-EB775D8BFE11}" type="presParOf" srcId="{F95EC9E4-524A-458D-8208-52E422227B64}" destId="{5138952D-32E0-4E71-B32D-F599E68F5B19}" srcOrd="3" destOrd="0" presId="urn:microsoft.com/office/officeart/2008/layout/PictureStrips"/>
    <dgm:cxn modelId="{AAA1CA83-8CE7-4817-B405-B8E2A17CBCB2}" type="presParOf" srcId="{F95EC9E4-524A-458D-8208-52E422227B64}" destId="{7FC27AB7-DFC8-4959-9EE3-7FE4DABD2DBD}" srcOrd="4" destOrd="0" presId="urn:microsoft.com/office/officeart/2008/layout/PictureStrips"/>
    <dgm:cxn modelId="{D222B14A-D006-420E-A63E-9D0C4BA49B28}" type="presParOf" srcId="{7FC27AB7-DFC8-4959-9EE3-7FE4DABD2DBD}" destId="{DBD49E20-043F-450E-BFA3-EACE84224355}" srcOrd="0" destOrd="0" presId="urn:microsoft.com/office/officeart/2008/layout/PictureStrips"/>
    <dgm:cxn modelId="{EAFD40A0-859A-4365-ACA8-E73F53D93A9A}" type="presParOf" srcId="{7FC27AB7-DFC8-4959-9EE3-7FE4DABD2DBD}" destId="{8619C95E-BB4A-468C-ADFF-FA9CB388074A}" srcOrd="1" destOrd="0" presId="urn:microsoft.com/office/officeart/2008/layout/PictureStrips"/>
    <dgm:cxn modelId="{098F1F31-CCCC-46E4-94C2-EA8A77ADE2AC}" type="presParOf" srcId="{F95EC9E4-524A-458D-8208-52E422227B64}" destId="{E7BDC015-63CD-48F1-A224-43F8F5D08E55}" srcOrd="5" destOrd="0" presId="urn:microsoft.com/office/officeart/2008/layout/PictureStrips"/>
    <dgm:cxn modelId="{52ACE18B-F765-4923-9450-17DBA1778932}" type="presParOf" srcId="{F95EC9E4-524A-458D-8208-52E422227B64}" destId="{FB04B488-46DF-4A19-A3DB-00A7144C30E7}" srcOrd="6" destOrd="0" presId="urn:microsoft.com/office/officeart/2008/layout/PictureStrips"/>
    <dgm:cxn modelId="{6A8080B6-5A00-44A3-9225-FFB7BB63D345}" type="presParOf" srcId="{FB04B488-46DF-4A19-A3DB-00A7144C30E7}" destId="{EF39506E-52F5-4FD8-BB84-34D177DBD0F7}" srcOrd="0" destOrd="0" presId="urn:microsoft.com/office/officeart/2008/layout/PictureStrips"/>
    <dgm:cxn modelId="{EC6226CF-00CF-486D-94AE-50617241A7BD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DASAR TEORI</a:t>
          </a:r>
          <a:endParaRPr lang="id-ID" sz="2000" b="0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1" dirty="0"/>
            <a:t>IMPLEMENTASI DAN UJI COBA</a:t>
          </a:r>
          <a:endParaRPr lang="id-ID" sz="2000" b="1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6C9A702-740B-4153-B816-9DD0DDCB5A8F}" type="presOf" srcId="{BCB77146-B9F1-4D5C-9742-14D9DC4F0559}" destId="{4DE80A29-0C60-4797-80F6-46E44573A6BE}" srcOrd="0" destOrd="0" presId="urn:microsoft.com/office/officeart/2008/layout/PictureStrips"/>
    <dgm:cxn modelId="{9F64F61F-4649-4B36-B3AD-31A545C27AA6}" type="presOf" srcId="{EA159B18-897B-46FC-B5C0-BB255A6C6820}" destId="{DBD49E20-043F-450E-BFA3-EACE84224355}" srcOrd="0" destOrd="0" presId="urn:microsoft.com/office/officeart/2008/layout/PictureStrips"/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E2B7375E-A2D3-4E60-A66A-FAB1C86B61C8}" type="presOf" srcId="{DCDDD525-F9D3-4C21-AA54-2877584B878E}" destId="{F5A10CFB-5CD7-458C-9956-A92282336E0C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9EE28DB8-B9C5-47EB-945E-239549D245D2}" type="presOf" srcId="{91BF50D7-4FC2-4CD8-A086-A2D1DED197F7}" destId="{EF39506E-52F5-4FD8-BB84-34D177DBD0F7}" srcOrd="0" destOrd="0" presId="urn:microsoft.com/office/officeart/2008/layout/PictureStrips"/>
    <dgm:cxn modelId="{2362E2B9-82C8-4728-8DF3-A808B1EBCB7E}" type="presOf" srcId="{BF5DC6EA-7090-4B1E-8EED-97C5FD2B5443}" destId="{F95EC9E4-524A-458D-8208-52E422227B64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1A60D6A8-FA9F-453B-A23C-63BD5E431632}" type="presParOf" srcId="{F95EC9E4-524A-458D-8208-52E422227B64}" destId="{BA63F3F0-CDC8-4B76-ABDE-D04F0FC56320}" srcOrd="0" destOrd="0" presId="urn:microsoft.com/office/officeart/2008/layout/PictureStrips"/>
    <dgm:cxn modelId="{1F39BABE-A49A-4850-B5AA-BC21841748C1}" type="presParOf" srcId="{BA63F3F0-CDC8-4B76-ABDE-D04F0FC56320}" destId="{4DE80A29-0C60-4797-80F6-46E44573A6BE}" srcOrd="0" destOrd="0" presId="urn:microsoft.com/office/officeart/2008/layout/PictureStrips"/>
    <dgm:cxn modelId="{3D6205FB-7A19-4CA3-8D31-60EAF74178EF}" type="presParOf" srcId="{BA63F3F0-CDC8-4B76-ABDE-D04F0FC56320}" destId="{18F25BEA-A92B-4C42-AD8A-D2630032CF32}" srcOrd="1" destOrd="0" presId="urn:microsoft.com/office/officeart/2008/layout/PictureStrips"/>
    <dgm:cxn modelId="{55AEFBB7-A2BF-453A-A68F-4122F31AA65D}" type="presParOf" srcId="{F95EC9E4-524A-458D-8208-52E422227B64}" destId="{3DD69A53-B7C6-4A39-808A-39648395FEE9}" srcOrd="1" destOrd="0" presId="urn:microsoft.com/office/officeart/2008/layout/PictureStrips"/>
    <dgm:cxn modelId="{705CA050-6B52-4C32-84F9-CFDC50E046F1}" type="presParOf" srcId="{F95EC9E4-524A-458D-8208-52E422227B64}" destId="{6F582CA9-E85E-47C4-B555-4263AF1E5C12}" srcOrd="2" destOrd="0" presId="urn:microsoft.com/office/officeart/2008/layout/PictureStrips"/>
    <dgm:cxn modelId="{44525F49-174E-4165-8AE9-8D0B2B1E020A}" type="presParOf" srcId="{6F582CA9-E85E-47C4-B555-4263AF1E5C12}" destId="{F5A10CFB-5CD7-458C-9956-A92282336E0C}" srcOrd="0" destOrd="0" presId="urn:microsoft.com/office/officeart/2008/layout/PictureStrips"/>
    <dgm:cxn modelId="{BF01C5B9-A360-4AAA-8361-559847EBDA2F}" type="presParOf" srcId="{6F582CA9-E85E-47C4-B555-4263AF1E5C12}" destId="{C9DD1212-68F9-48AF-99F3-E79F2AC30510}" srcOrd="1" destOrd="0" presId="urn:microsoft.com/office/officeart/2008/layout/PictureStrips"/>
    <dgm:cxn modelId="{7F687F96-4208-4CFE-90EA-74F80C246FFD}" type="presParOf" srcId="{F95EC9E4-524A-458D-8208-52E422227B64}" destId="{5138952D-32E0-4E71-B32D-F599E68F5B19}" srcOrd="3" destOrd="0" presId="urn:microsoft.com/office/officeart/2008/layout/PictureStrips"/>
    <dgm:cxn modelId="{D28E53A4-C917-483B-B39B-2ED2A3826F10}" type="presParOf" srcId="{F95EC9E4-524A-458D-8208-52E422227B64}" destId="{7FC27AB7-DFC8-4959-9EE3-7FE4DABD2DBD}" srcOrd="4" destOrd="0" presId="urn:microsoft.com/office/officeart/2008/layout/PictureStrips"/>
    <dgm:cxn modelId="{B51A0E8F-7B70-4590-A21C-B1DBD0D9787F}" type="presParOf" srcId="{7FC27AB7-DFC8-4959-9EE3-7FE4DABD2DBD}" destId="{DBD49E20-043F-450E-BFA3-EACE84224355}" srcOrd="0" destOrd="0" presId="urn:microsoft.com/office/officeart/2008/layout/PictureStrips"/>
    <dgm:cxn modelId="{91FDB5B7-95BB-46C7-AB02-471FEC48AE68}" type="presParOf" srcId="{7FC27AB7-DFC8-4959-9EE3-7FE4DABD2DBD}" destId="{8619C95E-BB4A-468C-ADFF-FA9CB388074A}" srcOrd="1" destOrd="0" presId="urn:microsoft.com/office/officeart/2008/layout/PictureStrips"/>
    <dgm:cxn modelId="{588BF4C8-2623-4F3A-805B-262FC2E48490}" type="presParOf" srcId="{F95EC9E4-524A-458D-8208-52E422227B64}" destId="{E7BDC015-63CD-48F1-A224-43F8F5D08E55}" srcOrd="5" destOrd="0" presId="urn:microsoft.com/office/officeart/2008/layout/PictureStrips"/>
    <dgm:cxn modelId="{A01EE226-4D64-471F-A081-0DD82CC9C82F}" type="presParOf" srcId="{F95EC9E4-524A-458D-8208-52E422227B64}" destId="{FB04B488-46DF-4A19-A3DB-00A7144C30E7}" srcOrd="6" destOrd="0" presId="urn:microsoft.com/office/officeart/2008/layout/PictureStrips"/>
    <dgm:cxn modelId="{B05CD584-000C-4CEE-80BC-3D78FB5EDE3A}" type="presParOf" srcId="{FB04B488-46DF-4A19-A3DB-00A7144C30E7}" destId="{EF39506E-52F5-4FD8-BB84-34D177DBD0F7}" srcOrd="0" destOrd="0" presId="urn:microsoft.com/office/officeart/2008/layout/PictureStrips"/>
    <dgm:cxn modelId="{162E2986-5DC2-4F69-8155-B7DB71CBE382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1" dirty="0"/>
            <a:t>KESIMPULAN</a:t>
          </a:r>
          <a:r>
            <a:rPr lang="en-US" sz="2000" b="1" dirty="0"/>
            <a:t> DAN SARAN</a:t>
          </a:r>
          <a:endParaRPr lang="id-ID" sz="2000" b="1" dirty="0"/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/>
            <a:t>DASAR TEORI</a:t>
          </a:r>
          <a:endParaRPr lang="id-ID" sz="2000" b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13734C49-8BD4-4B11-98A9-A697E7C8423F}" type="presOf" srcId="{BF5DC6EA-7090-4B1E-8EED-97C5FD2B5443}" destId="{F95EC9E4-524A-458D-8208-52E422227B64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91B32288-4227-4836-B200-2518DF52BB78}" type="presOf" srcId="{EA159B18-897B-46FC-B5C0-BB255A6C6820}" destId="{DBD49E20-043F-450E-BFA3-EACE84224355}" srcOrd="0" destOrd="0" presId="urn:microsoft.com/office/officeart/2008/layout/PictureStrips"/>
    <dgm:cxn modelId="{FE4B39A6-B099-4810-9698-AB61508715CB}" type="presOf" srcId="{91BF50D7-4FC2-4CD8-A086-A2D1DED197F7}" destId="{EF39506E-52F5-4FD8-BB84-34D177DBD0F7}" srcOrd="0" destOrd="0" presId="urn:microsoft.com/office/officeart/2008/layout/PictureStrips"/>
    <dgm:cxn modelId="{1CFDC1E4-17BA-4911-8883-48C3F76B425A}" type="presOf" srcId="{BCB77146-B9F1-4D5C-9742-14D9DC4F0559}" destId="{4DE80A29-0C60-4797-80F6-46E44573A6BE}" srcOrd="0" destOrd="0" presId="urn:microsoft.com/office/officeart/2008/layout/PictureStrips"/>
    <dgm:cxn modelId="{2FFE50EE-3AB3-4E77-855E-30CF7422E6E8}" type="presOf" srcId="{DCDDD525-F9D3-4C21-AA54-2877584B878E}" destId="{F5A10CFB-5CD7-458C-9956-A92282336E0C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C6CD84A0-BF30-4103-B242-B077BB192C17}" type="presParOf" srcId="{F95EC9E4-524A-458D-8208-52E422227B64}" destId="{BA63F3F0-CDC8-4B76-ABDE-D04F0FC56320}" srcOrd="0" destOrd="0" presId="urn:microsoft.com/office/officeart/2008/layout/PictureStrips"/>
    <dgm:cxn modelId="{06FBDC65-439A-4C2E-9B94-6CCA21D897A7}" type="presParOf" srcId="{BA63F3F0-CDC8-4B76-ABDE-D04F0FC56320}" destId="{4DE80A29-0C60-4797-80F6-46E44573A6BE}" srcOrd="0" destOrd="0" presId="urn:microsoft.com/office/officeart/2008/layout/PictureStrips"/>
    <dgm:cxn modelId="{B4FEADF6-829A-47A3-ABAB-CC9817D24E39}" type="presParOf" srcId="{BA63F3F0-CDC8-4B76-ABDE-D04F0FC56320}" destId="{18F25BEA-A92B-4C42-AD8A-D2630032CF32}" srcOrd="1" destOrd="0" presId="urn:microsoft.com/office/officeart/2008/layout/PictureStrips"/>
    <dgm:cxn modelId="{FBE57304-AC9E-48FB-85FC-294531F7996E}" type="presParOf" srcId="{F95EC9E4-524A-458D-8208-52E422227B64}" destId="{3DD69A53-B7C6-4A39-808A-39648395FEE9}" srcOrd="1" destOrd="0" presId="urn:microsoft.com/office/officeart/2008/layout/PictureStrips"/>
    <dgm:cxn modelId="{393EEED4-BB14-43A5-81AF-603F54C92648}" type="presParOf" srcId="{F95EC9E4-524A-458D-8208-52E422227B64}" destId="{6F582CA9-E85E-47C4-B555-4263AF1E5C12}" srcOrd="2" destOrd="0" presId="urn:microsoft.com/office/officeart/2008/layout/PictureStrips"/>
    <dgm:cxn modelId="{85D7FC02-FA9D-438E-9697-5C05BADF0A9F}" type="presParOf" srcId="{6F582CA9-E85E-47C4-B555-4263AF1E5C12}" destId="{F5A10CFB-5CD7-458C-9956-A92282336E0C}" srcOrd="0" destOrd="0" presId="urn:microsoft.com/office/officeart/2008/layout/PictureStrips"/>
    <dgm:cxn modelId="{F7E8A898-3440-47D4-B0D0-5778B8E33BCB}" type="presParOf" srcId="{6F582CA9-E85E-47C4-B555-4263AF1E5C12}" destId="{C9DD1212-68F9-48AF-99F3-E79F2AC30510}" srcOrd="1" destOrd="0" presId="urn:microsoft.com/office/officeart/2008/layout/PictureStrips"/>
    <dgm:cxn modelId="{4B450F12-E131-4217-AA87-1632C9C4C44F}" type="presParOf" srcId="{F95EC9E4-524A-458D-8208-52E422227B64}" destId="{5138952D-32E0-4E71-B32D-F599E68F5B19}" srcOrd="3" destOrd="0" presId="urn:microsoft.com/office/officeart/2008/layout/PictureStrips"/>
    <dgm:cxn modelId="{1302AA68-572D-474E-8888-D16B53E42416}" type="presParOf" srcId="{F95EC9E4-524A-458D-8208-52E422227B64}" destId="{7FC27AB7-DFC8-4959-9EE3-7FE4DABD2DBD}" srcOrd="4" destOrd="0" presId="urn:microsoft.com/office/officeart/2008/layout/PictureStrips"/>
    <dgm:cxn modelId="{A33668FA-6F3A-4D07-A518-8FD0AEFA7A30}" type="presParOf" srcId="{7FC27AB7-DFC8-4959-9EE3-7FE4DABD2DBD}" destId="{DBD49E20-043F-450E-BFA3-EACE84224355}" srcOrd="0" destOrd="0" presId="urn:microsoft.com/office/officeart/2008/layout/PictureStrips"/>
    <dgm:cxn modelId="{A70D0E5F-50BF-4140-98B6-F6865AC2F52C}" type="presParOf" srcId="{7FC27AB7-DFC8-4959-9EE3-7FE4DABD2DBD}" destId="{8619C95E-BB4A-468C-ADFF-FA9CB388074A}" srcOrd="1" destOrd="0" presId="urn:microsoft.com/office/officeart/2008/layout/PictureStrips"/>
    <dgm:cxn modelId="{7F230664-7038-4426-B052-C3CF15DE339E}" type="presParOf" srcId="{F95EC9E4-524A-458D-8208-52E422227B64}" destId="{E7BDC015-63CD-48F1-A224-43F8F5D08E55}" srcOrd="5" destOrd="0" presId="urn:microsoft.com/office/officeart/2008/layout/PictureStrips"/>
    <dgm:cxn modelId="{A83320BD-81ED-43B1-8D45-A9A5D83D9353}" type="presParOf" srcId="{F95EC9E4-524A-458D-8208-52E422227B64}" destId="{FB04B488-46DF-4A19-A3DB-00A7144C30E7}" srcOrd="6" destOrd="0" presId="urn:microsoft.com/office/officeart/2008/layout/PictureStrips"/>
    <dgm:cxn modelId="{D71DFFAD-BFEA-4923-BA9B-8A3B59308C40}" type="presParOf" srcId="{FB04B488-46DF-4A19-A3DB-00A7144C30E7}" destId="{EF39506E-52F5-4FD8-BB84-34D177DBD0F7}" srcOrd="0" destOrd="0" presId="urn:microsoft.com/office/officeart/2008/layout/PictureStrips"/>
    <dgm:cxn modelId="{4A45666B-22C1-41D6-9EAE-073261EF4900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DASAR TEORI</a:t>
          </a:r>
          <a:endParaRPr lang="id-ID" sz="2000" b="0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DASAR TEORI</a:t>
          </a:r>
          <a:endParaRPr lang="id-ID" sz="2000" b="0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DASAR TEORI</a:t>
          </a:r>
          <a:endParaRPr lang="id-ID" sz="2000" b="1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DASAR TEORI</a:t>
          </a:r>
          <a:endParaRPr lang="id-ID" sz="2000" b="0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IMPLEMENTASI DAN UJI COBA</a:t>
          </a:r>
          <a:endParaRPr lang="id-ID" sz="2000" b="1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DASAR TEORI</a:t>
          </a:r>
          <a:endParaRPr lang="id-ID" sz="2000" b="0" kern="120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KESIMPULAN</a:t>
          </a:r>
          <a:r>
            <a:rPr lang="en-US" sz="2000" b="1" kern="1200" dirty="0"/>
            <a:t> DAN SARAN</a:t>
          </a:r>
          <a:endParaRPr lang="id-ID" sz="2000" b="1" kern="1200" dirty="0"/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C982D-EAF2-495E-A35C-ADD347ACAB0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A7966-6B97-4A4F-B4D5-4ECA7B45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2E3C96-F85A-49EA-8721-6E3CBE5DF76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0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abs(ciphertext-plaintext). Abs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negative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26.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meleebih</a:t>
            </a:r>
            <a:r>
              <a:rPr lang="en-US" dirty="0"/>
              <a:t> 26 </a:t>
            </a:r>
            <a:r>
              <a:rPr lang="en-US" dirty="0" err="1"/>
              <a:t>dimodulo</a:t>
            </a:r>
            <a:r>
              <a:rPr lang="en-US"/>
              <a:t> 26.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99A3-BDD1-49E6-BF59-0C25220E2D1B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3B56-DB90-49F6-874D-8748BE83BA06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731C-C1C4-44E7-97B1-0F9A84A572DB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2C39-6222-453F-9362-A7BBB64D4A65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D91A-EBAE-47B2-92B6-101FC0CF1D7E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3023-4E13-45AC-9282-B46BD1E290D9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A59B-4DCC-4132-89BC-B856D15DC452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3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A3B-9269-49C2-B40F-4832BE91F8F8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2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DB98-8309-49DC-8B10-34A741E30ECC}" type="datetime1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918-BB32-4B71-8DE1-E4FDDF005B9F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D5BB-7B65-4268-B17E-6DBE47D737A2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8D15-080C-4337-A3DB-C1DD069E8C4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066800" y="2163154"/>
            <a:ext cx="7010400" cy="13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sz="2800" b="1" i="1" dirty="0" err="1"/>
              <a:t>Optimasi</a:t>
            </a:r>
            <a:r>
              <a:rPr lang="en-US" sz="2800" b="1" i="1" dirty="0"/>
              <a:t> </a:t>
            </a:r>
            <a:r>
              <a:rPr lang="en-US" sz="2800" b="1" i="1" dirty="0" err="1"/>
              <a:t>Kasiski</a:t>
            </a:r>
            <a:r>
              <a:rPr lang="en-US" sz="2800" b="1" i="1" dirty="0"/>
              <a:t> Examination </a:t>
            </a:r>
            <a:r>
              <a:rPr lang="en-US" sz="2800" b="1" i="1" dirty="0" err="1"/>
              <a:t>Pada</a:t>
            </a:r>
            <a:r>
              <a:rPr lang="en-US" sz="2800" b="1" i="1" dirty="0"/>
              <a:t> </a:t>
            </a:r>
            <a:r>
              <a:rPr lang="en-US" sz="2800" b="1" i="1" dirty="0" err="1"/>
              <a:t>Studi</a:t>
            </a:r>
            <a:r>
              <a:rPr lang="en-US" sz="2800" b="1" i="1" dirty="0"/>
              <a:t> </a:t>
            </a:r>
            <a:r>
              <a:rPr lang="en-US" sz="2800" b="1" i="1" dirty="0" err="1"/>
              <a:t>Kasus</a:t>
            </a:r>
            <a:r>
              <a:rPr lang="en-US" sz="2800" b="1" i="1" dirty="0"/>
              <a:t> SPOJ The </a:t>
            </a:r>
            <a:r>
              <a:rPr lang="en-US" sz="2800" b="1" i="1" dirty="0" err="1"/>
              <a:t>Bytelandian</a:t>
            </a:r>
            <a:r>
              <a:rPr lang="en-US" sz="2800" b="1" i="1" dirty="0"/>
              <a:t> Cryptographer (Act IV)</a:t>
            </a:r>
            <a:endParaRPr lang="id-ID" sz="2800" b="1" i="1" dirty="0"/>
          </a:p>
        </p:txBody>
      </p: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1389063" y="285544"/>
            <a:ext cx="7526337" cy="83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solidFill>
                  <a:srgbClr val="006699"/>
                </a:solidFill>
                <a:latin typeface="Arial Narrow" pitchFamily="34" charset="0"/>
              </a:rPr>
              <a:t>PRESENTASI </a:t>
            </a:r>
            <a:r>
              <a:rPr lang="en-US" sz="2800" b="1" dirty="0">
                <a:solidFill>
                  <a:srgbClr val="006699"/>
                </a:solidFill>
                <a:latin typeface="Arial Narrow" pitchFamily="34" charset="0"/>
              </a:rPr>
              <a:t>TUGAS AKHIR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6699"/>
                </a:solidFill>
                <a:latin typeface="Arial Narrow" pitchFamily="34" charset="0"/>
              </a:rPr>
              <a:t>JANUARI 2018</a:t>
            </a:r>
          </a:p>
        </p:txBody>
      </p:sp>
      <p:sp>
        <p:nvSpPr>
          <p:cNvPr id="11271" name="Text Box 29"/>
          <p:cNvSpPr txBox="1">
            <a:spLocks noChangeArrowheads="1"/>
          </p:cNvSpPr>
          <p:nvPr/>
        </p:nvSpPr>
        <p:spPr bwMode="auto">
          <a:xfrm>
            <a:off x="838201" y="5117976"/>
            <a:ext cx="2971799" cy="9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7" rIns="91432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3D62"/>
                </a:solidFill>
                <a:latin typeface="Tahoma" pitchFamily="34" charset="0"/>
              </a:rPr>
              <a:t>Penyusun</a:t>
            </a:r>
            <a:r>
              <a:rPr lang="en-US" b="1" dirty="0">
                <a:solidFill>
                  <a:srgbClr val="003D62"/>
                </a:solidFill>
                <a:latin typeface="Tahoma" pitchFamily="34" charset="0"/>
              </a:rPr>
              <a:t> 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Freddy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Hermawan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 Yuwono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(NRP :5113100040)</a:t>
            </a:r>
          </a:p>
        </p:txBody>
      </p:sp>
      <p:sp>
        <p:nvSpPr>
          <p:cNvPr id="11272" name="Text Box 30"/>
          <p:cNvSpPr txBox="1">
            <a:spLocks noChangeArrowheads="1"/>
          </p:cNvSpPr>
          <p:nvPr/>
        </p:nvSpPr>
        <p:spPr bwMode="auto">
          <a:xfrm>
            <a:off x="3807725" y="5111120"/>
            <a:ext cx="4572000" cy="9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7" rIns="91432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3D62"/>
                </a:solidFill>
                <a:latin typeface="Tahoma" pitchFamily="34" charset="0"/>
              </a:rPr>
              <a:t>Dosen</a:t>
            </a:r>
            <a:r>
              <a:rPr lang="en-US" b="1" dirty="0">
                <a:solidFill>
                  <a:srgbClr val="003D62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3D62"/>
                </a:solidFill>
                <a:latin typeface="Tahoma" pitchFamily="34" charset="0"/>
              </a:rPr>
              <a:t>Pembimbing</a:t>
            </a:r>
            <a:r>
              <a:rPr lang="en-US" b="1" dirty="0">
                <a:solidFill>
                  <a:srgbClr val="003D62"/>
                </a:solidFill>
                <a:latin typeface="Tahoma" pitchFamily="34" charset="0"/>
              </a:rPr>
              <a:t> :</a:t>
            </a:r>
            <a:endParaRPr lang="en-US" sz="2000" b="1" dirty="0">
              <a:solidFill>
                <a:srgbClr val="05050B"/>
              </a:solidFill>
              <a:latin typeface="Arial Narrow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Rully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Soelaiman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S.Kom</a:t>
            </a:r>
            <a:r>
              <a:rPr lang="id-ID" sz="2000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M.Kom</a:t>
            </a:r>
            <a:r>
              <a:rPr lang="id-ID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  <a:endParaRPr lang="en-US" b="1" dirty="0">
              <a:solidFill>
                <a:srgbClr val="05050B"/>
              </a:solidFill>
              <a:latin typeface="Arial Narrow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Wijayanti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 Nurul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Khotimah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S.Kom,M.Sc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" y="1371600"/>
            <a:ext cx="0" cy="5486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9" y="15965"/>
            <a:ext cx="2532821" cy="16318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Connector 15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819400" y="1219200"/>
            <a:ext cx="609600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609A5-CCBB-4904-8E98-CFEE1D45B638}"/>
              </a:ext>
            </a:extLst>
          </p:cNvPr>
          <p:cNvSpPr/>
          <p:nvPr/>
        </p:nvSpPr>
        <p:spPr>
          <a:xfrm>
            <a:off x="453717" y="2122843"/>
            <a:ext cx="8150213" cy="153112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91A3852-91D3-463A-A703-206F5F4BF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63797"/>
              </p:ext>
            </p:extLst>
          </p:nvPr>
        </p:nvGraphicFramePr>
        <p:xfrm>
          <a:off x="637339" y="2579245"/>
          <a:ext cx="287008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4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1526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1526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6" name="Arrow: Left 35">
            <a:extLst>
              <a:ext uri="{FF2B5EF4-FFF2-40B4-BE49-F238E27FC236}">
                <a16:creationId xmlns:a16="http://schemas.microsoft.com/office/drawing/2014/main" id="{BD0BB9FA-8669-4664-8AEA-E15C6E71D3A6}"/>
              </a:ext>
            </a:extLst>
          </p:cNvPr>
          <p:cNvSpPr/>
          <p:nvPr/>
        </p:nvSpPr>
        <p:spPr>
          <a:xfrm>
            <a:off x="3608346" y="2583397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062C282-3EC0-4FD0-9183-A32CBE5E2861}"/>
              </a:ext>
            </a:extLst>
          </p:cNvPr>
          <p:cNvSpPr/>
          <p:nvPr/>
        </p:nvSpPr>
        <p:spPr>
          <a:xfrm>
            <a:off x="3598375" y="294454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19D22-0265-420D-A2FF-7B4B7B5BE58C}"/>
              </a:ext>
            </a:extLst>
          </p:cNvPr>
          <p:cNvSpPr txBox="1"/>
          <p:nvPr/>
        </p:nvSpPr>
        <p:spPr>
          <a:xfrm>
            <a:off x="5080491" y="2571407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6982C-F71C-4302-9753-8188AE89166F}"/>
              </a:ext>
            </a:extLst>
          </p:cNvPr>
          <p:cNvSpPr txBox="1"/>
          <p:nvPr/>
        </p:nvSpPr>
        <p:spPr>
          <a:xfrm>
            <a:off x="5080491" y="28496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96E2739-D10A-4125-A718-0C47C9A4B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92516"/>
              </p:ext>
            </p:extLst>
          </p:nvPr>
        </p:nvGraphicFramePr>
        <p:xfrm>
          <a:off x="637339" y="3238522"/>
          <a:ext cx="287008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47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5262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1" name="Arrow: Left 40">
            <a:extLst>
              <a:ext uri="{FF2B5EF4-FFF2-40B4-BE49-F238E27FC236}">
                <a16:creationId xmlns:a16="http://schemas.microsoft.com/office/drawing/2014/main" id="{3B1A2355-20CC-4002-8352-7FDED642AE86}"/>
              </a:ext>
            </a:extLst>
          </p:cNvPr>
          <p:cNvSpPr/>
          <p:nvPr/>
        </p:nvSpPr>
        <p:spPr>
          <a:xfrm>
            <a:off x="3611780" y="3284471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9909A3-634B-40B7-8DD5-9543167C0212}"/>
              </a:ext>
            </a:extLst>
          </p:cNvPr>
          <p:cNvSpPr txBox="1"/>
          <p:nvPr/>
        </p:nvSpPr>
        <p:spPr>
          <a:xfrm>
            <a:off x="5087739" y="317149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F3DE1CF-E0FD-446C-9AA3-97CBBB82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84192"/>
              </p:ext>
            </p:extLst>
          </p:nvPr>
        </p:nvGraphicFramePr>
        <p:xfrm>
          <a:off x="637719" y="2243965"/>
          <a:ext cx="287008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47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526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6BD296E-5B36-4FEE-AC83-EDC762A2BE5F}"/>
              </a:ext>
            </a:extLst>
          </p:cNvPr>
          <p:cNvSpPr/>
          <p:nvPr/>
        </p:nvSpPr>
        <p:spPr>
          <a:xfrm>
            <a:off x="419643" y="3816508"/>
            <a:ext cx="8243755" cy="25812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C501EDB-ECA4-4C14-B8E9-8D4EF2B29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96483"/>
              </p:ext>
            </p:extLst>
          </p:nvPr>
        </p:nvGraphicFramePr>
        <p:xfrm>
          <a:off x="514010" y="5650529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A4056A3F-0CE7-4A2E-9B6C-0267CC6D2B33}"/>
              </a:ext>
            </a:extLst>
          </p:cNvPr>
          <p:cNvSpPr/>
          <p:nvPr/>
        </p:nvSpPr>
        <p:spPr>
          <a:xfrm>
            <a:off x="570402" y="3682889"/>
            <a:ext cx="282811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Panjang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37C0D58-B2DD-458D-A1FA-E49B99ED8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4264"/>
              </p:ext>
            </p:extLst>
          </p:nvPr>
        </p:nvGraphicFramePr>
        <p:xfrm>
          <a:off x="514011" y="5273200"/>
          <a:ext cx="2743199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9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4608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089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6" name="Arrow: Right 55">
            <a:extLst>
              <a:ext uri="{FF2B5EF4-FFF2-40B4-BE49-F238E27FC236}">
                <a16:creationId xmlns:a16="http://schemas.microsoft.com/office/drawing/2014/main" id="{069AE4FC-975F-401C-BD28-1FFE05474EE0}"/>
              </a:ext>
            </a:extLst>
          </p:cNvPr>
          <p:cNvSpPr/>
          <p:nvPr/>
        </p:nvSpPr>
        <p:spPr>
          <a:xfrm>
            <a:off x="3326572" y="5293233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3214499-F3B1-4C37-B6DD-75F30261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42487"/>
              </p:ext>
            </p:extLst>
          </p:nvPr>
        </p:nvGraphicFramePr>
        <p:xfrm>
          <a:off x="4112510" y="5243784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D80EC07A-DF26-4386-9456-BABF2600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31226"/>
              </p:ext>
            </p:extLst>
          </p:nvPr>
        </p:nvGraphicFramePr>
        <p:xfrm>
          <a:off x="4112510" y="4869867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F45AF80-A4C2-4D54-B658-953C2ECD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3553"/>
              </p:ext>
            </p:extLst>
          </p:nvPr>
        </p:nvGraphicFramePr>
        <p:xfrm>
          <a:off x="516055" y="4904293"/>
          <a:ext cx="274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8465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05BBDD-27CA-4C79-B9F2-589FBD51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50221"/>
              </p:ext>
            </p:extLst>
          </p:nvPr>
        </p:nvGraphicFramePr>
        <p:xfrm>
          <a:off x="516055" y="4165256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1935F56-97B7-4983-BD6B-1B8F555D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15340"/>
              </p:ext>
            </p:extLst>
          </p:nvPr>
        </p:nvGraphicFramePr>
        <p:xfrm>
          <a:off x="516055" y="4525673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AB3612A5-8058-47A0-A550-4EFD8092D6EF}"/>
              </a:ext>
            </a:extLst>
          </p:cNvPr>
          <p:cNvSpPr/>
          <p:nvPr/>
        </p:nvSpPr>
        <p:spPr>
          <a:xfrm rot="10800000">
            <a:off x="6919210" y="5029199"/>
            <a:ext cx="297503" cy="4469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83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6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609A5-CCBB-4904-8E98-CFEE1D45B638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91A3852-91D3-463A-A703-206F5F4BFF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6" name="Arrow: Left 35">
            <a:extLst>
              <a:ext uri="{FF2B5EF4-FFF2-40B4-BE49-F238E27FC236}">
                <a16:creationId xmlns:a16="http://schemas.microsoft.com/office/drawing/2014/main" id="{BD0BB9FA-8669-4664-8AEA-E15C6E71D3A6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062C282-3EC0-4FD0-9183-A32CBE5E2861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19D22-0265-420D-A2FF-7B4B7B5BE58C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6982C-F71C-4302-9753-8188AE89166F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96E2739-D10A-4125-A718-0C47C9A4BE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1" name="Arrow: Left 40">
            <a:extLst>
              <a:ext uri="{FF2B5EF4-FFF2-40B4-BE49-F238E27FC236}">
                <a16:creationId xmlns:a16="http://schemas.microsoft.com/office/drawing/2014/main" id="{3B1A2355-20CC-4002-8352-7FDED642AE86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9909A3-634B-40B7-8DD5-9543167C0212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F3DE1CF-E0FD-446C-9AA3-97CBBB8236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6BD296E-5B36-4FEE-AC83-EDC762A2BE5F}"/>
              </a:ext>
            </a:extLst>
          </p:cNvPr>
          <p:cNvSpPr/>
          <p:nvPr/>
        </p:nvSpPr>
        <p:spPr>
          <a:xfrm>
            <a:off x="419643" y="4022163"/>
            <a:ext cx="8243755" cy="245483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C501EDB-ECA4-4C14-B8E9-8D4EF2B29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33267"/>
              </p:ext>
            </p:extLst>
          </p:nvPr>
        </p:nvGraphicFramePr>
        <p:xfrm>
          <a:off x="518344" y="5696860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A4056A3F-0CE7-4A2E-9B6C-0267CC6D2B33}"/>
              </a:ext>
            </a:extLst>
          </p:cNvPr>
          <p:cNvSpPr/>
          <p:nvPr/>
        </p:nvSpPr>
        <p:spPr>
          <a:xfrm>
            <a:off x="571015" y="3876645"/>
            <a:ext cx="282811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Panjang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37C0D58-B2DD-458D-A1FA-E49B99ED8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18704"/>
              </p:ext>
            </p:extLst>
          </p:nvPr>
        </p:nvGraphicFramePr>
        <p:xfrm>
          <a:off x="518345" y="5344339"/>
          <a:ext cx="27431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9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4608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089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6" name="Arrow: Right 55">
            <a:extLst>
              <a:ext uri="{FF2B5EF4-FFF2-40B4-BE49-F238E27FC236}">
                <a16:creationId xmlns:a16="http://schemas.microsoft.com/office/drawing/2014/main" id="{069AE4FC-975F-401C-BD28-1FFE05474EE0}"/>
              </a:ext>
            </a:extLst>
          </p:cNvPr>
          <p:cNvSpPr/>
          <p:nvPr/>
        </p:nvSpPr>
        <p:spPr>
          <a:xfrm>
            <a:off x="3328863" y="5346521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3214499-F3B1-4C37-B6DD-75F30261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521"/>
              </p:ext>
            </p:extLst>
          </p:nvPr>
        </p:nvGraphicFramePr>
        <p:xfrm>
          <a:off x="4114800" y="5361580"/>
          <a:ext cx="26308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41443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31084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8422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D80EC07A-DF26-4386-9456-BABF2600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1472"/>
              </p:ext>
            </p:extLst>
          </p:nvPr>
        </p:nvGraphicFramePr>
        <p:xfrm>
          <a:off x="4114800" y="4971186"/>
          <a:ext cx="2630898" cy="3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600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F45AF80-A4C2-4D54-B658-953C2ECD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63553"/>
              </p:ext>
            </p:extLst>
          </p:nvPr>
        </p:nvGraphicFramePr>
        <p:xfrm>
          <a:off x="518345" y="5029802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548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05BBDD-27CA-4C79-B9F2-589FBD51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88839"/>
              </p:ext>
            </p:extLst>
          </p:nvPr>
        </p:nvGraphicFramePr>
        <p:xfrm>
          <a:off x="518345" y="4334105"/>
          <a:ext cx="274357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152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1935F56-97B7-4983-BD6B-1B8F555D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58984"/>
              </p:ext>
            </p:extLst>
          </p:nvPr>
        </p:nvGraphicFramePr>
        <p:xfrm>
          <a:off x="518345" y="4694522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AB3612A5-8058-47A0-A550-4EFD8092D6EF}"/>
              </a:ext>
            </a:extLst>
          </p:cNvPr>
          <p:cNvSpPr/>
          <p:nvPr/>
        </p:nvSpPr>
        <p:spPr>
          <a:xfrm rot="10800000">
            <a:off x="6809199" y="5140757"/>
            <a:ext cx="297503" cy="4867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79AC03B-E9D0-4F30-81CD-03AD707A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38282"/>
              </p:ext>
            </p:extLst>
          </p:nvPr>
        </p:nvGraphicFramePr>
        <p:xfrm>
          <a:off x="518344" y="6048279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80ADCE-1AA0-422D-8907-8EACADEA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43731"/>
              </p:ext>
            </p:extLst>
          </p:nvPr>
        </p:nvGraphicFramePr>
        <p:xfrm>
          <a:off x="4098999" y="6062025"/>
          <a:ext cx="26308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1928550044"/>
                    </a:ext>
                  </a:extLst>
                </a:gridCol>
                <a:gridCol w="441443">
                  <a:extLst>
                    <a:ext uri="{9D8B030D-6E8A-4147-A177-3AD203B41FA5}">
                      <a16:colId xmlns:a16="http://schemas.microsoft.com/office/drawing/2014/main" val="2982554828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156722700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2552837827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3986181224"/>
                    </a:ext>
                  </a:extLst>
                </a:gridCol>
                <a:gridCol w="431084">
                  <a:extLst>
                    <a:ext uri="{9D8B030D-6E8A-4147-A177-3AD203B41FA5}">
                      <a16:colId xmlns:a16="http://schemas.microsoft.com/office/drawing/2014/main" val="411932912"/>
                    </a:ext>
                  </a:extLst>
                </a:gridCol>
              </a:tblGrid>
              <a:tr h="32325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19054"/>
                  </a:ext>
                </a:extLst>
              </a:tr>
            </a:tbl>
          </a:graphicData>
        </a:graphic>
      </p:graphicFrame>
      <p:sp>
        <p:nvSpPr>
          <p:cNvPr id="48" name="Arrow: Right 47">
            <a:extLst>
              <a:ext uri="{FF2B5EF4-FFF2-40B4-BE49-F238E27FC236}">
                <a16:creationId xmlns:a16="http://schemas.microsoft.com/office/drawing/2014/main" id="{0651B80B-DAC7-438B-9F85-5230A08BB3FF}"/>
              </a:ext>
            </a:extLst>
          </p:cNvPr>
          <p:cNvSpPr/>
          <p:nvPr/>
        </p:nvSpPr>
        <p:spPr>
          <a:xfrm>
            <a:off x="3315907" y="6019801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7C41A94-1353-4806-96E7-BFA7257FF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30895"/>
              </p:ext>
            </p:extLst>
          </p:nvPr>
        </p:nvGraphicFramePr>
        <p:xfrm>
          <a:off x="4101844" y="5702313"/>
          <a:ext cx="26308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1786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50" name="Arrow: Curved Right 49">
            <a:extLst>
              <a:ext uri="{FF2B5EF4-FFF2-40B4-BE49-F238E27FC236}">
                <a16:creationId xmlns:a16="http://schemas.microsoft.com/office/drawing/2014/main" id="{E9173395-AFCB-443F-9F47-389D5A494209}"/>
              </a:ext>
            </a:extLst>
          </p:cNvPr>
          <p:cNvSpPr/>
          <p:nvPr/>
        </p:nvSpPr>
        <p:spPr>
          <a:xfrm rot="10800000">
            <a:off x="6812821" y="5841318"/>
            <a:ext cx="240800" cy="4867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24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6" grpId="0" animBg="1"/>
      <p:bldP spid="62" grpId="0" animBg="1"/>
      <p:bldP spid="48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E5AA9AE-5BB6-4B39-9E3B-3E590FF8D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14473"/>
              </p:ext>
            </p:extLst>
          </p:nvPr>
        </p:nvGraphicFramePr>
        <p:xfrm>
          <a:off x="685800" y="2295740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A9D9AAA-30A4-44AC-A4F6-DEFB8C85D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1062"/>
              </p:ext>
            </p:extLst>
          </p:nvPr>
        </p:nvGraphicFramePr>
        <p:xfrm>
          <a:off x="685800" y="2666580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2" name="Arrow: Left 1">
            <a:extLst>
              <a:ext uri="{FF2B5EF4-FFF2-40B4-BE49-F238E27FC236}">
                <a16:creationId xmlns:a16="http://schemas.microsoft.com/office/drawing/2014/main" id="{0102E0C2-9640-436F-A7C6-99F6598119BE}"/>
              </a:ext>
            </a:extLst>
          </p:cNvPr>
          <p:cNvSpPr/>
          <p:nvPr/>
        </p:nvSpPr>
        <p:spPr>
          <a:xfrm>
            <a:off x="3807770" y="2332232"/>
            <a:ext cx="692924" cy="297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3689D228-AC93-4A17-BB03-FDD7BB855425}"/>
              </a:ext>
            </a:extLst>
          </p:cNvPr>
          <p:cNvSpPr/>
          <p:nvPr/>
        </p:nvSpPr>
        <p:spPr>
          <a:xfrm>
            <a:off x="3807572" y="2706288"/>
            <a:ext cx="709883" cy="297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8280-8ED7-4369-911D-CFC5D1AF6402}"/>
              </a:ext>
            </a:extLst>
          </p:cNvPr>
          <p:cNvSpPr txBox="1"/>
          <p:nvPr/>
        </p:nvSpPr>
        <p:spPr>
          <a:xfrm>
            <a:off x="4648202" y="2283374"/>
            <a:ext cx="31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42D9E-DD16-485C-B2C9-46F4C819149C}"/>
              </a:ext>
            </a:extLst>
          </p:cNvPr>
          <p:cNvSpPr txBox="1"/>
          <p:nvPr/>
        </p:nvSpPr>
        <p:spPr>
          <a:xfrm>
            <a:off x="4626547" y="2648180"/>
            <a:ext cx="329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A907799-9722-4B8D-BE80-0CF9808791B0}"/>
              </a:ext>
            </a:extLst>
          </p:cNvPr>
          <p:cNvSpPr/>
          <p:nvPr/>
        </p:nvSpPr>
        <p:spPr>
          <a:xfrm>
            <a:off x="1707094" y="3190240"/>
            <a:ext cx="533397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2EC21-41D7-4DD2-9E7E-DB19CD5D8A56}"/>
              </a:ext>
            </a:extLst>
          </p:cNvPr>
          <p:cNvSpPr txBox="1"/>
          <p:nvPr/>
        </p:nvSpPr>
        <p:spPr>
          <a:xfrm>
            <a:off x="2590800" y="3276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“*”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2F81F01-5800-4062-BAAF-6E9153847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98538"/>
              </p:ext>
            </p:extLst>
          </p:nvPr>
        </p:nvGraphicFramePr>
        <p:xfrm>
          <a:off x="685800" y="4124750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43" name="Arrow: Left 42">
            <a:extLst>
              <a:ext uri="{FF2B5EF4-FFF2-40B4-BE49-F238E27FC236}">
                <a16:creationId xmlns:a16="http://schemas.microsoft.com/office/drawing/2014/main" id="{1C31EED4-858C-4D3F-AB1E-E96BCFBEA390}"/>
              </a:ext>
            </a:extLst>
          </p:cNvPr>
          <p:cNvSpPr/>
          <p:nvPr/>
        </p:nvSpPr>
        <p:spPr>
          <a:xfrm>
            <a:off x="3771315" y="4173108"/>
            <a:ext cx="692924" cy="297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F56A5-E98E-4A95-B6A2-89FE5C904823}"/>
              </a:ext>
            </a:extLst>
          </p:cNvPr>
          <p:cNvSpPr txBox="1"/>
          <p:nvPr/>
        </p:nvSpPr>
        <p:spPr>
          <a:xfrm>
            <a:off x="4611747" y="4124250"/>
            <a:ext cx="31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670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70505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1000" y="1524000"/>
            <a:ext cx="8229600" cy="2209799"/>
            <a:chOff x="839787" y="1621922"/>
            <a:chExt cx="8229600" cy="2209799"/>
          </a:xfrm>
        </p:grpSpPr>
        <p:sp>
          <p:nvSpPr>
            <p:cNvPr id="14" name="Rectangle 13"/>
            <p:cNvSpPr/>
            <p:nvPr/>
          </p:nvSpPr>
          <p:spPr>
            <a:xfrm>
              <a:off x="839787" y="1828800"/>
              <a:ext cx="8229600" cy="2002921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Bagaimana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penerapan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US" dirty="0" err="1">
                  <a:solidFill>
                    <a:schemeClr val="tx1"/>
                  </a:solidFill>
                </a:rPr>
                <a:t>dalam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IV)?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Bagaimana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hasil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dari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kinerja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teknik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US" dirty="0" err="1">
                  <a:solidFill>
                    <a:schemeClr val="tx1"/>
                  </a:solidFill>
                </a:rPr>
                <a:t>dalam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0600" y="1621922"/>
              <a:ext cx="2028376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Rumusan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Masalah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" y="3986785"/>
            <a:ext cx="8229600" cy="1956816"/>
            <a:chOff x="839787" y="1621922"/>
            <a:chExt cx="8229600" cy="1956816"/>
          </a:xfrm>
        </p:grpSpPr>
        <p:sp>
          <p:nvSpPr>
            <p:cNvPr id="18" name="Rectangle 17"/>
            <p:cNvSpPr/>
            <p:nvPr/>
          </p:nvSpPr>
          <p:spPr>
            <a:xfrm>
              <a:off x="839787" y="1828800"/>
              <a:ext cx="8229600" cy="1749938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Menerapkan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teknik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GB" dirty="0" err="1">
                  <a:solidFill>
                    <a:schemeClr val="tx1"/>
                  </a:solidFill>
                </a:rPr>
                <a:t>dalam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menyelesaikan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IV).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Mengevaluasi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hasil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kinerja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teknik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GB" dirty="0" err="1">
                  <a:solidFill>
                    <a:schemeClr val="tx1"/>
                  </a:solidFill>
                </a:rPr>
                <a:t>dalam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menyelesaikan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IV).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1621922"/>
              <a:ext cx="870175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Tujuan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1016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67330347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2213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436678" y="2057401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</p:spTree>
    <p:extLst>
      <p:ext uri="{BB962C8B-B14F-4D97-AF65-F5344CB8AC3E}">
        <p14:creationId xmlns:p14="http://schemas.microsoft.com/office/powerpoint/2010/main" val="39175207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 rot="5400000">
            <a:off x="3225649" y="889166"/>
            <a:ext cx="5054904" cy="6019801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30389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479203" y="5830389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43834" y="1605677"/>
                <a:ext cx="5419166" cy="4921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Salah </a:t>
                </a:r>
                <a:r>
                  <a:rPr lang="en-GB" dirty="0" err="1"/>
                  <a:t>satu</a:t>
                </a:r>
                <a:r>
                  <a:rPr lang="en-GB" dirty="0"/>
                  <a:t> </a:t>
                </a:r>
                <a:r>
                  <a:rPr lang="en-GB" dirty="0" err="1"/>
                  <a:t>cara</a:t>
                </a:r>
                <a:r>
                  <a:rPr lang="en-GB" dirty="0"/>
                  <a:t> </a:t>
                </a:r>
                <a:r>
                  <a:rPr lang="en-GB" dirty="0" err="1"/>
                  <a:t>dalam</a:t>
                </a:r>
                <a:r>
                  <a:rPr lang="en-GB" dirty="0"/>
                  <a:t> </a:t>
                </a:r>
                <a:r>
                  <a:rPr lang="en-GB" b="1" dirty="0" err="1">
                    <a:solidFill>
                      <a:srgbClr val="002060"/>
                    </a:solidFill>
                  </a:rPr>
                  <a:t>mencari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 err="1">
                    <a:solidFill>
                      <a:srgbClr val="002060"/>
                    </a:solidFill>
                  </a:rPr>
                  <a:t>panjang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 err="1">
                    <a:solidFill>
                      <a:srgbClr val="002060"/>
                    </a:solidFill>
                  </a:rPr>
                  <a:t>kunci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dirty="0" err="1">
                    <a:solidFill>
                      <a:srgbClr val="002060"/>
                    </a:solidFill>
                  </a:rPr>
                  <a:t>dari</a:t>
                </a:r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  <a:r>
                  <a:rPr lang="en-GB" i="1" dirty="0" err="1">
                    <a:solidFill>
                      <a:srgbClr val="002060"/>
                    </a:solidFill>
                  </a:rPr>
                  <a:t>Polyalphabetical</a:t>
                </a:r>
                <a:r>
                  <a:rPr lang="en-GB" i="1" dirty="0">
                    <a:solidFill>
                      <a:srgbClr val="002060"/>
                    </a:solidFill>
                  </a:rPr>
                  <a:t> Cipher.</a:t>
                </a:r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dirty="0"/>
                  <a:t>Salah </a:t>
                </a:r>
                <a:r>
                  <a:rPr lang="en-GB" dirty="0" err="1"/>
                  <a:t>satu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i="1" dirty="0" err="1"/>
                  <a:t>Polyalphabetical</a:t>
                </a:r>
                <a:r>
                  <a:rPr lang="en-GB" i="1" dirty="0"/>
                  <a:t> Cipher </a:t>
                </a:r>
                <a:r>
                  <a:rPr lang="en-GB" dirty="0" err="1"/>
                  <a:t>adalah</a:t>
                </a:r>
                <a:r>
                  <a:rPr lang="en-GB" dirty="0"/>
                  <a:t> </a:t>
                </a:r>
                <a:r>
                  <a:rPr lang="en-GB" i="1" dirty="0" err="1"/>
                  <a:t>Vigenere</a:t>
                </a:r>
                <a:r>
                  <a:rPr lang="en-GB" i="1" dirty="0"/>
                  <a:t> Cipher.</a:t>
                </a:r>
                <a:endParaRPr lang="en-GB" b="1" i="1" dirty="0">
                  <a:solidFill>
                    <a:srgbClr val="002060"/>
                  </a:solidFill>
                </a:endParaRPr>
              </a:p>
              <a:p>
                <a:endParaRPr lang="en-GB" dirty="0"/>
              </a:p>
              <a:p>
                <a:r>
                  <a:rPr lang="en-GB" dirty="0"/>
                  <a:t>Cara </a:t>
                </a:r>
                <a:r>
                  <a:rPr lang="en-GB" dirty="0" err="1"/>
                  <a:t>kerja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dirty="0" err="1"/>
                  <a:t>Kasiski</a:t>
                </a:r>
                <a:r>
                  <a:rPr lang="en-GB" dirty="0"/>
                  <a:t> Examination </a:t>
                </a:r>
                <a:r>
                  <a:rPr lang="en-GB" dirty="0" err="1"/>
                  <a:t>adalah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memanfaatkan</a:t>
                </a:r>
                <a:r>
                  <a:rPr lang="en-GB" dirty="0"/>
                  <a:t> </a:t>
                </a:r>
                <a:r>
                  <a:rPr lang="en-GB" dirty="0" err="1"/>
                  <a:t>perulangan</a:t>
                </a:r>
                <a:r>
                  <a:rPr lang="en-GB" dirty="0"/>
                  <a:t> yang </a:t>
                </a:r>
                <a:r>
                  <a:rPr lang="en-GB" dirty="0" err="1"/>
                  <a:t>terjadi</a:t>
                </a:r>
                <a:r>
                  <a:rPr lang="en-GB" dirty="0"/>
                  <a:t> </a:t>
                </a:r>
                <a:r>
                  <a:rPr lang="en-GB" dirty="0" err="1"/>
                  <a:t>pada</a:t>
                </a:r>
                <a:r>
                  <a:rPr lang="en-GB" dirty="0"/>
                  <a:t> </a:t>
                </a:r>
                <a:r>
                  <a:rPr lang="en-GB" i="1" dirty="0" err="1"/>
                  <a:t>Polyalphebetical</a:t>
                </a:r>
                <a:r>
                  <a:rPr lang="en-GB" i="1" dirty="0"/>
                  <a:t> cipher.</a:t>
                </a:r>
              </a:p>
              <a:p>
                <a:r>
                  <a:rPr lang="en-GB" dirty="0" err="1"/>
                  <a:t>Sebagai</a:t>
                </a:r>
                <a:r>
                  <a:rPr lang="en-GB" dirty="0"/>
                  <a:t> </a:t>
                </a:r>
                <a:r>
                  <a:rPr lang="en-GB" dirty="0" err="1"/>
                  <a:t>contoh</a:t>
                </a:r>
                <a:r>
                  <a:rPr lang="en-GB" dirty="0"/>
                  <a:t>: </a:t>
                </a:r>
              </a:p>
              <a:p>
                <a:r>
                  <a:rPr lang="en-GB" i="1" dirty="0"/>
                  <a:t>				    ciphertext </a:t>
                </a:r>
              </a:p>
              <a:p>
                <a:r>
                  <a:rPr lang="en-GB" dirty="0"/>
                  <a:t>				    </a:t>
                </a:r>
              </a:p>
              <a:p>
                <a:r>
                  <a:rPr lang="en-GB" dirty="0"/>
                  <a:t>Karena </a:t>
                </a:r>
                <a:r>
                  <a:rPr lang="en-GB" dirty="0" err="1"/>
                  <a:t>subkalimat</a:t>
                </a:r>
                <a:r>
                  <a:rPr lang="en-GB" dirty="0"/>
                  <a:t> “CSASX” </a:t>
                </a:r>
                <a:r>
                  <a:rPr lang="en-GB" dirty="0" err="1"/>
                  <a:t>ini</a:t>
                </a:r>
                <a:r>
                  <a:rPr lang="en-GB" dirty="0"/>
                  <a:t> </a:t>
                </a:r>
                <a:r>
                  <a:rPr lang="en-GB" dirty="0" err="1"/>
                  <a:t>berulang</a:t>
                </a:r>
                <a:r>
                  <a:rPr lang="en-GB" dirty="0"/>
                  <a:t> </a:t>
                </a:r>
                <a:r>
                  <a:rPr lang="en-GB" dirty="0" err="1"/>
                  <a:t>maka</a:t>
                </a:r>
                <a:r>
                  <a:rPr lang="en-GB" dirty="0"/>
                  <a:t> </a:t>
                </a:r>
                <a:r>
                  <a:rPr lang="en-GB" dirty="0" err="1"/>
                  <a:t>kemungkinan</a:t>
                </a:r>
                <a:r>
                  <a:rPr lang="en-GB" dirty="0"/>
                  <a:t> Panjang </a:t>
                </a:r>
                <a:r>
                  <a:rPr lang="en-GB" dirty="0" err="1"/>
                  <a:t>kuncinya</a:t>
                </a:r>
                <a:r>
                  <a:rPr lang="en-GB" dirty="0"/>
                  <a:t> 5.</a:t>
                </a:r>
              </a:p>
              <a:p>
                <a:endParaRPr lang="en-GB" dirty="0"/>
              </a:p>
              <a:p>
                <a:r>
                  <a:rPr lang="en-GB" dirty="0" err="1"/>
                  <a:t>Dalam</a:t>
                </a:r>
                <a:r>
                  <a:rPr lang="en-GB" dirty="0"/>
                  <a:t> </a:t>
                </a:r>
                <a:r>
                  <a:rPr lang="en-GB" dirty="0" err="1"/>
                  <a:t>studi</a:t>
                </a:r>
                <a:r>
                  <a:rPr lang="en-GB" dirty="0"/>
                  <a:t> </a:t>
                </a:r>
                <a:r>
                  <a:rPr lang="en-GB" dirty="0" err="1"/>
                  <a:t>kasus</a:t>
                </a:r>
                <a:r>
                  <a:rPr lang="en-GB" dirty="0"/>
                  <a:t> SPOJ The </a:t>
                </a:r>
                <a:r>
                  <a:rPr lang="en-GB" dirty="0" err="1"/>
                  <a:t>Bytelandian</a:t>
                </a:r>
                <a:r>
                  <a:rPr lang="en-GB" dirty="0"/>
                  <a:t> Cryptographer (Act IV) </a:t>
                </a:r>
                <a:r>
                  <a:rPr lang="en-GB" dirty="0" err="1"/>
                  <a:t>memodifikasi</a:t>
                </a:r>
                <a:r>
                  <a:rPr lang="en-GB" dirty="0"/>
                  <a:t> </a:t>
                </a:r>
                <a:r>
                  <a:rPr lang="en-GB" i="1" dirty="0" err="1"/>
                  <a:t>Kasiski</a:t>
                </a:r>
                <a:r>
                  <a:rPr lang="en-GB" i="1" dirty="0"/>
                  <a:t> Examination</a:t>
                </a:r>
                <a:r>
                  <a:rPr lang="en-GB" dirty="0"/>
                  <a:t> </a:t>
                </a:r>
                <a:r>
                  <a:rPr lang="en-GB" dirty="0" err="1"/>
                  <a:t>menjadi</a:t>
                </a:r>
                <a:r>
                  <a:rPr lang="en-GB" dirty="0"/>
                  <a:t> </a:t>
                </a:r>
                <a:r>
                  <a:rPr lang="en-GB" dirty="0" err="1"/>
                  <a:t>mencoba</a:t>
                </a:r>
                <a:r>
                  <a:rPr lang="en-GB" dirty="0"/>
                  <a:t> </a:t>
                </a:r>
                <a:r>
                  <a:rPr lang="en-GB" dirty="0" err="1"/>
                  <a:t>panjang</a:t>
                </a:r>
                <a:r>
                  <a:rPr lang="en-GB" dirty="0"/>
                  <a:t> </a:t>
                </a:r>
                <a:r>
                  <a:rPr lang="en-GB" dirty="0" err="1"/>
                  <a:t>kunci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dan</a:t>
                </a:r>
                <a:r>
                  <a:rPr lang="en-GB" dirty="0"/>
                  <a:t> </a:t>
                </a:r>
                <a:r>
                  <a:rPr lang="en-GB" dirty="0" err="1"/>
                  <a:t>mencari</a:t>
                </a:r>
                <a:r>
                  <a:rPr lang="en-GB" dirty="0"/>
                  <a:t> </a:t>
                </a:r>
                <a:r>
                  <a:rPr lang="en-GB" dirty="0" err="1"/>
                  <a:t>blok</a:t>
                </a:r>
                <a:r>
                  <a:rPr lang="en-GB" dirty="0"/>
                  <a:t> </a:t>
                </a:r>
                <a:r>
                  <a:rPr lang="en-GB" dirty="0" err="1"/>
                  <a:t>kunci</a:t>
                </a:r>
                <a:r>
                  <a:rPr lang="en-GB" dirty="0"/>
                  <a:t> yang </a:t>
                </a:r>
                <a:r>
                  <a:rPr lang="en-GB" dirty="0" err="1"/>
                  <a:t>cocok</a:t>
                </a:r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4" y="1605677"/>
                <a:ext cx="5419166" cy="4921797"/>
              </a:xfrm>
              <a:prstGeom prst="rect">
                <a:avLst/>
              </a:prstGeom>
              <a:blipFill>
                <a:blip r:embed="rId8"/>
                <a:stretch>
                  <a:fillRect l="-1012" t="-619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11902-CB35-48E5-9C77-2A8F2C5B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02874"/>
              </p:ext>
            </p:extLst>
          </p:nvPr>
        </p:nvGraphicFramePr>
        <p:xfrm>
          <a:off x="3429000" y="3850966"/>
          <a:ext cx="3809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26">
                  <a:extLst>
                    <a:ext uri="{9D8B030D-6E8A-4147-A177-3AD203B41FA5}">
                      <a16:colId xmlns:a16="http://schemas.microsoft.com/office/drawing/2014/main" val="96168367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70412471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99709421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506708221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265888627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424295533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475003874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06056734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4127699461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3931060853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93603486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305905957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311334667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40969400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389962234"/>
                    </a:ext>
                  </a:extLst>
                </a:gridCol>
              </a:tblGrid>
              <a:tr h="2843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006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37B7E4-42B8-476D-958E-0DC8EDAD9BC6}"/>
              </a:ext>
            </a:extLst>
          </p:cNvPr>
          <p:cNvGrpSpPr/>
          <p:nvPr/>
        </p:nvGrpSpPr>
        <p:grpSpPr>
          <a:xfrm>
            <a:off x="536575" y="4333542"/>
            <a:ext cx="3806822" cy="2067258"/>
            <a:chOff x="835289" y="1728155"/>
            <a:chExt cx="2130426" cy="269803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116DF4-6864-4873-AB67-15A882212AD2}"/>
                </a:ext>
              </a:extLst>
            </p:cNvPr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514F35-B38A-4779-8CE8-B761187E5B28}"/>
                </a:ext>
              </a:extLst>
            </p:cNvPr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71" name="Rectangular Callout 1">
            <a:extLst>
              <a:ext uri="{FF2B5EF4-FFF2-40B4-BE49-F238E27FC236}">
                <a16:creationId xmlns:a16="http://schemas.microsoft.com/office/drawing/2014/main" id="{B682BE59-1E0B-4859-A614-4132B1EDCE20}"/>
              </a:ext>
            </a:extLst>
          </p:cNvPr>
          <p:cNvSpPr/>
          <p:nvPr/>
        </p:nvSpPr>
        <p:spPr>
          <a:xfrm rot="5400000">
            <a:off x="4182048" y="-1671"/>
            <a:ext cx="2922468" cy="5934635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4"/>
              <a:gd name="connsiteX1" fmla="*/ 825500 w 4953000"/>
              <a:gd name="connsiteY1" fmla="*/ 0 h 5821594"/>
              <a:gd name="connsiteX2" fmla="*/ 825500 w 4953000"/>
              <a:gd name="connsiteY2" fmla="*/ 0 h 5821594"/>
              <a:gd name="connsiteX3" fmla="*/ 2063750 w 4953000"/>
              <a:gd name="connsiteY3" fmla="*/ 0 h 5821594"/>
              <a:gd name="connsiteX4" fmla="*/ 4953000 w 4953000"/>
              <a:gd name="connsiteY4" fmla="*/ 0 h 5821594"/>
              <a:gd name="connsiteX5" fmla="*/ 4953000 w 4953000"/>
              <a:gd name="connsiteY5" fmla="*/ 3111500 h 5821594"/>
              <a:gd name="connsiteX6" fmla="*/ 4953000 w 4953000"/>
              <a:gd name="connsiteY6" fmla="*/ 3111500 h 5821594"/>
              <a:gd name="connsiteX7" fmla="*/ 4953000 w 4953000"/>
              <a:gd name="connsiteY7" fmla="*/ 4445000 h 5821594"/>
              <a:gd name="connsiteX8" fmla="*/ 4953000 w 4953000"/>
              <a:gd name="connsiteY8" fmla="*/ 5334000 h 5821594"/>
              <a:gd name="connsiteX9" fmla="*/ 620433 w 4953000"/>
              <a:gd name="connsiteY9" fmla="*/ 5342965 h 5821594"/>
              <a:gd name="connsiteX10" fmla="*/ 379053 w 4953000"/>
              <a:gd name="connsiteY10" fmla="*/ 5821594 h 5821594"/>
              <a:gd name="connsiteX11" fmla="*/ 278653 w 4953000"/>
              <a:gd name="connsiteY11" fmla="*/ 5334000 h 5821594"/>
              <a:gd name="connsiteX12" fmla="*/ 152400 w 4953000"/>
              <a:gd name="connsiteY12" fmla="*/ 5334000 h 5821594"/>
              <a:gd name="connsiteX13" fmla="*/ 0 w 4953000"/>
              <a:gd name="connsiteY13" fmla="*/ 5334000 h 5821594"/>
              <a:gd name="connsiteX14" fmla="*/ 0 w 4953000"/>
              <a:gd name="connsiteY14" fmla="*/ 4445000 h 5821594"/>
              <a:gd name="connsiteX15" fmla="*/ 0 w 4953000"/>
              <a:gd name="connsiteY15" fmla="*/ 3111500 h 5821594"/>
              <a:gd name="connsiteX16" fmla="*/ 0 w 4953000"/>
              <a:gd name="connsiteY16" fmla="*/ 3111500 h 5821594"/>
              <a:gd name="connsiteX17" fmla="*/ 0 w 4953000"/>
              <a:gd name="connsiteY17" fmla="*/ 0 h 5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21594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379053" y="5821594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30526C-5C73-4EBC-ACC1-A1AE367AC2A3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81651D-FF5F-493F-A920-E907353294EF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605225C-9548-4C02-9BB7-A401668C9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57880"/>
              </p:ext>
            </p:extLst>
          </p:nvPr>
        </p:nvGraphicFramePr>
        <p:xfrm>
          <a:off x="651650" y="5192737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E24A61B2-7982-4FB4-AF2E-36EE6C36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4617"/>
              </p:ext>
            </p:extLst>
          </p:nvPr>
        </p:nvGraphicFramePr>
        <p:xfrm>
          <a:off x="649431" y="5934547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E2FF61F-934D-44FD-963B-0F9F049B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16362"/>
              </p:ext>
            </p:extLst>
          </p:nvPr>
        </p:nvGraphicFramePr>
        <p:xfrm>
          <a:off x="652030" y="4822687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38AC4267-662C-4749-88DF-8B28E49BB432}"/>
              </a:ext>
            </a:extLst>
          </p:cNvPr>
          <p:cNvSpPr txBox="1"/>
          <p:nvPr/>
        </p:nvSpPr>
        <p:spPr>
          <a:xfrm>
            <a:off x="4748174" y="15102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Panjang </a:t>
            </a:r>
            <a:r>
              <a:rPr lang="en-US" dirty="0" err="1"/>
              <a:t>kunci</a:t>
            </a:r>
            <a:r>
              <a:rPr lang="en-US" dirty="0"/>
              <a:t> 3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667E2DB-1582-4A56-9FB0-766DFAF2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05077"/>
              </p:ext>
            </p:extLst>
          </p:nvPr>
        </p:nvGraphicFramePr>
        <p:xfrm>
          <a:off x="3310445" y="2232165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8E1F7C4E-D2D5-4C75-947F-71D8DE37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63776"/>
              </p:ext>
            </p:extLst>
          </p:nvPr>
        </p:nvGraphicFramePr>
        <p:xfrm>
          <a:off x="3310445" y="1861325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E317D5CF-B88B-42B2-955B-5A478D85C136}"/>
              </a:ext>
            </a:extLst>
          </p:cNvPr>
          <p:cNvSpPr txBox="1"/>
          <p:nvPr/>
        </p:nvSpPr>
        <p:spPr>
          <a:xfrm>
            <a:off x="3284579" y="2565724"/>
            <a:ext cx="30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endParaRPr lang="en-US" dirty="0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7D76F6E-1837-440E-9C09-794C46471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932"/>
              </p:ext>
            </p:extLst>
          </p:nvPr>
        </p:nvGraphicFramePr>
        <p:xfrm>
          <a:off x="3327623" y="3331479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F190DDF-F46C-440E-B263-7AA03BA3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1033"/>
              </p:ext>
            </p:extLst>
          </p:nvPr>
        </p:nvGraphicFramePr>
        <p:xfrm>
          <a:off x="3327623" y="2960639"/>
          <a:ext cx="2743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60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944BBCC-1422-462F-90AB-DCADC6E5F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27314"/>
              </p:ext>
            </p:extLst>
          </p:nvPr>
        </p:nvGraphicFramePr>
        <p:xfrm>
          <a:off x="3306101" y="3965498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88" name="Arrow: Curved Left 87">
            <a:extLst>
              <a:ext uri="{FF2B5EF4-FFF2-40B4-BE49-F238E27FC236}">
                <a16:creationId xmlns:a16="http://schemas.microsoft.com/office/drawing/2014/main" id="{BE38FF86-A60D-4C79-B450-CB9AD2A9C20D}"/>
              </a:ext>
            </a:extLst>
          </p:cNvPr>
          <p:cNvSpPr/>
          <p:nvPr/>
        </p:nvSpPr>
        <p:spPr>
          <a:xfrm>
            <a:off x="6182983" y="3303571"/>
            <a:ext cx="381000" cy="8984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A7F1D059-EE6A-4350-BC6B-7CB208147F2E}"/>
              </a:ext>
            </a:extLst>
          </p:cNvPr>
          <p:cNvSpPr/>
          <p:nvPr/>
        </p:nvSpPr>
        <p:spPr>
          <a:xfrm>
            <a:off x="6182983" y="2194302"/>
            <a:ext cx="381000" cy="1006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DB1CEC-2CFF-4E66-946B-5E3CB8D94C01}"/>
              </a:ext>
            </a:extLst>
          </p:cNvPr>
          <p:cNvSpPr txBox="1"/>
          <p:nvPr/>
        </p:nvSpPr>
        <p:spPr>
          <a:xfrm>
            <a:off x="6772274" y="2347928"/>
            <a:ext cx="1741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1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1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4995179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6575" y="4333542"/>
            <a:ext cx="3806822" cy="2067258"/>
            <a:chOff x="835289" y="1728155"/>
            <a:chExt cx="2130426" cy="2698037"/>
          </a:xfrm>
        </p:grpSpPr>
        <p:sp>
          <p:nvSpPr>
            <p:cNvPr id="19" name="Rectangle 18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2" name="Rectangular Callout 1"/>
          <p:cNvSpPr/>
          <p:nvPr/>
        </p:nvSpPr>
        <p:spPr>
          <a:xfrm rot="5400000">
            <a:off x="4223994" y="13136"/>
            <a:ext cx="2922468" cy="5934635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4"/>
              <a:gd name="connsiteX1" fmla="*/ 825500 w 4953000"/>
              <a:gd name="connsiteY1" fmla="*/ 0 h 5821594"/>
              <a:gd name="connsiteX2" fmla="*/ 825500 w 4953000"/>
              <a:gd name="connsiteY2" fmla="*/ 0 h 5821594"/>
              <a:gd name="connsiteX3" fmla="*/ 2063750 w 4953000"/>
              <a:gd name="connsiteY3" fmla="*/ 0 h 5821594"/>
              <a:gd name="connsiteX4" fmla="*/ 4953000 w 4953000"/>
              <a:gd name="connsiteY4" fmla="*/ 0 h 5821594"/>
              <a:gd name="connsiteX5" fmla="*/ 4953000 w 4953000"/>
              <a:gd name="connsiteY5" fmla="*/ 3111500 h 5821594"/>
              <a:gd name="connsiteX6" fmla="*/ 4953000 w 4953000"/>
              <a:gd name="connsiteY6" fmla="*/ 3111500 h 5821594"/>
              <a:gd name="connsiteX7" fmla="*/ 4953000 w 4953000"/>
              <a:gd name="connsiteY7" fmla="*/ 4445000 h 5821594"/>
              <a:gd name="connsiteX8" fmla="*/ 4953000 w 4953000"/>
              <a:gd name="connsiteY8" fmla="*/ 5334000 h 5821594"/>
              <a:gd name="connsiteX9" fmla="*/ 620433 w 4953000"/>
              <a:gd name="connsiteY9" fmla="*/ 5342965 h 5821594"/>
              <a:gd name="connsiteX10" fmla="*/ 379053 w 4953000"/>
              <a:gd name="connsiteY10" fmla="*/ 5821594 h 5821594"/>
              <a:gd name="connsiteX11" fmla="*/ 278653 w 4953000"/>
              <a:gd name="connsiteY11" fmla="*/ 5334000 h 5821594"/>
              <a:gd name="connsiteX12" fmla="*/ 152400 w 4953000"/>
              <a:gd name="connsiteY12" fmla="*/ 5334000 h 5821594"/>
              <a:gd name="connsiteX13" fmla="*/ 0 w 4953000"/>
              <a:gd name="connsiteY13" fmla="*/ 5334000 h 5821594"/>
              <a:gd name="connsiteX14" fmla="*/ 0 w 4953000"/>
              <a:gd name="connsiteY14" fmla="*/ 4445000 h 5821594"/>
              <a:gd name="connsiteX15" fmla="*/ 0 w 4953000"/>
              <a:gd name="connsiteY15" fmla="*/ 3111500 h 5821594"/>
              <a:gd name="connsiteX16" fmla="*/ 0 w 4953000"/>
              <a:gd name="connsiteY16" fmla="*/ 3111500 h 5821594"/>
              <a:gd name="connsiteX17" fmla="*/ 0 w 4953000"/>
              <a:gd name="connsiteY17" fmla="*/ 0 h 5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21594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379053" y="5821594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9D261-A082-4BA4-A746-95DE0ABFD923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510D09-3E30-4798-A38A-BBAC27048096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16F5117-7C02-4481-A616-C4A5E473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20694"/>
              </p:ext>
            </p:extLst>
          </p:nvPr>
        </p:nvGraphicFramePr>
        <p:xfrm>
          <a:off x="651650" y="5192737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1607A14-C250-4057-9B10-7AFA6C3D0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6659"/>
              </p:ext>
            </p:extLst>
          </p:nvPr>
        </p:nvGraphicFramePr>
        <p:xfrm>
          <a:off x="649431" y="5934547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5CF5EB-F677-4803-B4C9-5A5500BD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51093"/>
              </p:ext>
            </p:extLst>
          </p:nvPr>
        </p:nvGraphicFramePr>
        <p:xfrm>
          <a:off x="652030" y="4822687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CF5DC1C7-B44E-42BA-A74D-D71D945851DA}"/>
              </a:ext>
            </a:extLst>
          </p:cNvPr>
          <p:cNvSpPr txBox="1"/>
          <p:nvPr/>
        </p:nvSpPr>
        <p:spPr>
          <a:xfrm>
            <a:off x="3540997" y="2812205"/>
            <a:ext cx="5091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1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1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 4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yang </a:t>
            </a:r>
            <a:r>
              <a:rPr lang="en-US" sz="1600" dirty="0" err="1"/>
              <a:t>bertabrakan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0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1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. (</a:t>
            </a:r>
            <a:r>
              <a:rPr lang="en-US" sz="1600" dirty="0" err="1"/>
              <a:t>Hanya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diperhatikan</a:t>
            </a:r>
            <a:r>
              <a:rPr lang="en-US" sz="1600" dirty="0"/>
              <a:t>),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 4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0E5C7-B643-458E-BD2A-A5C00F9E3D12}"/>
              </a:ext>
            </a:extLst>
          </p:cNvPr>
          <p:cNvSpPr txBox="1"/>
          <p:nvPr/>
        </p:nvSpPr>
        <p:spPr>
          <a:xfrm>
            <a:off x="4267200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Panjang </a:t>
            </a:r>
            <a:r>
              <a:rPr lang="en-US" dirty="0" err="1"/>
              <a:t>kunci</a:t>
            </a:r>
            <a:r>
              <a:rPr lang="en-US" dirty="0"/>
              <a:t> 4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7A6EFFD-273C-4D1A-90C9-149C21462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25046"/>
              </p:ext>
            </p:extLst>
          </p:nvPr>
        </p:nvGraphicFramePr>
        <p:xfrm>
          <a:off x="3976105" y="2431206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C962117E-166D-46A2-8A37-4F40704D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01627"/>
              </p:ext>
            </p:extLst>
          </p:nvPr>
        </p:nvGraphicFramePr>
        <p:xfrm>
          <a:off x="3976105" y="2060366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44965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059709-F225-4880-9DC9-B51BF36D14A4}"/>
              </a:ext>
            </a:extLst>
          </p:cNvPr>
          <p:cNvGrpSpPr/>
          <p:nvPr/>
        </p:nvGrpSpPr>
        <p:grpSpPr>
          <a:xfrm>
            <a:off x="536575" y="4333542"/>
            <a:ext cx="3806822" cy="2067258"/>
            <a:chOff x="835289" y="1728155"/>
            <a:chExt cx="2130426" cy="26980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8CC7F-1D2A-4A98-B8A1-D93FF197F78B}"/>
                </a:ext>
              </a:extLst>
            </p:cNvPr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636C57-F4A4-49C1-B04C-8BCC1EA8C1D1}"/>
                </a:ext>
              </a:extLst>
            </p:cNvPr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63" name="Rectangular Callout 1">
            <a:extLst>
              <a:ext uri="{FF2B5EF4-FFF2-40B4-BE49-F238E27FC236}">
                <a16:creationId xmlns:a16="http://schemas.microsoft.com/office/drawing/2014/main" id="{0599F1F8-4247-497A-BEE7-66EBF66CA8D6}"/>
              </a:ext>
            </a:extLst>
          </p:cNvPr>
          <p:cNvSpPr/>
          <p:nvPr/>
        </p:nvSpPr>
        <p:spPr>
          <a:xfrm rot="5400000">
            <a:off x="4223994" y="13136"/>
            <a:ext cx="2922468" cy="5934635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4"/>
              <a:gd name="connsiteX1" fmla="*/ 825500 w 4953000"/>
              <a:gd name="connsiteY1" fmla="*/ 0 h 5821594"/>
              <a:gd name="connsiteX2" fmla="*/ 825500 w 4953000"/>
              <a:gd name="connsiteY2" fmla="*/ 0 h 5821594"/>
              <a:gd name="connsiteX3" fmla="*/ 2063750 w 4953000"/>
              <a:gd name="connsiteY3" fmla="*/ 0 h 5821594"/>
              <a:gd name="connsiteX4" fmla="*/ 4953000 w 4953000"/>
              <a:gd name="connsiteY4" fmla="*/ 0 h 5821594"/>
              <a:gd name="connsiteX5" fmla="*/ 4953000 w 4953000"/>
              <a:gd name="connsiteY5" fmla="*/ 3111500 h 5821594"/>
              <a:gd name="connsiteX6" fmla="*/ 4953000 w 4953000"/>
              <a:gd name="connsiteY6" fmla="*/ 3111500 h 5821594"/>
              <a:gd name="connsiteX7" fmla="*/ 4953000 w 4953000"/>
              <a:gd name="connsiteY7" fmla="*/ 4445000 h 5821594"/>
              <a:gd name="connsiteX8" fmla="*/ 4953000 w 4953000"/>
              <a:gd name="connsiteY8" fmla="*/ 5334000 h 5821594"/>
              <a:gd name="connsiteX9" fmla="*/ 620433 w 4953000"/>
              <a:gd name="connsiteY9" fmla="*/ 5342965 h 5821594"/>
              <a:gd name="connsiteX10" fmla="*/ 379053 w 4953000"/>
              <a:gd name="connsiteY10" fmla="*/ 5821594 h 5821594"/>
              <a:gd name="connsiteX11" fmla="*/ 278653 w 4953000"/>
              <a:gd name="connsiteY11" fmla="*/ 5334000 h 5821594"/>
              <a:gd name="connsiteX12" fmla="*/ 152400 w 4953000"/>
              <a:gd name="connsiteY12" fmla="*/ 5334000 h 5821594"/>
              <a:gd name="connsiteX13" fmla="*/ 0 w 4953000"/>
              <a:gd name="connsiteY13" fmla="*/ 5334000 h 5821594"/>
              <a:gd name="connsiteX14" fmla="*/ 0 w 4953000"/>
              <a:gd name="connsiteY14" fmla="*/ 4445000 h 5821594"/>
              <a:gd name="connsiteX15" fmla="*/ 0 w 4953000"/>
              <a:gd name="connsiteY15" fmla="*/ 3111500 h 5821594"/>
              <a:gd name="connsiteX16" fmla="*/ 0 w 4953000"/>
              <a:gd name="connsiteY16" fmla="*/ 3111500 h 5821594"/>
              <a:gd name="connsiteX17" fmla="*/ 0 w 4953000"/>
              <a:gd name="connsiteY17" fmla="*/ 0 h 5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21594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379053" y="5821594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9268D9-36AE-4279-B000-3F569B70797A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07AA40-AACB-4867-8532-D7BDB7F4424A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F60F1106-B1CD-4699-9C3F-5DEF44EF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18686"/>
              </p:ext>
            </p:extLst>
          </p:nvPr>
        </p:nvGraphicFramePr>
        <p:xfrm>
          <a:off x="651650" y="5192737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47A9D4F-4B65-4AF5-A91C-25F45E356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99021"/>
              </p:ext>
            </p:extLst>
          </p:nvPr>
        </p:nvGraphicFramePr>
        <p:xfrm>
          <a:off x="649431" y="5934547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F871AC3-1CAE-4058-ABBA-49B32C46C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16525"/>
              </p:ext>
            </p:extLst>
          </p:nvPr>
        </p:nvGraphicFramePr>
        <p:xfrm>
          <a:off x="652030" y="4822687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E8EDB7-712B-4ECD-8C8C-1CDC00E943C3}"/>
              </a:ext>
            </a:extLst>
          </p:cNvPr>
          <p:cNvSpPr txBox="1"/>
          <p:nvPr/>
        </p:nvSpPr>
        <p:spPr>
          <a:xfrm>
            <a:off x="4725662" y="15448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Panjang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189885-B969-41B7-A916-39D8F5FAC901}"/>
              </a:ext>
            </a:extLst>
          </p:cNvPr>
          <p:cNvSpPr txBox="1"/>
          <p:nvPr/>
        </p:nvSpPr>
        <p:spPr>
          <a:xfrm>
            <a:off x="3284579" y="2565724"/>
            <a:ext cx="30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endParaRPr lang="en-US" dirty="0"/>
          </a:p>
        </p:txBody>
      </p:sp>
      <p:sp>
        <p:nvSpPr>
          <p:cNvPr id="86" name="Arrow: Curved Left 85">
            <a:extLst>
              <a:ext uri="{FF2B5EF4-FFF2-40B4-BE49-F238E27FC236}">
                <a16:creationId xmlns:a16="http://schemas.microsoft.com/office/drawing/2014/main" id="{D1FE3BD2-E9AE-437F-97E4-B6E9983B40E7}"/>
              </a:ext>
            </a:extLst>
          </p:cNvPr>
          <p:cNvSpPr/>
          <p:nvPr/>
        </p:nvSpPr>
        <p:spPr>
          <a:xfrm>
            <a:off x="6182983" y="3303571"/>
            <a:ext cx="381000" cy="8984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Left 86">
            <a:extLst>
              <a:ext uri="{FF2B5EF4-FFF2-40B4-BE49-F238E27FC236}">
                <a16:creationId xmlns:a16="http://schemas.microsoft.com/office/drawing/2014/main" id="{83F09316-06AE-49ED-A166-790B62EED51A}"/>
              </a:ext>
            </a:extLst>
          </p:cNvPr>
          <p:cNvSpPr/>
          <p:nvPr/>
        </p:nvSpPr>
        <p:spPr>
          <a:xfrm>
            <a:off x="6182983" y="2194302"/>
            <a:ext cx="381000" cy="1006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A3E8A-8FEC-47F9-BCF0-420319E40DD6}"/>
              </a:ext>
            </a:extLst>
          </p:cNvPr>
          <p:cNvSpPr txBox="1"/>
          <p:nvPr/>
        </p:nvSpPr>
        <p:spPr>
          <a:xfrm>
            <a:off x="6772274" y="2347928"/>
            <a:ext cx="1741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1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1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. 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074018E0-57D3-462C-9A1C-5943B260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04243"/>
              </p:ext>
            </p:extLst>
          </p:nvPr>
        </p:nvGraphicFramePr>
        <p:xfrm>
          <a:off x="3313707" y="2243824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7BE4989D-7EEC-4D40-9AA3-22E4A050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90111"/>
              </p:ext>
            </p:extLst>
          </p:nvPr>
        </p:nvGraphicFramePr>
        <p:xfrm>
          <a:off x="3313707" y="1872984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26B8BEBD-73D9-438F-8836-5055EEC55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33757"/>
              </p:ext>
            </p:extLst>
          </p:nvPr>
        </p:nvGraphicFramePr>
        <p:xfrm>
          <a:off x="3313707" y="3331549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E2F346B3-5C94-4B8B-8033-2FC7061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086"/>
              </p:ext>
            </p:extLst>
          </p:nvPr>
        </p:nvGraphicFramePr>
        <p:xfrm>
          <a:off x="3313707" y="2960709"/>
          <a:ext cx="2743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60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0B9876CB-A9B6-4ACD-B2C0-FC326EB2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21709"/>
              </p:ext>
            </p:extLst>
          </p:nvPr>
        </p:nvGraphicFramePr>
        <p:xfrm>
          <a:off x="3313707" y="3967275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2" name="Action Button: Return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9B4F528-BB14-4402-B3BE-E0FC8F17B17F}"/>
              </a:ext>
            </a:extLst>
          </p:cNvPr>
          <p:cNvSpPr/>
          <p:nvPr/>
        </p:nvSpPr>
        <p:spPr>
          <a:xfrm>
            <a:off x="8988425" y="6705600"/>
            <a:ext cx="45719" cy="4571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7394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d-ID" sz="1200" dirty="0">
                <a:solidFill>
                  <a:schemeClr val="accent5"/>
                </a:solidFill>
              </a:rPr>
              <a:t>09/01/2018 08.31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561112652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494627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86295-85B1-44B0-B53E-B94DA62D19DC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20" name="Down Arrow 15">
            <a:extLst>
              <a:ext uri="{FF2B5EF4-FFF2-40B4-BE49-F238E27FC236}">
                <a16:creationId xmlns:a16="http://schemas.microsoft.com/office/drawing/2014/main" id="{80F363C7-416D-4535-B6D7-95C0D63A01FC}"/>
              </a:ext>
            </a:extLst>
          </p:cNvPr>
          <p:cNvSpPr/>
          <p:nvPr/>
        </p:nvSpPr>
        <p:spPr>
          <a:xfrm>
            <a:off x="1436678" y="2057401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49824-46C9-4225-8A2A-92F070DB72BB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</p:spTree>
    <p:extLst>
      <p:ext uri="{BB962C8B-B14F-4D97-AF65-F5344CB8AC3E}">
        <p14:creationId xmlns:p14="http://schemas.microsoft.com/office/powerpoint/2010/main" val="85485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ular Callout 1"/>
          <p:cNvSpPr/>
          <p:nvPr/>
        </p:nvSpPr>
        <p:spPr>
          <a:xfrm rot="5400000">
            <a:off x="3352799" y="983600"/>
            <a:ext cx="4724402" cy="5934636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53000" h="5821595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1640171" y="5334170"/>
                </a:lnTo>
                <a:cubicBezTo>
                  <a:pt x="1627595" y="5344217"/>
                  <a:pt x="1378295" y="5327883"/>
                  <a:pt x="1365719" y="5337930"/>
                </a:cubicBezTo>
                <a:lnTo>
                  <a:pt x="1107435" y="5821595"/>
                </a:lnTo>
                <a:lnTo>
                  <a:pt x="852253" y="5334000"/>
                </a:lnTo>
                <a:cubicBezTo>
                  <a:pt x="8340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43834" y="1605677"/>
            <a:ext cx="5190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Intersection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sub </a:t>
            </a:r>
            <a:r>
              <a:rPr lang="en-GB" dirty="0" err="1"/>
              <a:t>himpunan</a:t>
            </a:r>
            <a:r>
              <a:rPr lang="en-GB" dirty="0"/>
              <a:t> yang </a:t>
            </a:r>
            <a:r>
              <a:rPr lang="en-GB" dirty="0" err="1"/>
              <a:t>beririsan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himpunan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himpunan</a:t>
            </a:r>
            <a:r>
              <a:rPr lang="en-GB" dirty="0"/>
              <a:t> yang lain.</a:t>
            </a:r>
          </a:p>
          <a:p>
            <a:endParaRPr lang="en-GB" dirty="0"/>
          </a:p>
          <a:p>
            <a:r>
              <a:rPr lang="en-GB" b="1" dirty="0"/>
              <a:t>Intersection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 </a:t>
            </a:r>
          </a:p>
          <a:p>
            <a:r>
              <a:rPr lang="en-GB" dirty="0"/>
              <a:t> 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 err="1">
                <a:solidFill>
                  <a:schemeClr val="tx1"/>
                </a:solidFill>
              </a:rPr>
              <a:t>Kasiski</a:t>
            </a:r>
            <a:r>
              <a:rPr lang="en-US" dirty="0">
                <a:solidFill>
                  <a:schemeClr val="tx1"/>
                </a:solidFill>
              </a:rPr>
              <a:t> Examination</a:t>
            </a:r>
          </a:p>
        </p:txBody>
      </p:sp>
    </p:spTree>
    <p:extLst>
      <p:ext uri="{BB962C8B-B14F-4D97-AF65-F5344CB8AC3E}">
        <p14:creationId xmlns:p14="http://schemas.microsoft.com/office/powerpoint/2010/main" val="19088329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42620" y="4793405"/>
            <a:ext cx="2681577" cy="1590264"/>
            <a:chOff x="835289" y="1703095"/>
            <a:chExt cx="2130426" cy="2723097"/>
          </a:xfrm>
        </p:grpSpPr>
        <p:sp>
          <p:nvSpPr>
            <p:cNvPr id="19" name="Rectangle 18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861" y="1703095"/>
              <a:ext cx="1015096" cy="6851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48" name="Rectangular Callout 1"/>
          <p:cNvSpPr/>
          <p:nvPr/>
        </p:nvSpPr>
        <p:spPr>
          <a:xfrm rot="5400000">
            <a:off x="3463929" y="846701"/>
            <a:ext cx="4484339" cy="5934636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53000" h="5821595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1640171" y="5334170"/>
                </a:lnTo>
                <a:cubicBezTo>
                  <a:pt x="1627595" y="5344217"/>
                  <a:pt x="1378295" y="5327883"/>
                  <a:pt x="1365719" y="5337930"/>
                </a:cubicBezTo>
                <a:lnTo>
                  <a:pt x="1107435" y="5821595"/>
                </a:lnTo>
                <a:lnTo>
                  <a:pt x="852253" y="5334000"/>
                </a:lnTo>
                <a:cubicBezTo>
                  <a:pt x="8340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37196" y="1699096"/>
            <a:ext cx="5190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Dari data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tahapan</a:t>
            </a:r>
            <a:r>
              <a:rPr lang="en-GB" dirty="0"/>
              <a:t> </a:t>
            </a:r>
            <a:r>
              <a:rPr lang="en-GB" dirty="0" err="1"/>
              <a:t>sebelumnya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data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ketentuan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huruf</a:t>
            </a:r>
            <a:r>
              <a:rPr lang="en-GB" dirty="0"/>
              <a:t> </a:t>
            </a:r>
            <a:r>
              <a:rPr lang="en-GB" dirty="0" err="1"/>
              <a:t>kapital</a:t>
            </a:r>
            <a:r>
              <a:rPr lang="en-GB" dirty="0"/>
              <a:t>.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E86EAD-681B-42C2-B280-1E2546B570A0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A1B439-35A1-4FD1-AD16-6DC604DFBCC8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 err="1">
                <a:solidFill>
                  <a:schemeClr val="tx1"/>
                </a:solidFill>
              </a:rPr>
              <a:t>Kasiski</a:t>
            </a:r>
            <a:r>
              <a:rPr lang="en-US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9825F0D3-8E33-4D65-A2A2-5944B30C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22163"/>
              </p:ext>
            </p:extLst>
          </p:nvPr>
        </p:nvGraphicFramePr>
        <p:xfrm>
          <a:off x="533400" y="5357406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0A7D0449-2107-4B8F-A899-3A771F0D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22919"/>
              </p:ext>
            </p:extLst>
          </p:nvPr>
        </p:nvGraphicFramePr>
        <p:xfrm>
          <a:off x="533400" y="5728246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F9173C-41A5-4D33-8208-93888E3F9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843"/>
              </p:ext>
            </p:extLst>
          </p:nvPr>
        </p:nvGraphicFramePr>
        <p:xfrm>
          <a:off x="3466486" y="296758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C6ED70A-942A-4485-A23A-5DEF639F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92370"/>
              </p:ext>
            </p:extLst>
          </p:nvPr>
        </p:nvGraphicFramePr>
        <p:xfrm>
          <a:off x="3466486" y="333842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24" name="Arrow: Down 23">
            <a:extLst>
              <a:ext uri="{FF2B5EF4-FFF2-40B4-BE49-F238E27FC236}">
                <a16:creationId xmlns:a16="http://schemas.microsoft.com/office/drawing/2014/main" id="{6B29D3F3-4D77-4EE7-9502-48F19FA0773B}"/>
              </a:ext>
            </a:extLst>
          </p:cNvPr>
          <p:cNvSpPr/>
          <p:nvPr/>
        </p:nvSpPr>
        <p:spPr>
          <a:xfrm>
            <a:off x="4234150" y="3804772"/>
            <a:ext cx="533389" cy="494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C411ED1-762D-4D15-ABD8-D577494CF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3048"/>
              </p:ext>
            </p:extLst>
          </p:nvPr>
        </p:nvGraphicFramePr>
        <p:xfrm>
          <a:off x="3452020" y="438628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8A6669F-26DA-48D6-BD16-7E12B9FF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65192"/>
              </p:ext>
            </p:extLst>
          </p:nvPr>
        </p:nvGraphicFramePr>
        <p:xfrm>
          <a:off x="3458029" y="543414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33" name="Arrow: Down 32">
            <a:extLst>
              <a:ext uri="{FF2B5EF4-FFF2-40B4-BE49-F238E27FC236}">
                <a16:creationId xmlns:a16="http://schemas.microsoft.com/office/drawing/2014/main" id="{7F46395E-6951-4E7A-A164-02F065E36842}"/>
              </a:ext>
            </a:extLst>
          </p:cNvPr>
          <p:cNvSpPr/>
          <p:nvPr/>
        </p:nvSpPr>
        <p:spPr>
          <a:xfrm>
            <a:off x="4278017" y="4856321"/>
            <a:ext cx="533389" cy="494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92230-A193-4B9E-80CC-26F060B70A9F}"/>
              </a:ext>
            </a:extLst>
          </p:cNvPr>
          <p:cNvSpPr txBox="1"/>
          <p:nvPr/>
        </p:nvSpPr>
        <p:spPr>
          <a:xfrm>
            <a:off x="5053247" y="478398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“*”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683A1C-05BC-4D8C-8428-094E4280EE84}"/>
              </a:ext>
            </a:extLst>
          </p:cNvPr>
          <p:cNvSpPr/>
          <p:nvPr/>
        </p:nvSpPr>
        <p:spPr>
          <a:xfrm>
            <a:off x="3886200" y="2962732"/>
            <a:ext cx="391804" cy="7428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F884BA-1C76-4320-A966-E97D4F74E128}"/>
              </a:ext>
            </a:extLst>
          </p:cNvPr>
          <p:cNvSpPr/>
          <p:nvPr/>
        </p:nvSpPr>
        <p:spPr>
          <a:xfrm>
            <a:off x="5557198" y="2981494"/>
            <a:ext cx="391804" cy="7428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4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24" grpId="0" animBg="1"/>
      <p:bldP spid="33" grpId="0" animBg="1"/>
      <p:bldP spid="2" grpId="0"/>
      <p:bldP spid="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60375" y="2712164"/>
            <a:ext cx="2130425" cy="2400678"/>
            <a:chOff x="835289" y="1728155"/>
            <a:chExt cx="2130426" cy="2698037"/>
          </a:xfrm>
        </p:grpSpPr>
        <p:sp>
          <p:nvSpPr>
            <p:cNvPr id="19" name="Rectangle 18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00206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342512" y="1996083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0400" y="19812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D406056-4321-4935-A6B4-6ED23A39C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78119"/>
              </p:ext>
            </p:extLst>
          </p:nvPr>
        </p:nvGraphicFramePr>
        <p:xfrm>
          <a:off x="533400" y="3578604"/>
          <a:ext cx="1981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1C48D384-9D73-4AB2-B245-4BF6A4D6E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74629"/>
              </p:ext>
            </p:extLst>
          </p:nvPr>
        </p:nvGraphicFramePr>
        <p:xfrm>
          <a:off x="3200400" y="3584118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9BC2EA71-A67F-4420-8862-F0555139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23110"/>
              </p:ext>
            </p:extLst>
          </p:nvPr>
        </p:nvGraphicFramePr>
        <p:xfrm>
          <a:off x="3200400" y="3954958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6DCC4C1-6AAD-40FA-9CCF-DB029D41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1622"/>
              </p:ext>
            </p:extLst>
          </p:nvPr>
        </p:nvGraphicFramePr>
        <p:xfrm>
          <a:off x="6342511" y="3784421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82" name="Arrow: Right 81">
            <a:extLst>
              <a:ext uri="{FF2B5EF4-FFF2-40B4-BE49-F238E27FC236}">
                <a16:creationId xmlns:a16="http://schemas.microsoft.com/office/drawing/2014/main" id="{0B82D0B6-C6F7-4893-B510-2AAA8981981D}"/>
              </a:ext>
            </a:extLst>
          </p:cNvPr>
          <p:cNvSpPr/>
          <p:nvPr/>
        </p:nvSpPr>
        <p:spPr>
          <a:xfrm>
            <a:off x="2653663" y="3785681"/>
            <a:ext cx="460375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73488F2A-1A68-404F-AA5B-9B4B4789481B}"/>
              </a:ext>
            </a:extLst>
          </p:cNvPr>
          <p:cNvSpPr/>
          <p:nvPr/>
        </p:nvSpPr>
        <p:spPr>
          <a:xfrm>
            <a:off x="5787447" y="3785681"/>
            <a:ext cx="460375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33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39894664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2213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69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44" name="Rectangle 4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r>
                <a:rPr lang="en-US" sz="1900" dirty="0">
                  <a:solidFill>
                    <a:schemeClr val="tx1"/>
                  </a:solidFill>
                </a:rPr>
                <a:t>1</a:t>
              </a:r>
              <a:br>
                <a:rPr lang="en-US" sz="1900" dirty="0">
                  <a:solidFill>
                    <a:schemeClr val="tx1"/>
                  </a:solidFill>
                </a:rPr>
              </a:br>
              <a:r>
                <a:rPr lang="en-US" sz="1900" dirty="0">
                  <a:solidFill>
                    <a:schemeClr val="tx1"/>
                  </a:solidFill>
                </a:rPr>
                <a:t>5</a:t>
              </a:r>
              <a:br>
                <a:rPr lang="en-US" sz="1900" dirty="0">
                  <a:solidFill>
                    <a:schemeClr val="tx1"/>
                  </a:solidFill>
                </a:rPr>
              </a:br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8689" y="1719875"/>
              <a:ext cx="1524001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Input</a:t>
              </a:r>
            </a:p>
          </p:txBody>
        </p:sp>
      </p:grpSp>
      <p:sp>
        <p:nvSpPr>
          <p:cNvPr id="29" name="Rectangular Callout 1"/>
          <p:cNvSpPr/>
          <p:nvPr/>
        </p:nvSpPr>
        <p:spPr>
          <a:xfrm rot="5400000">
            <a:off x="3241996" y="872800"/>
            <a:ext cx="4865319" cy="6015319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53000" h="590074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677820" y="5327885"/>
                  <a:pt x="665244" y="5337932"/>
                </a:cubicBezTo>
                <a:lnTo>
                  <a:pt x="268159" y="5900741"/>
                </a:lnTo>
                <a:cubicBezTo>
                  <a:pt x="269404" y="5708896"/>
                  <a:pt x="270648" y="5517051"/>
                  <a:pt x="271893" y="5325206"/>
                </a:cubicBezTo>
                <a:cubicBezTo>
                  <a:pt x="253715" y="5328194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2800" y="1535668"/>
            <a:ext cx="5029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Input </a:t>
            </a:r>
            <a:r>
              <a:rPr lang="en-GB" dirty="0" err="1"/>
              <a:t>disimpan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4 1D array </a:t>
            </a:r>
            <a:r>
              <a:rPr lang="en-GB" dirty="0" err="1"/>
              <a:t>dan</a:t>
            </a:r>
            <a:r>
              <a:rPr lang="en-GB" dirty="0"/>
              <a:t> 1 unordered map</a:t>
            </a:r>
          </a:p>
          <a:p>
            <a:r>
              <a:rPr lang="en-GB" sz="1600" dirty="0"/>
              <a:t>A	: </a:t>
            </a:r>
            <a:r>
              <a:rPr lang="en-GB" sz="1600" dirty="0" err="1"/>
              <a:t>menyimpan</a:t>
            </a:r>
            <a:r>
              <a:rPr lang="en-GB" sz="1600" dirty="0"/>
              <a:t> index yang plaintext </a:t>
            </a:r>
            <a:r>
              <a:rPr lang="en-GB" sz="1600" dirty="0" err="1"/>
              <a:t>dan</a:t>
            </a:r>
            <a:r>
              <a:rPr lang="en-GB" sz="1600" dirty="0"/>
              <a:t> ciphertext yang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kosong</a:t>
            </a:r>
            <a:r>
              <a:rPr lang="en-GB" sz="1600" dirty="0"/>
              <a:t>.</a:t>
            </a:r>
          </a:p>
          <a:p>
            <a:r>
              <a:rPr lang="en-GB" sz="1600" dirty="0"/>
              <a:t>B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selisih</a:t>
            </a:r>
            <a:r>
              <a:rPr lang="en-GB" sz="1600" dirty="0"/>
              <a:t> plaintext </a:t>
            </a:r>
            <a:r>
              <a:rPr lang="en-GB" sz="1600" dirty="0" err="1"/>
              <a:t>dan</a:t>
            </a:r>
            <a:r>
              <a:rPr lang="en-GB" sz="1600" dirty="0"/>
              <a:t> ciphertext yang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kosong</a:t>
            </a:r>
            <a:endParaRPr lang="en-GB" sz="1600" dirty="0"/>
          </a:p>
          <a:p>
            <a:r>
              <a:rPr lang="en-GB" sz="1600" dirty="0"/>
              <a:t>C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inputan</a:t>
            </a:r>
            <a:r>
              <a:rPr lang="en-GB" sz="1600" dirty="0"/>
              <a:t> plaintext </a:t>
            </a:r>
          </a:p>
          <a:p>
            <a:r>
              <a:rPr lang="en-GB" sz="1600" dirty="0"/>
              <a:t>D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inputan</a:t>
            </a:r>
            <a:r>
              <a:rPr lang="en-GB" sz="1600" dirty="0"/>
              <a:t> </a:t>
            </a:r>
            <a:r>
              <a:rPr lang="en-GB" sz="1600" dirty="0" err="1"/>
              <a:t>ciphetext</a:t>
            </a:r>
            <a:endParaRPr lang="en-GB" sz="1600" dirty="0"/>
          </a:p>
          <a:p>
            <a:r>
              <a:rPr lang="en-GB" sz="1600" dirty="0" err="1"/>
              <a:t>tf</a:t>
            </a:r>
            <a:r>
              <a:rPr lang="en-GB" sz="1600" dirty="0"/>
              <a:t>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ukuran</a:t>
            </a:r>
            <a:r>
              <a:rPr lang="en-GB" sz="1600" dirty="0"/>
              <a:t> </a:t>
            </a:r>
            <a:r>
              <a:rPr lang="en-GB" sz="1600" dirty="0" err="1"/>
              <a:t>tf</a:t>
            </a:r>
            <a:r>
              <a:rPr lang="en-GB" sz="1600" dirty="0"/>
              <a:t> </a:t>
            </a:r>
            <a:r>
              <a:rPr lang="en-GB" sz="1600" dirty="0" err="1"/>
              <a:t>sebelumnya</a:t>
            </a:r>
            <a:r>
              <a:rPr lang="en-GB" sz="1600" dirty="0"/>
              <a:t> </a:t>
            </a:r>
            <a:r>
              <a:rPr lang="en-GB" sz="1600" dirty="0" err="1"/>
              <a:t>dan</a:t>
            </a:r>
            <a:r>
              <a:rPr lang="en-GB" sz="1600" dirty="0"/>
              <a:t>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ciphertext </a:t>
            </a:r>
            <a:r>
              <a:rPr lang="en-GB" sz="1600" dirty="0" err="1"/>
              <a:t>dimana</a:t>
            </a:r>
            <a:r>
              <a:rPr lang="en-GB" sz="1600" dirty="0"/>
              <a:t> </a:t>
            </a:r>
            <a:r>
              <a:rPr lang="en-GB" sz="1600" dirty="0" err="1"/>
              <a:t>plaintextnya</a:t>
            </a:r>
            <a:r>
              <a:rPr lang="en-GB" sz="1600" dirty="0"/>
              <a:t> </a:t>
            </a:r>
            <a:r>
              <a:rPr lang="en-GB" sz="1600" dirty="0" err="1"/>
              <a:t>kosong</a:t>
            </a:r>
            <a:endParaRPr lang="en-GB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90883"/>
              </p:ext>
            </p:extLst>
          </p:nvPr>
        </p:nvGraphicFramePr>
        <p:xfrm>
          <a:off x="3483248" y="4399302"/>
          <a:ext cx="272034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idx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5958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7082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55582"/>
              </p:ext>
            </p:extLst>
          </p:nvPr>
        </p:nvGraphicFramePr>
        <p:xfrm>
          <a:off x="6705600" y="4372927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AA23E27C-4644-4D74-9BE2-602B0A13892C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53" name="Down Arrow 33">
            <a:extLst>
              <a:ext uri="{FF2B5EF4-FFF2-40B4-BE49-F238E27FC236}">
                <a16:creationId xmlns:a16="http://schemas.microsoft.com/office/drawing/2014/main" id="{41E626C6-CF58-453A-86EC-AEB6C8601344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F9FCD4-F046-428A-BE7C-6AE9C3657C63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Down Arrow 35">
            <a:extLst>
              <a:ext uri="{FF2B5EF4-FFF2-40B4-BE49-F238E27FC236}">
                <a16:creationId xmlns:a16="http://schemas.microsoft.com/office/drawing/2014/main" id="{30E6C476-5420-49C7-B5D2-C93145359191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529EFC-B82F-463C-86CB-BD5C14E25F8A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88E7C32-2440-415B-8FB4-5627B9FC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85386"/>
              </p:ext>
            </p:extLst>
          </p:nvPr>
        </p:nvGraphicFramePr>
        <p:xfrm>
          <a:off x="516612" y="4879362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253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>
            <a:hlinkClick r:id="rId4" action="ppaction://hlinksldjump"/>
          </p:cNvPr>
          <p:cNvSpPr/>
          <p:nvPr/>
        </p:nvSpPr>
        <p:spPr>
          <a:xfrm rot="5400000">
            <a:off x="3233033" y="821288"/>
            <a:ext cx="4865319" cy="6033247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18328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1645204" y="5327884"/>
                  <a:pt x="1632628" y="5337931"/>
                </a:cubicBezTo>
                <a:lnTo>
                  <a:pt x="1154472" y="5351117"/>
                </a:lnTo>
                <a:lnTo>
                  <a:pt x="879619" y="5918328"/>
                </a:lnTo>
                <a:cubicBezTo>
                  <a:pt x="880864" y="5726483"/>
                  <a:pt x="754340" y="5525846"/>
                  <a:pt x="755585" y="5334001"/>
                </a:cubicBezTo>
                <a:cubicBezTo>
                  <a:pt x="737407" y="5336989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25062"/>
              </p:ext>
            </p:extLst>
          </p:nvPr>
        </p:nvGraphicFramePr>
        <p:xfrm>
          <a:off x="581034" y="5245821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C6A1EEE-04A5-459D-B2A9-D676BCBB4858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67" name="Down Arrow 33">
            <a:extLst>
              <a:ext uri="{FF2B5EF4-FFF2-40B4-BE49-F238E27FC236}">
                <a16:creationId xmlns:a16="http://schemas.microsoft.com/office/drawing/2014/main" id="{437FB072-EAB4-471A-A4E1-14BAD3CFFA54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4FE649-E1D1-4BA0-8A19-C12B3B4756E7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Down Arrow 35">
            <a:extLst>
              <a:ext uri="{FF2B5EF4-FFF2-40B4-BE49-F238E27FC236}">
                <a16:creationId xmlns:a16="http://schemas.microsoft.com/office/drawing/2014/main" id="{88DA7147-ECCD-4DA3-8159-A7EE121B873D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1E690A-3A6A-4519-9DD4-30567B548609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3BBBC6F-A234-404C-AED9-5540E20E6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1049"/>
              </p:ext>
            </p:extLst>
          </p:nvPr>
        </p:nvGraphicFramePr>
        <p:xfrm>
          <a:off x="508415" y="4390462"/>
          <a:ext cx="2042159" cy="6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6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i</a:t>
                      </a:r>
                      <a:r>
                        <a:rPr lang="en-US" sz="700" dirty="0" err="1"/>
                        <a:t>dx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0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0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151D93-F5AE-4B96-875D-AC19FB4271EF}"/>
              </a:ext>
            </a:extLst>
          </p:cNvPr>
          <p:cNvSpPr txBox="1"/>
          <p:nvPr/>
        </p:nvSpPr>
        <p:spPr>
          <a:xfrm>
            <a:off x="3352800" y="1520952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Ujicoba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5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bagaimaa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array 1 1D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key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D5A558-A58D-4C20-9D46-253BF2E8D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72282"/>
              </p:ext>
            </p:extLst>
          </p:nvPr>
        </p:nvGraphicFramePr>
        <p:xfrm>
          <a:off x="3427970" y="3315156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76D4732-B697-4992-929E-61FDA488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35837"/>
              </p:ext>
            </p:extLst>
          </p:nvPr>
        </p:nvGraphicFramePr>
        <p:xfrm>
          <a:off x="3438388" y="3989091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9BC9C4C1-6C1B-4DD2-BDBD-F2FBC024FC42}"/>
              </a:ext>
            </a:extLst>
          </p:cNvPr>
          <p:cNvSpPr/>
          <p:nvPr/>
        </p:nvSpPr>
        <p:spPr>
          <a:xfrm>
            <a:off x="6328054" y="3367423"/>
            <a:ext cx="369806" cy="2345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6441DD2E-E09E-424E-83E0-32074719AD95}"/>
              </a:ext>
            </a:extLst>
          </p:cNvPr>
          <p:cNvSpPr/>
          <p:nvPr/>
        </p:nvSpPr>
        <p:spPr>
          <a:xfrm>
            <a:off x="6328054" y="4015859"/>
            <a:ext cx="369806" cy="2345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14CF6-746E-4591-B7F2-C093AA0488FA}"/>
              </a:ext>
            </a:extLst>
          </p:cNvPr>
          <p:cNvSpPr txBox="1"/>
          <p:nvPr/>
        </p:nvSpPr>
        <p:spPr>
          <a:xfrm>
            <a:off x="6856971" y="3238688"/>
            <a:ext cx="182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A0E11C-F09F-4A98-BD30-C5820EEFE22A}"/>
              </a:ext>
            </a:extLst>
          </p:cNvPr>
          <p:cNvSpPr txBox="1"/>
          <p:nvPr/>
        </p:nvSpPr>
        <p:spPr>
          <a:xfrm>
            <a:off x="6832329" y="3809977"/>
            <a:ext cx="182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E7133E-4281-4317-81FA-A6F5A104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69597"/>
              </p:ext>
            </p:extLst>
          </p:nvPr>
        </p:nvGraphicFramePr>
        <p:xfrm>
          <a:off x="3424814" y="2923039"/>
          <a:ext cx="275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63">
                  <a:extLst>
                    <a:ext uri="{9D8B030D-6E8A-4147-A177-3AD203B41FA5}">
                      <a16:colId xmlns:a16="http://schemas.microsoft.com/office/drawing/2014/main" val="2943077242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2946147646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3944972224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397396551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79803906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224640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8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15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6" grpId="0"/>
      <p:bldP spid="7" grpId="0" animBg="1"/>
      <p:bldP spid="77" grpId="0" animBg="1"/>
      <p:bldP spid="8" grpId="0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setiap</a:t>
            </a:r>
            <a:r>
              <a:rPr lang="en-GB" sz="1600" dirty="0"/>
              <a:t> </a:t>
            </a:r>
            <a:r>
              <a:rPr lang="en-GB" sz="1600" dirty="0" err="1"/>
              <a:t>hasil</a:t>
            </a:r>
            <a:r>
              <a:rPr lang="en-GB" sz="1600" dirty="0"/>
              <a:t> yang </a:t>
            </a:r>
            <a:r>
              <a:rPr lang="en-GB" sz="1600" dirty="0" err="1"/>
              <a:t>diperoleh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</a:t>
            </a:r>
            <a:r>
              <a:rPr lang="en-GB" sz="1600" dirty="0" err="1"/>
              <a:t>pencarian</a:t>
            </a:r>
            <a:r>
              <a:rPr lang="en-GB" sz="1600" dirty="0"/>
              <a:t> Panjang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langsung</a:t>
            </a:r>
            <a:r>
              <a:rPr lang="en-GB" sz="1600" dirty="0"/>
              <a:t> di </a:t>
            </a:r>
            <a:r>
              <a:rPr lang="en-GB" sz="1600" dirty="0" err="1"/>
              <a:t>lakukan</a:t>
            </a:r>
            <a:r>
              <a:rPr lang="en-GB" sz="1600" dirty="0"/>
              <a:t> intersection. </a:t>
            </a:r>
          </a:p>
          <a:p>
            <a:r>
              <a:rPr lang="en-GB" sz="1600" dirty="0"/>
              <a:t>Ada </a:t>
            </a:r>
            <a:r>
              <a:rPr lang="en-GB" sz="1600" dirty="0" err="1"/>
              <a:t>beberapa</a:t>
            </a:r>
            <a:r>
              <a:rPr lang="en-GB" sz="1600" dirty="0"/>
              <a:t> </a:t>
            </a:r>
            <a:r>
              <a:rPr lang="en-GB" sz="1600" dirty="0" err="1"/>
              <a:t>ketentuan</a:t>
            </a:r>
            <a:r>
              <a:rPr lang="en-GB" sz="1600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yang </a:t>
            </a:r>
            <a:r>
              <a:rPr lang="en-GB" sz="1600" dirty="0" err="1"/>
              <a:t>ditunjuk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yang </a:t>
            </a:r>
            <a:r>
              <a:rPr lang="en-GB" sz="1600" dirty="0" err="1"/>
              <a:t>diperoleh</a:t>
            </a:r>
            <a:r>
              <a:rPr lang="en-GB" sz="1600" dirty="0"/>
              <a:t> </a:t>
            </a:r>
            <a:r>
              <a:rPr lang="en-GB" sz="1600" dirty="0" err="1"/>
              <a:t>adalah</a:t>
            </a:r>
            <a:r>
              <a:rPr lang="en-GB" sz="1600" dirty="0"/>
              <a:t> null, </a:t>
            </a:r>
            <a:r>
              <a:rPr lang="en-GB" sz="1600" dirty="0" err="1"/>
              <a:t>maka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saat</a:t>
            </a:r>
            <a:r>
              <a:rPr lang="en-GB" sz="1600" dirty="0"/>
              <a:t> </a:t>
            </a:r>
            <a:r>
              <a:rPr lang="en-GB" sz="1600" dirty="0" err="1"/>
              <a:t>itu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GB" sz="1600" dirty="0"/>
              <a:t> di </a:t>
            </a:r>
            <a:r>
              <a:rPr lang="en-GB" sz="1600" dirty="0" err="1"/>
              <a:t>buang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map.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plaintext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yang </a:t>
            </a:r>
            <a:r>
              <a:rPr lang="en-GB" sz="1600" dirty="0" err="1"/>
              <a:t>ditunjuk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bernilai</a:t>
            </a:r>
            <a:r>
              <a:rPr lang="en-GB" sz="1600" dirty="0"/>
              <a:t> “*” , </a:t>
            </a:r>
            <a:r>
              <a:rPr lang="en-GB" sz="1600" dirty="0" err="1"/>
              <a:t>maka</a:t>
            </a:r>
            <a:r>
              <a:rPr lang="en-GB" sz="1600" dirty="0"/>
              <a:t> plaintext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</a:t>
            </a:r>
            <a:r>
              <a:rPr lang="en-GB" sz="1600" dirty="0" err="1"/>
              <a:t>tersebut</a:t>
            </a:r>
            <a:r>
              <a:rPr lang="en-GB" sz="1600" dirty="0"/>
              <a:t> di </a:t>
            </a:r>
            <a:r>
              <a:rPr lang="en-GB" sz="1600" dirty="0" err="1"/>
              <a:t>ganti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plaintext +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</a:t>
            </a:r>
            <a:r>
              <a:rPr lang="en-GB" sz="1600" dirty="0" err="1"/>
              <a:t>tersebut</a:t>
            </a:r>
            <a:r>
              <a:rPr lang="en-GB" sz="1600" dirty="0"/>
              <a:t> di modulo 26. </a:t>
            </a:r>
            <a:r>
              <a:rPr lang="en-GB" sz="1600" dirty="0" err="1"/>
              <a:t>Lanjut</a:t>
            </a:r>
            <a:r>
              <a:rPr lang="en-GB" sz="1600" dirty="0"/>
              <a:t> </a:t>
            </a:r>
            <a:r>
              <a:rPr lang="en-GB" sz="1600" dirty="0" err="1"/>
              <a:t>ke</a:t>
            </a:r>
            <a:r>
              <a:rPr lang="en-GB" sz="1600" dirty="0"/>
              <a:t> </a:t>
            </a:r>
            <a:r>
              <a:rPr lang="en-GB" sz="1600" dirty="0" err="1"/>
              <a:t>iterasi</a:t>
            </a:r>
            <a:r>
              <a:rPr lang="en-GB" sz="1600" dirty="0"/>
              <a:t> </a:t>
            </a:r>
            <a:r>
              <a:rPr lang="en-GB" sz="1600" dirty="0" err="1"/>
              <a:t>selanjutnya</a:t>
            </a:r>
            <a:r>
              <a:rPr lang="en-GB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plaintext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yang </a:t>
            </a:r>
            <a:r>
              <a:rPr lang="en-GB" sz="1600" dirty="0" err="1"/>
              <a:t>ditunjuk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bernilai</a:t>
            </a:r>
            <a:r>
              <a:rPr lang="en-GB" sz="1600" dirty="0"/>
              <a:t>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sama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ciphertext –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</a:t>
            </a:r>
            <a:r>
              <a:rPr lang="en-GB" sz="1600" dirty="0" err="1"/>
              <a:t>tersebut</a:t>
            </a:r>
            <a:r>
              <a:rPr lang="en-GB" sz="1600" dirty="0"/>
              <a:t> </a:t>
            </a:r>
            <a:r>
              <a:rPr lang="en-GB" sz="1600" dirty="0" err="1"/>
              <a:t>maka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saat</a:t>
            </a:r>
            <a:r>
              <a:rPr lang="en-GB" sz="1600" dirty="0"/>
              <a:t> </a:t>
            </a:r>
            <a:r>
              <a:rPr lang="en-GB" sz="1600" dirty="0" err="1"/>
              <a:t>itu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GB" sz="1600" dirty="0"/>
              <a:t> di </a:t>
            </a:r>
            <a:r>
              <a:rPr lang="en-GB" sz="1600" dirty="0" err="1"/>
              <a:t>buang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map.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memenuhi</a:t>
            </a:r>
            <a:r>
              <a:rPr lang="en-GB" sz="1600" dirty="0"/>
              <a:t> </a:t>
            </a:r>
            <a:r>
              <a:rPr lang="en-GB" sz="1600" dirty="0" err="1"/>
              <a:t>ketiga</a:t>
            </a:r>
            <a:r>
              <a:rPr lang="en-GB" sz="1600" dirty="0"/>
              <a:t> </a:t>
            </a:r>
            <a:r>
              <a:rPr lang="en-GB" sz="1600" dirty="0" err="1"/>
              <a:t>kondisi</a:t>
            </a:r>
            <a:r>
              <a:rPr lang="en-GB" sz="1600" dirty="0"/>
              <a:t> </a:t>
            </a:r>
            <a:r>
              <a:rPr lang="en-GB" sz="1600" dirty="0" err="1"/>
              <a:t>diatas</a:t>
            </a:r>
            <a:r>
              <a:rPr lang="en-GB" sz="1600" dirty="0"/>
              <a:t> </a:t>
            </a:r>
            <a:r>
              <a:rPr lang="en-GB" sz="1600" dirty="0" err="1"/>
              <a:t>maka</a:t>
            </a:r>
            <a:r>
              <a:rPr lang="en-GB" sz="1600" dirty="0"/>
              <a:t> </a:t>
            </a:r>
            <a:r>
              <a:rPr lang="en-GB" sz="1600" dirty="0" err="1"/>
              <a:t>perulangan</a:t>
            </a:r>
            <a:r>
              <a:rPr lang="en-GB" sz="1600" dirty="0"/>
              <a:t> </a:t>
            </a:r>
            <a:r>
              <a:rPr lang="en-GB" sz="1600" dirty="0" err="1"/>
              <a:t>dilanjutkan</a:t>
            </a:r>
            <a:r>
              <a:rPr lang="en-GB" sz="1600" dirty="0"/>
              <a:t> </a:t>
            </a:r>
            <a:r>
              <a:rPr lang="en-GB" sz="1600" dirty="0" err="1"/>
              <a:t>ke</a:t>
            </a:r>
            <a:r>
              <a:rPr lang="en-GB" sz="1600" dirty="0"/>
              <a:t>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selanjutnya</a:t>
            </a:r>
            <a:r>
              <a:rPr lang="en-GB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3FE34C2-964A-43D7-BD20-0368B6C4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2698"/>
              </p:ext>
            </p:extLst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53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5684"/>
              </p:ext>
            </p:extLst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89518"/>
              </p:ext>
            </p:extLst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17900"/>
              </p:ext>
            </p:extLst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58713"/>
              </p:ext>
            </p:extLst>
          </p:nvPr>
        </p:nvGraphicFramePr>
        <p:xfrm>
          <a:off x="3549450" y="4579441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4578"/>
              </p:ext>
            </p:extLst>
          </p:nvPr>
        </p:nvGraphicFramePr>
        <p:xfrm>
          <a:off x="3585390" y="3286676"/>
          <a:ext cx="213360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800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9599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713415" y="2356848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750362" y="3054170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34028" y="4903633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3682691" y="374387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035547" y="3977500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77392"/>
              </p:ext>
            </p:extLst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4443"/>
              </p:ext>
            </p:extLst>
          </p:nvPr>
        </p:nvGraphicFramePr>
        <p:xfrm>
          <a:off x="3578730" y="2329393"/>
          <a:ext cx="21402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1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730518" y="2689665"/>
            <a:ext cx="152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8034392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35112845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374959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2306"/>
              </p:ext>
            </p:extLst>
          </p:nvPr>
        </p:nvGraphicFramePr>
        <p:xfrm>
          <a:off x="3549450" y="4579441"/>
          <a:ext cx="1600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5390" y="3286676"/>
          <a:ext cx="213360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800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9599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652243" y="2343707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750400" y="3068054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34028" y="4903633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349550" y="374387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597695" y="3967381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29527"/>
              </p:ext>
            </p:extLst>
          </p:nvPr>
        </p:nvGraphicFramePr>
        <p:xfrm>
          <a:off x="3578730" y="2401168"/>
          <a:ext cx="21402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1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647317" y="2716653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17243430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9450" y="4579441"/>
          <a:ext cx="1600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5390" y="3286676"/>
          <a:ext cx="213360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800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9599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729116" y="235917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732993" y="3097050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267281" y="5249201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708553" y="375259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905670" y="3975043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1231"/>
              </p:ext>
            </p:extLst>
          </p:nvPr>
        </p:nvGraphicFramePr>
        <p:xfrm>
          <a:off x="3578730" y="2329393"/>
          <a:ext cx="21503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98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704132" y="2705825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13604387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3" y="854447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60184"/>
              </p:ext>
            </p:extLst>
          </p:nvPr>
        </p:nvGraphicFramePr>
        <p:xfrm>
          <a:off x="3549450" y="4579441"/>
          <a:ext cx="1600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0357"/>
              </p:ext>
            </p:extLst>
          </p:nvPr>
        </p:nvGraphicFramePr>
        <p:xfrm>
          <a:off x="3585390" y="3286676"/>
          <a:ext cx="212961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35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733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13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13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13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894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822571" y="2346893"/>
            <a:ext cx="19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822571" y="3065993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267281" y="5249201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5084394" y="3758439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5272235" y="3974519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59318"/>
              </p:ext>
            </p:extLst>
          </p:nvPr>
        </p:nvGraphicFramePr>
        <p:xfrm>
          <a:off x="3578730" y="2329393"/>
          <a:ext cx="21362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45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825600" y="2682907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4136129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4043"/>
              </p:ext>
            </p:extLst>
          </p:nvPr>
        </p:nvGraphicFramePr>
        <p:xfrm>
          <a:off x="3549450" y="4579441"/>
          <a:ext cx="1600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652456" y="2346263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622379" y="3072341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34028" y="4943601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292049" y="3737003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501222" y="3981603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1759"/>
              </p:ext>
            </p:extLst>
          </p:nvPr>
        </p:nvGraphicFramePr>
        <p:xfrm>
          <a:off x="3578731" y="2329393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647317" y="2706635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B9E7EF0-570E-4170-AE39-17ABFD4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35712"/>
              </p:ext>
            </p:extLst>
          </p:nvPr>
        </p:nvGraphicFramePr>
        <p:xfrm>
          <a:off x="3549450" y="3421754"/>
          <a:ext cx="202278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31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39405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31441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848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92715"/>
              </p:ext>
            </p:extLst>
          </p:nvPr>
        </p:nvGraphicFramePr>
        <p:xfrm>
          <a:off x="3549450" y="4579441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586511" y="232836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652243" y="3052461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06535" y="4921880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907860" y="374387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5124792" y="3998550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31243"/>
              </p:ext>
            </p:extLst>
          </p:nvPr>
        </p:nvGraphicFramePr>
        <p:xfrm>
          <a:off x="3578731" y="2329393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592541" y="2688583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B9E7EF0-570E-4170-AE39-17ABFD40A5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9450" y="3421754"/>
          <a:ext cx="202278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31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39405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31441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85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82131"/>
              </p:ext>
            </p:extLst>
          </p:nvPr>
        </p:nvGraphicFramePr>
        <p:xfrm>
          <a:off x="3549450" y="4579441"/>
          <a:ext cx="1600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572231" y="234025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575961" y="3079686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79736"/>
              </p:ext>
            </p:extLst>
          </p:nvPr>
        </p:nvGraphicFramePr>
        <p:xfrm>
          <a:off x="3578731" y="2329393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559889" y="2688400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B9E7EF0-570E-4170-AE39-17ABFD40A5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9450" y="3421754"/>
          <a:ext cx="202278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31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39405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31441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8D3648-ACBA-46F6-A6D9-F12BB6D9E963}"/>
              </a:ext>
            </a:extLst>
          </p:cNvPr>
          <p:cNvSpPr txBox="1"/>
          <p:nvPr/>
        </p:nvSpPr>
        <p:spPr>
          <a:xfrm>
            <a:off x="5652243" y="457849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map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843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10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: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689005" y="235207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15603"/>
              </p:ext>
            </p:extLst>
          </p:nvPr>
        </p:nvGraphicFramePr>
        <p:xfrm>
          <a:off x="3578731" y="2329393"/>
          <a:ext cx="1993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260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267888472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22137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52444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Kesimpulan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Saran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1000" y="1524000"/>
            <a:ext cx="8229600" cy="2188078"/>
            <a:chOff x="839787" y="1621922"/>
            <a:chExt cx="8229600" cy="2188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39787" y="1828799"/>
                  <a:ext cx="8229600" cy="1981201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>
                    <a:spcAft>
                      <a:spcPts val="300"/>
                    </a:spcAft>
                  </a:pPr>
                  <a:endParaRPr lang="en-US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r>
                    <a:rPr lang="en-GB" dirty="0" err="1">
                      <a:solidFill>
                        <a:schemeClr val="tx1"/>
                      </a:solidFill>
                    </a:rPr>
                    <a:t>Penggunaan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Teknik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optimasi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i="1" dirty="0" err="1">
                      <a:solidFill>
                        <a:schemeClr val="tx1"/>
                      </a:solidFill>
                    </a:rPr>
                    <a:t>Kasiski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 Examination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Intersection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dapat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menyelesaikan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studi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kasus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SPOJ 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The </a:t>
                  </a:r>
                  <a:r>
                    <a:rPr lang="en-GB" i="1" dirty="0" err="1">
                      <a:solidFill>
                        <a:schemeClr val="tx1"/>
                      </a:solidFill>
                    </a:rPr>
                    <a:t>Bytelandian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 Cryptographer (Act IV)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dengan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benar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dengan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kompleksitas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. T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jumlah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kasus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ujicoba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, M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batas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atas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Panjang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kunci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, N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jumlah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karakter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pada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ciphertext yang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plaintextnya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“*”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S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jumlah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karakter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dimana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plaintext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ciphertextnya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diketahui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.</a:t>
                  </a:r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87" y="1828799"/>
                  <a:ext cx="8229600" cy="1981201"/>
                </a:xfrm>
                <a:prstGeom prst="rect">
                  <a:avLst/>
                </a:prstGeom>
                <a:blipFill>
                  <a:blip r:embed="rId4"/>
                  <a:stretch>
                    <a:fillRect r="-369"/>
                  </a:stretch>
                </a:blip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990600" y="1621922"/>
              <a:ext cx="134524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Kesimpulan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3886200"/>
            <a:ext cx="8229600" cy="1905000"/>
            <a:chOff x="839787" y="1621922"/>
            <a:chExt cx="8229600" cy="1905000"/>
          </a:xfrm>
        </p:grpSpPr>
        <p:sp>
          <p:nvSpPr>
            <p:cNvPr id="17" name="Rectangle 16"/>
            <p:cNvSpPr/>
            <p:nvPr/>
          </p:nvSpPr>
          <p:spPr>
            <a:xfrm>
              <a:off x="839787" y="1828800"/>
              <a:ext cx="8229600" cy="169812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lvl="0"/>
              <a:endParaRPr lang="en-GB" dirty="0">
                <a:solidFill>
                  <a:schemeClr val="tx1"/>
                </a:solidFill>
              </a:endParaRPr>
            </a:p>
            <a:p>
              <a:pPr lvl="0"/>
              <a:r>
                <a:rPr lang="en-GB" dirty="0" err="1">
                  <a:solidFill>
                    <a:schemeClr val="tx1"/>
                  </a:solidFill>
                </a:rPr>
                <a:t>Optimasi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i="1" dirty="0">
                  <a:solidFill>
                    <a:schemeClr val="tx1"/>
                  </a:solidFill>
                </a:rPr>
                <a:t>running time</a:t>
              </a:r>
              <a:r>
                <a:rPr lang="en-GB" dirty="0">
                  <a:solidFill>
                    <a:schemeClr val="tx1"/>
                  </a:solidFill>
                </a:rPr>
                <a:t> program </a:t>
              </a:r>
              <a:r>
                <a:rPr lang="en-GB" dirty="0" err="1">
                  <a:solidFill>
                    <a:schemeClr val="tx1"/>
                  </a:solidFill>
                </a:rPr>
                <a:t>pada</a:t>
              </a:r>
              <a:r>
                <a:rPr lang="en-GB" dirty="0">
                  <a:solidFill>
                    <a:schemeClr val="tx1"/>
                  </a:solidFill>
                </a:rPr>
                <a:t> proses </a:t>
              </a:r>
              <a:r>
                <a:rPr lang="en-GB" dirty="0" err="1">
                  <a:solidFill>
                    <a:schemeClr val="tx1"/>
                  </a:solidFill>
                </a:rPr>
                <a:t>pencarian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panjang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kunci</a:t>
              </a:r>
              <a:r>
                <a:rPr lang="en-GB" dirty="0">
                  <a:solidFill>
                    <a:schemeClr val="tx1"/>
                  </a:solidFill>
                </a:rPr>
                <a:t> yang </a:t>
              </a:r>
              <a:r>
                <a:rPr lang="en-GB" dirty="0" err="1">
                  <a:solidFill>
                    <a:schemeClr val="tx1"/>
                  </a:solidFill>
                </a:rPr>
                <a:t>terdapat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pada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i="1" dirty="0" err="1">
                  <a:solidFill>
                    <a:schemeClr val="tx1"/>
                  </a:solidFill>
                </a:rPr>
                <a:t>Kasiski</a:t>
              </a:r>
              <a:r>
                <a:rPr lang="en-GB" i="1" dirty="0">
                  <a:solidFill>
                    <a:schemeClr val="tx1"/>
                  </a:solidFill>
                </a:rPr>
                <a:t> Examination </a:t>
              </a:r>
              <a:r>
                <a:rPr lang="en-GB" dirty="0" err="1">
                  <a:solidFill>
                    <a:schemeClr val="tx1"/>
                  </a:solidFill>
                </a:rPr>
                <a:t>atau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menggunakan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teknik</a:t>
              </a:r>
              <a:r>
                <a:rPr lang="en-GB" dirty="0">
                  <a:solidFill>
                    <a:schemeClr val="tx1"/>
                  </a:solidFill>
                </a:rPr>
                <a:t> lain </a:t>
              </a:r>
              <a:r>
                <a:rPr lang="en-GB" dirty="0" err="1">
                  <a:solidFill>
                    <a:schemeClr val="tx1"/>
                  </a:solidFill>
                </a:rPr>
                <a:t>dalam</a:t>
              </a:r>
              <a:r>
                <a:rPr lang="en-GB" dirty="0">
                  <a:solidFill>
                    <a:schemeClr val="tx1"/>
                  </a:solidFill>
                </a:rPr>
                <a:t> proses </a:t>
              </a:r>
              <a:r>
                <a:rPr lang="en-GB" dirty="0" err="1">
                  <a:solidFill>
                    <a:schemeClr val="tx1"/>
                  </a:solidFill>
                </a:rPr>
                <a:t>pencarian</a:t>
              </a:r>
              <a:r>
                <a:rPr lang="en-GB" dirty="0">
                  <a:solidFill>
                    <a:schemeClr val="tx1"/>
                  </a:solidFill>
                </a:rPr>
                <a:t> Panjang </a:t>
              </a:r>
              <a:r>
                <a:rPr lang="en-GB" dirty="0" err="1">
                  <a:solidFill>
                    <a:schemeClr val="tx1"/>
                  </a:solidFill>
                </a:rPr>
                <a:t>kunci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untuk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optimasi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i="1" dirty="0">
                  <a:solidFill>
                    <a:schemeClr val="tx1"/>
                  </a:solidFill>
                </a:rPr>
                <a:t>running time</a:t>
              </a:r>
              <a:r>
                <a:rPr lang="en-GB" dirty="0">
                  <a:solidFill>
                    <a:schemeClr val="tx1"/>
                  </a:solidFill>
                </a:rPr>
                <a:t> yang </a:t>
              </a:r>
              <a:r>
                <a:rPr lang="en-GB" dirty="0" err="1">
                  <a:solidFill>
                    <a:schemeClr val="tx1"/>
                  </a:solidFill>
                </a:rPr>
                <a:t>telah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ada</a:t>
              </a:r>
              <a:r>
                <a:rPr lang="en-GB" i="1" dirty="0">
                  <a:solidFill>
                    <a:schemeClr val="tx1"/>
                  </a:solidFill>
                </a:rPr>
                <a:t>.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0600" y="1621922"/>
              <a:ext cx="76418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Saran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1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7091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40354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5" name="Group 4"/>
          <p:cNvGrpSpPr/>
          <p:nvPr/>
        </p:nvGrpSpPr>
        <p:grpSpPr>
          <a:xfrm>
            <a:off x="381000" y="3918418"/>
            <a:ext cx="3962400" cy="1263182"/>
            <a:chOff x="839787" y="1621922"/>
            <a:chExt cx="3962400" cy="1263182"/>
          </a:xfrm>
        </p:grpSpPr>
        <p:sp>
          <p:nvSpPr>
            <p:cNvPr id="44" name="Rectangle 43"/>
            <p:cNvSpPr/>
            <p:nvPr/>
          </p:nvSpPr>
          <p:spPr>
            <a:xfrm>
              <a:off x="839787" y="1828800"/>
              <a:ext cx="3962400" cy="105630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SPOJ 20 – </a:t>
              </a:r>
              <a:r>
                <a:rPr lang="en-US" b="1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CRYPTO4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– The </a:t>
              </a:r>
              <a:r>
                <a:rPr lang="en-US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Cryptographer (Act IV)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990600" y="1621922"/>
              <a:ext cx="160441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Permasalahan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5801" y="3886200"/>
            <a:ext cx="4114801" cy="2144096"/>
            <a:chOff x="4319316" y="4073604"/>
            <a:chExt cx="3989606" cy="2144096"/>
          </a:xfrm>
        </p:grpSpPr>
        <p:sp>
          <p:nvSpPr>
            <p:cNvPr id="43" name="Rectangle 42"/>
            <p:cNvSpPr/>
            <p:nvPr/>
          </p:nvSpPr>
          <p:spPr>
            <a:xfrm>
              <a:off x="4319316" y="4309267"/>
              <a:ext cx="3989606" cy="190843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Merekonstruksi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ulang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>
                  <a:solidFill>
                    <a:schemeClr val="tx1"/>
                  </a:solidFill>
                </a:rPr>
                <a:t>plaintext </a:t>
              </a:r>
              <a:r>
                <a:rPr lang="en-US" dirty="0" err="1">
                  <a:solidFill>
                    <a:schemeClr val="tx1"/>
                  </a:solidFill>
                </a:rPr>
                <a:t>dari</a:t>
              </a:r>
              <a:r>
                <a:rPr lang="en-US" dirty="0">
                  <a:solidFill>
                    <a:schemeClr val="tx1"/>
                  </a:solidFill>
                </a:rPr>
                <a:t> yang </a:t>
              </a:r>
              <a:r>
                <a:rPr lang="en-US" dirty="0" err="1">
                  <a:solidFill>
                    <a:schemeClr val="tx1"/>
                  </a:solidFill>
                </a:rPr>
                <a:t>telah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diketahui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76476" y="4073604"/>
              <a:ext cx="2536027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Tujuan</a:t>
              </a: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Permasalahan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1000" y="1524000"/>
            <a:ext cx="8229600" cy="1722098"/>
            <a:chOff x="839787" y="1621922"/>
            <a:chExt cx="8229600" cy="1722098"/>
          </a:xfrm>
        </p:grpSpPr>
        <p:sp>
          <p:nvSpPr>
            <p:cNvPr id="24" name="Rectangle 23"/>
            <p:cNvSpPr/>
            <p:nvPr/>
          </p:nvSpPr>
          <p:spPr>
            <a:xfrm>
              <a:off x="839787" y="1828800"/>
              <a:ext cx="8229600" cy="151522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Diketahui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metode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enskripsi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menggunakan</a:t>
              </a:r>
              <a:r>
                <a:rPr lang="en-US" dirty="0">
                  <a:solidFill>
                    <a:schemeClr val="tx1"/>
                  </a:solidFill>
                </a:rPr>
                <a:t> “</a:t>
              </a:r>
              <a:r>
                <a:rPr lang="en-US" dirty="0" err="1">
                  <a:solidFill>
                    <a:schemeClr val="tx1"/>
                  </a:solidFill>
                </a:rPr>
                <a:t>Vigenere</a:t>
              </a:r>
              <a:r>
                <a:rPr lang="en-US" dirty="0">
                  <a:solidFill>
                    <a:schemeClr val="tx1"/>
                  </a:solidFill>
                </a:rPr>
                <a:t> Cipher”.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600" y="1621922"/>
              <a:ext cx="110158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Deskripsi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8099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267202" y="3950515"/>
                <a:ext cx="4344850" cy="2309343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Time limit	: 17s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Source limit	: 50000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Memory limit	: 1536 MB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Total </a:t>
                </a:r>
                <a:r>
                  <a:rPr lang="en-US" dirty="0" err="1">
                    <a:solidFill>
                      <a:schemeClr val="tx1"/>
                    </a:solidFill>
                  </a:rPr>
                  <a:t>panjang</a:t>
                </a:r>
                <a:r>
                  <a:rPr lang="en-US" dirty="0">
                    <a:solidFill>
                      <a:schemeClr val="tx1"/>
                    </a:solidFill>
                  </a:rPr>
                  <a:t> input file </a:t>
                </a:r>
                <a:r>
                  <a:rPr lang="en-US" dirty="0" err="1">
                    <a:solidFill>
                      <a:schemeClr val="tx1"/>
                    </a:solidFill>
                  </a:rPr>
                  <a:t>tidak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akan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melebihi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2MB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2" y="3950515"/>
                <a:ext cx="4344850" cy="2309343"/>
              </a:xfrm>
              <a:prstGeom prst="rect">
                <a:avLst/>
              </a:prstGeom>
              <a:blipFill>
                <a:blip r:embed="rId4"/>
                <a:stretch>
                  <a:fillRect b="-2338"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4620923" y="3676927"/>
            <a:ext cx="2422726" cy="5039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25" y="1468219"/>
            <a:ext cx="3649976" cy="248229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T yang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ujicoba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potongan-potongan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plaintext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ciphertext.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M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panjang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kunci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6804" y="1243358"/>
            <a:ext cx="2103733" cy="4292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Awal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76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0375" y="2214820"/>
            <a:ext cx="7997824" cy="2199700"/>
            <a:chOff x="835289" y="1586169"/>
            <a:chExt cx="2130426" cy="3645648"/>
          </a:xfrm>
        </p:grpSpPr>
        <p:sp>
          <p:nvSpPr>
            <p:cNvPr id="15" name="Rectangle 14"/>
            <p:cNvSpPr/>
            <p:nvPr/>
          </p:nvSpPr>
          <p:spPr>
            <a:xfrm>
              <a:off x="835289" y="1804355"/>
              <a:ext cx="2130426" cy="342746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  <a:p>
              <a:pPr>
                <a:spcAft>
                  <a:spcPts val="300"/>
                </a:spcAft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80861" y="1586169"/>
              <a:ext cx="403113" cy="663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Input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60375" y="4776100"/>
            <a:ext cx="7997798" cy="143533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0A1269-9193-418E-B545-36BED7335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06692"/>
              </p:ext>
            </p:extLst>
          </p:nvPr>
        </p:nvGraphicFramePr>
        <p:xfrm>
          <a:off x="624841" y="3539924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7401A810-3A2F-4925-8F45-33B722EC2CDC}"/>
              </a:ext>
            </a:extLst>
          </p:cNvPr>
          <p:cNvSpPr/>
          <p:nvPr/>
        </p:nvSpPr>
        <p:spPr>
          <a:xfrm>
            <a:off x="4182031" y="3134654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F162BA01-4FBF-4DA7-8732-50F8B503D2AA}"/>
              </a:ext>
            </a:extLst>
          </p:cNvPr>
          <p:cNvSpPr/>
          <p:nvPr/>
        </p:nvSpPr>
        <p:spPr>
          <a:xfrm>
            <a:off x="4182031" y="357967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7E201D5E-E728-4F56-81C5-FCB1D67DD869}"/>
              </a:ext>
            </a:extLst>
          </p:cNvPr>
          <p:cNvSpPr/>
          <p:nvPr/>
        </p:nvSpPr>
        <p:spPr>
          <a:xfrm>
            <a:off x="4169592" y="4009524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294AD275-F32D-4632-A291-90B68F5F3772}"/>
              </a:ext>
            </a:extLst>
          </p:cNvPr>
          <p:cNvSpPr/>
          <p:nvPr/>
        </p:nvSpPr>
        <p:spPr>
          <a:xfrm>
            <a:off x="4169592" y="2760521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0C730-0633-4C4D-A21F-35E5BC954E5F}"/>
              </a:ext>
            </a:extLst>
          </p:cNvPr>
          <p:cNvSpPr txBox="1"/>
          <p:nvPr/>
        </p:nvSpPr>
        <p:spPr>
          <a:xfrm>
            <a:off x="5683168" y="2680442"/>
            <a:ext cx="20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KASUS UJI COBA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378B6-2443-4A03-B6FC-8517A2D2DC5F}"/>
              </a:ext>
            </a:extLst>
          </p:cNvPr>
          <p:cNvSpPr txBox="1"/>
          <p:nvPr/>
        </p:nvSpPr>
        <p:spPr>
          <a:xfrm>
            <a:off x="5670935" y="30904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BATAS ATAS PANJANG KUNCI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3C4DD-ABD8-4F8F-8DB0-E0FFF3062ECE}"/>
              </a:ext>
            </a:extLst>
          </p:cNvPr>
          <p:cNvSpPr txBox="1"/>
          <p:nvPr/>
        </p:nvSpPr>
        <p:spPr>
          <a:xfrm>
            <a:off x="5683168" y="353508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86543-17E7-41F0-B365-983A4B090862}"/>
              </a:ext>
            </a:extLst>
          </p:cNvPr>
          <p:cNvSpPr txBox="1"/>
          <p:nvPr/>
        </p:nvSpPr>
        <p:spPr>
          <a:xfrm>
            <a:off x="5692066" y="3974801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39B8795-E125-4B00-8520-2E68B576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59203"/>
              </p:ext>
            </p:extLst>
          </p:nvPr>
        </p:nvGraphicFramePr>
        <p:xfrm>
          <a:off x="627060" y="4933020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7" name="Arrow: Left 36">
            <a:extLst>
              <a:ext uri="{FF2B5EF4-FFF2-40B4-BE49-F238E27FC236}">
                <a16:creationId xmlns:a16="http://schemas.microsoft.com/office/drawing/2014/main" id="{DE96BBA2-0003-47BD-B99B-FE7E4E2FA2E5}"/>
              </a:ext>
            </a:extLst>
          </p:cNvPr>
          <p:cNvSpPr/>
          <p:nvPr/>
        </p:nvSpPr>
        <p:spPr>
          <a:xfrm>
            <a:off x="4184250" y="4972771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C822DBB9-3DCD-4441-9BC1-C2BF6431AEF5}"/>
              </a:ext>
            </a:extLst>
          </p:cNvPr>
          <p:cNvSpPr/>
          <p:nvPr/>
        </p:nvSpPr>
        <p:spPr>
          <a:xfrm>
            <a:off x="4171811" y="5402620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B7800-B213-4A99-8D23-CC4D4A337ADD}"/>
              </a:ext>
            </a:extLst>
          </p:cNvPr>
          <p:cNvSpPr txBox="1"/>
          <p:nvPr/>
        </p:nvSpPr>
        <p:spPr>
          <a:xfrm>
            <a:off x="5700944" y="493302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15BFE-BE4E-4B0B-A7CE-9D6FE5C4782A}"/>
              </a:ext>
            </a:extLst>
          </p:cNvPr>
          <p:cNvSpPr txBox="1"/>
          <p:nvPr/>
        </p:nvSpPr>
        <p:spPr>
          <a:xfrm>
            <a:off x="5709842" y="5372738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9EE886-5C17-46F3-8C29-3B4F3A5B4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07829"/>
              </p:ext>
            </p:extLst>
          </p:nvPr>
        </p:nvGraphicFramePr>
        <p:xfrm>
          <a:off x="624841" y="5682610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1" name="Arrow: Left 40">
            <a:extLst>
              <a:ext uri="{FF2B5EF4-FFF2-40B4-BE49-F238E27FC236}">
                <a16:creationId xmlns:a16="http://schemas.microsoft.com/office/drawing/2014/main" id="{69CB9E6D-BA42-4B31-AF94-10ED8401D084}"/>
              </a:ext>
            </a:extLst>
          </p:cNvPr>
          <p:cNvSpPr/>
          <p:nvPr/>
        </p:nvSpPr>
        <p:spPr>
          <a:xfrm>
            <a:off x="4172698" y="5776004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D5B520-19FD-4766-8A8E-5767157F5DD9}"/>
              </a:ext>
            </a:extLst>
          </p:cNvPr>
          <p:cNvSpPr txBox="1"/>
          <p:nvPr/>
        </p:nvSpPr>
        <p:spPr>
          <a:xfrm>
            <a:off x="5675072" y="5716107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</p:spTree>
    <p:extLst>
      <p:ext uri="{BB962C8B-B14F-4D97-AF65-F5344CB8AC3E}">
        <p14:creationId xmlns:p14="http://schemas.microsoft.com/office/powerpoint/2010/main" val="3482821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  <p:bldP spid="38" grpId="0" animBg="1"/>
      <p:bldP spid="39" grpId="0"/>
      <p:bldP spid="40" grpId="0"/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7A84A8-ADB7-46D1-A142-C42846385A8D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859DFAB-CD40-42CE-9850-FA2C77495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535"/>
              </p:ext>
            </p:extLst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5" name="Arrow: Left 34">
            <a:extLst>
              <a:ext uri="{FF2B5EF4-FFF2-40B4-BE49-F238E27FC236}">
                <a16:creationId xmlns:a16="http://schemas.microsoft.com/office/drawing/2014/main" id="{506BEE7C-4989-4CE8-B5FF-2972B99176E8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1DA60A0C-47A8-4293-AE9A-71078EA8D2DF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83CB1F-9790-46EA-A524-2F496D4119F0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2FD713-9DDE-4ACC-A091-D9CF27E820A3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F51B731-87AA-4366-B907-EA15D405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66076"/>
              </p:ext>
            </p:extLst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0" name="Arrow: Left 39">
            <a:extLst>
              <a:ext uri="{FF2B5EF4-FFF2-40B4-BE49-F238E27FC236}">
                <a16:creationId xmlns:a16="http://schemas.microsoft.com/office/drawing/2014/main" id="{2B7E6538-4826-4D0E-9BED-3888D819073E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126D7-1E6D-4868-B614-2087DB166503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A8272AB-1CA0-4AB8-9B60-E902E479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49933"/>
              </p:ext>
            </p:extLst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A4FC0C7C-461C-4796-B024-FD7B89041A6B}"/>
              </a:ext>
            </a:extLst>
          </p:cNvPr>
          <p:cNvSpPr/>
          <p:nvPr/>
        </p:nvSpPr>
        <p:spPr>
          <a:xfrm>
            <a:off x="443045" y="4489119"/>
            <a:ext cx="8150211" cy="1908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0F2C308-9157-474F-AF88-D83BB932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5153"/>
              </p:ext>
            </p:extLst>
          </p:nvPr>
        </p:nvGraphicFramePr>
        <p:xfrm>
          <a:off x="533400" y="5173164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E1DDA99-9B02-4373-9481-DC89D3E4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43513"/>
              </p:ext>
            </p:extLst>
          </p:nvPr>
        </p:nvGraphicFramePr>
        <p:xfrm>
          <a:off x="533400" y="4802324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D89078EF-4ED0-4D9C-8C0E-24109AF3C044}"/>
              </a:ext>
            </a:extLst>
          </p:cNvPr>
          <p:cNvSpPr/>
          <p:nvPr/>
        </p:nvSpPr>
        <p:spPr>
          <a:xfrm>
            <a:off x="624841" y="4269196"/>
            <a:ext cx="2887405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Panjang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9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E032A6-BB74-4176-AA49-3D2126A4C3AB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C287673-45EC-4B8D-9772-2CD0B8BAC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2697"/>
              </p:ext>
            </p:extLst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3" name="Arrow: Left 32">
            <a:extLst>
              <a:ext uri="{FF2B5EF4-FFF2-40B4-BE49-F238E27FC236}">
                <a16:creationId xmlns:a16="http://schemas.microsoft.com/office/drawing/2014/main" id="{216F9B9F-EF3A-46FA-967E-0A4EF1D5F5D9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A266EB3B-FD09-471C-845E-F840A15008A9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5D3BA-71BC-444C-8A87-F9742D5D3110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D7ADFA-95C1-4C4D-9C6D-EC0057222EB2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4A937FB-65B9-40DB-B0E8-B0FBB214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16318"/>
              </p:ext>
            </p:extLst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38" name="Arrow: Left 37">
            <a:extLst>
              <a:ext uri="{FF2B5EF4-FFF2-40B4-BE49-F238E27FC236}">
                <a16:creationId xmlns:a16="http://schemas.microsoft.com/office/drawing/2014/main" id="{CF44E2DC-03A1-4E6F-BDAF-139EBF3591C1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D81EC-08BA-45AC-9E3E-6439CF036CF9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533DDB2-42BE-4326-A3EB-BBE71365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33353"/>
              </p:ext>
            </p:extLst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07BBFDF-7F4B-44DA-BDCB-21607D19E005}"/>
              </a:ext>
            </a:extLst>
          </p:cNvPr>
          <p:cNvSpPr/>
          <p:nvPr/>
        </p:nvSpPr>
        <p:spPr>
          <a:xfrm>
            <a:off x="460375" y="4046542"/>
            <a:ext cx="8243755" cy="1908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87B081A-4EDF-49AE-8EA7-CCFBEEB1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64446"/>
              </p:ext>
            </p:extLst>
          </p:nvPr>
        </p:nvGraphicFramePr>
        <p:xfrm>
          <a:off x="533400" y="5137215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25DF670-1A26-46CB-837F-7AFC2F35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57886"/>
              </p:ext>
            </p:extLst>
          </p:nvPr>
        </p:nvGraphicFramePr>
        <p:xfrm>
          <a:off x="533400" y="4398178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8FA984FC-10B9-437F-B751-42D6BD17766A}"/>
              </a:ext>
            </a:extLst>
          </p:cNvPr>
          <p:cNvSpPr/>
          <p:nvPr/>
        </p:nvSpPr>
        <p:spPr>
          <a:xfrm>
            <a:off x="533400" y="3876645"/>
            <a:ext cx="3557249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panjang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A21EC42-CD21-4A42-9E38-3F26A2E18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7064"/>
              </p:ext>
            </p:extLst>
          </p:nvPr>
        </p:nvGraphicFramePr>
        <p:xfrm>
          <a:off x="533400" y="4758595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91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17/01/2018 06.17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FAC012-B50E-45EB-BB98-2F6916FEF828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642631-0300-4C3E-A79A-BD4A4162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46094"/>
              </p:ext>
            </p:extLst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3" name="Arrow: Left 32">
            <a:extLst>
              <a:ext uri="{FF2B5EF4-FFF2-40B4-BE49-F238E27FC236}">
                <a16:creationId xmlns:a16="http://schemas.microsoft.com/office/drawing/2014/main" id="{5CD057B7-B758-4AFC-B3C6-53530D2D3EFF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5955C01E-7E65-4EA3-AF2F-6DA4C158F9BD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6C884-3D81-4C03-BB9D-461B50DE076E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63E24E-02C3-4156-B925-EE55B8482244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99A55C0-5A06-4E7D-A64B-51DEE8B2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0263"/>
              </p:ext>
            </p:extLst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38" name="Arrow: Left 37">
            <a:extLst>
              <a:ext uri="{FF2B5EF4-FFF2-40B4-BE49-F238E27FC236}">
                <a16:creationId xmlns:a16="http://schemas.microsoft.com/office/drawing/2014/main" id="{13D8DE62-42BF-4CF9-9301-662F5565E9A1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3AAEC6-2871-4571-A0E2-A1AA83449A06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A913035-9463-4CA5-A739-A6F1BCA59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89709"/>
              </p:ext>
            </p:extLst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0C8CC73E-E7A8-4694-B4D1-BB9808229B24}"/>
              </a:ext>
            </a:extLst>
          </p:cNvPr>
          <p:cNvSpPr/>
          <p:nvPr/>
        </p:nvSpPr>
        <p:spPr>
          <a:xfrm>
            <a:off x="411101" y="4091227"/>
            <a:ext cx="8192829" cy="199350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B2F3FC0-FD3C-4385-AABB-0D98EBE93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32109"/>
              </p:ext>
            </p:extLst>
          </p:nvPr>
        </p:nvGraphicFramePr>
        <p:xfrm>
          <a:off x="516301" y="5442049"/>
          <a:ext cx="2743199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9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4608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089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88FE5CE3-8E06-458F-9AA9-EC001201263B}"/>
              </a:ext>
            </a:extLst>
          </p:cNvPr>
          <p:cNvSpPr/>
          <p:nvPr/>
        </p:nvSpPr>
        <p:spPr>
          <a:xfrm>
            <a:off x="635133" y="3870494"/>
            <a:ext cx="2793866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panjang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4B86BD-6371-4FF8-8B92-F17A8DACFD8B}"/>
              </a:ext>
            </a:extLst>
          </p:cNvPr>
          <p:cNvSpPr/>
          <p:nvPr/>
        </p:nvSpPr>
        <p:spPr>
          <a:xfrm>
            <a:off x="3328862" y="5462082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51ABEA5-69D8-4635-8A63-26038D2F7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14695"/>
              </p:ext>
            </p:extLst>
          </p:nvPr>
        </p:nvGraphicFramePr>
        <p:xfrm>
          <a:off x="4114800" y="5412633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ADBFC4-D281-47AC-8748-66B9B95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79838"/>
              </p:ext>
            </p:extLst>
          </p:nvPr>
        </p:nvGraphicFramePr>
        <p:xfrm>
          <a:off x="4114800" y="4971186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46182AC-9DDC-4A4C-9439-833124FAC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53344"/>
              </p:ext>
            </p:extLst>
          </p:nvPr>
        </p:nvGraphicFramePr>
        <p:xfrm>
          <a:off x="518345" y="5073142"/>
          <a:ext cx="274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8465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D0FA55E9-CA55-4EB6-B8B4-E4730EC57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64526"/>
              </p:ext>
            </p:extLst>
          </p:nvPr>
        </p:nvGraphicFramePr>
        <p:xfrm>
          <a:off x="518345" y="4334105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847D2959-6180-4756-86B6-EDAAB2E64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71278"/>
              </p:ext>
            </p:extLst>
          </p:nvPr>
        </p:nvGraphicFramePr>
        <p:xfrm>
          <a:off x="518345" y="4694522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AA9DC97-C270-40AF-A024-838D857A8A43}"/>
              </a:ext>
            </a:extLst>
          </p:cNvPr>
          <p:cNvSpPr/>
          <p:nvPr/>
        </p:nvSpPr>
        <p:spPr>
          <a:xfrm rot="10800000">
            <a:off x="6921501" y="5088682"/>
            <a:ext cx="297503" cy="5563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886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</TotalTime>
  <Words>2511</Words>
  <Application>Microsoft Office PowerPoint</Application>
  <PresentationFormat>On-screen Show (4:3)</PresentationFormat>
  <Paragraphs>1394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Calibri</vt:lpstr>
      <vt:lpstr>Cambria Math</vt:lpstr>
      <vt:lpstr>Tahoma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freddy yuwono</dc:creator>
  <cp:lastModifiedBy>freddy yuwono</cp:lastModifiedBy>
  <cp:revision>562</cp:revision>
  <dcterms:created xsi:type="dcterms:W3CDTF">2017-12-30T07:24:07Z</dcterms:created>
  <dcterms:modified xsi:type="dcterms:W3CDTF">2018-01-16T23:26:04Z</dcterms:modified>
</cp:coreProperties>
</file>