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69" r:id="rId4"/>
    <p:sldId id="289" r:id="rId5"/>
    <p:sldId id="270" r:id="rId6"/>
    <p:sldId id="281" r:id="rId7"/>
    <p:sldId id="282" r:id="rId8"/>
    <p:sldId id="291" r:id="rId9"/>
    <p:sldId id="296" r:id="rId10"/>
    <p:sldId id="314" r:id="rId11"/>
    <p:sldId id="297" r:id="rId12"/>
    <p:sldId id="295" r:id="rId13"/>
    <p:sldId id="293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5" r:id="rId23"/>
    <p:sldId id="311" r:id="rId24"/>
    <p:sldId id="308" r:id="rId25"/>
    <p:sldId id="307" r:id="rId26"/>
    <p:sldId id="309" r:id="rId27"/>
    <p:sldId id="312" r:id="rId28"/>
    <p:sldId id="280" r:id="rId29"/>
    <p:sldId id="292" r:id="rId30"/>
    <p:sldId id="310" r:id="rId31"/>
    <p:sldId id="313" r:id="rId32"/>
    <p:sldId id="264" r:id="rId3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0008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7" autoAdjust="0"/>
    <p:restoredTop sz="94681" autoAdjust="0"/>
  </p:normalViewPr>
  <p:slideViewPr>
    <p:cSldViewPr>
      <p:cViewPr varScale="1">
        <p:scale>
          <a:sx n="70" d="100"/>
          <a:sy n="70" d="100"/>
        </p:scale>
        <p:origin x="-157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3"/>
    </p:cViewPr>
  </p:sorterViewPr>
  <p:notesViewPr>
    <p:cSldViewPr>
      <p:cViewPr varScale="1">
        <p:scale>
          <a:sx n="48" d="100"/>
          <a:sy n="48" d="100"/>
        </p:scale>
        <p:origin x="-2597" y="-62"/>
      </p:cViewPr>
      <p:guideLst>
        <p:guide orient="horz" pos="3168"/>
        <p:guide pos="24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0A49A318-3264-44EE-BF8F-DD998E493B46}" type="datetimeFigureOut">
              <a:rPr/>
              <a:pPr marL="0" marR="0" lvl="0" indent="0" algn="r" rtl="0" hangingPunct="0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/>
              </a:pPr>
              <a:t>5/3/2012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A401C899-0FA1-4EAE-B734-3BE2D6A75210}" type="slidenum">
              <a:rPr/>
              <a:pPr marL="0" marR="0" lvl="0" indent="0" algn="r" rtl="0" hangingPunct="0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/>
              </a:pPr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7772400" cy="1005840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7772400" cy="1005840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7772400" cy="1005840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7772400" cy="1005840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7772400" cy="1005840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7772400" cy="1005840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12" name="Notes Placeholder 11"/>
          <p:cNvSpPr txBox="1">
            <a:spLocks noGrp="1"/>
          </p:cNvSpPr>
          <p:nvPr>
            <p:ph type="body" sz="quarter" idx="3"/>
          </p:nvPr>
        </p:nvSpPr>
        <p:spPr>
          <a:xfrm>
            <a:off x="914400" y="4343040"/>
            <a:ext cx="5022720" cy="41104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 idx="2"/>
          </p:nvPr>
        </p:nvSpPr>
        <p:spPr>
          <a:xfrm>
            <a:off x="-360" y="-4142520"/>
            <a:ext cx="360" cy="9812160"/>
          </a:xfrm>
          <a:prstGeom prst="rect">
            <a:avLst/>
          </a:prstGeom>
          <a:noFill/>
          <a:ln>
            <a:noFill/>
            <a:prstDash val="soli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>
              <a:gd name="f0" fmla="val 1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411084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>
              <a:gd name="f0" fmla="val 1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68760" cy="342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040"/>
            <a:ext cx="5022720" cy="386423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700" y="0"/>
            <a:ext cx="1939925" cy="5368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38" y="0"/>
            <a:ext cx="5668962" cy="5368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075" y="3716338"/>
            <a:ext cx="3821113" cy="384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3716338"/>
            <a:ext cx="3822700" cy="384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4938" y="3716338"/>
            <a:ext cx="1960562" cy="3846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5" y="3716338"/>
            <a:ext cx="5732463" cy="3846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25" y="1522413"/>
            <a:ext cx="3803650" cy="384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975" y="1522413"/>
            <a:ext cx="3803650" cy="384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651640" y="990719"/>
            <a:ext cx="3492359" cy="34923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8357040" y="6477119"/>
            <a:ext cx="495360" cy="240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02D9ADF-3671-43B6-AE8A-F75F6FCD9A49}" type="slidenum">
              <a:rPr/>
              <a:pPr marL="0" marR="0" lvl="0" indent="0" algn="l" rtl="0" hangingPunct="0">
                <a:lnSpc>
                  <a:spcPct val="8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000" b="1" i="0" u="none" strike="noStrike" baseline="0">
              <a:ln>
                <a:noFill/>
              </a:ln>
              <a:solidFill>
                <a:srgbClr val="3F43A2"/>
              </a:solidFill>
              <a:latin typeface="Arial" pitchFamily="18"/>
              <a:ea typeface="msmincho" pitchFamily="2"/>
              <a:cs typeface="msmincho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990719"/>
          </a:xfrm>
          <a:custGeom>
            <a:avLst>
              <a:gd name="f0" fmla="val 3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A42A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mincho" pitchFamily="2"/>
              <a:cs typeface="msmincho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426960" y="765000"/>
            <a:ext cx="5038920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667800" y="0"/>
            <a:ext cx="7759800" cy="867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669600" y="1522080"/>
            <a:ext cx="7759800" cy="384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165240" y="6172200"/>
            <a:ext cx="1206359" cy="536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rtl="0" hangingPunct="0">
        <a:spcBef>
          <a:spcPts val="0"/>
        </a:spcBef>
        <a:spcAft>
          <a:spcPts val="0"/>
        </a:spcAft>
        <a:buNone/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2800" b="1" i="0" u="none" strike="noStrike" baseline="0">
          <a:ln>
            <a:noFill/>
          </a:ln>
          <a:solidFill>
            <a:srgbClr val="FFFFFF"/>
          </a:solidFill>
          <a:latin typeface="Times New Roman" pitchFamily="18"/>
          <a:ea typeface="msmincho" pitchFamily="2"/>
          <a:cs typeface="msmincho" pitchFamily="2"/>
        </a:defRPr>
      </a:lvl1pPr>
    </p:titleStyle>
    <p:bodyStyle>
      <a:lvl1pPr marL="0" marR="0" lvl="0" indent="0" rtl="0">
        <a:buClr>
          <a:srgbClr val="3F43A2"/>
        </a:buClr>
        <a:buSzPct val="115000"/>
        <a:buFont typeface="Times New Roman" pitchFamily="18"/>
        <a:buChar char="•"/>
        <a:defRPr lang="en-US"/>
      </a:lvl1pPr>
      <a:lvl2pPr marL="0" marR="0" lvl="1" indent="0" rtl="0">
        <a:buClr>
          <a:srgbClr val="000000"/>
        </a:buClr>
        <a:buSzPct val="100000"/>
        <a:buFont typeface="Arial" pitchFamily="34"/>
        <a:buChar char="–"/>
        <a:defRPr lang="en-US"/>
      </a:lvl2pPr>
      <a:lvl3pPr marL="0" marR="0" lvl="2" indent="0" rtl="0">
        <a:buClr>
          <a:srgbClr val="000000"/>
        </a:buClr>
        <a:buSzPct val="100000"/>
        <a:buFont typeface="Arial" pitchFamily="34"/>
        <a:buChar char="•"/>
        <a:defRPr lang="en-US"/>
      </a:lvl3pPr>
      <a:lvl4pPr marL="0" marR="0" lvl="3" indent="0" rtl="0">
        <a:buClr>
          <a:srgbClr val="000000"/>
        </a:buClr>
        <a:buSzPct val="100000"/>
        <a:buFont typeface="Arial" pitchFamily="34"/>
        <a:buChar char="–"/>
        <a:defRPr lang="en-US"/>
      </a:lvl4pPr>
      <a:lvl5pPr marL="0" marR="0" lvl="4" indent="0" rtl="0">
        <a:buClr>
          <a:srgbClr val="000000"/>
        </a:buClr>
        <a:buSzPct val="100000"/>
        <a:buFont typeface="Arial" pitchFamily="34"/>
        <a:buChar char="»"/>
        <a:defRPr lang="en-US"/>
      </a:lvl5pPr>
      <a:lvl6pPr marL="0" marR="0" lvl="5" indent="0" rtl="0">
        <a:buClr>
          <a:srgbClr val="000000"/>
        </a:buClr>
        <a:buSzPct val="100000"/>
        <a:buFont typeface="Arial" pitchFamily="34"/>
        <a:buChar char="»"/>
        <a:defRPr lang="en-US"/>
      </a:lvl6pPr>
      <a:lvl7pPr marL="0" marR="0" lvl="6" indent="0" rtl="0">
        <a:buClr>
          <a:srgbClr val="000000"/>
        </a:buClr>
        <a:buSzPct val="100000"/>
        <a:buFont typeface="Arial" pitchFamily="34"/>
        <a:buChar char="»"/>
        <a:defRPr lang="en-US"/>
      </a:lvl7pPr>
      <a:lvl8pPr marL="0" marR="0" lvl="7" indent="0" rtl="0">
        <a:buClr>
          <a:srgbClr val="000000"/>
        </a:buClr>
        <a:buSzPct val="100000"/>
        <a:buFont typeface="Arial" pitchFamily="34"/>
        <a:buChar char="»"/>
        <a:defRPr lang="en-US"/>
      </a:lvl8pPr>
      <a:lvl9pPr marL="0" marR="0" lvl="8" indent="0" rtl="0">
        <a:buSzPct val="45000"/>
        <a:buFont typeface="StarSymbol"/>
        <a:buChar char="●"/>
        <a:defRPr lang="en-US"/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4000" cy="15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2636999" y="2073240"/>
            <a:ext cx="6143399" cy="10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731880" y="1889280"/>
            <a:ext cx="1847880" cy="9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685440" y="3720960"/>
            <a:ext cx="7759800" cy="82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00120" y="3715920"/>
            <a:ext cx="7796160" cy="384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indent="0" algn="l" rtl="0" hangingPunct="0">
        <a:spcBef>
          <a:spcPts val="0"/>
        </a:spcBef>
        <a:spcAft>
          <a:spcPts val="0"/>
        </a:spcAft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2800" b="1" i="0" u="none" strike="noStrike" baseline="0">
          <a:ln>
            <a:noFill/>
          </a:ln>
          <a:solidFill>
            <a:srgbClr val="FFFFFF"/>
          </a:solidFill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0" marR="0" indent="0" algn="l" rtl="0" hangingPunct="0">
        <a:spcBef>
          <a:spcPts val="550"/>
        </a:spcBef>
        <a:spcAft>
          <a:spcPts val="0"/>
        </a:spcAft>
        <a:tabLst>
          <a:tab pos="228600" algn="l"/>
          <a:tab pos="685799" algn="l"/>
          <a:tab pos="1143000" algn="l"/>
          <a:tab pos="1600200" algn="l"/>
          <a:tab pos="2057400" algn="l"/>
          <a:tab pos="2514600" algn="l"/>
          <a:tab pos="2971800" algn="l"/>
          <a:tab pos="3429000" algn="l"/>
          <a:tab pos="3886200" algn="l"/>
          <a:tab pos="4343400" algn="l"/>
          <a:tab pos="4800600" algn="l"/>
          <a:tab pos="5257800" algn="l"/>
          <a:tab pos="5715000" algn="l"/>
          <a:tab pos="6172200" algn="l"/>
          <a:tab pos="6629400" algn="l"/>
          <a:tab pos="7086600" algn="l"/>
          <a:tab pos="7543799" algn="l"/>
          <a:tab pos="8000999" algn="l"/>
          <a:tab pos="8458200" algn="l"/>
          <a:tab pos="8915399" algn="l"/>
        </a:tabLst>
        <a:defRPr lang="en-US" sz="2200" b="1" i="0" u="none" strike="noStrike" baseline="0">
          <a:ln>
            <a:noFill/>
          </a:ln>
          <a:solidFill>
            <a:srgbClr val="000000"/>
          </a:solidFill>
          <a:latin typeface="Arial" pitchFamily="18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3321598"/>
            <a:ext cx="7772400" cy="3018391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GB" sz="3800" b="0" dirty="0" smtClean="0">
                <a:solidFill>
                  <a:srgbClr val="3A42AD"/>
                </a:solidFill>
                <a:latin typeface="Times New Roman" pitchFamily="18"/>
              </a:rPr>
              <a:t>JSR Review Process</a:t>
            </a:r>
            <a:r>
              <a:rPr lang="en-GB" sz="3600" b="0" dirty="0">
                <a:solidFill>
                  <a:srgbClr val="3A42AD"/>
                </a:solidFill>
                <a:latin typeface="Times New Roman" pitchFamily="18"/>
              </a:rPr>
              <a:t/>
            </a:r>
            <a:br>
              <a:rPr lang="en-GB" sz="3600" b="0" dirty="0">
                <a:solidFill>
                  <a:srgbClr val="3A42AD"/>
                </a:solidFill>
                <a:latin typeface="Times New Roman" pitchFamily="18"/>
              </a:rPr>
            </a:br>
            <a:r>
              <a:rPr lang="en-GB" sz="3600" b="0" dirty="0" smtClean="0">
                <a:solidFill>
                  <a:srgbClr val="3A42AD"/>
                </a:solidFill>
                <a:latin typeface="Times New Roman" pitchFamily="18"/>
              </a:rPr>
              <a:t/>
            </a:r>
            <a:br>
              <a:rPr lang="en-GB" sz="3600" b="0" dirty="0" smtClean="0">
                <a:solidFill>
                  <a:srgbClr val="3A42AD"/>
                </a:solidFill>
                <a:latin typeface="Times New Roman" pitchFamily="18"/>
              </a:rPr>
            </a:br>
            <a:r>
              <a:rPr lang="en-GB" sz="3200" b="0" dirty="0" smtClean="0">
                <a:solidFill>
                  <a:srgbClr val="3A42AD"/>
                </a:solidFill>
                <a:latin typeface="Times New Roman" pitchFamily="18"/>
              </a:rPr>
              <a:t>April 9 2013</a:t>
            </a:r>
            <a:br>
              <a:rPr lang="en-GB" sz="3200" b="0" dirty="0" smtClean="0">
                <a:solidFill>
                  <a:srgbClr val="3A42AD"/>
                </a:solidFill>
                <a:latin typeface="Times New Roman" pitchFamily="18"/>
              </a:rPr>
            </a:br>
            <a:r>
              <a:rPr lang="en-GB" sz="3200" b="0" dirty="0" smtClean="0">
                <a:solidFill>
                  <a:srgbClr val="3A42AD"/>
                </a:solidFill>
                <a:latin typeface="Times New Roman" pitchFamily="18"/>
              </a:rPr>
              <a:t/>
            </a:r>
            <a:br>
              <a:rPr lang="en-GB" sz="3200" b="0" dirty="0" smtClean="0">
                <a:solidFill>
                  <a:srgbClr val="3A42AD"/>
                </a:solidFill>
                <a:latin typeface="Times New Roman" pitchFamily="18"/>
              </a:rPr>
            </a:br>
            <a:r>
              <a:rPr lang="en-GB" sz="2600" b="0" dirty="0" smtClean="0">
                <a:solidFill>
                  <a:srgbClr val="3A42AD"/>
                </a:solidFill>
                <a:latin typeface="Times New Roman" pitchFamily="18"/>
              </a:rPr>
              <a:t>Patrick Curran, Mike </a:t>
            </a:r>
            <a:r>
              <a:rPr lang="en-GB" sz="2600" b="0" dirty="0" err="1" smtClean="0">
                <a:solidFill>
                  <a:srgbClr val="3A42AD"/>
                </a:solidFill>
                <a:latin typeface="Times New Roman" pitchFamily="18"/>
              </a:rPr>
              <a:t>Milinkovich</a:t>
            </a:r>
            <a:r>
              <a:rPr lang="en-GB" sz="2600" b="0" dirty="0" smtClean="0">
                <a:solidFill>
                  <a:srgbClr val="3A42AD"/>
                </a:solidFill>
                <a:latin typeface="Times New Roman" pitchFamily="18"/>
              </a:rPr>
              <a:t>, </a:t>
            </a:r>
            <a:br>
              <a:rPr lang="en-GB" sz="2600" b="0" dirty="0" smtClean="0">
                <a:solidFill>
                  <a:srgbClr val="3A42AD"/>
                </a:solidFill>
                <a:latin typeface="Times New Roman" pitchFamily="18"/>
              </a:rPr>
            </a:br>
            <a:r>
              <a:rPr lang="en-GB" sz="2600" b="0" dirty="0" smtClean="0">
                <a:solidFill>
                  <a:srgbClr val="3A42AD"/>
                </a:solidFill>
                <a:latin typeface="Times New Roman" pitchFamily="18"/>
              </a:rPr>
              <a:t>Heather </a:t>
            </a:r>
            <a:r>
              <a:rPr lang="en-GB" sz="2600" b="0" dirty="0" err="1" smtClean="0">
                <a:solidFill>
                  <a:srgbClr val="3A42AD"/>
                </a:solidFill>
                <a:latin typeface="Times New Roman" pitchFamily="18"/>
              </a:rPr>
              <a:t>Vancura</a:t>
            </a:r>
            <a:r>
              <a:rPr lang="en-GB" sz="2600" b="0" dirty="0" smtClean="0">
                <a:solidFill>
                  <a:srgbClr val="3A42AD"/>
                </a:solidFill>
                <a:latin typeface="Times New Roman" pitchFamily="18"/>
              </a:rPr>
              <a:t>, Bruno Souza</a:t>
            </a:r>
            <a:endParaRPr lang="en-GB" sz="2600" b="0" dirty="0">
              <a:solidFill>
                <a:srgbClr val="3A42AD"/>
              </a:solidFill>
              <a:latin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History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2907399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List the significant dates in the history of the JSR.</a:t>
            </a:r>
          </a:p>
          <a:p>
            <a:pPr lvl="1"/>
            <a:r>
              <a:rPr lang="en-US" sz="2400" b="0" dirty="0" smtClean="0"/>
              <a:t>When submitted?</a:t>
            </a:r>
          </a:p>
          <a:p>
            <a:pPr lvl="1"/>
            <a:r>
              <a:rPr lang="en-US" sz="2400" b="0" dirty="0" smtClean="0"/>
              <a:t>What stages reached?</a:t>
            </a:r>
          </a:p>
          <a:p>
            <a:pPr lvl="1"/>
            <a:r>
              <a:rPr lang="en-US" sz="2400" b="0" dirty="0" smtClean="0"/>
              <a:t>What drafts of the Spec published?</a:t>
            </a:r>
          </a:p>
          <a:p>
            <a:pPr marL="228600" lvl="1" indent="-228600">
              <a:lnSpc>
                <a:spcPct val="100000"/>
              </a:lnSpc>
              <a:spcBef>
                <a:spcPts val="550"/>
              </a:spcBef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</a:pPr>
            <a:r>
              <a:rPr lang="en-US" sz="2500" dirty="0" smtClean="0"/>
              <a:t>We have this info in our database. Need to supply to the Spec Lead automatically.</a:t>
            </a:r>
          </a:p>
          <a:p>
            <a:pPr>
              <a:buNone/>
            </a:pPr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Technical scope and features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1231234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Provide a high-level summary of technical features. </a:t>
            </a:r>
          </a:p>
          <a:p>
            <a:pPr lvl="1"/>
            <a:r>
              <a:rPr lang="en-US" sz="2400" b="0" dirty="0" smtClean="0"/>
              <a:t>No more than 2 or 3 slides.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The Expert Group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4396588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[How diverse is the EG? Is it representative of the ecosystem?]</a:t>
            </a:r>
          </a:p>
          <a:p>
            <a:r>
              <a:rPr lang="en-US" sz="2500" b="0" dirty="0" smtClean="0"/>
              <a:t>Who is on the EG and who do they represent?</a:t>
            </a:r>
          </a:p>
          <a:p>
            <a:pPr lvl="1"/>
            <a:r>
              <a:rPr lang="en-US" sz="2400" dirty="0" smtClean="0"/>
              <a:t>Industry, JUGs, individuals, open-source groups, academia, etc.</a:t>
            </a:r>
          </a:p>
          <a:p>
            <a:pPr lvl="1"/>
            <a:r>
              <a:rPr lang="en-US" sz="2400" dirty="0" smtClean="0"/>
              <a:t>We have this info in our database. Need to supply to the Spec Lead automatically.</a:t>
            </a:r>
          </a:p>
          <a:p>
            <a:r>
              <a:rPr lang="en-US" sz="2500" dirty="0" smtClean="0"/>
              <a:t> </a:t>
            </a:r>
            <a:r>
              <a:rPr lang="en-US" sz="2500" b="0" dirty="0" smtClean="0"/>
              <a:t>How does the EG operate? How often does it meet and how (teleconferences, online, f2f?)</a:t>
            </a:r>
          </a:p>
          <a:p>
            <a:r>
              <a:rPr lang="en-US" sz="2500" b="0" dirty="0" smtClean="0"/>
              <a:t>What collaboration tools are used to facilitate EG communications?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Other deliverables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2770630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Other than Spec, RI, and TCK are you delivering, for example:</a:t>
            </a:r>
          </a:p>
          <a:p>
            <a:pPr lvl="1"/>
            <a:r>
              <a:rPr lang="en-US" sz="2400" b="0" dirty="0" smtClean="0"/>
              <a:t>Additional documentation?</a:t>
            </a:r>
          </a:p>
          <a:p>
            <a:pPr lvl="1"/>
            <a:r>
              <a:rPr lang="en-US" sz="2400" b="0" dirty="0" smtClean="0"/>
              <a:t>User's guide?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="0" dirty="0" smtClean="0"/>
              <a:t>ample code?</a:t>
            </a:r>
          </a:p>
          <a:p>
            <a:pPr lvl="1"/>
            <a:r>
              <a:rPr lang="en-US" sz="2400" b="0" dirty="0" smtClean="0"/>
              <a:t>FAQ?</a:t>
            </a:r>
          </a:p>
          <a:p>
            <a:pPr lvl="1"/>
            <a:r>
              <a:rPr lang="en-US" sz="2400" dirty="0" smtClean="0"/>
              <a:t>Other artifacts?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Publicity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769441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Provide links to FAQs, tutorials, conference proceedings,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Collaboration with other community groups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1615827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Are you working with other community groups or organizations?</a:t>
            </a:r>
          </a:p>
          <a:p>
            <a:r>
              <a:rPr lang="en-US" sz="2500" b="0" dirty="0" smtClean="0"/>
              <a:t>If so, describe the collaboration activities and the results (with URLs where appropriate.)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Implementations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784958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How many implementations (apart from the RI) exist?</a:t>
            </a:r>
          </a:p>
          <a:p>
            <a:pPr lvl="1"/>
            <a:r>
              <a:rPr lang="en-US" sz="2400" b="0" dirty="0" smtClean="0"/>
              <a:t>Provide URLs.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Schedule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769441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Indicate the expected schedule to completion of the JSR, with milestones and JSR stages.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IP flow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3737177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Provide pointers to the licenses for the </a:t>
            </a:r>
            <a:r>
              <a:rPr lang="en-US" sz="2500" b="0" dirty="0" err="1" smtClean="0"/>
              <a:t>the</a:t>
            </a:r>
            <a:r>
              <a:rPr lang="en-US" sz="2500" b="0" dirty="0" smtClean="0"/>
              <a:t> Spec, RI, and TCK.</a:t>
            </a:r>
          </a:p>
          <a:p>
            <a:pPr lvl="1"/>
            <a:r>
              <a:rPr lang="en-US" sz="2400" dirty="0" smtClean="0"/>
              <a:t>We have this info in our database. Need to supply to the Spec Lead automatically.</a:t>
            </a:r>
            <a:endParaRPr lang="en-US" sz="2300" b="0" dirty="0" smtClean="0"/>
          </a:p>
          <a:p>
            <a:r>
              <a:rPr lang="en-US" sz="2500" b="0" dirty="0" smtClean="0"/>
              <a:t>How are you handling contributions from non JCP members?</a:t>
            </a:r>
          </a:p>
          <a:p>
            <a:r>
              <a:rPr lang="en-US" sz="2500" b="0" dirty="0" smtClean="0"/>
              <a:t>What Terms of Use apply to your collaboration tools?</a:t>
            </a:r>
          </a:p>
          <a:p>
            <a:r>
              <a:rPr lang="en-US" sz="2500" b="0" dirty="0" smtClean="0"/>
              <a:t>Do you have a Contributor Agreement?</a:t>
            </a:r>
          </a:p>
          <a:p>
            <a:r>
              <a:rPr lang="en-US" sz="2500" b="0" dirty="0" smtClean="0"/>
              <a:t>Any legal issues or concerns?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RI and TCK development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940640" cy="4586256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How are you developing the RI and TCK?</a:t>
            </a:r>
          </a:p>
          <a:p>
            <a:r>
              <a:rPr lang="en-US" sz="2500" b="0" dirty="0" smtClean="0"/>
              <a:t>If collaboratively (through an open-source project)</a:t>
            </a:r>
          </a:p>
          <a:p>
            <a:pPr lvl="1"/>
            <a:r>
              <a:rPr lang="en-US" sz="2400" b="0" dirty="0" smtClean="0"/>
              <a:t>How many committers and who</a:t>
            </a:r>
            <a:r>
              <a:rPr lang="en-US" sz="2400" b="0" dirty="0" smtClean="0"/>
              <a:t>?</a:t>
            </a:r>
          </a:p>
          <a:p>
            <a:pPr lvl="1"/>
            <a:r>
              <a:rPr lang="en-US" sz="2400" dirty="0" smtClean="0"/>
              <a:t>Distinguish between contributions from the Spec Lead</a:t>
            </a:r>
            <a:r>
              <a:rPr lang="en-US" sz="2400" dirty="0" smtClean="0"/>
              <a:t>, EG members, and “outsiders”.</a:t>
            </a:r>
            <a:endParaRPr lang="en-US" sz="2400" b="0" dirty="0" smtClean="0"/>
          </a:p>
          <a:p>
            <a:r>
              <a:rPr lang="en-US" sz="2500" b="0" dirty="0" smtClean="0"/>
              <a:t>Is the RI available for public download? (If so, provide URL.)</a:t>
            </a:r>
          </a:p>
          <a:p>
            <a:r>
              <a:rPr lang="en-US" sz="2500" b="0" dirty="0" smtClean="0"/>
              <a:t>Is the TCK available for public download? (If so, provide URL.)</a:t>
            </a:r>
          </a:p>
          <a:p>
            <a:r>
              <a:rPr lang="en-US" sz="2500" b="0" dirty="0" smtClean="0"/>
              <a:t>Do you have a source-code repository? (If so, provide URL.)</a:t>
            </a:r>
            <a:endParaRPr 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Agenda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3154710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/>
            <a:r>
              <a:rPr lang="en-US" sz="2500" b="0" dirty="0" smtClean="0"/>
              <a:t>Goals</a:t>
            </a:r>
          </a:p>
          <a:p>
            <a:pPr lvl="0"/>
            <a:r>
              <a:rPr lang="en-US" sz="2500" b="0" dirty="0" smtClean="0"/>
              <a:t>Information to be gathered</a:t>
            </a:r>
          </a:p>
          <a:p>
            <a:pPr lvl="0"/>
            <a:r>
              <a:rPr lang="en-US" sz="2500" b="0" dirty="0" smtClean="0"/>
              <a:t>Implementation notes</a:t>
            </a:r>
          </a:p>
          <a:p>
            <a:pPr lvl="0"/>
            <a:r>
              <a:rPr lang="en-US" sz="2500" b="0" dirty="0" smtClean="0"/>
              <a:t>Issues</a:t>
            </a:r>
          </a:p>
          <a:p>
            <a:pPr lvl="0"/>
            <a:r>
              <a:rPr lang="en-US" sz="2500" b="0" dirty="0" smtClean="0"/>
              <a:t>Questions, discussion, next steps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Participation and transparency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864440" cy="3087320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Provide a pointer to the JSR page on JCP.org</a:t>
            </a:r>
          </a:p>
          <a:p>
            <a:pPr lvl="1"/>
            <a:r>
              <a:rPr lang="en-US" sz="2300" b="0" dirty="0" smtClean="0"/>
              <a:t>[Reviewers: check that is this up to date. Does it point to the JSR’s project page and/or explain how to participate?]</a:t>
            </a:r>
          </a:p>
          <a:p>
            <a:r>
              <a:rPr lang="en-US" sz="2700" b="0" dirty="0" smtClean="0"/>
              <a:t>Provide a pointer to the “JSR project website" (</a:t>
            </a:r>
            <a:r>
              <a:rPr lang="en-US" sz="2700" b="0" dirty="0" err="1" smtClean="0"/>
              <a:t>eg</a:t>
            </a:r>
            <a:r>
              <a:rPr lang="en-US" sz="2700" b="0" dirty="0" smtClean="0"/>
              <a:t>, on Java.net.)</a:t>
            </a:r>
          </a:p>
          <a:p>
            <a:pPr lvl="1"/>
            <a:r>
              <a:rPr lang="en-US" sz="2400" dirty="0" smtClean="0"/>
              <a:t>[Reviewers: h</a:t>
            </a:r>
            <a:r>
              <a:rPr lang="en-US" sz="2400" b="0" dirty="0" smtClean="0"/>
              <a:t>ow much content is here (how many pages)?</a:t>
            </a:r>
            <a:r>
              <a:rPr lang="en-US" sz="2400" dirty="0" smtClean="0"/>
              <a:t> I</a:t>
            </a:r>
            <a:r>
              <a:rPr lang="en-US" sz="2400" b="0" dirty="0" smtClean="0"/>
              <a:t>s the online project easy to navigate? Does it clearly explain how to participate?].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Adopt-a-JSR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2093009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Are you participating in the Adopt-a-JSR program?</a:t>
            </a:r>
          </a:p>
          <a:p>
            <a:r>
              <a:rPr lang="en-US" sz="2500" b="0" dirty="0" smtClean="0"/>
              <a:t>If not, why not?</a:t>
            </a:r>
          </a:p>
          <a:p>
            <a:r>
              <a:rPr lang="en-US" sz="2500" b="0" dirty="0" smtClean="0"/>
              <a:t>If so, what kind of contributions/help have you received and from whom/which JUGs?</a:t>
            </a:r>
          </a:p>
          <a:p>
            <a:pPr lvl="1"/>
            <a:r>
              <a:rPr lang="en-US" sz="2400" dirty="0" smtClean="0"/>
              <a:t>Be specific/provide metrics. 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Mailing lists or forums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3462486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How are you communicating with the public and how can they communicate with you?</a:t>
            </a:r>
          </a:p>
          <a:p>
            <a:r>
              <a:rPr lang="en-US" sz="2500" b="0" dirty="0" smtClean="0"/>
              <a:t>Provide pointers to public mailing list(s) and/or forum(s)</a:t>
            </a:r>
          </a:p>
          <a:p>
            <a:r>
              <a:rPr lang="en-US" sz="2500" b="0" dirty="0" smtClean="0"/>
              <a:t>Total number of messages, threads?</a:t>
            </a:r>
          </a:p>
          <a:p>
            <a:r>
              <a:rPr lang="en-US" sz="2500" b="0" dirty="0" smtClean="0"/>
              <a:t>Total number of participants (EG members, non-EG members?)</a:t>
            </a:r>
          </a:p>
          <a:p>
            <a:r>
              <a:rPr lang="en-US" sz="2500" b="0" dirty="0" smtClean="0"/>
              <a:t>How many messages per month (from Spec Lead, EG members, and non-EG members?)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Issue tracker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8093040" cy="3077766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Total number of issues?</a:t>
            </a:r>
          </a:p>
          <a:p>
            <a:r>
              <a:rPr lang="en-US" sz="2500" b="0" dirty="0" smtClean="0"/>
              <a:t>How many in each state (open, closed, deferred, etc?)</a:t>
            </a:r>
          </a:p>
          <a:p>
            <a:r>
              <a:rPr lang="en-US" sz="2500" b="0" dirty="0" smtClean="0"/>
              <a:t>Average number of issues logged per month?</a:t>
            </a:r>
          </a:p>
          <a:p>
            <a:r>
              <a:rPr lang="en-US" sz="2500" b="0" dirty="0" smtClean="0"/>
              <a:t>Average number of issues resolved per month?</a:t>
            </a:r>
          </a:p>
          <a:p>
            <a:r>
              <a:rPr lang="en-US" sz="2500" b="0" dirty="0" smtClean="0"/>
              <a:t>How many different people logged them?</a:t>
            </a:r>
          </a:p>
          <a:p>
            <a:r>
              <a:rPr lang="en-US" sz="2500" b="0" dirty="0" smtClean="0"/>
              <a:t>How does this break down between Spec Lead, EG members, and non-EG members?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Document archive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2616101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Provide a pointer to your document archive.</a:t>
            </a:r>
          </a:p>
          <a:p>
            <a:r>
              <a:rPr lang="en-US" sz="2500" b="0" dirty="0" smtClean="0"/>
              <a:t>Are meeting minutes and materials published?</a:t>
            </a:r>
          </a:p>
          <a:p>
            <a:r>
              <a:rPr lang="en-US" sz="2500" b="0" dirty="0" smtClean="0"/>
              <a:t>What other materials are available for download?</a:t>
            </a:r>
          </a:p>
          <a:p>
            <a:r>
              <a:rPr lang="en-US" sz="2500" b="0" dirty="0" smtClean="0"/>
              <a:t>Total number of files available for download?</a:t>
            </a:r>
          </a:p>
          <a:p>
            <a:r>
              <a:rPr lang="en-US" sz="2500" b="0" dirty="0" smtClean="0"/>
              <a:t>Average number of new files available for </a:t>
            </a:r>
            <a:r>
              <a:rPr lang="en-US" sz="2500" b="0" dirty="0" err="1" smtClean="0"/>
              <a:t>for</a:t>
            </a:r>
            <a:r>
              <a:rPr lang="en-US" sz="2500" b="0" dirty="0" smtClean="0"/>
              <a:t> download each month?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824760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Other transparency and participation metrics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115416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Provide information – including metrics – about any additional transparency and participation mechanisms you use.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3232428"/>
            <a:ext cx="3902040" cy="141577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>
              <a:buNone/>
            </a:pPr>
            <a:r>
              <a:rPr lang="en-US" sz="3200" b="0" dirty="0" smtClean="0"/>
              <a:t>Implementation notes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Implementation notes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940640" cy="2846933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/>
            <a:r>
              <a:rPr lang="en-US" sz="2500" b="0" dirty="0" smtClean="0"/>
              <a:t>Create a single template to be used (possibly in subset form) for JSR submission, Public Review, Final Release, and for any intermediate Spec Lead presentations to the EC.</a:t>
            </a:r>
          </a:p>
          <a:p>
            <a:r>
              <a:rPr lang="en-US" sz="2500" b="0" dirty="0" smtClean="0"/>
              <a:t>Provide the template in both document and presentation forms.</a:t>
            </a:r>
          </a:p>
          <a:p>
            <a:r>
              <a:rPr lang="en-US" sz="2500" b="0" dirty="0" smtClean="0"/>
              <a:t>Wherever we have data in our database, supply this to the Spec Lead for copying into the template.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10000" y="3200400"/>
            <a:ext cx="3902040" cy="141577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>
              <a:buNone/>
            </a:pPr>
            <a:r>
              <a:rPr lang="en-US" sz="3200" b="0" dirty="0" smtClean="0"/>
              <a:t>Issues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Issues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788240" cy="154183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This is a lot of data to ask for. How can we persuade Spec Leads to cooperate?</a:t>
            </a:r>
          </a:p>
          <a:p>
            <a:pPr lvl="1"/>
            <a:r>
              <a:rPr lang="en-US" sz="2300" b="0" dirty="0" smtClean="0"/>
              <a:t> Public recognition?</a:t>
            </a:r>
          </a:p>
          <a:p>
            <a:pPr lvl="1"/>
            <a:r>
              <a:rPr lang="en-US" sz="2300" dirty="0" smtClean="0"/>
              <a:t>Tie to Star Spec Lead program?</a:t>
            </a:r>
            <a:endParaRPr 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3232428"/>
            <a:ext cx="3444840" cy="141577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 algn="ctr">
              <a:buNone/>
            </a:pPr>
            <a:r>
              <a:rPr lang="en-US" sz="3200" b="0" dirty="0" smtClean="0"/>
              <a:t>Goals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3200400"/>
            <a:ext cx="6111840" cy="141577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>
              <a:buNone/>
            </a:pPr>
            <a:r>
              <a:rPr lang="en-US" sz="3200" b="0" dirty="0" smtClean="0"/>
              <a:t>Questions, discussion, next steps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3646440"/>
            <a:ext cx="7772400" cy="1611360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GB" sz="3600" b="0">
                <a:latin typeface="Times New Roman" pitchFamily="18"/>
              </a:rPr>
              <a:t>Thank You!</a:t>
            </a:r>
            <a:br>
              <a:rPr lang="en-GB" sz="3600" b="0">
                <a:latin typeface="Times New Roman" pitchFamily="18"/>
              </a:rPr>
            </a:br>
            <a:r>
              <a:rPr lang="en-GB" sz="3600" b="0">
                <a:latin typeface="Times New Roman" pitchFamily="18"/>
              </a:rPr>
              <a:t/>
            </a:r>
            <a:br>
              <a:rPr lang="en-GB" sz="3600" b="0">
                <a:latin typeface="Times New Roman" pitchFamily="18"/>
              </a:rPr>
            </a:br>
            <a:r>
              <a:rPr lang="en-GB" sz="3600" b="0">
                <a:latin typeface="Times New Roman" pitchFamily="18"/>
              </a:rPr>
              <a:t>http://jcp.org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9449" y="4038600"/>
            <a:ext cx="2179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http://jcp.org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Goals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788240" cy="5765681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Define a formal template for a JSR Review process analogous to that used in Eclipse.</a:t>
            </a:r>
          </a:p>
          <a:p>
            <a:r>
              <a:rPr lang="en-US" sz="2500" b="0" dirty="0" smtClean="0"/>
              <a:t>Spec Leads would fill this out at defined stages during the life of the JSR.</a:t>
            </a:r>
          </a:p>
          <a:p>
            <a:r>
              <a:rPr lang="en-US" sz="2500" b="0" dirty="0" smtClean="0"/>
              <a:t>Provide EC members with information (in a standardized form) to allow them to judge the health of a JSR as they vote it through the various stages.</a:t>
            </a:r>
          </a:p>
          <a:p>
            <a:r>
              <a:rPr lang="en-US" sz="2500" b="0" dirty="0" smtClean="0"/>
              <a:t>Focus more on how the EG is following the process (in particular, on how they are meeting their transparency and participation obligations) than on the technical details.</a:t>
            </a:r>
          </a:p>
          <a:p>
            <a:r>
              <a:rPr lang="en-US" sz="2500" b="0" dirty="0" smtClean="0"/>
              <a:t>Can also be used for Spec Lead presentations to the EC.</a:t>
            </a:r>
          </a:p>
          <a:p>
            <a:pPr lvl="1"/>
            <a:r>
              <a:rPr lang="en-US" sz="2500" dirty="0" smtClean="0"/>
              <a:t>We provide verbal guidelines for these, but Spec Leads seldom follow them faithfully.</a:t>
            </a:r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3200400"/>
            <a:ext cx="4876800" cy="141577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pPr lvl="0">
              <a:buNone/>
            </a:pPr>
            <a:r>
              <a:rPr lang="en-US" sz="3200" b="0" dirty="0" smtClean="0"/>
              <a:t>Information to be gathered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About this JSR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2154436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What is the scope of this JSR?</a:t>
            </a:r>
          </a:p>
          <a:p>
            <a:r>
              <a:rPr lang="en-US" sz="2500" b="0" dirty="0" smtClean="0"/>
              <a:t>Provide a very high level summary (one slide only) of what the JSR plans to achieve.</a:t>
            </a:r>
          </a:p>
          <a:p>
            <a:endParaRPr lang="en-US" sz="2500" b="0" dirty="0" smtClean="0"/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Introduction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5214889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Background  - where this fits in. Provide the historical and organizational context.</a:t>
            </a:r>
          </a:p>
          <a:p>
            <a:pPr lvl="1"/>
            <a:r>
              <a:rPr lang="en-US" sz="2400" b="0" dirty="0" smtClean="0"/>
              <a:t>What’s the target platform? Included in a platform? Follow on from a previous JSR?</a:t>
            </a:r>
          </a:p>
          <a:p>
            <a:r>
              <a:rPr lang="en-US" sz="2500" b="0" dirty="0" smtClean="0"/>
              <a:t>NOTE: much of this information is covered by the JSR submission form.</a:t>
            </a:r>
          </a:p>
          <a:p>
            <a:r>
              <a:rPr lang="en-US" sz="2500" b="0" dirty="0" smtClean="0"/>
              <a:t>BUG: the original JSR submission form is not always updated to reflect changes over the life of the JSR.</a:t>
            </a:r>
          </a:p>
          <a:p>
            <a:pPr lvl="1"/>
            <a:r>
              <a:rPr lang="en-US" sz="2400" dirty="0" smtClean="0"/>
              <a:t>You often cannot even tell by looking at the JSR form what component JSRs are included in a platform!</a:t>
            </a:r>
          </a:p>
          <a:p>
            <a:pPr lvl="1"/>
            <a:r>
              <a:rPr lang="en-US" sz="2400" b="0" dirty="0" smtClean="0"/>
              <a:t>If we fix this by requiring updated JSR reviews, fold the results back to the JSR page at jcp.org.</a:t>
            </a:r>
          </a:p>
          <a:p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J</a:t>
            </a:r>
            <a:r>
              <a:rPr lang="en-US" sz="3200" dirty="0" smtClean="0"/>
              <a:t>ustification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1769715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Why do this JSR? </a:t>
            </a:r>
          </a:p>
          <a:p>
            <a:r>
              <a:rPr lang="en-US" sz="2500" b="0" dirty="0" smtClean="0"/>
              <a:t>What's the need? </a:t>
            </a:r>
          </a:p>
          <a:p>
            <a:r>
              <a:rPr lang="en-US" sz="2500" b="0" dirty="0" smtClean="0"/>
              <a:t>How does it fit in to the Java ecosystem?</a:t>
            </a:r>
          </a:p>
          <a:p>
            <a:r>
              <a:rPr lang="en-US" sz="2500" b="0" dirty="0" smtClean="0"/>
              <a:t>Is the idea ready for standardization?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7800" y="190098"/>
            <a:ext cx="7766280" cy="492443"/>
          </a:xfrm>
        </p:spPr>
        <p:txBody>
          <a:bodyPr wrap="square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Market/competition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9960" y="1340280"/>
            <a:ext cx="7559640" cy="1232582"/>
          </a:xfrm>
        </p:spPr>
        <p:txBody>
          <a:bodyPr wrap="square" anchor="t" anchorCtr="0">
            <a:spAutoFit/>
          </a:bodyPr>
          <a:lstStyle>
            <a:def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None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defPPr>
            <a:lvl1pPr marL="228600" marR="0" lvl="0" indent="-228600" algn="l" hangingPunct="0">
              <a:spcBef>
                <a:spcPts val="550"/>
              </a:spcBef>
              <a:spcAft>
                <a:spcPts val="0"/>
              </a:spcAft>
              <a:buClr>
                <a:srgbClr val="3F43A2"/>
              </a:buClr>
              <a:buSzPct val="115000"/>
              <a:buFont typeface="Times New Roman" pitchFamily="18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1pPr>
            <a:lvl2pPr marL="730080" marR="0" lvl="1" indent="-272880" algn="l" hangingPunct="0">
              <a:lnSpc>
                <a:spcPct val="91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83960" algn="l"/>
                <a:tab pos="641160" algn="l"/>
                <a:tab pos="1098360" algn="l"/>
                <a:tab pos="1555560" algn="l"/>
                <a:tab pos="2012760" algn="l"/>
                <a:tab pos="2469960" algn="l"/>
                <a:tab pos="2927159" algn="l"/>
                <a:tab pos="3384360" algn="l"/>
                <a:tab pos="3841560" algn="l"/>
                <a:tab pos="4298760" algn="l"/>
                <a:tab pos="4755959" algn="l"/>
                <a:tab pos="5213160" algn="l"/>
                <a:tab pos="5670360" algn="l"/>
                <a:tab pos="6127560" algn="l"/>
                <a:tab pos="6584760" algn="l"/>
                <a:tab pos="7041960" algn="l"/>
                <a:tab pos="7499160" algn="l"/>
                <a:tab pos="7956360" algn="l"/>
                <a:tab pos="8413560" algn="l"/>
                <a:tab pos="88707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2pPr>
            <a:lvl3pPr marL="1143000" marR="0" lvl="2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3pPr>
            <a:lvl4pPr marL="1600199" marR="0" lvl="3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4pPr>
            <a:lvl5pPr marL="2057400" marR="0" lvl="4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5pPr>
            <a:lvl6pPr marL="2057400" marR="0" lvl="5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6pPr>
            <a:lvl7pPr marL="2057400" marR="0" lvl="6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7pPr>
            <a:lvl8pPr marL="2057400" marR="0" lvl="7" indent="-2286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8pPr>
            <a:lvl9pPr marL="1944000" marR="0" lvl="8" indent="-216000" algn="l" hangingPunct="0">
              <a:lnSpc>
                <a:spcPct val="91000"/>
              </a:lnSpc>
              <a:spcBef>
                <a:spcPts val="55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mincho" pitchFamily="2"/>
                <a:cs typeface="msmincho" pitchFamily="2"/>
              </a:defRPr>
            </a:lvl9pPr>
          </a:lstStyle>
          <a:p>
            <a:r>
              <a:rPr lang="en-US" sz="2500" b="0" dirty="0" smtClean="0"/>
              <a:t>Are there other projects/products in this space?</a:t>
            </a:r>
          </a:p>
          <a:p>
            <a:pPr lvl="1"/>
            <a:r>
              <a:rPr lang="en-US" sz="2300" dirty="0" smtClean="0"/>
              <a:t>Provide pointers</a:t>
            </a:r>
          </a:p>
          <a:p>
            <a:r>
              <a:rPr lang="en-US" sz="2500" b="0" dirty="0" smtClean="0"/>
              <a:t>How will this JSR complement or compete with them?</a:t>
            </a:r>
            <a:endParaRPr lang="en-US" sz="25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29579</TotalTime>
  <Words>1168</Words>
  <Application>Microsoft Office PowerPoint</Application>
  <PresentationFormat>On-screen Show (4:3)</PresentationFormat>
  <Paragraphs>133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</vt:lpstr>
      <vt:lpstr>Title1</vt:lpstr>
      <vt:lpstr>JSR Review Process  April 9 2013  Patrick Curran, Mike Milinkovich,  Heather Vancura, Bruno Souza</vt:lpstr>
      <vt:lpstr>Agenda</vt:lpstr>
      <vt:lpstr> </vt:lpstr>
      <vt:lpstr>Goals</vt:lpstr>
      <vt:lpstr> </vt:lpstr>
      <vt:lpstr>About this JSR</vt:lpstr>
      <vt:lpstr>Introduction</vt:lpstr>
      <vt:lpstr>Justification</vt:lpstr>
      <vt:lpstr>Market/competition</vt:lpstr>
      <vt:lpstr>History</vt:lpstr>
      <vt:lpstr>Technical scope and features</vt:lpstr>
      <vt:lpstr>The Expert Group</vt:lpstr>
      <vt:lpstr>Other deliverables</vt:lpstr>
      <vt:lpstr>Publicity</vt:lpstr>
      <vt:lpstr>Collaboration with other community groups</vt:lpstr>
      <vt:lpstr>Implementations</vt:lpstr>
      <vt:lpstr>Schedule</vt:lpstr>
      <vt:lpstr>IP flow</vt:lpstr>
      <vt:lpstr>RI and TCK development</vt:lpstr>
      <vt:lpstr>Participation and transparency</vt:lpstr>
      <vt:lpstr>Adopt-a-JSR</vt:lpstr>
      <vt:lpstr>Mailing lists or forums</vt:lpstr>
      <vt:lpstr>Issue tracker</vt:lpstr>
      <vt:lpstr>Document archive</vt:lpstr>
      <vt:lpstr>Other transparency and participation metrics</vt:lpstr>
      <vt:lpstr> </vt:lpstr>
      <vt:lpstr>Implementation notes</vt:lpstr>
      <vt:lpstr> </vt:lpstr>
      <vt:lpstr>Issues</vt:lpstr>
      <vt:lpstr> </vt:lpstr>
      <vt:lpstr>Thank You!  http://jcp.org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Community Process Executive Committee Meeting  March 6, 2012</dc:title>
  <dc:creator>pcurran</dc:creator>
  <cp:lastModifiedBy>pcurran</cp:lastModifiedBy>
  <cp:revision>1104</cp:revision>
  <cp:lastPrinted>2007-08-21T15:39:18Z</cp:lastPrinted>
  <dcterms:created xsi:type="dcterms:W3CDTF">2007-08-21T15:39:18Z</dcterms:created>
  <dcterms:modified xsi:type="dcterms:W3CDTF">2015-02-03T20:07:52Z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