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16002000" cy="21488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9144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18288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27432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36576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4572000" algn="l" defTabSz="1828800" rtl="0" eaLnBrk="1" latinLnBrk="0" hangingPunct="1"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5486400" algn="l" defTabSz="1828800" rtl="0" eaLnBrk="1" latinLnBrk="0" hangingPunct="1"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6400800" algn="l" defTabSz="1828800" rtl="0" eaLnBrk="1" latinLnBrk="0" hangingPunct="1"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7315200" algn="l" defTabSz="1828800" rtl="0" eaLnBrk="1" latinLnBrk="0" hangingPunct="1"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768">
          <p15:clr>
            <a:srgbClr val="A4A3A4"/>
          </p15:clr>
        </p15:guide>
        <p15:guide id="2" pos="50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7A5"/>
    <a:srgbClr val="1308B1"/>
    <a:srgbClr val="2A8DF7"/>
    <a:srgbClr val="C0C0C0"/>
    <a:srgbClr val="808080"/>
    <a:srgbClr val="FF0000"/>
    <a:srgbClr val="CCFFCC"/>
    <a:srgbClr val="098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580"/>
  </p:normalViewPr>
  <p:slideViewPr>
    <p:cSldViewPr snapToGrid="0" showGuides="1">
      <p:cViewPr>
        <p:scale>
          <a:sx n="13" d="100"/>
          <a:sy n="13" d="100"/>
        </p:scale>
        <p:origin x="1479" y="138"/>
      </p:cViewPr>
      <p:guideLst>
        <p:guide orient="horz" pos="10368"/>
        <p:guide pos="1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1304" y="-120"/>
      </p:cViewPr>
      <p:guideLst>
        <p:guide orient="horz" pos="6768"/>
        <p:guide pos="50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6934200" cy="10747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4226" tIns="107113" rIns="214226" bIns="107113" numCol="1" anchor="t" anchorCtr="0" compatLnSpc="1">
            <a:prstTxWarp prst="textNoShape">
              <a:avLst/>
            </a:prstTxWarp>
          </a:bodyPr>
          <a:lstStyle>
            <a:lvl1pPr defTabSz="2141538" eaLnBrk="0" hangingPunct="0">
              <a:defRPr sz="2800"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9064625" y="0"/>
            <a:ext cx="6934200" cy="10747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4226" tIns="107113" rIns="214226" bIns="107113" numCol="1" anchor="t" anchorCtr="0" compatLnSpc="1">
            <a:prstTxWarp prst="textNoShape">
              <a:avLst/>
            </a:prstTxWarp>
          </a:bodyPr>
          <a:lstStyle>
            <a:lvl1pPr algn="r" defTabSz="2141538" eaLnBrk="0" hangingPunct="0">
              <a:defRPr sz="2800"/>
            </a:lvl1pPr>
          </a:lstStyle>
          <a:p>
            <a:fld id="{7E73EFAA-0D97-8F4A-9275-CE066022233B}" type="datetime1">
              <a:rPr lang="en-US" altLang="en-US"/>
              <a:pPr/>
              <a:t>4/9/2018</a:t>
            </a:fld>
            <a:endParaRPr lang="en-US" altLang="en-US"/>
          </a:p>
        </p:txBody>
      </p:sp>
      <p:sp>
        <p:nvSpPr>
          <p:cNvPr id="13316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628900" y="1611313"/>
            <a:ext cx="10744200" cy="8058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1600200" y="10207625"/>
            <a:ext cx="12801600" cy="96694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4226" tIns="107113" rIns="214226" bIns="1071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20410488"/>
            <a:ext cx="6934200" cy="1074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4226" tIns="107113" rIns="214226" bIns="107113" numCol="1" anchor="b" anchorCtr="0" compatLnSpc="1">
            <a:prstTxWarp prst="textNoShape">
              <a:avLst/>
            </a:prstTxWarp>
          </a:bodyPr>
          <a:lstStyle>
            <a:lvl1pPr defTabSz="2141538" eaLnBrk="0" hangingPunct="0">
              <a:defRPr sz="2800"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9064625" y="20410488"/>
            <a:ext cx="6934200" cy="1074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4226" tIns="107113" rIns="214226" bIns="107113" numCol="1" anchor="b" anchorCtr="0" compatLnSpc="1">
            <a:prstTxWarp prst="textNoShape">
              <a:avLst/>
            </a:prstTxWarp>
          </a:bodyPr>
          <a:lstStyle>
            <a:lvl1pPr algn="r" defTabSz="2141538" eaLnBrk="0" hangingPunct="0">
              <a:defRPr sz="2800"/>
            </a:lvl1pPr>
          </a:lstStyle>
          <a:p>
            <a:fld id="{CC54594D-9F86-FB4D-B914-122B53E97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ＭＳ Ｐゴシック" pitchFamily="37" charset="-128"/>
      </a:defRPr>
    </a:lvl1pPr>
    <a:lvl2pPr marL="914400"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+mn-cs"/>
      </a:defRPr>
    </a:lvl2pPr>
    <a:lvl3pPr marL="1828800"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+mn-cs"/>
      </a:defRPr>
    </a:lvl3pPr>
    <a:lvl4pPr marL="2743200"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+mn-cs"/>
      </a:defRPr>
    </a:lvl4pPr>
    <a:lvl5pPr marL="3657600"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+mn-cs"/>
      </a:defRPr>
    </a:lvl5pPr>
    <a:lvl6pPr marL="45720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charset="-128"/>
              </a:rPr>
              <a:t>Your page is set to be enlarged 200% so do not change the page size to fit another poster size.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141538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2141538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2141538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2141538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2141538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214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214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214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214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A0694AF9-558D-CF42-8F40-67FB97006EED}" type="slidenum">
              <a:rPr lang="en-US" altLang="en-US" sz="2800"/>
              <a:pPr/>
              <a:t>1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718557"/>
            <a:ext cx="37306250" cy="2168205"/>
          </a:xfrm>
          <a:prstGeom prst="rect">
            <a:avLst/>
          </a:prstGeom>
        </p:spPr>
        <p:txBody>
          <a:bodyPr/>
          <a:lstStyle>
            <a:lvl1pPr>
              <a:defRPr sz="12800" b="1">
                <a:solidFill>
                  <a:schemeClr val="bg1"/>
                </a:solidFill>
                <a:latin typeface="Gineso Ext Bold" panose="0200050604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950" y="2919783"/>
            <a:ext cx="30721300" cy="28514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7200">
                <a:solidFill>
                  <a:schemeClr val="bg1"/>
                </a:solidFill>
                <a:latin typeface="Crimson Text SemiBold" panose="02000703000000000000" pitchFamily="2" charset="0"/>
              </a:defRPr>
            </a:lvl1pPr>
            <a:lvl2pPr marL="914400" indent="0" algn="ctr">
              <a:buNone/>
              <a:defRPr/>
            </a:lvl2pPr>
            <a:lvl3pPr marL="1828800" indent="0" algn="ctr">
              <a:buNone/>
              <a:defRPr/>
            </a:lvl3pPr>
            <a:lvl4pPr marL="2743200" indent="0" algn="ctr">
              <a:buNone/>
              <a:defRPr/>
            </a:lvl4pPr>
            <a:lvl5pPr marL="3657600" indent="0" algn="ctr">
              <a:buNone/>
              <a:defRPr/>
            </a:lvl5pPr>
            <a:lvl6pPr marL="4572000" indent="0" algn="ctr">
              <a:buNone/>
              <a:defRPr/>
            </a:lvl6pPr>
            <a:lvl7pPr marL="5486400" indent="0" algn="ctr">
              <a:buNone/>
              <a:defRPr/>
            </a:lvl7pPr>
            <a:lvl8pPr marL="6400800" indent="0" algn="ctr">
              <a:buNone/>
              <a:defRPr/>
            </a:lvl8pPr>
            <a:lvl9pPr marL="7315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46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9600">
              <a:ea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30060901"/>
            <a:ext cx="43891200" cy="377826"/>
          </a:xfrm>
          <a:prstGeom prst="rect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endParaRPr lang="en-US" altLang="en-US" sz="4800" dirty="0"/>
          </a:p>
          <a:p>
            <a:endParaRPr lang="en-US" altLang="en-US" sz="4800" dirty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30416500"/>
            <a:ext cx="43891200" cy="2501900"/>
          </a:xfrm>
          <a:prstGeom prst="rect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endParaRPr lang="en-US" altLang="en-US" sz="4800" dirty="0"/>
          </a:p>
        </p:txBody>
      </p:sp>
      <p:sp>
        <p:nvSpPr>
          <p:cNvPr id="12" name="AutoShape 30"/>
          <p:cNvSpPr>
            <a:spLocks noChangeArrowheads="1"/>
          </p:cNvSpPr>
          <p:nvPr userDrawn="1"/>
        </p:nvSpPr>
        <p:spPr bwMode="auto">
          <a:xfrm>
            <a:off x="558800" y="583886"/>
            <a:ext cx="42824400" cy="502720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blurRad="50800" dist="50800" dir="5400000" algn="t" rotWithShape="0">
              <a:schemeClr val="accent2">
                <a:alpha val="85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endParaRPr lang="en-US" altLang="en-US" sz="4800" b="1">
              <a:solidFill>
                <a:schemeClr val="bg1"/>
              </a:solidFill>
            </a:endParaRPr>
          </a:p>
        </p:txBody>
      </p:sp>
      <p:sp>
        <p:nvSpPr>
          <p:cNvPr id="15" name="Rectangle 46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9600">
              <a:ea typeface="ヒラギノ角ゴ Pro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419" y="30038969"/>
            <a:ext cx="13970733" cy="33251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2pPr>
      <a:lvl3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3pPr>
      <a:lvl4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4pPr>
      <a:lvl5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5pPr>
      <a:lvl6pPr marL="914400"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6pPr>
      <a:lvl7pPr marL="1828800"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7pPr>
      <a:lvl8pPr marL="2743200"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8pPr>
      <a:lvl9pPr marL="3657600"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9pPr>
    </p:titleStyle>
    <p:bodyStyle>
      <a:lvl1pPr marL="1644650" indent="-1644650" algn="l" defTabSz="4387850" rtl="0" eaLnBrk="1" fontAlgn="base" hangingPunct="1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6" indent="-1371600" algn="l" defTabSz="4387850" rtl="0" eaLnBrk="1" fontAlgn="base" hangingPunct="1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8550" algn="l" defTabSz="4387850" rtl="0" eaLnBrk="1" fontAlgn="base" hangingPunct="1">
        <a:spcBef>
          <a:spcPct val="20000"/>
        </a:spcBef>
        <a:spcAft>
          <a:spcPct val="0"/>
        </a:spcAft>
        <a:buChar char="•"/>
        <a:defRPr sz="11600">
          <a:solidFill>
            <a:schemeClr val="tx1"/>
          </a:solidFill>
          <a:latin typeface="+mn-lt"/>
          <a:ea typeface="+mn-ea"/>
          <a:cs typeface="+mn-cs"/>
        </a:defRPr>
      </a:lvl3pPr>
      <a:lvl4pPr marL="7680326" indent="-1095376" algn="l" defTabSz="4387850" rtl="0" eaLnBrk="1" fontAlgn="base" hangingPunct="1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5pPr>
      <a:lvl6pPr marL="107886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6pPr>
      <a:lvl7pPr marL="117030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7pPr>
      <a:lvl8pPr marL="126174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8pPr>
      <a:lvl9pPr marL="135318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9600">
              <a:ea typeface="ヒラギノ角ゴ Pro W3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292475" y="855473"/>
            <a:ext cx="37306250" cy="2168205"/>
          </a:xfrm>
        </p:spPr>
        <p:txBody>
          <a:bodyPr/>
          <a:lstStyle/>
          <a:p>
            <a:r>
              <a:rPr lang="en-US" dirty="0">
                <a:ea typeface="Calibri" charset="0"/>
                <a:cs typeface="Calibri" charset="0"/>
              </a:rPr>
              <a:t>Autonomous Vehicle AI Analysis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584950" y="2916102"/>
            <a:ext cx="30721300" cy="28514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dirty="0"/>
              <a:t>Ankit Patel, Cristian </a:t>
            </a:r>
            <a:r>
              <a:rPr lang="en-US" dirty="0" err="1"/>
              <a:t>Vives</a:t>
            </a:r>
            <a:r>
              <a:rPr lang="en-US" dirty="0"/>
              <a:t>, Dr. Joseph Ernst, Mark Rogers, Di </a:t>
            </a:r>
            <a:r>
              <a:rPr lang="en-US" dirty="0" err="1"/>
              <a:t>Jin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dirty="0"/>
              <a:t>Hume Center Colloquium, April 18</a:t>
            </a:r>
            <a:r>
              <a:rPr lang="en-US" baseline="30000" dirty="0"/>
              <a:t>th</a:t>
            </a:r>
            <a:r>
              <a:rPr lang="en-US" dirty="0"/>
              <a:t> 2018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798C4-D8F4-4A2C-8D01-9187893872F6}"/>
              </a:ext>
            </a:extLst>
          </p:cNvPr>
          <p:cNvSpPr txBox="1"/>
          <p:nvPr/>
        </p:nvSpPr>
        <p:spPr>
          <a:xfrm>
            <a:off x="495300" y="5767577"/>
            <a:ext cx="13716000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Objective</a:t>
            </a:r>
            <a:r>
              <a:rPr lang="en-US" dirty="0"/>
              <a:t> </a:t>
            </a:r>
          </a:p>
          <a:p>
            <a:r>
              <a:rPr lang="en-US" dirty="0"/>
              <a:t>	Investigate how adversarial artificial intelligence prevention can help ensure the safety of future vehicles</a:t>
            </a:r>
          </a:p>
          <a:p>
            <a:endParaRPr lang="en-US" dirty="0"/>
          </a:p>
          <a:p>
            <a:r>
              <a:rPr lang="en-US" dirty="0"/>
              <a:t>Project Background:</a:t>
            </a:r>
          </a:p>
          <a:p>
            <a:r>
              <a:rPr lang="en-US" dirty="0"/>
              <a:t>	Using Machine Learning and Artificial Intelligence to classify a large traffic sign dataset using a convolutional neural network (CNN)</a:t>
            </a:r>
          </a:p>
          <a:p>
            <a:endParaRPr lang="en-US" dirty="0"/>
          </a:p>
          <a:p>
            <a:r>
              <a:rPr lang="en-US" dirty="0"/>
              <a:t>	Adversarial Phase: manipulate images within dataset to test vulnerabilities of machine learning and our CNN model and ensure accuracy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8D702-7F93-4DCB-85C6-FDD47DCEC8B8}"/>
              </a:ext>
            </a:extLst>
          </p:cNvPr>
          <p:cNvSpPr txBox="1"/>
          <p:nvPr/>
        </p:nvSpPr>
        <p:spPr>
          <a:xfrm>
            <a:off x="297180" y="21002587"/>
            <a:ext cx="13914120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Images from the dataset:</a:t>
            </a:r>
          </a:p>
          <a:p>
            <a:endParaRPr lang="en-US" sz="4800" kern="1200" dirty="0">
              <a:solidFill>
                <a:schemeClr val="tx1"/>
              </a:solidFill>
              <a:latin typeface="Arial" charset="0"/>
              <a:ea typeface="ヒラギノ角ゴ Pro W3" charset="-128"/>
              <a:cs typeface="+mn-cs"/>
            </a:endParaRPr>
          </a:p>
          <a:p>
            <a:endParaRPr lang="en-US" dirty="0"/>
          </a:p>
          <a:p>
            <a:endParaRPr lang="en-US" sz="4800" kern="1200" dirty="0">
              <a:solidFill>
                <a:schemeClr val="tx1"/>
              </a:solidFill>
              <a:latin typeface="Arial" charset="0"/>
              <a:ea typeface="ヒラギノ角ゴ Pro W3" charset="-128"/>
              <a:cs typeface="+mn-cs"/>
            </a:endParaRPr>
          </a:p>
          <a:p>
            <a:endParaRPr lang="en-US" dirty="0"/>
          </a:p>
          <a:p>
            <a:r>
              <a:rPr lang="en-US" dirty="0"/>
              <a:t>Number of different classes: 2</a:t>
            </a:r>
          </a:p>
          <a:p>
            <a:endParaRPr lang="en-US" dirty="0"/>
          </a:p>
          <a:p>
            <a:r>
              <a:rPr lang="en-US" dirty="0"/>
              <a:t>Data Processing:</a:t>
            </a:r>
          </a:p>
          <a:p>
            <a:r>
              <a:rPr lang="en-US" dirty="0"/>
              <a:t>	Over 7000 raw images varying in size</a:t>
            </a:r>
          </a:p>
          <a:p>
            <a:r>
              <a:rPr lang="en-US" dirty="0"/>
              <a:t>	All images gray scaled to reduce channels</a:t>
            </a:r>
          </a:p>
          <a:p>
            <a:r>
              <a:rPr lang="en-US" dirty="0"/>
              <a:t>	Images were upscaled by padding or downscaled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1028" name="Picture 4" descr="https://raw.githubusercontent.com/apatel20/VTHumeResearch/master/Data/annotations/101_pedestrianCrossing_1330545944.avi_image15.png">
            <a:extLst>
              <a:ext uri="{FF2B5EF4-FFF2-40B4-BE49-F238E27FC236}">
                <a16:creationId xmlns:a16="http://schemas.microsoft.com/office/drawing/2014/main" id="{74463F7C-1523-4174-BFC2-620CC306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" y="21968779"/>
            <a:ext cx="2409598" cy="24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256_stopAhead_1331867233.avi_image7.png">
            <a:extLst>
              <a:ext uri="{FF2B5EF4-FFF2-40B4-BE49-F238E27FC236}">
                <a16:creationId xmlns:a16="http://schemas.microsoft.com/office/drawing/2014/main" id="{6C039A98-A21E-43E3-A31E-451D6815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07" y="21968779"/>
            <a:ext cx="2250723" cy="24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437_stop_1331867282.avi_image4.png">
            <a:extLst>
              <a:ext uri="{FF2B5EF4-FFF2-40B4-BE49-F238E27FC236}">
                <a16:creationId xmlns:a16="http://schemas.microsoft.com/office/drawing/2014/main" id="{159B430E-3BAA-4252-AE7F-8953E496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03" y="21968779"/>
            <a:ext cx="2586673" cy="24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6D143E-F3FD-4956-B666-5824A6108677}"/>
              </a:ext>
            </a:extLst>
          </p:cNvPr>
          <p:cNvSpPr txBox="1"/>
          <p:nvPr/>
        </p:nvSpPr>
        <p:spPr>
          <a:xfrm>
            <a:off x="14211300" y="5767577"/>
            <a:ext cx="14546580" cy="2520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the Neural Network:</a:t>
            </a:r>
          </a:p>
          <a:p>
            <a:r>
              <a:rPr lang="en-US" dirty="0"/>
              <a:t>	5 layers (Convolutional, Flattening, Pooling, Fully Connected)</a:t>
            </a:r>
          </a:p>
          <a:p>
            <a:r>
              <a:rPr lang="en-US" dirty="0"/>
              <a:t>	Weights, biases, and filters to create the feature maps</a:t>
            </a:r>
          </a:p>
          <a:p>
            <a:r>
              <a:rPr lang="en-US" dirty="0"/>
              <a:t>	Centered around the Estimator API and TensorFlow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features of CNN:</a:t>
            </a:r>
          </a:p>
          <a:p>
            <a:r>
              <a:rPr lang="en-US" dirty="0"/>
              <a:t>	Dropout: Randomly ignoring neuron nodes during the training phase to prevent overfitting</a:t>
            </a:r>
          </a:p>
          <a:p>
            <a:r>
              <a:rPr lang="en-US" dirty="0"/>
              <a:t>	Estimator API: Allows for high-level implementation of machine learning model	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B02528-B114-4E3B-96E2-C561D3BD0768}"/>
              </a:ext>
            </a:extLst>
          </p:cNvPr>
          <p:cNvCxnSpPr/>
          <p:nvPr/>
        </p:nvCxnSpPr>
        <p:spPr bwMode="auto">
          <a:xfrm>
            <a:off x="14097000" y="5767577"/>
            <a:ext cx="0" cy="2433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BCB442B-8E2B-4256-AADF-8226C35B770F}"/>
              </a:ext>
            </a:extLst>
          </p:cNvPr>
          <p:cNvSpPr/>
          <p:nvPr/>
        </p:nvSpPr>
        <p:spPr>
          <a:xfrm>
            <a:off x="29962222" y="5932165"/>
            <a:ext cx="13218102" cy="2225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Training and Testing Neural Network:</a:t>
            </a:r>
          </a:p>
          <a:p>
            <a:r>
              <a:rPr lang="en-US" dirty="0"/>
              <a:t>	Images were split 80/20 to between training and testing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Adversarial Phase:</a:t>
            </a:r>
          </a:p>
          <a:p>
            <a:r>
              <a:rPr lang="en-US" dirty="0"/>
              <a:t>	Gaussian noise for image manipulation</a:t>
            </a:r>
          </a:p>
          <a:p>
            <a:r>
              <a:rPr lang="en-US" dirty="0"/>
              <a:t>Results of Adversarial Phase:</a:t>
            </a:r>
          </a:p>
          <a:p>
            <a:r>
              <a:rPr lang="en-US" dirty="0"/>
              <a:t>	(show result when fed back into CNN for testing)</a:t>
            </a:r>
          </a:p>
          <a:p>
            <a:r>
              <a:rPr lang="en-US" dirty="0"/>
              <a:t>	(Another histogram plotting the results)</a:t>
            </a:r>
          </a:p>
          <a:p>
            <a:r>
              <a:rPr lang="en-US" dirty="0"/>
              <a:t>	</a:t>
            </a:r>
          </a:p>
        </p:txBody>
      </p:sp>
      <p:pic>
        <p:nvPicPr>
          <p:cNvPr id="1038" name="Picture 14" descr="Image result for general motors logo clear">
            <a:extLst>
              <a:ext uri="{FF2B5EF4-FFF2-40B4-BE49-F238E27FC236}">
                <a16:creationId xmlns:a16="http://schemas.microsoft.com/office/drawing/2014/main" id="{DCB147F5-7633-4F9F-9312-781D48DA6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8650" y="30710988"/>
            <a:ext cx="1911673" cy="19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C55353-EAF3-428B-9363-C71B7E80C50F}"/>
              </a:ext>
            </a:extLst>
          </p:cNvPr>
          <p:cNvCxnSpPr/>
          <p:nvPr/>
        </p:nvCxnSpPr>
        <p:spPr bwMode="auto">
          <a:xfrm>
            <a:off x="29515172" y="5767577"/>
            <a:ext cx="0" cy="2433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537F692-FAE5-4969-8879-54C6A3A33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1285" y="11261080"/>
            <a:ext cx="14910059" cy="54581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8D0F99-42A1-49BD-9B4A-BA75BC825246}"/>
              </a:ext>
            </a:extLst>
          </p:cNvPr>
          <p:cNvSpPr txBox="1"/>
          <p:nvPr/>
        </p:nvSpPr>
        <p:spPr>
          <a:xfrm>
            <a:off x="14211298" y="16926484"/>
            <a:ext cx="1530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Figure 1. Simple Image showing “under the hood” structure of CNN</a:t>
            </a:r>
          </a:p>
        </p:txBody>
      </p:sp>
      <p:pic>
        <p:nvPicPr>
          <p:cNvPr id="1026" name="Picture 2" descr="1397_stop_1331867195.avi_image26.png">
            <a:extLst>
              <a:ext uri="{FF2B5EF4-FFF2-40B4-BE49-F238E27FC236}">
                <a16:creationId xmlns:a16="http://schemas.microsoft.com/office/drawing/2014/main" id="{70A14C80-C637-46BC-AC95-6EF22F18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286" y="21968777"/>
            <a:ext cx="1500272" cy="248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1523_addedLane_1333394103.avi_image12.png">
            <a:extLst>
              <a:ext uri="{FF2B5EF4-FFF2-40B4-BE49-F238E27FC236}">
                <a16:creationId xmlns:a16="http://schemas.microsoft.com/office/drawing/2014/main" id="{2B0FE988-D7B2-4F88-9A25-12675FF11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134" y="21968777"/>
            <a:ext cx="2483209" cy="248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93F82-0F99-4498-BF0D-35D4A14B47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08150" y="8294155"/>
            <a:ext cx="13787750" cy="53255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A4509F-440C-4187-A34B-D7D3EFD9CBA0}"/>
              </a:ext>
            </a:extLst>
          </p:cNvPr>
          <p:cNvSpPr txBox="1"/>
          <p:nvPr/>
        </p:nvSpPr>
        <p:spPr>
          <a:xfrm>
            <a:off x="29973911" y="13753140"/>
            <a:ext cx="14008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Figure 3. Accuracy vs. Number of Images trained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0DB261-7480-4BD1-B98A-A779C87484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78983" y="14470252"/>
            <a:ext cx="13540162" cy="59229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AEC994-0271-4A49-A482-C079A1F6D40A}"/>
              </a:ext>
            </a:extLst>
          </p:cNvPr>
          <p:cNvSpPr txBox="1"/>
          <p:nvPr/>
        </p:nvSpPr>
        <p:spPr>
          <a:xfrm>
            <a:off x="29779001" y="21002587"/>
            <a:ext cx="14008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Figure 4. Computed loss vs. Number of Images trained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05EF88-01AA-48A7-9DEB-16B4D28DA3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11295" y="17634370"/>
            <a:ext cx="13221168" cy="84615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568E3B-CADF-494B-9007-BD21D3AF761A}"/>
              </a:ext>
            </a:extLst>
          </p:cNvPr>
          <p:cNvSpPr txBox="1"/>
          <p:nvPr/>
        </p:nvSpPr>
        <p:spPr>
          <a:xfrm>
            <a:off x="14118318" y="25332935"/>
            <a:ext cx="15396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Figure 2. Output of filters of the primary layer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VT2">
      <a:dk1>
        <a:srgbClr val="000000"/>
      </a:dk1>
      <a:lt1>
        <a:srgbClr val="FEFFFF"/>
      </a:lt1>
      <a:dk2>
        <a:srgbClr val="7E906D"/>
      </a:dk2>
      <a:lt2>
        <a:srgbClr val="92A6B3"/>
      </a:lt2>
      <a:accent1>
        <a:srgbClr val="F0752F"/>
      </a:accent1>
      <a:accent2>
        <a:srgbClr val="67190E"/>
      </a:accent2>
      <a:accent3>
        <a:srgbClr val="99291A"/>
      </a:accent3>
      <a:accent4>
        <a:srgbClr val="DAD8BB"/>
      </a:accent4>
      <a:accent5>
        <a:srgbClr val="9B9677"/>
      </a:accent5>
      <a:accent6>
        <a:srgbClr val="B47A21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80" charset="0"/>
            <a:ea typeface="ヒラギノ角ゴ Pro W3" pitchFamily="80" charset="-128"/>
            <a:cs typeface="ヒラギノ角ゴ Pro W3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80" charset="0"/>
            <a:ea typeface="ヒラギノ角ゴ Pro W3" pitchFamily="80" charset="-128"/>
            <a:cs typeface="ヒラギノ角ゴ Pro W3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ConTemplate3" id="{1DD13F8D-6804-F149-BF05-D868FFBC0D8D}" vid="{7C465448-085C-BE48-A9A6-ADF0A7536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PosterTemplate</Template>
  <TotalTime>664</TotalTime>
  <Words>122</Words>
  <Application>Microsoft Office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Crimson Text SemiBold</vt:lpstr>
      <vt:lpstr>Gineso Ext Bold</vt:lpstr>
      <vt:lpstr>ヒラギノ角ゴ Pro W3</vt:lpstr>
      <vt:lpstr>Blank Presentation</vt:lpstr>
      <vt:lpstr>Autonomous Vehicle AI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</dc:title>
  <dc:creator>William C. Headley</dc:creator>
  <cp:lastModifiedBy>Patel, Ankit</cp:lastModifiedBy>
  <cp:revision>76</cp:revision>
  <dcterms:created xsi:type="dcterms:W3CDTF">2016-10-25T20:21:02Z</dcterms:created>
  <dcterms:modified xsi:type="dcterms:W3CDTF">2018-04-09T22:43:06Z</dcterms:modified>
</cp:coreProperties>
</file>