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9144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18288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27432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36576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45720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54864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64008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7315200" algn="l" defTabSz="1828800" rtl="0" eaLnBrk="1" latinLnBrk="0" hangingPunct="1">
      <a:defRPr sz="48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A5"/>
    <a:srgbClr val="1308B1"/>
    <a:srgbClr val="2A8DF7"/>
    <a:srgbClr val="C0C0C0"/>
    <a:srgbClr val="808080"/>
    <a:srgbClr val="FF0000"/>
    <a:srgbClr val="CCFFCC"/>
    <a:srgbClr val="098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3515" autoAdjust="0"/>
  </p:normalViewPr>
  <p:slideViewPr>
    <p:cSldViewPr snapToGrid="0" showGuides="1">
      <p:cViewPr>
        <p:scale>
          <a:sx n="16" d="100"/>
          <a:sy n="16" d="100"/>
        </p:scale>
        <p:origin x="1047" y="-186"/>
      </p:cViewPr>
      <p:guideLst>
        <p:guide orient="horz" pos="10368"/>
        <p:guide pos="1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304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69920" cy="4802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9" tIns="48329" rIns="96659" bIns="48329" numCol="1" anchor="t" anchorCtr="0" compatLnSpc="1">
            <a:prstTxWarp prst="textNoShape">
              <a:avLst/>
            </a:prstTxWarp>
          </a:bodyPr>
          <a:lstStyle>
            <a:lvl1pPr defTabSz="966262" eaLnBrk="0" hangingPunct="0">
              <a:defRPr sz="1300"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829" y="0"/>
            <a:ext cx="3169920" cy="4802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9" tIns="48329" rIns="96659" bIns="48329" numCol="1" anchor="t" anchorCtr="0" compatLnSpc="1">
            <a:prstTxWarp prst="textNoShape">
              <a:avLst/>
            </a:prstTxWarp>
          </a:bodyPr>
          <a:lstStyle>
            <a:lvl1pPr algn="r" defTabSz="966262" eaLnBrk="0" hangingPunct="0">
              <a:defRPr sz="1300"/>
            </a:lvl1pPr>
          </a:lstStyle>
          <a:p>
            <a:fld id="{7E73EFAA-0D97-8F4A-9275-CE066022233B}" type="datetime1">
              <a:rPr lang="en-US" altLang="en-US"/>
              <a:pPr/>
              <a:t>4/10/2018</a:t>
            </a:fld>
            <a:endParaRPr lang="en-US" altLang="en-US"/>
          </a:p>
        </p:txBody>
      </p:sp>
      <p:sp>
        <p:nvSpPr>
          <p:cNvPr id="13316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520" y="4560854"/>
            <a:ext cx="5852160" cy="43203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9" tIns="48329" rIns="96659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9580"/>
            <a:ext cx="3169920" cy="4802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9" tIns="48329" rIns="96659" bIns="48329" numCol="1" anchor="b" anchorCtr="0" compatLnSpc="1">
            <a:prstTxWarp prst="textNoShape">
              <a:avLst/>
            </a:prstTxWarp>
          </a:bodyPr>
          <a:lstStyle>
            <a:lvl1pPr defTabSz="966262" eaLnBrk="0" hangingPunct="0">
              <a:defRPr sz="1300"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829" y="9119580"/>
            <a:ext cx="3169920" cy="4802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9" tIns="48329" rIns="96659" bIns="48329" numCol="1" anchor="b" anchorCtr="0" compatLnSpc="1">
            <a:prstTxWarp prst="textNoShape">
              <a:avLst/>
            </a:prstTxWarp>
          </a:bodyPr>
          <a:lstStyle>
            <a:lvl1pPr algn="r" defTabSz="966262" eaLnBrk="0" hangingPunct="0">
              <a:defRPr sz="1300"/>
            </a:lvl1pPr>
          </a:lstStyle>
          <a:p>
            <a:fld id="{CC54594D-9F86-FB4D-B914-122B53E97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ＭＳ Ｐゴシック" pitchFamily="37" charset="-128"/>
      </a:defRPr>
    </a:lvl1pPr>
    <a:lvl2pPr marL="9144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2pPr>
    <a:lvl3pPr marL="18288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3pPr>
    <a:lvl4pPr marL="27432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4pPr>
    <a:lvl5pPr marL="3657600" algn="l" defTabSz="9144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ＭＳ Ｐゴシック" pitchFamily="37" charset="-128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Your page is set to be enlarged 200% so do not change the page size to fit another poster size.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262" eaLnBrk="0" hangingPunct="0"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35219" indent="-128930" defTabSz="966262" eaLnBrk="0" hangingPunct="0"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515722" indent="-103144" defTabSz="966262" eaLnBrk="0" hangingPunct="0"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722010" indent="-103144" defTabSz="966262" eaLnBrk="0" hangingPunct="0"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928299" indent="-103144" defTabSz="966262" eaLnBrk="0" hangingPunct="0"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1134588" indent="-103144" defTabSz="966262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1340876" indent="-103144" defTabSz="966262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547165" indent="-103144" defTabSz="966262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753453" indent="-103144" defTabSz="966262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0694AF9-558D-CF42-8F40-67FB97006EED}" type="slidenum">
              <a:rPr lang="en-US" altLang="en-US" sz="1300"/>
              <a:pPr/>
              <a:t>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718557"/>
            <a:ext cx="37306250" cy="2168205"/>
          </a:xfrm>
          <a:prstGeom prst="rect">
            <a:avLst/>
          </a:prstGeom>
        </p:spPr>
        <p:txBody>
          <a:bodyPr/>
          <a:lstStyle>
            <a:lvl1pPr>
              <a:defRPr sz="12800" b="1">
                <a:solidFill>
                  <a:schemeClr val="bg1"/>
                </a:solidFill>
                <a:latin typeface="Gineso Ext Bold" panose="0200050604000002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2919783"/>
            <a:ext cx="30721300" cy="28514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7200">
                <a:solidFill>
                  <a:schemeClr val="bg1"/>
                </a:solidFill>
                <a:latin typeface="Crimson Text SemiBold" panose="02000703000000000000" pitchFamily="2" charset="0"/>
              </a:defRPr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30060901"/>
            <a:ext cx="43891200" cy="377826"/>
          </a:xfrm>
          <a:prstGeom prst="rect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en-US" altLang="en-US" sz="4800" dirty="0"/>
          </a:p>
          <a:p>
            <a:endParaRPr lang="en-US" altLang="en-US" sz="4800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30416500"/>
            <a:ext cx="43891200" cy="2501900"/>
          </a:xfrm>
          <a:prstGeom prst="rect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en-US" altLang="en-US" sz="4800" dirty="0"/>
          </a:p>
        </p:txBody>
      </p:sp>
      <p:sp>
        <p:nvSpPr>
          <p:cNvPr id="12" name="AutoShape 30"/>
          <p:cNvSpPr>
            <a:spLocks noChangeArrowheads="1"/>
          </p:cNvSpPr>
          <p:nvPr userDrawn="1"/>
        </p:nvSpPr>
        <p:spPr bwMode="auto">
          <a:xfrm>
            <a:off x="558800" y="583886"/>
            <a:ext cx="42824400" cy="502720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  <a:effectLst>
            <a:outerShdw blurRad="50800" dist="50800" dir="5400000" algn="t" rotWithShape="0">
              <a:schemeClr val="accent2">
                <a:alpha val="85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endParaRPr lang="en-US" altLang="en-US" sz="4800" b="1">
              <a:solidFill>
                <a:schemeClr val="bg1"/>
              </a:solidFill>
            </a:endParaRPr>
          </a:p>
        </p:txBody>
      </p:sp>
      <p:sp>
        <p:nvSpPr>
          <p:cNvPr id="15" name="Rectangle 46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419" y="30038969"/>
            <a:ext cx="13970733" cy="3325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2pPr>
      <a:lvl3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3pPr>
      <a:lvl4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4pPr>
      <a:lvl5pPr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5pPr>
      <a:lvl6pPr marL="9144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6pPr>
      <a:lvl7pPr marL="18288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7pPr>
      <a:lvl8pPr marL="27432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8pPr>
      <a:lvl9pPr marL="3657600" algn="ctr" defTabSz="4387850" rtl="0" eaLnBrk="1" fontAlgn="base" hangingPunct="1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Arial" pitchFamily="80" charset="0"/>
          <a:ea typeface="ヒラギノ角ゴ Pro W3" pitchFamily="80" charset="-128"/>
          <a:cs typeface="ヒラギノ角ゴ Pro W3" pitchFamily="80" charset="-128"/>
        </a:defRPr>
      </a:lvl9pPr>
    </p:titleStyle>
    <p:bodyStyle>
      <a:lvl1pPr marL="1644650" indent="-1644650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6" indent="-1371600" algn="l" defTabSz="4387850" rtl="0" eaLnBrk="1" fontAlgn="base" hangingPunct="1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8550" algn="l" defTabSz="4387850" rtl="0" eaLnBrk="1" fontAlgn="base" hangingPunct="1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  <a:ea typeface="+mn-ea"/>
          <a:cs typeface="+mn-cs"/>
        </a:defRPr>
      </a:lvl3pPr>
      <a:lvl4pPr marL="7680326" indent="-1095376" algn="l" defTabSz="4387850" rtl="0" eaLnBrk="1" fontAlgn="base" hangingPunct="1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5pPr>
      <a:lvl6pPr marL="107886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6pPr>
      <a:lvl7pPr marL="117030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7pPr>
      <a:lvl8pPr marL="126174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8pPr>
      <a:lvl9pPr marL="13531850" indent="-1095376" algn="l" defTabSz="4387850" rtl="0" eaLnBrk="1" fontAlgn="base" hangingPunct="1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9600">
              <a:ea typeface="ヒラギノ角ゴ Pro W3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292475" y="855473"/>
            <a:ext cx="37306250" cy="2168205"/>
          </a:xfrm>
        </p:spPr>
        <p:txBody>
          <a:bodyPr/>
          <a:lstStyle/>
          <a:p>
            <a:r>
              <a:rPr lang="en-US" dirty="0">
                <a:ea typeface="Calibri" charset="0"/>
                <a:cs typeface="Calibri" charset="0"/>
              </a:rPr>
              <a:t>Autonomous Vehicle AI Analysis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584950" y="2916102"/>
            <a:ext cx="30721300" cy="28514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dirty="0"/>
              <a:t>Ankit Patel, Cristian </a:t>
            </a:r>
            <a:r>
              <a:rPr lang="en-US" dirty="0" err="1"/>
              <a:t>Vives</a:t>
            </a:r>
            <a:r>
              <a:rPr lang="en-US" dirty="0"/>
              <a:t>, Dr. Joseph Ernst, Mark Rogers, Di </a:t>
            </a:r>
            <a:r>
              <a:rPr lang="en-US" dirty="0" err="1"/>
              <a:t>Jin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dirty="0"/>
              <a:t>Hume Center Colloquium, April 18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798C4-D8F4-4A2C-8D01-9187893872F6}"/>
              </a:ext>
            </a:extLst>
          </p:cNvPr>
          <p:cNvSpPr txBox="1"/>
          <p:nvPr/>
        </p:nvSpPr>
        <p:spPr>
          <a:xfrm>
            <a:off x="495300" y="5767577"/>
            <a:ext cx="13716000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Objective</a:t>
            </a:r>
            <a:r>
              <a:rPr lang="en-US" dirty="0"/>
              <a:t> </a:t>
            </a:r>
          </a:p>
          <a:p>
            <a:r>
              <a:rPr lang="en-US" dirty="0"/>
              <a:t>	Investigate how adversarial artificial intelligence prevention can help ensure the safety of future vehicles</a:t>
            </a:r>
          </a:p>
          <a:p>
            <a:endParaRPr lang="en-US" dirty="0"/>
          </a:p>
          <a:p>
            <a:pPr algn="ctr"/>
            <a:r>
              <a:rPr lang="en-US" b="1" dirty="0"/>
              <a:t>Project Background</a:t>
            </a:r>
          </a:p>
          <a:p>
            <a:r>
              <a:rPr lang="en-US" dirty="0"/>
              <a:t>	Using Python and TensorFlow to classify a large traffic sign dataset using a convolutional neural network (CNN)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u="sng" dirty="0"/>
              <a:t>Adversarial Phase</a:t>
            </a:r>
            <a:r>
              <a:rPr lang="en-US" dirty="0"/>
              <a:t>: manipulate images within dataset to test vulnerabilities of machine learning and our CNN model and ensure accuracy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8D702-7F93-4DCB-85C6-FDD47DCEC8B8}"/>
              </a:ext>
            </a:extLst>
          </p:cNvPr>
          <p:cNvSpPr txBox="1"/>
          <p:nvPr/>
        </p:nvSpPr>
        <p:spPr>
          <a:xfrm>
            <a:off x="182880" y="15747674"/>
            <a:ext cx="13914120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Images from the dataset</a:t>
            </a:r>
            <a:endParaRPr lang="en-US" dirty="0"/>
          </a:p>
          <a:p>
            <a:endParaRPr lang="en-US" sz="4800" kern="1200" dirty="0">
              <a:solidFill>
                <a:schemeClr val="tx1"/>
              </a:solidFill>
              <a:latin typeface="Arial" charset="0"/>
              <a:ea typeface="ヒラギノ角ゴ Pro W3" charset="-128"/>
              <a:cs typeface="+mn-cs"/>
            </a:endParaRPr>
          </a:p>
          <a:p>
            <a:endParaRPr lang="en-US" dirty="0"/>
          </a:p>
          <a:p>
            <a:endParaRPr lang="en-US" sz="4800" kern="1200" dirty="0">
              <a:solidFill>
                <a:schemeClr val="tx1"/>
              </a:solidFill>
              <a:latin typeface="Arial" charset="0"/>
              <a:ea typeface="ヒラギノ角ゴ Pro W3" charset="-128"/>
              <a:cs typeface="+mn-cs"/>
            </a:endParaRPr>
          </a:p>
          <a:p>
            <a:endParaRPr lang="en-US" dirty="0"/>
          </a:p>
          <a:p>
            <a:r>
              <a:rPr lang="en-US" dirty="0"/>
              <a:t>Number of different classes: 2</a:t>
            </a:r>
          </a:p>
          <a:p>
            <a:endParaRPr lang="en-US" dirty="0"/>
          </a:p>
          <a:p>
            <a:pPr algn="ctr"/>
            <a:r>
              <a:rPr lang="en-US" b="1" dirty="0"/>
              <a:t>Data Processing</a:t>
            </a:r>
          </a:p>
          <a:p>
            <a:r>
              <a:rPr lang="en-US" dirty="0"/>
              <a:t>	Over 7000 raw images varying in size</a:t>
            </a:r>
          </a:p>
          <a:p>
            <a:r>
              <a:rPr lang="en-US" dirty="0"/>
              <a:t>	All images gray scaled to reduce channels</a:t>
            </a:r>
          </a:p>
          <a:p>
            <a:r>
              <a:rPr lang="en-US" dirty="0"/>
              <a:t>	Images were upscaled by padding or downscaled</a:t>
            </a:r>
          </a:p>
          <a:p>
            <a:r>
              <a:rPr lang="en-US" dirty="0"/>
              <a:t>	Used a Binary Classification System with respect to number of unique classes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8" name="Picture 4" descr="https://raw.githubusercontent.com/apatel20/VTHumeResearch/master/Data/annotations/101_pedestrianCrossing_1330545944.avi_image15.png">
            <a:extLst>
              <a:ext uri="{FF2B5EF4-FFF2-40B4-BE49-F238E27FC236}">
                <a16:creationId xmlns:a16="http://schemas.microsoft.com/office/drawing/2014/main" id="{74463F7C-1523-4174-BFC2-620CC306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16691929"/>
            <a:ext cx="2409598" cy="24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256_stopAhead_1331867233.avi_image7.png">
            <a:extLst>
              <a:ext uri="{FF2B5EF4-FFF2-40B4-BE49-F238E27FC236}">
                <a16:creationId xmlns:a16="http://schemas.microsoft.com/office/drawing/2014/main" id="{6C039A98-A21E-43E3-A31E-451D6815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82" y="16730029"/>
            <a:ext cx="2250723" cy="24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437_stop_1331867282.avi_image4.png">
            <a:extLst>
              <a:ext uri="{FF2B5EF4-FFF2-40B4-BE49-F238E27FC236}">
                <a16:creationId xmlns:a16="http://schemas.microsoft.com/office/drawing/2014/main" id="{159B430E-3BAA-4252-AE7F-8953E496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03" y="16691927"/>
            <a:ext cx="2586673" cy="24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D143E-F3FD-4956-B666-5824A6108677}"/>
              </a:ext>
            </a:extLst>
          </p:cNvPr>
          <p:cNvSpPr txBox="1"/>
          <p:nvPr/>
        </p:nvSpPr>
        <p:spPr>
          <a:xfrm>
            <a:off x="14211300" y="5767577"/>
            <a:ext cx="14546580" cy="2520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Creating the Neural Network</a:t>
            </a:r>
          </a:p>
          <a:p>
            <a:r>
              <a:rPr lang="en-US" dirty="0"/>
              <a:t>	5 layers (Convolutional, Flattening, Pooling, Fully Connected)</a:t>
            </a:r>
          </a:p>
          <a:p>
            <a:r>
              <a:rPr lang="en-US" dirty="0"/>
              <a:t>	Weights, biases, and filters to create the feature maps</a:t>
            </a:r>
          </a:p>
          <a:p>
            <a:r>
              <a:rPr lang="en-US" dirty="0"/>
              <a:t>	Centered around TensorFlow and Estimator API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Key features of CNN</a:t>
            </a:r>
          </a:p>
          <a:p>
            <a:r>
              <a:rPr lang="en-US" dirty="0"/>
              <a:t>	</a:t>
            </a:r>
            <a:r>
              <a:rPr lang="en-US" u="sng" dirty="0"/>
              <a:t>Dropout</a:t>
            </a:r>
            <a:r>
              <a:rPr lang="en-US" dirty="0"/>
              <a:t>: Randomly ignoring neuron nodes during the training phase to prevent overfitting</a:t>
            </a:r>
          </a:p>
          <a:p>
            <a:r>
              <a:rPr lang="en-US" dirty="0"/>
              <a:t>	</a:t>
            </a:r>
            <a:r>
              <a:rPr lang="en-US" u="sng" dirty="0"/>
              <a:t>Estimator API</a:t>
            </a:r>
            <a:r>
              <a:rPr lang="en-US" dirty="0"/>
              <a:t>: Allows for high-level implementation of machine learning model	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B02528-B114-4E3B-96E2-C561D3BD0768}"/>
              </a:ext>
            </a:extLst>
          </p:cNvPr>
          <p:cNvCxnSpPr/>
          <p:nvPr/>
        </p:nvCxnSpPr>
        <p:spPr bwMode="auto">
          <a:xfrm>
            <a:off x="14097000" y="5767577"/>
            <a:ext cx="0" cy="2433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CB442B-8E2B-4256-AADF-8226C35B770F}"/>
              </a:ext>
            </a:extLst>
          </p:cNvPr>
          <p:cNvSpPr/>
          <p:nvPr/>
        </p:nvSpPr>
        <p:spPr>
          <a:xfrm>
            <a:off x="29962222" y="5932165"/>
            <a:ext cx="13218102" cy="1708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Training and Testing Neural Network</a:t>
            </a:r>
          </a:p>
          <a:p>
            <a:r>
              <a:rPr lang="en-US" dirty="0"/>
              <a:t>	Images were split 80/20 to between training and testing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Adversarial Phase</a:t>
            </a:r>
          </a:p>
          <a:p>
            <a:endParaRPr lang="en-US" dirty="0"/>
          </a:p>
        </p:txBody>
      </p:sp>
      <p:pic>
        <p:nvPicPr>
          <p:cNvPr id="1038" name="Picture 14" descr="Image result for general motors logo clear">
            <a:extLst>
              <a:ext uri="{FF2B5EF4-FFF2-40B4-BE49-F238E27FC236}">
                <a16:creationId xmlns:a16="http://schemas.microsoft.com/office/drawing/2014/main" id="{DCB147F5-7633-4F9F-9312-781D48DA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650" y="30710988"/>
            <a:ext cx="1911673" cy="191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C55353-EAF3-428B-9363-C71B7E80C50F}"/>
              </a:ext>
            </a:extLst>
          </p:cNvPr>
          <p:cNvCxnSpPr/>
          <p:nvPr/>
        </p:nvCxnSpPr>
        <p:spPr bwMode="auto">
          <a:xfrm>
            <a:off x="29515172" y="5767577"/>
            <a:ext cx="0" cy="24331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537F692-FAE5-4969-8879-54C6A3A3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1285" y="10460980"/>
            <a:ext cx="14910059" cy="54581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8D0F99-42A1-49BD-9B4A-BA75BC825246}"/>
              </a:ext>
            </a:extLst>
          </p:cNvPr>
          <p:cNvSpPr txBox="1"/>
          <p:nvPr/>
        </p:nvSpPr>
        <p:spPr>
          <a:xfrm>
            <a:off x="14211298" y="16316884"/>
            <a:ext cx="15303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Figure 1.“Under the Hood” structure of the CNN</a:t>
            </a:r>
          </a:p>
        </p:txBody>
      </p:sp>
      <p:pic>
        <p:nvPicPr>
          <p:cNvPr id="1026" name="Picture 2" descr="1397_stop_1331867195.avi_image26.png">
            <a:extLst>
              <a:ext uri="{FF2B5EF4-FFF2-40B4-BE49-F238E27FC236}">
                <a16:creationId xmlns:a16="http://schemas.microsoft.com/office/drawing/2014/main" id="{70A14C80-C637-46BC-AC95-6EF22F18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661" y="16691927"/>
            <a:ext cx="1500272" cy="248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1523_addedLane_1333394103.avi_image12.png">
            <a:extLst>
              <a:ext uri="{FF2B5EF4-FFF2-40B4-BE49-F238E27FC236}">
                <a16:creationId xmlns:a16="http://schemas.microsoft.com/office/drawing/2014/main" id="{2B0FE988-D7B2-4F88-9A25-12675FF1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334" y="16710977"/>
            <a:ext cx="2483209" cy="248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93F82-0F99-4498-BF0D-35D4A14B47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78982" y="8350947"/>
            <a:ext cx="14212215" cy="54895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A4509F-440C-4187-A34B-D7D3EFD9CBA0}"/>
              </a:ext>
            </a:extLst>
          </p:cNvPr>
          <p:cNvSpPr txBox="1"/>
          <p:nvPr/>
        </p:nvSpPr>
        <p:spPr>
          <a:xfrm>
            <a:off x="29973911" y="13943640"/>
            <a:ext cx="1400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Figure 3. Accuracy vs. Number of steps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0DB261-7480-4BD1-B98A-A779C8748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78983" y="14584552"/>
            <a:ext cx="14008730" cy="61279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AEC994-0271-4A49-A482-C079A1F6D40A}"/>
              </a:ext>
            </a:extLst>
          </p:cNvPr>
          <p:cNvSpPr txBox="1"/>
          <p:nvPr/>
        </p:nvSpPr>
        <p:spPr>
          <a:xfrm>
            <a:off x="29779001" y="20621587"/>
            <a:ext cx="1400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Figure 4. Computed loss vs. Number of steps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05EF88-01AA-48A7-9DEB-16B4D28DA3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92295" y="17062870"/>
            <a:ext cx="13221168" cy="84615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568E3B-CADF-494B-9007-BD21D3AF761A}"/>
              </a:ext>
            </a:extLst>
          </p:cNvPr>
          <p:cNvSpPr txBox="1"/>
          <p:nvPr/>
        </p:nvSpPr>
        <p:spPr>
          <a:xfrm>
            <a:off x="14118318" y="24837635"/>
            <a:ext cx="1539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Figure 2. Output of filters of the primary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C144C-C2C3-4B1A-85E7-5E2B19CB7F79}"/>
              </a:ext>
            </a:extLst>
          </p:cNvPr>
          <p:cNvSpPr txBox="1"/>
          <p:nvPr/>
        </p:nvSpPr>
        <p:spPr>
          <a:xfrm>
            <a:off x="182880" y="27256985"/>
            <a:ext cx="136502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References</a:t>
            </a:r>
          </a:p>
          <a:p>
            <a:r>
              <a:rPr lang="en-US" sz="2800" dirty="0"/>
              <a:t>1. Andreas </a:t>
            </a:r>
            <a:r>
              <a:rPr lang="en-US" sz="2800" dirty="0" err="1"/>
              <a:t>Møgelmose</a:t>
            </a:r>
            <a:r>
              <a:rPr lang="en-US" sz="2800" dirty="0"/>
              <a:t>, Mohan M. Trivedi, and Thomas B. </a:t>
            </a:r>
            <a:r>
              <a:rPr lang="en-US" sz="2800" dirty="0" err="1"/>
              <a:t>Moeslund</a:t>
            </a:r>
            <a:r>
              <a:rPr lang="en-US" sz="2800" dirty="0"/>
              <a:t>, "Vision based Traffic Sign Detection and Analysis for Intelligent Driver Assistance Systems: Perspectives and Survey," </a:t>
            </a:r>
            <a:r>
              <a:rPr lang="en-US" sz="2800" i="1" dirty="0"/>
              <a:t>IEEE Transactions on Intelligent Transportation Systems,</a:t>
            </a:r>
            <a:r>
              <a:rPr lang="en-US" sz="2800" dirty="0"/>
              <a:t> 2012.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5C29F2-619C-4DE1-A7D2-475F18F787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962218" y="22341219"/>
            <a:ext cx="3309721" cy="35025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5F5E84-6B5B-40E6-A650-DA72F0CC27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06680" y="22407720"/>
            <a:ext cx="3442995" cy="34585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A23B7F-B092-491C-B9CB-C7407F9C39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29843" y="22396245"/>
            <a:ext cx="3442992" cy="34596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1D7EBAF-B845-424C-9DDD-E4A6D2AA2634}"/>
              </a:ext>
            </a:extLst>
          </p:cNvPr>
          <p:cNvSpPr txBox="1"/>
          <p:nvPr/>
        </p:nvSpPr>
        <p:spPr>
          <a:xfrm>
            <a:off x="29664795" y="26101965"/>
            <a:ext cx="3901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Original</a:t>
            </a:r>
          </a:p>
          <a:p>
            <a:pPr algn="ctr"/>
            <a:r>
              <a:rPr lang="en-US" dirty="0"/>
              <a:t>Result: Stop 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325FC-6CCE-4CF0-A9EB-EAD98250A7D8}"/>
              </a:ext>
            </a:extLst>
          </p:cNvPr>
          <p:cNvSpPr txBox="1"/>
          <p:nvPr/>
        </p:nvSpPr>
        <p:spPr>
          <a:xfrm>
            <a:off x="34174447" y="26121361"/>
            <a:ext cx="4112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Blurred 70%</a:t>
            </a:r>
          </a:p>
          <a:p>
            <a:pPr algn="ctr"/>
            <a:r>
              <a:rPr lang="en-US" dirty="0"/>
              <a:t>Result: Stop 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5B06F9-91BB-49EE-B966-89BDA5E73EF6}"/>
              </a:ext>
            </a:extLst>
          </p:cNvPr>
          <p:cNvSpPr txBox="1"/>
          <p:nvPr/>
        </p:nvSpPr>
        <p:spPr>
          <a:xfrm>
            <a:off x="38531801" y="26121361"/>
            <a:ext cx="4800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Salt and Pepper</a:t>
            </a:r>
          </a:p>
          <a:p>
            <a:pPr algn="ctr"/>
            <a:r>
              <a:rPr lang="en-US" dirty="0"/>
              <a:t>Result: Not a Stop 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VT2">
      <a:dk1>
        <a:srgbClr val="000000"/>
      </a:dk1>
      <a:lt1>
        <a:srgbClr val="FEFFFF"/>
      </a:lt1>
      <a:dk2>
        <a:srgbClr val="7E906D"/>
      </a:dk2>
      <a:lt2>
        <a:srgbClr val="92A6B3"/>
      </a:lt2>
      <a:accent1>
        <a:srgbClr val="F0752F"/>
      </a:accent1>
      <a:accent2>
        <a:srgbClr val="67190E"/>
      </a:accent2>
      <a:accent3>
        <a:srgbClr val="99291A"/>
      </a:accent3>
      <a:accent4>
        <a:srgbClr val="DAD8BB"/>
      </a:accent4>
      <a:accent5>
        <a:srgbClr val="9B9677"/>
      </a:accent5>
      <a:accent6>
        <a:srgbClr val="B47A21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80" charset="0"/>
            <a:ea typeface="ヒラギノ角ゴ Pro W3" pitchFamily="80" charset="-128"/>
            <a:cs typeface="ヒラギノ角ゴ Pro W3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ConTemplate3" id="{1DD13F8D-6804-F149-BF05-D868FFBC0D8D}" vid="{7C465448-085C-BE48-A9A6-ADF0A7536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855</TotalTime>
  <Words>169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Crimson Text SemiBold</vt:lpstr>
      <vt:lpstr>Gineso Ext Bold</vt:lpstr>
      <vt:lpstr>ヒラギノ角ゴ Pro W3</vt:lpstr>
      <vt:lpstr>Blank Presentation</vt:lpstr>
      <vt:lpstr>Autonomous Vehicle AI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</dc:title>
  <dc:creator>William C. Headley</dc:creator>
  <cp:lastModifiedBy>Patel, Ankit</cp:lastModifiedBy>
  <cp:revision>110</cp:revision>
  <cp:lastPrinted>2018-04-11T04:41:13Z</cp:lastPrinted>
  <dcterms:created xsi:type="dcterms:W3CDTF">2016-10-25T20:21:02Z</dcterms:created>
  <dcterms:modified xsi:type="dcterms:W3CDTF">2018-04-11T04:43:09Z</dcterms:modified>
</cp:coreProperties>
</file>