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dvent Pro SemiBold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hare Tec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hareTech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AdventProSemiBold-italic.fntdata"/><Relationship Id="rId16" Type="http://schemas.openxmlformats.org/officeDocument/2006/relationships/font" Target="fonts/AdventProSemiBold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5ce13757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5ce13757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97500" y="2512093"/>
            <a:ext cx="3295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Audited Smart Contracts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2374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ChatGBC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"/>
          <p:cNvSpPr txBox="1"/>
          <p:nvPr>
            <p:ph type="ctrTitle"/>
          </p:nvPr>
        </p:nvSpPr>
        <p:spPr>
          <a:xfrm>
            <a:off x="2694962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695" name="Google Shape;695;p32"/>
          <p:cNvSpPr txBox="1"/>
          <p:nvPr>
            <p:ph idx="1" type="subTitle"/>
          </p:nvPr>
        </p:nvSpPr>
        <p:spPr>
          <a:xfrm>
            <a:off x="1913150" y="2700025"/>
            <a:ext cx="41856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ecentralizedmindsgbc@gmail.com</a:t>
            </a:r>
            <a:endParaRPr b="1"/>
          </a:p>
        </p:txBody>
      </p:sp>
      <p:sp>
        <p:nvSpPr>
          <p:cNvPr id="696" name="Google Shape;696;p32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type="ctrTitle"/>
          </p:nvPr>
        </p:nvSpPr>
        <p:spPr>
          <a:xfrm>
            <a:off x="618825" y="411675"/>
            <a:ext cx="6978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Anishkumar Patel - Prompt Engineer</a:t>
            </a:r>
            <a:endParaRPr/>
          </a:p>
        </p:txBody>
      </p:sp>
      <p:sp>
        <p:nvSpPr>
          <p:cNvPr id="462" name="Google Shape;462;p24"/>
          <p:cNvSpPr txBox="1"/>
          <p:nvPr/>
        </p:nvSpPr>
        <p:spPr>
          <a:xfrm>
            <a:off x="618825" y="1032675"/>
            <a:ext cx="604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Kevon Jaggassar - Front End Dev</a:t>
            </a:r>
            <a:endParaRPr/>
          </a:p>
        </p:txBody>
      </p:sp>
      <p:sp>
        <p:nvSpPr>
          <p:cNvPr id="463" name="Google Shape;463;p24"/>
          <p:cNvSpPr txBox="1"/>
          <p:nvPr/>
        </p:nvSpPr>
        <p:spPr>
          <a:xfrm>
            <a:off x="618825" y="1781625"/>
            <a:ext cx="604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Sufiyan Memon - Full Stack Dev</a:t>
            </a:r>
            <a:endParaRPr/>
          </a:p>
        </p:txBody>
      </p:sp>
      <p:sp>
        <p:nvSpPr>
          <p:cNvPr id="464" name="Google Shape;464;p24"/>
          <p:cNvSpPr txBox="1"/>
          <p:nvPr/>
        </p:nvSpPr>
        <p:spPr>
          <a:xfrm>
            <a:off x="618825" y="3220275"/>
            <a:ext cx="548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Umut Yorulmaz - Back End Dev</a:t>
            </a:r>
            <a:endParaRPr/>
          </a:p>
        </p:txBody>
      </p:sp>
      <p:sp>
        <p:nvSpPr>
          <p:cNvPr id="465" name="Google Shape;465;p24"/>
          <p:cNvSpPr txBox="1"/>
          <p:nvPr/>
        </p:nvSpPr>
        <p:spPr>
          <a:xfrm>
            <a:off x="618825" y="2500950"/>
            <a:ext cx="56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Xiaogang Dong - Back End Dev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/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471" name="Google Shape;471;p25"/>
          <p:cNvSpPr txBox="1"/>
          <p:nvPr>
            <p:ph idx="1" type="subTitle"/>
          </p:nvPr>
        </p:nvSpPr>
        <p:spPr>
          <a:xfrm>
            <a:off x="2332950" y="976875"/>
            <a:ext cx="4478100" cy="13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“What Is the Greatest Threat to Human Existence?</a:t>
            </a:r>
            <a:endParaRPr sz="2400"/>
          </a:p>
        </p:txBody>
      </p:sp>
      <p:sp>
        <p:nvSpPr>
          <p:cNvPr id="472" name="Google Shape;472;p25"/>
          <p:cNvSpPr txBox="1"/>
          <p:nvPr/>
        </p:nvSpPr>
        <p:spPr>
          <a:xfrm>
            <a:off x="2415000" y="2342700"/>
            <a:ext cx="4478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-Unaudited Smart Contracts”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/>
          <p:nvPr>
            <p:ph idx="13" type="ctrTitle"/>
          </p:nvPr>
        </p:nvSpPr>
        <p:spPr>
          <a:xfrm>
            <a:off x="5195013" y="3396800"/>
            <a:ext cx="156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478" name="Google Shape;478;p26"/>
          <p:cNvSpPr txBox="1"/>
          <p:nvPr>
            <p:ph idx="4" type="ctrTitle"/>
          </p:nvPr>
        </p:nvSpPr>
        <p:spPr>
          <a:xfrm>
            <a:off x="3338347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BENEFITS</a:t>
            </a:r>
            <a:endParaRPr/>
          </a:p>
        </p:txBody>
      </p:sp>
      <p:sp>
        <p:nvSpPr>
          <p:cNvPr id="479" name="Google Shape;479;p26"/>
          <p:cNvSpPr txBox="1"/>
          <p:nvPr>
            <p:ph type="ctrTitle"/>
          </p:nvPr>
        </p:nvSpPr>
        <p:spPr>
          <a:xfrm>
            <a:off x="1223300" y="3396800"/>
            <a:ext cx="156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80" name="Google Shape;480;p26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6"/>
          <p:cNvSpPr txBox="1"/>
          <p:nvPr>
            <p:ph idx="6" type="title"/>
          </p:nvPr>
        </p:nvSpPr>
        <p:spPr>
          <a:xfrm>
            <a:off x="3325350" y="2719575"/>
            <a:ext cx="824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2" name="Google Shape;482;p2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3" name="Google Shape;483;p26"/>
          <p:cNvSpPr txBox="1"/>
          <p:nvPr>
            <p:ph idx="9" type="title"/>
          </p:nvPr>
        </p:nvSpPr>
        <p:spPr>
          <a:xfrm>
            <a:off x="5200392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4" name="Google Shape;484;p26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"/>
          <p:cNvSpPr/>
          <p:nvPr/>
        </p:nvSpPr>
        <p:spPr>
          <a:xfrm>
            <a:off x="3338352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6"/>
          <p:cNvSpPr/>
          <p:nvPr/>
        </p:nvSpPr>
        <p:spPr>
          <a:xfrm>
            <a:off x="5200392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" name="Google Shape;487;p26"/>
          <p:cNvCxnSpPr>
            <a:stCxn id="484" idx="1"/>
            <a:endCxn id="480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6"/>
          <p:cNvCxnSpPr>
            <a:stCxn id="485" idx="1"/>
            <a:endCxn id="481" idx="1"/>
          </p:cNvCxnSpPr>
          <p:nvPr/>
        </p:nvCxnSpPr>
        <p:spPr>
          <a:xfrm flipH="1">
            <a:off x="3325452" y="1974800"/>
            <a:ext cx="12900" cy="945000"/>
          </a:xfrm>
          <a:prstGeom prst="bentConnector3">
            <a:avLst>
              <a:gd fmla="val 1946719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6"/>
          <p:cNvCxnSpPr>
            <a:stCxn id="486" idx="1"/>
            <a:endCxn id="483" idx="1"/>
          </p:cNvCxnSpPr>
          <p:nvPr/>
        </p:nvCxnSpPr>
        <p:spPr>
          <a:xfrm>
            <a:off x="5200392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26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62509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6"/>
          <p:cNvGrpSpPr/>
          <p:nvPr/>
        </p:nvGrpSpPr>
        <p:grpSpPr>
          <a:xfrm>
            <a:off x="3471083" y="1684660"/>
            <a:ext cx="577210" cy="580282"/>
            <a:chOff x="3095745" y="3805393"/>
            <a:chExt cx="352840" cy="354717"/>
          </a:xfrm>
        </p:grpSpPr>
        <p:sp>
          <p:nvSpPr>
            <p:cNvPr id="494" name="Google Shape;494;p26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6"/>
          <p:cNvGrpSpPr/>
          <p:nvPr/>
        </p:nvGrpSpPr>
        <p:grpSpPr>
          <a:xfrm>
            <a:off x="5323855" y="1684647"/>
            <a:ext cx="583817" cy="580314"/>
            <a:chOff x="3541011" y="3367320"/>
            <a:chExt cx="348257" cy="346188"/>
          </a:xfrm>
        </p:grpSpPr>
        <p:sp>
          <p:nvSpPr>
            <p:cNvPr id="501" name="Google Shape;501;p26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26"/>
          <p:cNvSpPr txBox="1"/>
          <p:nvPr>
            <p:ph idx="13" type="ctrTitle"/>
          </p:nvPr>
        </p:nvSpPr>
        <p:spPr>
          <a:xfrm>
            <a:off x="7076750" y="3223675"/>
            <a:ext cx="12222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</a:t>
            </a:r>
            <a:endParaRPr/>
          </a:p>
        </p:txBody>
      </p:sp>
      <p:sp>
        <p:nvSpPr>
          <p:cNvPr id="506" name="Google Shape;506;p26"/>
          <p:cNvSpPr txBox="1"/>
          <p:nvPr>
            <p:ph idx="9" type="title"/>
          </p:nvPr>
        </p:nvSpPr>
        <p:spPr>
          <a:xfrm>
            <a:off x="7076752" y="2645875"/>
            <a:ext cx="952800" cy="57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7076754" y="1562750"/>
            <a:ext cx="824100" cy="824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6"/>
          <p:cNvCxnSpPr>
            <a:stCxn id="507" idx="1"/>
            <a:endCxn id="506" idx="1"/>
          </p:cNvCxnSpPr>
          <p:nvPr/>
        </p:nvCxnSpPr>
        <p:spPr>
          <a:xfrm>
            <a:off x="7076754" y="1974800"/>
            <a:ext cx="600" cy="960000"/>
          </a:xfrm>
          <a:prstGeom prst="bentConnector3">
            <a:avLst>
              <a:gd fmla="val -3968790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26"/>
          <p:cNvSpPr/>
          <p:nvPr/>
        </p:nvSpPr>
        <p:spPr>
          <a:xfrm>
            <a:off x="82989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26"/>
          <p:cNvGrpSpPr/>
          <p:nvPr/>
        </p:nvGrpSpPr>
        <p:grpSpPr>
          <a:xfrm>
            <a:off x="7176641" y="1724223"/>
            <a:ext cx="637127" cy="522765"/>
            <a:chOff x="7528096" y="2450059"/>
            <a:chExt cx="327976" cy="324316"/>
          </a:xfrm>
        </p:grpSpPr>
        <p:sp>
          <p:nvSpPr>
            <p:cNvPr id="511" name="Google Shape;511;p26"/>
            <p:cNvSpPr/>
            <p:nvPr/>
          </p:nvSpPr>
          <p:spPr>
            <a:xfrm>
              <a:off x="7569411" y="2697187"/>
              <a:ext cx="26928" cy="25623"/>
            </a:xfrm>
            <a:custGeom>
              <a:rect b="b" l="l" r="r" t="t"/>
              <a:pathLst>
                <a:path extrusionOk="0" h="805" w="846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7600859" y="2728667"/>
              <a:ext cx="26578" cy="25591"/>
            </a:xfrm>
            <a:custGeom>
              <a:rect b="b" l="l" r="r" t="t"/>
              <a:pathLst>
                <a:path extrusionOk="0" h="804" w="835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7585326" y="2713102"/>
              <a:ext cx="26546" cy="25241"/>
            </a:xfrm>
            <a:custGeom>
              <a:rect b="b" l="l" r="r" t="t"/>
              <a:pathLst>
                <a:path extrusionOk="0" h="793" w="834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528096" y="2450059"/>
              <a:ext cx="327976" cy="324316"/>
            </a:xfrm>
            <a:custGeom>
              <a:rect b="b" l="l" r="r" t="t"/>
              <a:pathLst>
                <a:path extrusionOk="0" h="10189" w="10304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712296" y="2525528"/>
              <a:ext cx="79989" cy="60954"/>
            </a:xfrm>
            <a:custGeom>
              <a:rect b="b" l="l" r="r" t="t"/>
              <a:pathLst>
                <a:path extrusionOk="0" h="1915" w="2513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26"/>
          <p:cNvSpPr txBox="1"/>
          <p:nvPr/>
        </p:nvSpPr>
        <p:spPr>
          <a:xfrm>
            <a:off x="1137325" y="3684900"/>
            <a:ext cx="65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security is a huge issue in blockchain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Causing millions lost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Halting mass adoption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522" name="Google Shape;522;p27"/>
          <p:cNvSpPr txBox="1"/>
          <p:nvPr>
            <p:ph type="ctrTitle"/>
          </p:nvPr>
        </p:nvSpPr>
        <p:spPr>
          <a:xfrm>
            <a:off x="618825" y="411675"/>
            <a:ext cx="361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523" name="Google Shape;523;p27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24" name="Google Shape;524;p27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7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44" name="Google Shape;544;p27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9" name="Google Shape;5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825" y="1330300"/>
            <a:ext cx="2090099" cy="253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8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55" name="Google Shape;555;p28"/>
          <p:cNvSpPr txBox="1"/>
          <p:nvPr>
            <p:ph type="ctrTitle"/>
          </p:nvPr>
        </p:nvSpPr>
        <p:spPr>
          <a:xfrm>
            <a:off x="931227" y="1196025"/>
            <a:ext cx="19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Audition</a:t>
            </a:r>
            <a:endParaRPr/>
          </a:p>
        </p:txBody>
      </p:sp>
      <p:sp>
        <p:nvSpPr>
          <p:cNvPr id="556" name="Google Shape;556;p28"/>
          <p:cNvSpPr txBox="1"/>
          <p:nvPr>
            <p:ph idx="1" type="subTitle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trained AI model to identify bugs and vulnerabilities to avoid exploits</a:t>
            </a:r>
            <a:endParaRPr/>
          </a:p>
        </p:txBody>
      </p:sp>
      <p:sp>
        <p:nvSpPr>
          <p:cNvPr id="557" name="Google Shape;557;p28"/>
          <p:cNvSpPr txBox="1"/>
          <p:nvPr>
            <p:ph idx="2" type="ctrTitle"/>
          </p:nvPr>
        </p:nvSpPr>
        <p:spPr>
          <a:xfrm>
            <a:off x="6364198" y="1196025"/>
            <a:ext cx="1823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Network</a:t>
            </a:r>
            <a:endParaRPr/>
          </a:p>
        </p:txBody>
      </p:sp>
      <p:sp>
        <p:nvSpPr>
          <p:cNvPr id="558" name="Google Shape;558;p28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Democratizing AI model to avoid creating monopoly</a:t>
            </a:r>
            <a:endParaRPr/>
          </a:p>
        </p:txBody>
      </p:sp>
      <p:cxnSp>
        <p:nvCxnSpPr>
          <p:cNvPr id="559" name="Google Shape;559;p28"/>
          <p:cNvCxnSpPr>
            <a:stCxn id="555" idx="1"/>
          </p:cNvCxnSpPr>
          <p:nvPr/>
        </p:nvCxnSpPr>
        <p:spPr>
          <a:xfrm>
            <a:off x="931227" y="1484925"/>
            <a:ext cx="2543700" cy="2202000"/>
          </a:xfrm>
          <a:prstGeom prst="bentConnector3">
            <a:avLst>
              <a:gd fmla="val -9361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8"/>
          <p:cNvCxnSpPr>
            <a:stCxn id="557" idx="3"/>
          </p:cNvCxnSpPr>
          <p:nvPr/>
        </p:nvCxnSpPr>
        <p:spPr>
          <a:xfrm flipH="1">
            <a:off x="7040998" y="1484925"/>
            <a:ext cx="1146600" cy="2563800"/>
          </a:xfrm>
          <a:prstGeom prst="bentConnector4">
            <a:avLst>
              <a:gd fmla="val -20768" name="adj1"/>
              <a:gd fmla="val 55634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28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 sz="3000"/>
          </a:p>
        </p:txBody>
      </p:sp>
      <p:sp>
        <p:nvSpPr>
          <p:cNvPr id="568" name="Google Shape;568;p2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Effective</a:t>
            </a:r>
            <a:endParaRPr/>
          </a:p>
        </p:txBody>
      </p:sp>
      <p:sp>
        <p:nvSpPr>
          <p:cNvPr id="569" name="Google Shape;569;p2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Network</a:t>
            </a:r>
            <a:endParaRPr/>
          </a:p>
        </p:txBody>
      </p:sp>
      <p:sp>
        <p:nvSpPr>
          <p:cNvPr id="570" name="Google Shape;570;p2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Reliable Smart Contracts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Saving</a:t>
            </a:r>
            <a:endParaRPr/>
          </a:p>
        </p:txBody>
      </p:sp>
      <p:sp>
        <p:nvSpPr>
          <p:cNvPr id="572" name="Google Shape;572;p2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Audition</a:t>
            </a:r>
            <a:endParaRPr/>
          </a:p>
        </p:txBody>
      </p:sp>
      <p:sp>
        <p:nvSpPr>
          <p:cNvPr id="573" name="Google Shape;573;p2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Labour</a:t>
            </a:r>
            <a:endParaRPr/>
          </a:p>
        </p:txBody>
      </p:sp>
      <p:sp>
        <p:nvSpPr>
          <p:cNvPr id="574" name="Google Shape;574;p2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HyperCycle Provided Infrastructure</a:t>
            </a:r>
            <a:endParaRPr/>
          </a:p>
        </p:txBody>
      </p:sp>
      <p:sp>
        <p:nvSpPr>
          <p:cNvPr id="575" name="Google Shape;575;p29"/>
          <p:cNvSpPr txBox="1"/>
          <p:nvPr>
            <p:ph idx="6" type="ctrTitle"/>
          </p:nvPr>
        </p:nvSpPr>
        <p:spPr>
          <a:xfrm>
            <a:off x="6044299" y="2778800"/>
            <a:ext cx="21348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Trust</a:t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4909275" y="3085513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9"/>
          <p:cNvSpPr/>
          <p:nvPr/>
        </p:nvSpPr>
        <p:spPr>
          <a:xfrm>
            <a:off x="3510800" y="309872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0" name="Google Shape;580;p29"/>
          <p:cNvCxnSpPr>
            <a:stCxn id="576" idx="3"/>
            <a:endCxn id="578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1" name="Google Shape;581;p29"/>
          <p:cNvGrpSpPr/>
          <p:nvPr/>
        </p:nvGrpSpPr>
        <p:grpSpPr>
          <a:xfrm>
            <a:off x="5072712" y="3219078"/>
            <a:ext cx="402156" cy="456781"/>
            <a:chOff x="5357662" y="4297637"/>
            <a:chExt cx="287275" cy="326296"/>
          </a:xfrm>
        </p:grpSpPr>
        <p:sp>
          <p:nvSpPr>
            <p:cNvPr id="582" name="Google Shape;582;p29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9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588" name="Google Shape;588;p29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9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594" name="Google Shape;594;p29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1" name="Google Shape;611;p29"/>
          <p:cNvCxnSpPr/>
          <p:nvPr/>
        </p:nvCxnSpPr>
        <p:spPr>
          <a:xfrm>
            <a:off x="4256463" y="3460375"/>
            <a:ext cx="674700" cy="600"/>
          </a:xfrm>
          <a:prstGeom prst="bentConnector3">
            <a:avLst>
              <a:gd fmla="val 2076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29"/>
          <p:cNvCxnSpPr>
            <a:stCxn id="578" idx="2"/>
            <a:endCxn id="579" idx="0"/>
          </p:cNvCxnSpPr>
          <p:nvPr/>
        </p:nvCxnSpPr>
        <p:spPr>
          <a:xfrm rot="5400000">
            <a:off x="4221525" y="2048975"/>
            <a:ext cx="700800" cy="1398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29"/>
          <p:cNvGrpSpPr/>
          <p:nvPr/>
        </p:nvGrpSpPr>
        <p:grpSpPr>
          <a:xfrm>
            <a:off x="3630565" y="3218469"/>
            <a:ext cx="484361" cy="484405"/>
            <a:chOff x="4890434" y="4287389"/>
            <a:chExt cx="345997" cy="346029"/>
          </a:xfrm>
        </p:grpSpPr>
        <p:sp>
          <p:nvSpPr>
            <p:cNvPr id="614" name="Google Shape;614;p29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626" name="Google Shape;626;p30"/>
          <p:cNvSpPr txBox="1"/>
          <p:nvPr>
            <p:ph idx="4294967295" type="ctrTitle"/>
          </p:nvPr>
        </p:nvSpPr>
        <p:spPr>
          <a:xfrm>
            <a:off x="1644300" y="1629144"/>
            <a:ext cx="18813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 </a:t>
            </a:r>
            <a:r>
              <a:rPr lang="en" sz="2100">
                <a:solidFill>
                  <a:schemeClr val="accent1"/>
                </a:solidFill>
              </a:rPr>
              <a:t>Developers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627" name="Google Shape;627;p30"/>
          <p:cNvSpPr txBox="1"/>
          <p:nvPr>
            <p:ph idx="4294967295" type="ctrTitle"/>
          </p:nvPr>
        </p:nvSpPr>
        <p:spPr>
          <a:xfrm>
            <a:off x="495300" y="2798300"/>
            <a:ext cx="30303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Blockchain Companies</a:t>
            </a:r>
            <a:endParaRPr sz="2100">
              <a:solidFill>
                <a:schemeClr val="accent2"/>
              </a:solidFill>
            </a:endParaRPr>
          </a:p>
        </p:txBody>
      </p:sp>
      <p:grpSp>
        <p:nvGrpSpPr>
          <p:cNvPr id="628" name="Google Shape;628;p30"/>
          <p:cNvGrpSpPr/>
          <p:nvPr/>
        </p:nvGrpSpPr>
        <p:grpSpPr>
          <a:xfrm>
            <a:off x="5035537" y="1629138"/>
            <a:ext cx="1275737" cy="1275471"/>
            <a:chOff x="238125" y="3745825"/>
            <a:chExt cx="1319000" cy="1318725"/>
          </a:xfrm>
        </p:grpSpPr>
        <p:sp>
          <p:nvSpPr>
            <p:cNvPr id="629" name="Google Shape;629;p30"/>
            <p:cNvSpPr/>
            <p:nvPr/>
          </p:nvSpPr>
          <p:spPr>
            <a:xfrm>
              <a:off x="403175" y="3947200"/>
              <a:ext cx="952350" cy="916050"/>
            </a:xfrm>
            <a:custGeom>
              <a:rect b="b" l="l" r="r" t="t"/>
              <a:pathLst>
                <a:path extrusionOk="0" h="36642" w="38094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883275" y="4935050"/>
              <a:ext cx="28700" cy="28675"/>
            </a:xfrm>
            <a:custGeom>
              <a:rect b="b" l="l" r="r" t="t"/>
              <a:pathLst>
                <a:path extrusionOk="0" h="1147" w="1148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018725" y="4917600"/>
              <a:ext cx="31850" cy="28800"/>
            </a:xfrm>
            <a:custGeom>
              <a:rect b="b" l="l" r="r" t="t"/>
              <a:pathLst>
                <a:path extrusionOk="0" h="1152" w="1274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711600" y="4907975"/>
              <a:ext cx="32475" cy="28975"/>
            </a:xfrm>
            <a:custGeom>
              <a:rect b="b" l="l" r="r" t="t"/>
              <a:pathLst>
                <a:path extrusionOk="0" h="1159" w="1299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1175625" y="4848450"/>
              <a:ext cx="32775" cy="28650"/>
            </a:xfrm>
            <a:custGeom>
              <a:rect b="b" l="l" r="r" t="t"/>
              <a:pathLst>
                <a:path extrusionOk="0" h="1146" w="1311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58800" y="4828875"/>
              <a:ext cx="32475" cy="29000"/>
            </a:xfrm>
            <a:custGeom>
              <a:rect b="b" l="l" r="r" t="t"/>
              <a:pathLst>
                <a:path extrusionOk="0" h="1160" w="1299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1303825" y="47333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438150" y="4706450"/>
              <a:ext cx="32475" cy="28900"/>
            </a:xfrm>
            <a:custGeom>
              <a:rect b="b" l="l" r="r" t="t"/>
              <a:pathLst>
                <a:path extrusionOk="0" h="1156" w="1299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390150" y="4584700"/>
              <a:ext cx="32775" cy="28725"/>
            </a:xfrm>
            <a:custGeom>
              <a:rect b="b" l="l" r="r" t="t"/>
              <a:pathLst>
                <a:path extrusionOk="0" h="1149" w="1311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61925" y="4552350"/>
              <a:ext cx="32150" cy="28950"/>
            </a:xfrm>
            <a:custGeom>
              <a:rect b="b" l="l" r="r" t="t"/>
              <a:pathLst>
                <a:path extrusionOk="0" h="1158" w="1286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1426700" y="4416200"/>
              <a:ext cx="29625" cy="29000"/>
            </a:xfrm>
            <a:custGeom>
              <a:rect b="b" l="l" r="r" t="t"/>
              <a:pathLst>
                <a:path extrusionOk="0" h="1160" w="1185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38925" y="4382175"/>
              <a:ext cx="29000" cy="2900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1406225" y="4245525"/>
              <a:ext cx="32150" cy="28625"/>
            </a:xfrm>
            <a:custGeom>
              <a:rect b="b" l="l" r="r" t="t"/>
              <a:pathLst>
                <a:path extrusionOk="0" h="1145" w="1286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66950" y="4212875"/>
              <a:ext cx="32175" cy="28825"/>
            </a:xfrm>
            <a:custGeom>
              <a:rect b="b" l="l" r="r" t="t"/>
              <a:pathLst>
                <a:path extrusionOk="0" h="1153" w="1287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1334075" y="4089025"/>
              <a:ext cx="32775" cy="28875"/>
            </a:xfrm>
            <a:custGeom>
              <a:rect b="b" l="l" r="r" t="t"/>
              <a:pathLst>
                <a:path extrusionOk="0" h="1155" w="1311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48225" y="4061375"/>
              <a:ext cx="32475" cy="28800"/>
            </a:xfrm>
            <a:custGeom>
              <a:rect b="b" l="l" r="r" t="t"/>
              <a:pathLst>
                <a:path extrusionOk="0" h="1152" w="1299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1217525" y="396280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72350" y="3942525"/>
              <a:ext cx="33100" cy="28900"/>
            </a:xfrm>
            <a:custGeom>
              <a:rect b="b" l="l" r="r" t="t"/>
              <a:pathLst>
                <a:path extrusionOk="0" h="1156" w="1324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1067250" y="3879100"/>
              <a:ext cx="32475" cy="28675"/>
            </a:xfrm>
            <a:custGeom>
              <a:rect b="b" l="l" r="r" t="t"/>
              <a:pathLst>
                <a:path extrusionOk="0" h="1147" w="1299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727975" y="3868450"/>
              <a:ext cx="32150" cy="28625"/>
            </a:xfrm>
            <a:custGeom>
              <a:rect b="b" l="l" r="r" t="t"/>
              <a:pathLst>
                <a:path extrusionOk="0" h="1145" w="1286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899975" y="3846625"/>
              <a:ext cx="29325" cy="28700"/>
            </a:xfrm>
            <a:custGeom>
              <a:rect b="b" l="l" r="r" t="t"/>
              <a:pathLst>
                <a:path extrusionOk="0" h="1148" w="1173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880750" y="5030800"/>
              <a:ext cx="33750" cy="33750"/>
            </a:xfrm>
            <a:custGeom>
              <a:rect b="b" l="l" r="r" t="t"/>
              <a:pathLst>
                <a:path extrusionOk="0" h="1350" w="135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1040800" y="5010050"/>
              <a:ext cx="37500" cy="34025"/>
            </a:xfrm>
            <a:custGeom>
              <a:rect b="b" l="l" r="r" t="t"/>
              <a:pathLst>
                <a:path extrusionOk="0" h="1361" w="150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77875" y="4998800"/>
              <a:ext cx="38475" cy="34250"/>
            </a:xfrm>
            <a:custGeom>
              <a:rect b="b" l="l" r="r" t="t"/>
              <a:pathLst>
                <a:path extrusionOk="0" h="1370" w="1539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1226025" y="4928250"/>
              <a:ext cx="38775" cy="34225"/>
            </a:xfrm>
            <a:custGeom>
              <a:rect b="b" l="l" r="r" t="t"/>
              <a:pathLst>
                <a:path extrusionOk="0" h="1369" w="1551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497700" y="4905725"/>
              <a:ext cx="38125" cy="33750"/>
            </a:xfrm>
            <a:custGeom>
              <a:rect b="b" l="l" r="r" t="t"/>
              <a:pathLst>
                <a:path extrusionOk="0" h="1350" w="1525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1377225" y="4792825"/>
              <a:ext cx="38475" cy="33875"/>
            </a:xfrm>
            <a:custGeom>
              <a:rect b="b" l="l" r="r" t="t"/>
              <a:pathLst>
                <a:path extrusionOk="0" h="1355" w="1539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55300" y="4760850"/>
              <a:ext cx="38150" cy="34025"/>
            </a:xfrm>
            <a:custGeom>
              <a:rect b="b" l="l" r="r" t="t"/>
              <a:pathLst>
                <a:path extrusionOk="0" h="1361" w="1526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1478975" y="4616950"/>
              <a:ext cx="38475" cy="34275"/>
            </a:xfrm>
            <a:custGeom>
              <a:rect b="b" l="l" r="r" t="t"/>
              <a:pathLst>
                <a:path extrusionOk="0" h="1371" w="1539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64900" y="4578900"/>
              <a:ext cx="38125" cy="34225"/>
            </a:xfrm>
            <a:custGeom>
              <a:rect b="b" l="l" r="r" t="t"/>
              <a:pathLst>
                <a:path extrusionOk="0" h="1369" w="1525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1522150" y="4418375"/>
              <a:ext cx="34975" cy="34075"/>
            </a:xfrm>
            <a:custGeom>
              <a:rect b="b" l="l" r="r" t="t"/>
              <a:pathLst>
                <a:path extrusionOk="0" h="1363" w="1399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38125" y="4378075"/>
              <a:ext cx="34025" cy="34050"/>
            </a:xfrm>
            <a:custGeom>
              <a:rect b="b" l="l" r="r" t="t"/>
              <a:pathLst>
                <a:path extrusionOk="0" h="1362" w="1361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1498200" y="4216475"/>
              <a:ext cx="37825" cy="34375"/>
            </a:xfrm>
            <a:custGeom>
              <a:rect b="b" l="l" r="r" t="t"/>
              <a:pathLst>
                <a:path extrusionOk="0" h="1375" w="1513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271200" y="4178025"/>
              <a:ext cx="38125" cy="34075"/>
            </a:xfrm>
            <a:custGeom>
              <a:rect b="b" l="l" r="r" t="t"/>
              <a:pathLst>
                <a:path extrusionOk="0" h="1363" w="1525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412825" y="4031775"/>
              <a:ext cx="39100" cy="34150"/>
            </a:xfrm>
            <a:custGeom>
              <a:rect b="b" l="l" r="r" t="t"/>
              <a:pathLst>
                <a:path extrusionOk="0" h="1366" w="1564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67275" y="3999475"/>
              <a:ext cx="37825" cy="33675"/>
            </a:xfrm>
            <a:custGeom>
              <a:rect b="b" l="l" r="r" t="t"/>
              <a:pathLst>
                <a:path extrusionOk="0" h="1347" w="1513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1275475" y="3883100"/>
              <a:ext cx="38150" cy="33825"/>
            </a:xfrm>
            <a:custGeom>
              <a:rect b="b" l="l" r="r" t="t"/>
              <a:pathLst>
                <a:path extrusionOk="0" h="1353" w="1526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513750" y="3859050"/>
              <a:ext cx="38775" cy="33925"/>
            </a:xfrm>
            <a:custGeom>
              <a:rect b="b" l="l" r="r" t="t"/>
              <a:pathLst>
                <a:path extrusionOk="0" h="1357" w="1551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1098125" y="3784200"/>
              <a:ext cx="38150" cy="33800"/>
            </a:xfrm>
            <a:custGeom>
              <a:rect b="b" l="l" r="r" t="t"/>
              <a:pathLst>
                <a:path extrusionOk="0" h="1352" w="1526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697425" y="3771525"/>
              <a:ext cx="37825" cy="33875"/>
            </a:xfrm>
            <a:custGeom>
              <a:rect b="b" l="l" r="r" t="t"/>
              <a:pathLst>
                <a:path extrusionOk="0" h="1355" w="1513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900600" y="3745825"/>
              <a:ext cx="34375" cy="34050"/>
            </a:xfrm>
            <a:custGeom>
              <a:rect b="b" l="l" r="r" t="t"/>
              <a:pathLst>
                <a:path extrusionOk="0" h="1362" w="1375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1"/>
          <p:cNvSpPr txBox="1"/>
          <p:nvPr>
            <p:ph idx="8" type="ctrTitle"/>
          </p:nvPr>
        </p:nvSpPr>
        <p:spPr>
          <a:xfrm>
            <a:off x="618825" y="411675"/>
            <a:ext cx="5334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 &amp; Future Development</a:t>
            </a:r>
            <a:endParaRPr sz="3000"/>
          </a:p>
        </p:txBody>
      </p:sp>
      <p:sp>
        <p:nvSpPr>
          <p:cNvPr id="675" name="Google Shape;675;p31"/>
          <p:cNvSpPr txBox="1"/>
          <p:nvPr>
            <p:ph type="ctrTitle"/>
          </p:nvPr>
        </p:nvSpPr>
        <p:spPr>
          <a:xfrm>
            <a:off x="0" y="2299550"/>
            <a:ext cx="3182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Covering All Smart Contracts</a:t>
            </a:r>
            <a:endParaRPr/>
          </a:p>
        </p:txBody>
      </p:sp>
      <p:sp>
        <p:nvSpPr>
          <p:cNvPr id="676" name="Google Shape;676;p31"/>
          <p:cNvSpPr txBox="1"/>
          <p:nvPr>
            <p:ph idx="1" type="subTitle"/>
          </p:nvPr>
        </p:nvSpPr>
        <p:spPr>
          <a:xfrm>
            <a:off x="270100" y="1737238"/>
            <a:ext cx="28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.rs, .sol, .plutus, .mo</a:t>
            </a:r>
            <a:endParaRPr/>
          </a:p>
        </p:txBody>
      </p:sp>
      <p:sp>
        <p:nvSpPr>
          <p:cNvPr id="677" name="Google Shape;677;p31"/>
          <p:cNvSpPr txBox="1"/>
          <p:nvPr>
            <p:ph idx="3" type="subTitle"/>
          </p:nvPr>
        </p:nvSpPr>
        <p:spPr>
          <a:xfrm>
            <a:off x="6135775" y="2791075"/>
            <a:ext cx="29514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Highlighting</a:t>
            </a:r>
            <a:r>
              <a:rPr lang="en"/>
              <a:t> the problematic line of the code</a:t>
            </a:r>
            <a:endParaRPr/>
          </a:p>
        </p:txBody>
      </p:sp>
      <p:sp>
        <p:nvSpPr>
          <p:cNvPr id="678" name="Google Shape;678;p31"/>
          <p:cNvSpPr txBox="1"/>
          <p:nvPr>
            <p:ph idx="2" type="ctrTitle"/>
          </p:nvPr>
        </p:nvSpPr>
        <p:spPr>
          <a:xfrm>
            <a:off x="6020275" y="2249400"/>
            <a:ext cx="3182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Flagging Smart Contract</a:t>
            </a:r>
            <a:endParaRPr/>
          </a:p>
        </p:txBody>
      </p:sp>
      <p:sp>
        <p:nvSpPr>
          <p:cNvPr id="679" name="Google Shape;679;p31"/>
          <p:cNvSpPr txBox="1"/>
          <p:nvPr>
            <p:ph idx="4" type="ctrTitle"/>
          </p:nvPr>
        </p:nvSpPr>
        <p:spPr>
          <a:xfrm>
            <a:off x="117425" y="2861525"/>
            <a:ext cx="3006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Agreement &amp; Policies</a:t>
            </a:r>
            <a:endParaRPr/>
          </a:p>
        </p:txBody>
      </p:sp>
      <p:sp>
        <p:nvSpPr>
          <p:cNvPr id="680" name="Google Shape;680;p31"/>
          <p:cNvSpPr txBox="1"/>
          <p:nvPr>
            <p:ph idx="5" type="subTitle"/>
          </p:nvPr>
        </p:nvSpPr>
        <p:spPr>
          <a:xfrm>
            <a:off x="469600" y="3506225"/>
            <a:ext cx="2654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 daily users, .pdf</a:t>
            </a:r>
            <a:r>
              <a:rPr lang="en"/>
              <a:t> </a:t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3363449" y="1535500"/>
            <a:ext cx="2417042" cy="2416417"/>
          </a:xfrm>
          <a:custGeom>
            <a:rect b="b" l="l" r="r" t="t"/>
            <a:pathLst>
              <a:path extrusionOk="0" h="46347" w="46359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3471839" y="1723396"/>
            <a:ext cx="2120119" cy="2039932"/>
          </a:xfrm>
          <a:custGeom>
            <a:rect b="b" l="l" r="r" t="t"/>
            <a:pathLst>
              <a:path extrusionOk="0" h="39126" w="40664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3674854" y="1911761"/>
            <a:ext cx="1728515" cy="1663030"/>
          </a:xfrm>
          <a:custGeom>
            <a:rect b="b" l="l" r="r" t="t"/>
            <a:pathLst>
              <a:path extrusionOk="0" h="31897" w="33153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fmla="val 18313733" name="adj1"/>
              <a:gd fmla="val 10538502" name="adj2"/>
              <a:gd fmla="val 1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fmla="val 2412399" name="adj1"/>
              <a:gd fmla="val 10510293" name="adj2"/>
              <a:gd fmla="val 121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fmla="val 19721094" name="adj1"/>
              <a:gd fmla="val 10510293" name="adj2"/>
              <a:gd fmla="val 121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31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8" name="Google Shape;688;p3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9" name="Google Shape;689;p31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