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3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24362,'4526'75'0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36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24575,'0'-2'0,"1"1"0,0-1 0,-1 1 0,1-1 0,0 1 0,0-1 0,0 1 0,0-1 0,1 1 0,-1 0 0,0 0 0,0 0 0,1-1 0,-1 1 0,1 1 0,-1-1 0,4-2 0,28-12 0,-13 10 0,-1 1 0,1 1 0,-1 0 0,24 1 0,20-3 0,252-29 0,-251 29 0,91 4 0,-73 2 0,-66 0-17,-1 1-1,1 1 1,0 0-1,-1 1 1,29 12-1,-7-4-1242,-20-7-5566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3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24575,'8'-6'0,"1"1"0,0 1 0,0-1 0,1 1 0,-1 1 0,1 0 0,0 0 0,0 1 0,12-1 0,-5 0 0,84-13 0,1 4 0,197 5 0,-243 7 0,-37-1 0,0-1 0,33-8 0,33-3 0,623 11 0,-343 5 0,-303 0 0,0 3 0,61 15 0,14 1 0,-72-13 0,-20-2 0,74 1 0,333-9 0,-415-1 0,0-2 0,-1-2 0,39-10 0,42-7 0,59-3 0,-28 4 0,-87 11 0,0 3 0,71 0 0,-92 8 0,-21-2 0,0 2 0,1 1 0,-1 0 0,0 1 0,0 1 0,0 1 0,0 1 0,30 11 0,-27-7-186,1-1 0,0-1-1,31 4 1,-42-8-434,9 1-6206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4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24575,'605'0'0,"-575"1"0,54 11 0,-54-7 0,52 3 0,-57-8-273,0 0 0,0-2 0,0-1 0,35-8 0,-43 6-6553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42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24575,'571'0'-1365,"-545"0"-5461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43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24575,'191'-3'0,"204"7"0,-293 7 0,-59-4 0,58 0 0,98-8-1365,-177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30:45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24575,'184'2'0,"197"-5"0,-294-9 0,-60 7 0,54-3 0,39 6 0,229 6 0,-203 14 0,-110-12 0,23 5 0,-35-6 0,0-1 0,43 2 0,185-7-1365,-231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46:44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9198 177 24575,'-53'0'0,"-1231"-30"0,122-16 0,339 29 0,763 15 0,-675-4 0,490 6 0,-47 24 0,76-3 0,-929 11 0,-3-31 0,498-3 0,467-11 0,10 0 0,65 14 0,50 1 0,0-3 0,-111-16 0,111 10 0,1 1 0,-1 4 0,-73 5 0,17-1 0,81-3 0,12 0 0,1 1 0,-1 0 0,-26 5 0,43-5 0,1 1 0,-1 0 0,0 0 0,0 0 0,1 0 0,-1 0 0,1 1 0,-1 0 0,1 0 0,-1 0 0,1 0 0,0 0 0,0 0 0,0 1 0,0 0 0,1-1 0,-1 1 0,1 0 0,-1 0 0,1 1 0,0-1 0,0 0 0,-1 6 0,2-7 0,1-1 0,0 1 0,0 0 0,0-1 0,0 1 0,0-1 0,1 1 0,-1 0 0,0-1 0,1 1 0,-1-1 0,1 1 0,0-1 0,-1 1 0,1-1 0,0 1 0,0-1 0,0 0 0,0 1 0,0-1 0,0 0 0,0 0 0,0 0 0,1 0 0,-1 0 0,0 0 0,1 0 0,-1 0 0,1 0 0,-1-1 0,1 1 0,-1-1 0,1 1 0,2 0 0,59 15 0,-61-16 0,67 8 0,-1-3 0,116-7 0,-55-1 0,1451 3 0,-1261 14 0,-115-2 0,66 12 0,51 2 0,-1-1 0,-20 0 0,-25-13 0,96 1 0,2187-14 0,-2304-14 0,-115 5 0,209-27 0,118-4 0,-324 41 0,402-13 0,-21 3 0,-376 10 0,-145 1 0,1-1 0,0 0 0,-1-1 0,1 1 0,0 0 0,-1-1 0,1 1 0,-1-1 0,1 0 0,-1 0 0,1 0 0,2-2 0,-4 3 0,-1 0 0,0 0 0,0-1 0,0 1 0,0 0 0,0 0 0,1-1 0,-1 1 0,0 0 0,0 0 0,0-1 0,0 1 0,0 0 0,0 0 0,0-1 0,0 1 0,0 0 0,0 0 0,0-1 0,0 1 0,0 0 0,0 0 0,0-1 0,0 1 0,0 0 0,0-1 0,0 1 0,0 0 0,-1 0 0,1-1 0,0 1 0,0 0 0,0 0 0,0 0 0,-1-1 0,1 1 0,0 0 0,-22-13 0,-93-28 0,-188-41 0,230 64 0,-21-2 0,-1 5 0,-105-5 0,-21-5 0,194 26 0,-1 1 0,1 1 0,0 1 0,-28 9 0,28-7 0,-49 14 0,47-11 0,-1-2 0,-33 5 0,-372 12 0,145-11 0,-1 0 0,174-14 0,-204-27 0,177 12 0,1 6 0,-175 11 0,125 1 0,84-2 0,-768 20 0,875-20 0,-30 1 0,-1 2 0,1 1 0,0 1 0,0 2 0,-32 11 0,-376 104 0,200-64 0,235-56 0,-1-1 0,0 0 0,0 1 0,0 0 0,0 0 0,1 0 0,-1 1 0,1 0 0,0 0 0,-7 6 0,12-9 0,0 1 0,0-1 0,0 0 0,1 1 0,-1-1 0,0 1 0,0-1 0,1 1 0,-1-1 0,0 0 0,1 1 0,-1-1 0,0 0 0,1 1 0,-1-1 0,0 0 0,1 0 0,-1 1 0,1-1 0,-1 0 0,1 0 0,-1 1 0,1-1 0,-1 0 0,1 0 0,-1 0 0,0 0 0,1 0 0,-1 0 0,1 0 0,-1 0 0,1 0 0,-1 0 0,1 0 0,-1 0 0,2-1 0,22 4 0,597-1 0,-297-5 0,765 3 0,-1046-2 0,52-9 0,34-2 0,-55 8 0,81-16 0,-89 10 0,119-3 0,594 15 0,-753-2 0,-1-2 0,28-6 0,44-3 0,-87 12 0,-1-1 0,1 1 0,-1-2 0,0 1 0,0-1 0,0-1 0,0 1 0,0-2 0,0 1 0,13-8 0,-22 10 0,1 1 0,-1 0 0,0 0 0,0 0 0,0 0 0,0 0 0,1 0 0,-1 0 0,0 0 0,0 0 0,0 0 0,0-1 0,0 1 0,1 0 0,-1 0 0,0 0 0,0 0 0,0 0 0,0-1 0,0 1 0,0 0 0,0 0 0,0 0 0,0-1 0,0 1 0,1 0 0,-1 0 0,0 0 0,0 0 0,0-1 0,0 1 0,0 0 0,0 0 0,0 0 0,-1-1 0,1 1 0,0 0 0,0 0 0,0 0 0,0 0 0,0-1 0,0 1 0,0 0 0,0 0 0,0 0 0,0 0 0,-1-1 0,1 1 0,0 0 0,0 0 0,0 0 0,0 0 0,0 0 0,-1 0 0,1-1 0,-17-4 0,-25 0 0,-414-2 0,143 7 0,-522-73 0,346 31 0,0 36 0,397 6 0,85 1 0,0-1 0,0 1 0,1 0 0,-1 0 0,0 1 0,0 0 0,1 0 0,-1 1 0,1-1 0,0 1 0,-1 1 0,1-1 0,1 1 0,-1 0 0,-9 9 0,5-5 0,-9 5 0,-1-2 0,1 0 0,-2-1 0,1-2 0,-2 0 0,1-1 0,-25 5 0,-12 5 0,106-17 0,-20 2 0,1474-3 0,-1490 2-40,0 0 0,-1 1 0,1 1 0,-1 0 0,0 1 0,0 0 0,0 0-1,0 1 1,-1 1 0,0 0 0,12 8 0,-1-1-844,6 3-5942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8:46:21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1661 173 24461,'353'-173'0,"-2367"273"0,3675-27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tel517" TargetMode="External"/><Relationship Id="rId2" Type="http://schemas.openxmlformats.org/officeDocument/2006/relationships/hyperlink" Target="mailto:asadpatel517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sad--pate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tel517" TargetMode="External"/><Relationship Id="rId2" Type="http://schemas.openxmlformats.org/officeDocument/2006/relationships/hyperlink" Target="mailto:asadpatel517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sad--pate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3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589"/>
            <a:ext cx="7772400" cy="1584356"/>
          </a:xfrm>
        </p:spPr>
        <p:txBody>
          <a:bodyPr>
            <a:normAutofit/>
          </a:bodyPr>
          <a:lstStyle/>
          <a:p>
            <a:r>
              <a:rPr sz="3200" dirty="0"/>
              <a:t>340B Data Integration &amp; Analytics Pipeline – Microsoft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9422" y="1575303"/>
            <a:ext cx="8401616" cy="4716855"/>
          </a:xfrm>
        </p:spPr>
        <p:txBody>
          <a:bodyPr>
            <a:noAutofit/>
          </a:bodyPr>
          <a:lstStyle/>
          <a:p>
            <a:r>
              <a:rPr sz="2800" dirty="0"/>
              <a:t>Asad Patel</a:t>
            </a:r>
          </a:p>
          <a:p>
            <a:r>
              <a:rPr sz="2800" dirty="0"/>
              <a:t>Email: </a:t>
            </a:r>
            <a:r>
              <a:rPr sz="2800" dirty="0">
                <a:hlinkClick r:id="rId2"/>
              </a:rPr>
              <a:t>asadpatel517@gmail.com</a:t>
            </a:r>
            <a:endParaRPr lang="en-US" sz="2800" dirty="0"/>
          </a:p>
          <a:p>
            <a:endParaRPr lang="en-US" sz="2800" dirty="0"/>
          </a:p>
          <a:p>
            <a:endParaRPr sz="2800" dirty="0"/>
          </a:p>
          <a:p>
            <a:r>
              <a:rPr sz="2800" dirty="0"/>
              <a:t>GitHub: </a:t>
            </a:r>
            <a:r>
              <a:rPr sz="2800" dirty="0">
                <a:hlinkClick r:id="rId3"/>
              </a:rPr>
              <a:t>https://github.com/apatel517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LinkedIn: </a:t>
            </a:r>
            <a:r>
              <a:rPr sz="2800" dirty="0">
                <a:hlinkClick r:id="rId4"/>
              </a:rPr>
              <a:t>https://www.linkedin.com/in/asad--patel</a:t>
            </a:r>
            <a:endParaRPr lang="en-US" sz="2800" dirty="0"/>
          </a:p>
          <a:p>
            <a:endParaRPr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spcAft>
                <a:spcPts val="1200"/>
              </a:spcAft>
            </a:pPr>
            <a:r>
              <a:rPr dirty="0"/>
              <a:t>To request a walkthrough or access to sample visuals:</a:t>
            </a:r>
          </a:p>
          <a:p>
            <a:pPr marL="0" indent="0">
              <a:spcAft>
                <a:spcPts val="1200"/>
              </a:spcAft>
              <a:buNone/>
            </a:pPr>
            <a:r>
              <a:rPr dirty="0"/>
              <a:t>📧 Email: </a:t>
            </a:r>
            <a:r>
              <a:rPr dirty="0">
                <a:hlinkClick r:id="rId2"/>
              </a:rPr>
              <a:t>asadpatel517@gmail.com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br>
              <a:rPr dirty="0"/>
            </a:br>
            <a:r>
              <a:rPr dirty="0"/>
              <a:t>🌐 GitHub: </a:t>
            </a:r>
            <a:r>
              <a:rPr dirty="0">
                <a:hlinkClick r:id="rId3"/>
              </a:rPr>
              <a:t>https://github.com/apatel517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br>
              <a:rPr dirty="0"/>
            </a:br>
            <a:r>
              <a:rPr dirty="0"/>
              <a:t>🔗 LinkedIn: </a:t>
            </a:r>
            <a:r>
              <a:rPr dirty="0">
                <a:hlinkClick r:id="rId4"/>
              </a:rPr>
              <a:t>https://www.linkedin.com/in/asad--patel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213FD-F64D-C483-90A1-40B2B1286C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74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100"/>
              <a:t>This project was developed in a hospital setting where six pharmacy-related datasets are received monthly in raw CSV format. These datasets are loaded into a Microsoft Fabric Lakehouse and processed using the Medallion Architecture (Bronze → Silver → Gold).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100"/>
              <a:t>The pipeline is fully automated:</a:t>
            </a:r>
            <a:br>
              <a:rPr lang="en-US" sz="1100"/>
            </a:br>
            <a:r>
              <a:rPr lang="en-US" sz="1100"/>
              <a:t>- Raw data is ingested into Bronze tables using a PySpark Notebook.</a:t>
            </a:r>
            <a:br>
              <a:rPr lang="en-US" sz="1100"/>
            </a:br>
            <a:r>
              <a:rPr lang="en-US" sz="1100"/>
              <a:t>- Dataflow Gen2 transforms and cleans the Bronze data into Silver tables.</a:t>
            </a:r>
            <a:br>
              <a:rPr lang="en-US" sz="1100"/>
            </a:br>
            <a:r>
              <a:rPr lang="en-US" sz="1100"/>
              <a:t>- A second Dataflow processes Silver tables into Gold tables into star-schema tables using fact and dimension modeling.</a:t>
            </a:r>
            <a:br>
              <a:rPr lang="en-US" sz="1100"/>
            </a:br>
            <a:r>
              <a:rPr lang="en-US" sz="1100"/>
              <a:t>- Gold tables are connected directly to a Power BI dashboard for visualization.</a:t>
            </a:r>
            <a:br>
              <a:rPr lang="en-US" sz="1100"/>
            </a:br>
            <a:r>
              <a:rPr lang="en-US" sz="1100"/>
              <a:t>- A Microsoft Fabric Data Pipeline is configured to automatically trigger the entire flow when new files arrive.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/>
              <a:t>Architecture – Medallion Data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2FCC0-BB0A-7382-0E70-FB94EBD3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5" r="10601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400"/>
              <a:t>Medallion Architecture Flow: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400"/>
              <a:t>🗂️ Monthly Raw CSVs (OneLake)</a:t>
            </a:r>
            <a:br>
              <a:rPr lang="en-US" sz="1400"/>
            </a:br>
            <a:r>
              <a:rPr lang="en-US" sz="1400"/>
              <a:t>        ⬇️ Triggered Pipeline</a:t>
            </a:r>
            <a:br>
              <a:rPr lang="en-US" sz="1400"/>
            </a:br>
            <a:r>
              <a:rPr lang="en-US" sz="1400"/>
              <a:t>📓 Notebook (Ingest to Bronze Layer)</a:t>
            </a:r>
            <a:br>
              <a:rPr lang="en-US" sz="1400"/>
            </a:br>
            <a:r>
              <a:rPr lang="en-US" sz="1400"/>
              <a:t>        ⬇️</a:t>
            </a:r>
            <a:br>
              <a:rPr lang="en-US" sz="1400"/>
            </a:br>
            <a:r>
              <a:rPr lang="en-US" sz="1400"/>
              <a:t>🔄 Dataflow Gen2 (Transform to Silver Layer)</a:t>
            </a:r>
            <a:br>
              <a:rPr lang="en-US" sz="1400"/>
            </a:br>
            <a:r>
              <a:rPr lang="en-US" sz="1400"/>
              <a:t>        ⬇️</a:t>
            </a:r>
            <a:br>
              <a:rPr lang="en-US" sz="1400"/>
            </a:br>
            <a:r>
              <a:rPr lang="en-US" sz="1400"/>
              <a:t>🪙 Dataflow/SQL (Aggregate into Gold Layer)</a:t>
            </a:r>
            <a:br>
              <a:rPr lang="en-US" sz="1400"/>
            </a:br>
            <a:r>
              <a:rPr lang="en-US" sz="1400"/>
              <a:t>        ⬇️</a:t>
            </a:r>
            <a:br>
              <a:rPr lang="en-US" sz="1400"/>
            </a:br>
            <a:r>
              <a:rPr lang="en-US" sz="1400"/>
              <a:t>📊 Power BI Dashboard (Connected to Gold Tables)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D85F1B-3302-4DB9-81B1-038ADCE4D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9143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36" y="3874590"/>
            <a:ext cx="3292939" cy="2094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Bronze Layer – Raw Ingestion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658E5-E1A7-0358-170E-B36142E6B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3" r="42624" b="2"/>
          <a:stretch>
            <a:fillRect/>
          </a:stretch>
        </p:blipFill>
        <p:spPr>
          <a:xfrm>
            <a:off x="20" y="10"/>
            <a:ext cx="4571980" cy="3175906"/>
          </a:xfrm>
          <a:custGeom>
            <a:avLst/>
            <a:gdLst/>
            <a:ahLst/>
            <a:cxnLst/>
            <a:rect l="l" t="t" r="r" b="b"/>
            <a:pathLst>
              <a:path w="6096000" h="3175916">
                <a:moveTo>
                  <a:pt x="0" y="0"/>
                </a:moveTo>
                <a:lnTo>
                  <a:pt x="6096000" y="0"/>
                </a:lnTo>
                <a:lnTo>
                  <a:pt x="6096000" y="3175916"/>
                </a:lnTo>
                <a:lnTo>
                  <a:pt x="6074953" y="3168556"/>
                </a:lnTo>
                <a:cubicBezTo>
                  <a:pt x="6065180" y="3165138"/>
                  <a:pt x="6054705" y="3162334"/>
                  <a:pt x="6041425" y="3161984"/>
                </a:cubicBezTo>
                <a:lnTo>
                  <a:pt x="5978335" y="3173176"/>
                </a:lnTo>
                <a:cubicBezTo>
                  <a:pt x="5953369" y="3176890"/>
                  <a:pt x="5845857" y="3169112"/>
                  <a:pt x="5827638" y="3169738"/>
                </a:cubicBezTo>
                <a:cubicBezTo>
                  <a:pt x="5821882" y="3178743"/>
                  <a:pt x="5799256" y="3174685"/>
                  <a:pt x="5761310" y="3170760"/>
                </a:cubicBezTo>
                <a:cubicBezTo>
                  <a:pt x="5731057" y="3170684"/>
                  <a:pt x="5713719" y="3171961"/>
                  <a:pt x="5696588" y="3173023"/>
                </a:cubicBezTo>
                <a:lnTo>
                  <a:pt x="5682596" y="3173661"/>
                </a:lnTo>
                <a:lnTo>
                  <a:pt x="5575844" y="3148218"/>
                </a:lnTo>
                <a:cubicBezTo>
                  <a:pt x="5455823" y="3136706"/>
                  <a:pt x="5377668" y="3144388"/>
                  <a:pt x="5287401" y="3135195"/>
                </a:cubicBezTo>
                <a:cubicBezTo>
                  <a:pt x="5197135" y="3126002"/>
                  <a:pt x="5202548" y="3115782"/>
                  <a:pt x="5034243" y="3093057"/>
                </a:cubicBezTo>
                <a:cubicBezTo>
                  <a:pt x="4879585" y="3031690"/>
                  <a:pt x="4724928" y="3048859"/>
                  <a:pt x="4570270" y="3026761"/>
                </a:cubicBezTo>
                <a:cubicBezTo>
                  <a:pt x="4488718" y="3050631"/>
                  <a:pt x="4344263" y="2990436"/>
                  <a:pt x="4232462" y="2981221"/>
                </a:cubicBezTo>
                <a:cubicBezTo>
                  <a:pt x="4120662" y="2972005"/>
                  <a:pt x="3986179" y="2970108"/>
                  <a:pt x="3899469" y="2971466"/>
                </a:cubicBezTo>
                <a:cubicBezTo>
                  <a:pt x="3892272" y="2982518"/>
                  <a:pt x="3768985" y="2995342"/>
                  <a:pt x="3710933" y="2958642"/>
                </a:cubicBezTo>
                <a:cubicBezTo>
                  <a:pt x="3583105" y="2956402"/>
                  <a:pt x="3623640" y="2964712"/>
                  <a:pt x="3495164" y="2941478"/>
                </a:cubicBezTo>
                <a:cubicBezTo>
                  <a:pt x="3419432" y="2942273"/>
                  <a:pt x="3339383" y="2952386"/>
                  <a:pt x="3282944" y="2951628"/>
                </a:cubicBezTo>
                <a:cubicBezTo>
                  <a:pt x="3281769" y="2953455"/>
                  <a:pt x="3129759" y="2929645"/>
                  <a:pt x="3085959" y="2922940"/>
                </a:cubicBezTo>
                <a:cubicBezTo>
                  <a:pt x="3042159" y="2916235"/>
                  <a:pt x="3054740" y="2920103"/>
                  <a:pt x="3020146" y="2911397"/>
                </a:cubicBezTo>
                <a:cubicBezTo>
                  <a:pt x="2871334" y="2883584"/>
                  <a:pt x="2762563" y="2883465"/>
                  <a:pt x="2653542" y="2876899"/>
                </a:cubicBezTo>
                <a:cubicBezTo>
                  <a:pt x="2533423" y="2872448"/>
                  <a:pt x="2683271" y="2915174"/>
                  <a:pt x="2510424" y="2888407"/>
                </a:cubicBezTo>
                <a:cubicBezTo>
                  <a:pt x="2506340" y="2898923"/>
                  <a:pt x="2449170" y="2888049"/>
                  <a:pt x="2412523" y="2882673"/>
                </a:cubicBezTo>
                <a:cubicBezTo>
                  <a:pt x="2355021" y="2881306"/>
                  <a:pt x="2382991" y="2891314"/>
                  <a:pt x="2308292" y="2874695"/>
                </a:cubicBezTo>
                <a:lnTo>
                  <a:pt x="2233764" y="2908195"/>
                </a:lnTo>
                <a:cubicBezTo>
                  <a:pt x="2234416" y="2903929"/>
                  <a:pt x="2112578" y="2949704"/>
                  <a:pt x="2089169" y="2948983"/>
                </a:cubicBezTo>
                <a:lnTo>
                  <a:pt x="1901626" y="2945454"/>
                </a:lnTo>
                <a:cubicBezTo>
                  <a:pt x="1851336" y="2959106"/>
                  <a:pt x="1870664" y="2971169"/>
                  <a:pt x="1825089" y="2978820"/>
                </a:cubicBezTo>
                <a:cubicBezTo>
                  <a:pt x="1779514" y="2986471"/>
                  <a:pt x="1746268" y="2976574"/>
                  <a:pt x="1628175" y="2991359"/>
                </a:cubicBezTo>
                <a:cubicBezTo>
                  <a:pt x="1580792" y="3002760"/>
                  <a:pt x="1459893" y="2977867"/>
                  <a:pt x="1367439" y="2991184"/>
                </a:cubicBezTo>
                <a:cubicBezTo>
                  <a:pt x="1369407" y="3003218"/>
                  <a:pt x="1303810" y="3002393"/>
                  <a:pt x="1260431" y="2993313"/>
                </a:cubicBezTo>
                <a:lnTo>
                  <a:pt x="1131986" y="3017812"/>
                </a:lnTo>
                <a:cubicBezTo>
                  <a:pt x="1134074" y="3034431"/>
                  <a:pt x="1115111" y="3023292"/>
                  <a:pt x="1062297" y="3034267"/>
                </a:cubicBezTo>
                <a:cubicBezTo>
                  <a:pt x="1046148" y="3044857"/>
                  <a:pt x="1019464" y="3043729"/>
                  <a:pt x="979009" y="3052795"/>
                </a:cubicBezTo>
                <a:cubicBezTo>
                  <a:pt x="963885" y="3062784"/>
                  <a:pt x="844270" y="3032960"/>
                  <a:pt x="809514" y="3039765"/>
                </a:cubicBezTo>
                <a:cubicBezTo>
                  <a:pt x="773761" y="3042869"/>
                  <a:pt x="775984" y="3025792"/>
                  <a:pt x="686053" y="3027101"/>
                </a:cubicBezTo>
                <a:cubicBezTo>
                  <a:pt x="600190" y="3024844"/>
                  <a:pt x="595882" y="3019147"/>
                  <a:pt x="504370" y="3015625"/>
                </a:cubicBezTo>
                <a:cubicBezTo>
                  <a:pt x="442615" y="3013617"/>
                  <a:pt x="455531" y="3005845"/>
                  <a:pt x="421644" y="3004997"/>
                </a:cubicBezTo>
                <a:cubicBezTo>
                  <a:pt x="377193" y="3017912"/>
                  <a:pt x="307611" y="2981496"/>
                  <a:pt x="274973" y="2996304"/>
                </a:cubicBezTo>
                <a:lnTo>
                  <a:pt x="116340" y="2982098"/>
                </a:lnTo>
                <a:lnTo>
                  <a:pt x="35300" y="2993836"/>
                </a:lnTo>
                <a:cubicBezTo>
                  <a:pt x="29001" y="2994370"/>
                  <a:pt x="18688" y="2993580"/>
                  <a:pt x="6479" y="2992085"/>
                </a:cubicBezTo>
                <a:lnTo>
                  <a:pt x="0" y="2991123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8F12CF-8D9C-6864-D3AE-2EEEF4678F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269" b="-2"/>
          <a:stretch>
            <a:fillRect/>
          </a:stretch>
        </p:blipFill>
        <p:spPr>
          <a:xfrm>
            <a:off x="4572000" y="10"/>
            <a:ext cx="4572000" cy="3182262"/>
          </a:xfrm>
          <a:custGeom>
            <a:avLst/>
            <a:gdLst/>
            <a:ahLst/>
            <a:cxnLst/>
            <a:rect l="l" t="t" r="r" b="b"/>
            <a:pathLst>
              <a:path w="6096000" h="3182272">
                <a:moveTo>
                  <a:pt x="0" y="0"/>
                </a:moveTo>
                <a:lnTo>
                  <a:pt x="6096000" y="0"/>
                </a:lnTo>
                <a:lnTo>
                  <a:pt x="6096000" y="2977881"/>
                </a:lnTo>
                <a:lnTo>
                  <a:pt x="6089100" y="2979305"/>
                </a:lnTo>
                <a:cubicBezTo>
                  <a:pt x="6033641" y="2989882"/>
                  <a:pt x="5988719" y="2996128"/>
                  <a:pt x="5963104" y="2993636"/>
                </a:cubicBezTo>
                <a:cubicBezTo>
                  <a:pt x="5792949" y="3029182"/>
                  <a:pt x="5730547" y="3002240"/>
                  <a:pt x="5622676" y="2993454"/>
                </a:cubicBezTo>
                <a:cubicBezTo>
                  <a:pt x="5358705" y="2975083"/>
                  <a:pt x="5242862" y="2994654"/>
                  <a:pt x="5115732" y="2989671"/>
                </a:cubicBezTo>
                <a:cubicBezTo>
                  <a:pt x="4988602" y="2984687"/>
                  <a:pt x="5029567" y="2975639"/>
                  <a:pt x="4859897" y="2963549"/>
                </a:cubicBezTo>
                <a:lnTo>
                  <a:pt x="4391870" y="2926580"/>
                </a:lnTo>
                <a:cubicBezTo>
                  <a:pt x="4327296" y="2956949"/>
                  <a:pt x="4071930" y="2902434"/>
                  <a:pt x="4051327" y="2902384"/>
                </a:cubicBezTo>
                <a:cubicBezTo>
                  <a:pt x="3968352" y="2908170"/>
                  <a:pt x="3882315" y="2886803"/>
                  <a:pt x="3767876" y="2899218"/>
                </a:cubicBezTo>
                <a:cubicBezTo>
                  <a:pt x="3761563" y="2910695"/>
                  <a:pt x="3759706" y="2886579"/>
                  <a:pt x="3607318" y="2887826"/>
                </a:cubicBezTo>
                <a:cubicBezTo>
                  <a:pt x="3517854" y="2911862"/>
                  <a:pt x="3239059" y="2908898"/>
                  <a:pt x="3200813" y="2916134"/>
                </a:cubicBezTo>
                <a:cubicBezTo>
                  <a:pt x="3125330" y="2921689"/>
                  <a:pt x="3104585" y="2900825"/>
                  <a:pt x="3048226" y="2903616"/>
                </a:cubicBezTo>
                <a:cubicBezTo>
                  <a:pt x="3047198" y="2905512"/>
                  <a:pt x="2972947" y="2922104"/>
                  <a:pt x="2930185" y="2925795"/>
                </a:cubicBezTo>
                <a:cubicBezTo>
                  <a:pt x="2887423" y="2929486"/>
                  <a:pt x="2826842" y="2932273"/>
                  <a:pt x="2791651" y="2925762"/>
                </a:cubicBezTo>
                <a:cubicBezTo>
                  <a:pt x="2641026" y="2907373"/>
                  <a:pt x="2577392" y="2897262"/>
                  <a:pt x="2468125" y="2897565"/>
                </a:cubicBezTo>
                <a:cubicBezTo>
                  <a:pt x="2347953" y="2900676"/>
                  <a:pt x="2483169" y="2941985"/>
                  <a:pt x="2308652" y="2926146"/>
                </a:cubicBezTo>
                <a:cubicBezTo>
                  <a:pt x="2305401" y="2936895"/>
                  <a:pt x="2265130" y="2921533"/>
                  <a:pt x="2228153" y="2918475"/>
                </a:cubicBezTo>
                <a:cubicBezTo>
                  <a:pt x="2170686" y="2920724"/>
                  <a:pt x="2206286" y="2945386"/>
                  <a:pt x="2130469" y="2933502"/>
                </a:cubicBezTo>
                <a:lnTo>
                  <a:pt x="2051835" y="2955169"/>
                </a:lnTo>
                <a:cubicBezTo>
                  <a:pt x="2052153" y="2950872"/>
                  <a:pt x="1934201" y="3004193"/>
                  <a:pt x="1910793" y="3004946"/>
                </a:cubicBezTo>
                <a:lnTo>
                  <a:pt x="1758332" y="3027886"/>
                </a:lnTo>
                <a:cubicBezTo>
                  <a:pt x="1709235" y="3044665"/>
                  <a:pt x="1700383" y="3043257"/>
                  <a:pt x="1649704" y="3051307"/>
                </a:cubicBezTo>
                <a:cubicBezTo>
                  <a:pt x="1599024" y="3059359"/>
                  <a:pt x="1520412" y="3098900"/>
                  <a:pt x="1454257" y="3076192"/>
                </a:cubicBezTo>
                <a:cubicBezTo>
                  <a:pt x="1407884" y="3090545"/>
                  <a:pt x="1414359" y="3062092"/>
                  <a:pt x="1323176" y="3081187"/>
                </a:cubicBezTo>
                <a:cubicBezTo>
                  <a:pt x="1269270" y="3084300"/>
                  <a:pt x="1246499" y="3082073"/>
                  <a:pt x="1231798" y="3083652"/>
                </a:cubicBezTo>
                <a:lnTo>
                  <a:pt x="1128386" y="3096270"/>
                </a:lnTo>
                <a:lnTo>
                  <a:pt x="1087572" y="3101257"/>
                </a:lnTo>
                <a:lnTo>
                  <a:pt x="1075937" y="3104255"/>
                </a:lnTo>
                <a:lnTo>
                  <a:pt x="992872" y="3105385"/>
                </a:lnTo>
                <a:cubicBezTo>
                  <a:pt x="955021" y="3105296"/>
                  <a:pt x="904630" y="3125038"/>
                  <a:pt x="891882" y="3122691"/>
                </a:cubicBezTo>
                <a:cubicBezTo>
                  <a:pt x="784087" y="3112356"/>
                  <a:pt x="829281" y="3133000"/>
                  <a:pt x="715888" y="3127380"/>
                </a:cubicBezTo>
                <a:cubicBezTo>
                  <a:pt x="637116" y="3116268"/>
                  <a:pt x="537472" y="3131012"/>
                  <a:pt x="399964" y="3152096"/>
                </a:cubicBezTo>
                <a:lnTo>
                  <a:pt x="310170" y="3146040"/>
                </a:lnTo>
                <a:lnTo>
                  <a:pt x="251771" y="3165636"/>
                </a:lnTo>
                <a:cubicBezTo>
                  <a:pt x="208442" y="3181313"/>
                  <a:pt x="136178" y="3149360"/>
                  <a:pt x="104780" y="3166182"/>
                </a:cubicBezTo>
                <a:cubicBezTo>
                  <a:pt x="55782" y="3185117"/>
                  <a:pt x="29223" y="3184417"/>
                  <a:pt x="8274" y="3178809"/>
                </a:cubicBezTo>
                <a:lnTo>
                  <a:pt x="0" y="3175916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9280" y="3493827"/>
            <a:ext cx="4360461" cy="2856166"/>
          </a:xfrm>
        </p:spPr>
        <p:txBody>
          <a:bodyPr anchor="ctr">
            <a:normAutofit/>
          </a:bodyPr>
          <a:lstStyle/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Tool: PySpark Notebook</a:t>
            </a:r>
          </a:p>
          <a:p>
            <a:pPr>
              <a:spcAft>
                <a:spcPts val="1200"/>
              </a:spcAft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Ingests raw CSV files from OneLake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Applies schema validation and basic data profiling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Stores raw but structured data in Lakehouse Bronze tables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224D133-FDDD-34BD-E218-10CD3B95F904}"/>
                  </a:ext>
                </a:extLst>
              </p14:cNvPr>
              <p14:cNvContentPartPr/>
              <p14:nvPr/>
            </p14:nvContentPartPr>
            <p14:xfrm>
              <a:off x="2326441" y="1385145"/>
              <a:ext cx="1629720" cy="27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224D133-FDDD-34BD-E218-10CD3B95F9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441" y="1367145"/>
                <a:ext cx="16653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F7D6EFD-7A8D-75E8-A9D3-6F69500E960D}"/>
                  </a:ext>
                </a:extLst>
              </p14:cNvPr>
              <p14:cNvContentPartPr/>
              <p14:nvPr/>
            </p14:nvContentPartPr>
            <p14:xfrm>
              <a:off x="2616241" y="2461905"/>
              <a:ext cx="371880" cy="37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F7D6EFD-7A8D-75E8-A9D3-6F69500E96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8601" y="2443905"/>
                <a:ext cx="40752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BA249796-52AE-C29C-82B6-671F3261776D}"/>
              </a:ext>
            </a:extLst>
          </p:cNvPr>
          <p:cNvGrpSpPr/>
          <p:nvPr/>
        </p:nvGrpSpPr>
        <p:grpSpPr>
          <a:xfrm>
            <a:off x="2606881" y="2470545"/>
            <a:ext cx="1601640" cy="64800"/>
            <a:chOff x="2606881" y="2470545"/>
            <a:chExt cx="160164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D09C1A-735B-AC2C-B30A-101FEBACCAA2}"/>
                    </a:ext>
                  </a:extLst>
                </p14:cNvPr>
                <p14:cNvContentPartPr/>
                <p14:nvPr/>
              </p14:nvContentPartPr>
              <p14:xfrm>
                <a:off x="2670241" y="2479545"/>
                <a:ext cx="1538280" cy="5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D09C1A-735B-AC2C-B30A-101FEBACCA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52601" y="2461545"/>
                  <a:ext cx="1573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D4C38E-7885-A9F7-5D00-47B520F486F6}"/>
                    </a:ext>
                  </a:extLst>
                </p14:cNvPr>
                <p14:cNvContentPartPr/>
                <p14:nvPr/>
              </p14:nvContentPartPr>
              <p14:xfrm>
                <a:off x="3575641" y="2498265"/>
                <a:ext cx="363600" cy="9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D4C38E-7885-A9F7-5D00-47B520F486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8001" y="2480625"/>
                  <a:ext cx="399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FD5218-A181-25C3-C411-F8EC32E47856}"/>
                    </a:ext>
                  </a:extLst>
                </p14:cNvPr>
                <p14:cNvContentPartPr/>
                <p14:nvPr/>
              </p14:nvContentPartPr>
              <p14:xfrm>
                <a:off x="3358561" y="2480265"/>
                <a:ext cx="21492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FD5218-A181-25C3-C411-F8EC32E478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40561" y="2462625"/>
                  <a:ext cx="250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CFDC83-F1D3-FC55-AC3A-7B1FD5F07B14}"/>
                    </a:ext>
                  </a:extLst>
                </p14:cNvPr>
                <p14:cNvContentPartPr/>
                <p14:nvPr/>
              </p14:nvContentPartPr>
              <p14:xfrm>
                <a:off x="3014401" y="2470545"/>
                <a:ext cx="379440" cy="10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CFDC83-F1D3-FC55-AC3A-7B1FD5F07B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6761" y="2452545"/>
                  <a:ext cx="415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38F9A3-83B8-722B-EB8B-EAD01C600B1C}"/>
                    </a:ext>
                  </a:extLst>
                </p14:cNvPr>
                <p14:cNvContentPartPr/>
                <p14:nvPr/>
              </p14:nvContentPartPr>
              <p14:xfrm>
                <a:off x="2606881" y="2497545"/>
                <a:ext cx="669240" cy="19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38F9A3-83B8-722B-EB8B-EAD01C600B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9241" y="2479545"/>
                  <a:ext cx="704880" cy="55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Silver Layer – Cleaning &amp; Joins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800"/>
              <a:t>Tool: Dataflow Gen2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800"/>
              <a:t>- Cleans and standardizes Bronze table data</a:t>
            </a:r>
            <a:br>
              <a:rPr lang="en-US" sz="1800"/>
            </a:br>
            <a:r>
              <a:rPr lang="en-US" sz="1800"/>
              <a:t>- Deduplicates monthly entries using keys/timestamps</a:t>
            </a:r>
            <a:br>
              <a:rPr lang="en-US" sz="1800"/>
            </a:br>
            <a:r>
              <a:rPr lang="en-US" sz="1800"/>
              <a:t>- Performs joins across datasets (e.g., eligibility, claims, inventory)</a:t>
            </a:r>
            <a:br>
              <a:rPr lang="en-US" sz="1800"/>
            </a:br>
            <a:r>
              <a:rPr lang="en-US" sz="1800"/>
              <a:t>- Outputs structured, analytics-ready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6B9C1E-B4A0-31FB-D975-B7DC1A4F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13" r="48792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3" name="TextBox 12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95BD19-3456-FE3C-1F6F-41730FADB9D2}"/>
                  </a:ext>
                </a:extLst>
              </p14:cNvPr>
              <p14:cNvContentPartPr/>
              <p14:nvPr/>
            </p14:nvContentPartPr>
            <p14:xfrm>
              <a:off x="4447561" y="6635745"/>
              <a:ext cx="3480120" cy="13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95BD19-3456-FE3C-1F6F-41730FADB9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9921" y="6618105"/>
                <a:ext cx="3515760" cy="1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/>
              <a:t>Gold Layer Details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/>
              <a:t>Tool: Dataflow Gen2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/>
              <a:t>Builds a </a:t>
            </a:r>
            <a:r>
              <a:rPr lang="en-US" sz="1600" b="1"/>
              <a:t>star schema</a:t>
            </a:r>
            <a:r>
              <a:rPr lang="en-US" sz="1600"/>
              <a:t> using fact and dimension tables for analytics.(Include schema or SQL screenshot)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600"/>
              <a:t>Provides clean, joinable data for each subject area (Eligibility, Claims, Prescriptions, Inventory, etc.)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endParaRPr lang="en-US" sz="1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54339-2F03-7A0D-883D-6F4FFA48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79" r="65894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5" name="TextBox 14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88" y="643465"/>
            <a:ext cx="2921519" cy="1846615"/>
          </a:xfrm>
        </p:spPr>
        <p:txBody>
          <a:bodyPr anchor="b">
            <a:normAutofit/>
          </a:bodyPr>
          <a:lstStyle/>
          <a:p>
            <a:r>
              <a:rPr lang="en-US" sz="4700"/>
              <a:t>Power BI Dashboard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659144"/>
            <a:ext cx="2674620" cy="18288"/>
          </a:xfrm>
          <a:custGeom>
            <a:avLst/>
            <a:gdLst>
              <a:gd name="connsiteX0" fmla="*/ 0 w 2674620"/>
              <a:gd name="connsiteY0" fmla="*/ 0 h 18288"/>
              <a:gd name="connsiteX1" fmla="*/ 641909 w 2674620"/>
              <a:gd name="connsiteY1" fmla="*/ 0 h 18288"/>
              <a:gd name="connsiteX2" fmla="*/ 1337310 w 2674620"/>
              <a:gd name="connsiteY2" fmla="*/ 0 h 18288"/>
              <a:gd name="connsiteX3" fmla="*/ 1979219 w 2674620"/>
              <a:gd name="connsiteY3" fmla="*/ 0 h 18288"/>
              <a:gd name="connsiteX4" fmla="*/ 2674620 w 2674620"/>
              <a:gd name="connsiteY4" fmla="*/ 0 h 18288"/>
              <a:gd name="connsiteX5" fmla="*/ 2674620 w 2674620"/>
              <a:gd name="connsiteY5" fmla="*/ 18288 h 18288"/>
              <a:gd name="connsiteX6" fmla="*/ 1952473 w 2674620"/>
              <a:gd name="connsiteY6" fmla="*/ 18288 h 18288"/>
              <a:gd name="connsiteX7" fmla="*/ 1257071 w 2674620"/>
              <a:gd name="connsiteY7" fmla="*/ 18288 h 18288"/>
              <a:gd name="connsiteX8" fmla="*/ 615163 w 2674620"/>
              <a:gd name="connsiteY8" fmla="*/ 18288 h 18288"/>
              <a:gd name="connsiteX9" fmla="*/ 0 w 2674620"/>
              <a:gd name="connsiteY9" fmla="*/ 18288 h 18288"/>
              <a:gd name="connsiteX10" fmla="*/ 0 w 267462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4620" h="18288" fill="none" extrusionOk="0">
                <a:moveTo>
                  <a:pt x="0" y="0"/>
                </a:moveTo>
                <a:cubicBezTo>
                  <a:pt x="223686" y="-27283"/>
                  <a:pt x="416037" y="8041"/>
                  <a:pt x="641909" y="0"/>
                </a:cubicBezTo>
                <a:cubicBezTo>
                  <a:pt x="867781" y="-8041"/>
                  <a:pt x="1125885" y="15252"/>
                  <a:pt x="1337310" y="0"/>
                </a:cubicBezTo>
                <a:cubicBezTo>
                  <a:pt x="1548735" y="-15252"/>
                  <a:pt x="1809020" y="-2338"/>
                  <a:pt x="1979219" y="0"/>
                </a:cubicBezTo>
                <a:cubicBezTo>
                  <a:pt x="2149418" y="2338"/>
                  <a:pt x="2403746" y="-23101"/>
                  <a:pt x="2674620" y="0"/>
                </a:cubicBezTo>
                <a:cubicBezTo>
                  <a:pt x="2674874" y="6173"/>
                  <a:pt x="2674321" y="9417"/>
                  <a:pt x="2674620" y="18288"/>
                </a:cubicBezTo>
                <a:cubicBezTo>
                  <a:pt x="2384204" y="39407"/>
                  <a:pt x="2124794" y="9377"/>
                  <a:pt x="1952473" y="18288"/>
                </a:cubicBezTo>
                <a:cubicBezTo>
                  <a:pt x="1780152" y="27199"/>
                  <a:pt x="1469502" y="9163"/>
                  <a:pt x="1257071" y="18288"/>
                </a:cubicBezTo>
                <a:cubicBezTo>
                  <a:pt x="1044640" y="27413"/>
                  <a:pt x="886842" y="49997"/>
                  <a:pt x="615163" y="18288"/>
                </a:cubicBezTo>
                <a:cubicBezTo>
                  <a:pt x="343484" y="-13421"/>
                  <a:pt x="280198" y="10146"/>
                  <a:pt x="0" y="18288"/>
                </a:cubicBezTo>
                <a:cubicBezTo>
                  <a:pt x="569" y="10806"/>
                  <a:pt x="-314" y="7671"/>
                  <a:pt x="0" y="0"/>
                </a:cubicBezTo>
                <a:close/>
              </a:path>
              <a:path w="2674620" h="18288" stroke="0" extrusionOk="0">
                <a:moveTo>
                  <a:pt x="0" y="0"/>
                </a:moveTo>
                <a:cubicBezTo>
                  <a:pt x="231855" y="-1293"/>
                  <a:pt x="402066" y="-28662"/>
                  <a:pt x="668655" y="0"/>
                </a:cubicBezTo>
                <a:cubicBezTo>
                  <a:pt x="935244" y="28662"/>
                  <a:pt x="1178759" y="24409"/>
                  <a:pt x="1364056" y="0"/>
                </a:cubicBezTo>
                <a:cubicBezTo>
                  <a:pt x="1549353" y="-24409"/>
                  <a:pt x="1706883" y="-9273"/>
                  <a:pt x="2005965" y="0"/>
                </a:cubicBezTo>
                <a:cubicBezTo>
                  <a:pt x="2305047" y="9273"/>
                  <a:pt x="2446507" y="-22114"/>
                  <a:pt x="2674620" y="0"/>
                </a:cubicBezTo>
                <a:cubicBezTo>
                  <a:pt x="2674290" y="6753"/>
                  <a:pt x="2674363" y="10653"/>
                  <a:pt x="2674620" y="18288"/>
                </a:cubicBezTo>
                <a:cubicBezTo>
                  <a:pt x="2376619" y="8269"/>
                  <a:pt x="2249009" y="47455"/>
                  <a:pt x="1979219" y="18288"/>
                </a:cubicBezTo>
                <a:cubicBezTo>
                  <a:pt x="1709429" y="-10879"/>
                  <a:pt x="1513733" y="36040"/>
                  <a:pt x="1364056" y="18288"/>
                </a:cubicBezTo>
                <a:cubicBezTo>
                  <a:pt x="1214379" y="536"/>
                  <a:pt x="982991" y="18989"/>
                  <a:pt x="748894" y="18288"/>
                </a:cubicBezTo>
                <a:cubicBezTo>
                  <a:pt x="514797" y="17587"/>
                  <a:pt x="177151" y="-5811"/>
                  <a:pt x="0" y="18288"/>
                </a:cubicBezTo>
                <a:cubicBezTo>
                  <a:pt x="-751" y="13461"/>
                  <a:pt x="911" y="748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167"/>
            <a:ext cx="2921641" cy="3386399"/>
          </a:xfrm>
        </p:spPr>
        <p:txBody>
          <a:bodyPr>
            <a:normAutofit fontScale="85000" lnSpcReduction="10000"/>
          </a:bodyPr>
          <a:lstStyle/>
          <a:p>
            <a:endParaRPr lang="en-US" sz="1900" dirty="0"/>
          </a:p>
          <a:p>
            <a:pPr>
              <a:spcAft>
                <a:spcPts val="1200"/>
              </a:spcAft>
            </a:pPr>
            <a:r>
              <a:rPr lang="en-US" sz="1900" dirty="0"/>
              <a:t>Connected to curated Gold tables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A single, unified entry point to navigate across dashboards for Eligibility, Prescription Monitoring, Dispensing, Claims &amp; Revenue, and Inventory. Designed for pharmacy leadership and compliance teams to drive actionable insights with a few clicks</a:t>
            </a:r>
            <a:endParaRPr lang="en-US" sz="1900" dirty="0"/>
          </a:p>
        </p:txBody>
      </p:sp>
      <p:pic>
        <p:nvPicPr>
          <p:cNvPr id="5" name="Picture 4" descr="A screenshot of a program dashboard&#10;&#10;AI-generated content may be incorrect.">
            <a:extLst>
              <a:ext uri="{FF2B5EF4-FFF2-40B4-BE49-F238E27FC236}">
                <a16:creationId xmlns:a16="http://schemas.microsoft.com/office/drawing/2014/main" id="{CED826D0-9E77-4265-9A33-A62D2F0E3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2" y="217464"/>
            <a:ext cx="5630286" cy="3386399"/>
          </a:xfrm>
          <a:prstGeom prst="rect">
            <a:avLst/>
          </a:prstGeom>
        </p:spPr>
      </p:pic>
      <p:pic>
        <p:nvPicPr>
          <p:cNvPr id="7" name="Picture 6" descr="A screenshot of a medical dashboard&#10;&#10;AI-generated content may be incorrect.">
            <a:extLst>
              <a:ext uri="{FF2B5EF4-FFF2-40B4-BE49-F238E27FC236}">
                <a16:creationId xmlns:a16="http://schemas.microsoft.com/office/drawing/2014/main" id="{2A3364F7-91D5-34CC-4992-4B44A1CE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704" y="5142609"/>
            <a:ext cx="2839212" cy="1561566"/>
          </a:xfrm>
          <a:prstGeom prst="rect">
            <a:avLst/>
          </a:prstGeom>
        </p:spPr>
      </p:pic>
      <p:pic>
        <p:nvPicPr>
          <p:cNvPr id="9" name="Picture 8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9794249B-DAA3-DBD6-507C-D1FC3AC54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707" y="3603863"/>
            <a:ext cx="2618851" cy="1446915"/>
          </a:xfrm>
          <a:prstGeom prst="rect">
            <a:avLst/>
          </a:prstGeom>
        </p:spPr>
      </p:pic>
      <p:pic>
        <p:nvPicPr>
          <p:cNvPr id="11" name="Picture 10" descr="A screenshot of a inventory tracking dashboard&#10;&#10;AI-generated content may be incorrect.">
            <a:extLst>
              <a:ext uri="{FF2B5EF4-FFF2-40B4-BE49-F238E27FC236}">
                <a16:creationId xmlns:a16="http://schemas.microsoft.com/office/drawing/2014/main" id="{3F414F82-7616-578D-D8BD-BAF503EA3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382" y="3648071"/>
            <a:ext cx="2839212" cy="198318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66" y="525195"/>
            <a:ext cx="2989616" cy="2806506"/>
          </a:xfrm>
        </p:spPr>
        <p:txBody>
          <a:bodyPr anchor="b">
            <a:normAutofit/>
          </a:bodyPr>
          <a:lstStyle/>
          <a:p>
            <a:r>
              <a:rPr lang="en-US" sz="3500"/>
              <a:t>Pipeline Automation – Trigger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320F7-E94B-06BD-DB4C-76E6D309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95" b="-1"/>
          <a:stretch>
            <a:fillRect/>
          </a:stretch>
        </p:blipFill>
        <p:spPr>
          <a:xfrm>
            <a:off x="3889915" y="163646"/>
            <a:ext cx="5105027" cy="26230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366" y="3526300"/>
            <a:ext cx="2989616" cy="25884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400"/>
              <a:t>Microsoft Fabric Data Pipeline: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1400"/>
              <a:t>- Triggered when new files arrive in OneLake folder</a:t>
            </a:r>
            <a:br>
              <a:rPr lang="en-US" sz="1400"/>
            </a:br>
            <a:r>
              <a:rPr lang="en-US" sz="1400"/>
              <a:t>- Executes PySpark Notebook to load Bronze layer</a:t>
            </a:r>
            <a:br>
              <a:rPr lang="en-US" sz="1400"/>
            </a:br>
            <a:r>
              <a:rPr lang="en-US" sz="1400"/>
              <a:t>- Automatically runs Dataflows to build Silver and Gold layers</a:t>
            </a:r>
            <a:br>
              <a:rPr lang="en-US" sz="1400"/>
            </a:br>
            <a:r>
              <a:rPr lang="en-US" sz="1400"/>
              <a:t>- No manual steps – monthly refresh runs end-to-end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7ABD5-44E8-C9C5-4E1B-9A031DF5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55" r="11395" b="-2"/>
          <a:stretch>
            <a:fillRect/>
          </a:stretch>
        </p:blipFill>
        <p:spPr>
          <a:xfrm>
            <a:off x="3889915" y="2956875"/>
            <a:ext cx="5105027" cy="33526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579BCD-E55D-3BBA-6DC6-47B1B939B972}"/>
                  </a:ext>
                </a:extLst>
              </p14:cNvPr>
              <p14:cNvContentPartPr/>
              <p14:nvPr/>
            </p14:nvContentPartPr>
            <p14:xfrm>
              <a:off x="3926281" y="2988945"/>
              <a:ext cx="725400" cy="6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579BCD-E55D-3BBA-6DC6-47B1B939B9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281" y="2970945"/>
                <a:ext cx="761040" cy="9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&amp;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200"/>
              </a:spcAft>
            </a:pPr>
            <a:r>
              <a:t>- ✅ Reduced manual data entry and errors</a:t>
            </a:r>
            <a:br/>
            <a:r>
              <a:t>- 🔄 Fully automated monthly processing</a:t>
            </a:r>
            <a:br/>
            <a:r>
              <a:t>- 📈 Real-time analytics and compliance tracking</a:t>
            </a:r>
            <a:br/>
            <a:r>
              <a:t>- 🧩 Modular and scalable design for other hospital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340B Data Integration &amp; Analytics Pipeline – Microsoft Fabric</vt:lpstr>
      <vt:lpstr>Executive Summary</vt:lpstr>
      <vt:lpstr>Architecture – Medallion Data Flow</vt:lpstr>
      <vt:lpstr>Bronze Layer – Raw Ingestion</vt:lpstr>
      <vt:lpstr>Silver Layer – Cleaning &amp; Joins</vt:lpstr>
      <vt:lpstr>Gold Layer Details</vt:lpstr>
      <vt:lpstr>Power BI Dashboard</vt:lpstr>
      <vt:lpstr>Pipeline Automation – Trigger Flow</vt:lpstr>
      <vt:lpstr>Outcomes &amp; Business Value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Asad Patel</cp:lastModifiedBy>
  <cp:revision>3</cp:revision>
  <dcterms:created xsi:type="dcterms:W3CDTF">2013-01-27T09:14:16Z</dcterms:created>
  <dcterms:modified xsi:type="dcterms:W3CDTF">2025-07-26T18:52:12Z</dcterms:modified>
  <cp:category/>
</cp:coreProperties>
</file>