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72" r:id="rId4"/>
    <p:sldId id="273" r:id="rId5"/>
    <p:sldId id="274" r:id="rId6"/>
    <p:sldId id="264" r:id="rId7"/>
    <p:sldId id="275" r:id="rId8"/>
    <p:sldId id="276" r:id="rId9"/>
    <p:sldId id="278" r:id="rId10"/>
    <p:sldId id="26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Identify Intrinsic vs Extrinsic Properties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Encapsulate intrinsic data in object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Build flyweight cache handling (factory)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E440406F-B5EF-4233-9A3C-9A3389D82CCB}">
      <dgm:prSet phldrT="[Text]"/>
      <dgm:spPr/>
      <dgm:t>
        <a:bodyPr/>
        <a:lstStyle/>
        <a:p>
          <a:r>
            <a:rPr lang="en-US" dirty="0"/>
            <a:t>Step 4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75580ABA-9FD0-4D2A-96A4-D958CF71DADF}" type="parTrans" cxnId="{267418C8-0713-4475-B48B-463461C58A31}">
      <dgm:prSet/>
      <dgm:spPr/>
      <dgm:t>
        <a:bodyPr/>
        <a:lstStyle/>
        <a:p>
          <a:endParaRPr lang="en-US"/>
        </a:p>
      </dgm:t>
    </dgm:pt>
    <dgm:pt modelId="{DD27FAF1-8C79-4505-A1BE-E058523D8BC3}" type="sibTrans" cxnId="{267418C8-0713-4475-B48B-463461C58A31}">
      <dgm:prSet/>
      <dgm:spPr/>
      <dgm:t>
        <a:bodyPr/>
        <a:lstStyle/>
        <a:p>
          <a:endParaRPr lang="en-US"/>
        </a:p>
      </dgm:t>
    </dgm:pt>
    <dgm:pt modelId="{7FB4511C-8E44-4250-B381-EA3AFE673830}">
      <dgm:prSet phldrT="[Text]"/>
      <dgm:spPr/>
      <dgm:t>
        <a:bodyPr/>
        <a:lstStyle/>
        <a:p>
          <a:r>
            <a:rPr lang="en-US" dirty="0"/>
            <a:t>Utilize factory for data creation and retrieval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2C272E86-F479-467F-85B9-4790CF7F3F42}" type="parTrans" cxnId="{5C67BB8C-0BEF-498A-B092-1B0E6EA7C7D4}">
      <dgm:prSet/>
      <dgm:spPr/>
      <dgm:t>
        <a:bodyPr/>
        <a:lstStyle/>
        <a:p>
          <a:endParaRPr lang="en-US"/>
        </a:p>
      </dgm:t>
    </dgm:pt>
    <dgm:pt modelId="{1663F410-5FDB-4067-A89C-6BB94F42E6F3}" type="sibTrans" cxnId="{5C67BB8C-0BEF-498A-B092-1B0E6EA7C7D4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4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4"/>
      <dgm:spPr/>
    </dgm:pt>
    <dgm:pt modelId="{47DA5750-48DC-4E4F-815D-0B05DBC30DAB}" type="pres">
      <dgm:prSet presAssocID="{A6406C01-7E83-4650-8EF5-394419DCB34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4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4"/>
      <dgm:spPr/>
    </dgm:pt>
    <dgm:pt modelId="{EE8733A1-7662-4D0A-B39E-2218596CC81C}" type="pres">
      <dgm:prSet presAssocID="{5D952622-A79E-41E4-BBC2-6212DEFFA91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4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4"/>
      <dgm:spPr/>
    </dgm:pt>
    <dgm:pt modelId="{78E9A4E4-18A9-4B73-8007-A63A71C71937}" type="pres">
      <dgm:prSet presAssocID="{50706FFE-8A00-485D-9FF7-8D310692C60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0D3BC8F-827E-4501-92AE-D6EEE99B6272}" type="pres">
      <dgm:prSet presAssocID="{50706FFE-8A00-485D-9FF7-8D310692C602}" presName="aSpace" presStyleCnt="0"/>
      <dgm:spPr/>
    </dgm:pt>
    <dgm:pt modelId="{4E603D89-EFC8-4437-9079-DA27A48171B1}" type="pres">
      <dgm:prSet presAssocID="{E440406F-B5EF-4233-9A3C-9A3389D82CCB}" presName="compNode" presStyleCnt="0"/>
      <dgm:spPr/>
    </dgm:pt>
    <dgm:pt modelId="{303D988D-50C1-4A16-B55A-DC4107CBAE1F}" type="pres">
      <dgm:prSet presAssocID="{E440406F-B5EF-4233-9A3C-9A3389D82CCB}" presName="noGeometry" presStyleCnt="0"/>
      <dgm:spPr/>
    </dgm:pt>
    <dgm:pt modelId="{6388B06E-555B-4924-BFFE-BDC2FFF2BDB5}" type="pres">
      <dgm:prSet presAssocID="{E440406F-B5EF-4233-9A3C-9A3389D82CCB}" presName="childTextVisible" presStyleLbl="bgAccFollowNode1" presStyleIdx="3" presStyleCnt="4">
        <dgm:presLayoutVars>
          <dgm:bulletEnabled val="1"/>
        </dgm:presLayoutVars>
      </dgm:prSet>
      <dgm:spPr/>
    </dgm:pt>
    <dgm:pt modelId="{12A984DF-B16C-4D87-9062-56440029F3FC}" type="pres">
      <dgm:prSet presAssocID="{E440406F-B5EF-4233-9A3C-9A3389D82CCB}" presName="childTextHidden" presStyleLbl="bgAccFollowNode1" presStyleIdx="3" presStyleCnt="4"/>
      <dgm:spPr/>
    </dgm:pt>
    <dgm:pt modelId="{E0765A7B-FB8A-435E-B7EC-4018CDA86536}" type="pres">
      <dgm:prSet presAssocID="{E440406F-B5EF-4233-9A3C-9A3389D82CC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0C63D441-DF61-4B45-9A30-2AD87949CF24}" type="presOf" srcId="{E440406F-B5EF-4233-9A3C-9A3389D82CCB}" destId="{E0765A7B-FB8A-435E-B7EC-4018CDA86536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A16F675-6184-463E-B6B5-85A85824D4CF}" type="presOf" srcId="{7FB4511C-8E44-4250-B381-EA3AFE673830}" destId="{6388B06E-555B-4924-BFFE-BDC2FFF2BDB5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5C67BB8C-0BEF-498A-B092-1B0E6EA7C7D4}" srcId="{E440406F-B5EF-4233-9A3C-9A3389D82CCB}" destId="{7FB4511C-8E44-4250-B381-EA3AFE673830}" srcOrd="0" destOrd="0" parTransId="{2C272E86-F479-467F-85B9-4790CF7F3F42}" sibTransId="{1663F410-5FDB-4067-A89C-6BB94F42E6F3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F5999BAE-AB29-48C1-8DA7-3B440A95B931}" type="presOf" srcId="{7FB4511C-8E44-4250-B381-EA3AFE673830}" destId="{12A984DF-B16C-4D87-9062-56440029F3FC}" srcOrd="1" destOrd="0" presId="urn:microsoft.com/office/officeart/2005/8/layout/hProcess6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267418C8-0713-4475-B48B-463461C58A31}" srcId="{FBA29113-7A70-4E0E-B036-871C49B835F1}" destId="{E440406F-B5EF-4233-9A3C-9A3389D82CCB}" srcOrd="3" destOrd="0" parTransId="{75580ABA-9FD0-4D2A-96A4-D958CF71DADF}" sibTransId="{DD27FAF1-8C79-4505-A1BE-E058523D8BC3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  <dgm:cxn modelId="{A8576CB6-1E32-402D-B126-968D14572E3F}" type="presParOf" srcId="{8734DFB3-ADD8-4FD2-87D8-1981AA0ADD0B}" destId="{70D3BC8F-827E-4501-92AE-D6EEE99B6272}" srcOrd="5" destOrd="0" presId="urn:microsoft.com/office/officeart/2005/8/layout/hProcess6"/>
    <dgm:cxn modelId="{4A10FED1-3ABF-436C-9BDB-7FCC109572C4}" type="presParOf" srcId="{8734DFB3-ADD8-4FD2-87D8-1981AA0ADD0B}" destId="{4E603D89-EFC8-4437-9079-DA27A48171B1}" srcOrd="6" destOrd="0" presId="urn:microsoft.com/office/officeart/2005/8/layout/hProcess6"/>
    <dgm:cxn modelId="{0F8D170C-92BF-489F-A5E2-02AA644E57B0}" type="presParOf" srcId="{4E603D89-EFC8-4437-9079-DA27A48171B1}" destId="{303D988D-50C1-4A16-B55A-DC4107CBAE1F}" srcOrd="0" destOrd="0" presId="urn:microsoft.com/office/officeart/2005/8/layout/hProcess6"/>
    <dgm:cxn modelId="{FEF3D7BC-8BEA-4E55-BFEE-9B3EA4A6E325}" type="presParOf" srcId="{4E603D89-EFC8-4437-9079-DA27A48171B1}" destId="{6388B06E-555B-4924-BFFE-BDC2FFF2BDB5}" srcOrd="1" destOrd="0" presId="urn:microsoft.com/office/officeart/2005/8/layout/hProcess6"/>
    <dgm:cxn modelId="{76FEB235-0F7F-4A7F-9573-84CD67932057}" type="presParOf" srcId="{4E603D89-EFC8-4437-9079-DA27A48171B1}" destId="{12A984DF-B16C-4D87-9062-56440029F3FC}" srcOrd="2" destOrd="0" presId="urn:microsoft.com/office/officeart/2005/8/layout/hProcess6"/>
    <dgm:cxn modelId="{D3905DD1-EB56-450F-8BCE-C09E8E565A31}" type="presParOf" srcId="{4E603D89-EFC8-4437-9079-DA27A48171B1}" destId="{E0765A7B-FB8A-435E-B7EC-4018CDA8653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467050" y="669696"/>
          <a:ext cx="1848981" cy="1616242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Identify Intrinsic vs Extrinsic Properties</a:t>
          </a:r>
        </a:p>
      </dsp:txBody>
      <dsp:txXfrm>
        <a:off x="929295" y="912132"/>
        <a:ext cx="901378" cy="1131370"/>
      </dsp:txXfrm>
    </dsp:sp>
    <dsp:sp modelId="{47DA5750-48DC-4E4F-815D-0B05DBC30DAB}">
      <dsp:nvSpPr>
        <dsp:cNvPr id="0" name=""/>
        <dsp:cNvSpPr/>
      </dsp:nvSpPr>
      <dsp:spPr>
        <a:xfrm>
          <a:off x="4805" y="1015572"/>
          <a:ext cx="924490" cy="924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1</a:t>
          </a:r>
        </a:p>
      </dsp:txBody>
      <dsp:txXfrm>
        <a:off x="140193" y="1150960"/>
        <a:ext cx="653714" cy="653714"/>
      </dsp:txXfrm>
    </dsp:sp>
    <dsp:sp modelId="{00D2DC2C-7CA2-4A4B-B66D-3DDCAB7DC8E9}">
      <dsp:nvSpPr>
        <dsp:cNvPr id="0" name=""/>
        <dsp:cNvSpPr/>
      </dsp:nvSpPr>
      <dsp:spPr>
        <a:xfrm>
          <a:off x="2893838" y="669696"/>
          <a:ext cx="1848981" cy="1616242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Encapsulate intrinsic data in object</a:t>
          </a:r>
        </a:p>
      </dsp:txBody>
      <dsp:txXfrm>
        <a:off x="3356083" y="912132"/>
        <a:ext cx="901378" cy="1131370"/>
      </dsp:txXfrm>
    </dsp:sp>
    <dsp:sp modelId="{EE8733A1-7662-4D0A-B39E-2218596CC81C}">
      <dsp:nvSpPr>
        <dsp:cNvPr id="0" name=""/>
        <dsp:cNvSpPr/>
      </dsp:nvSpPr>
      <dsp:spPr>
        <a:xfrm>
          <a:off x="2431592" y="1015572"/>
          <a:ext cx="924490" cy="924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2</a:t>
          </a:r>
        </a:p>
      </dsp:txBody>
      <dsp:txXfrm>
        <a:off x="2566980" y="1150960"/>
        <a:ext cx="653714" cy="653714"/>
      </dsp:txXfrm>
    </dsp:sp>
    <dsp:sp modelId="{4BF699B1-BE15-42D1-9784-AA33CF29870E}">
      <dsp:nvSpPr>
        <dsp:cNvPr id="0" name=""/>
        <dsp:cNvSpPr/>
      </dsp:nvSpPr>
      <dsp:spPr>
        <a:xfrm>
          <a:off x="5320625" y="669696"/>
          <a:ext cx="1848981" cy="1616242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flyweight cache handling (factory)</a:t>
          </a:r>
        </a:p>
      </dsp:txBody>
      <dsp:txXfrm>
        <a:off x="5782871" y="912132"/>
        <a:ext cx="901378" cy="1131370"/>
      </dsp:txXfrm>
    </dsp:sp>
    <dsp:sp modelId="{78E9A4E4-18A9-4B73-8007-A63A71C71937}">
      <dsp:nvSpPr>
        <dsp:cNvPr id="0" name=""/>
        <dsp:cNvSpPr/>
      </dsp:nvSpPr>
      <dsp:spPr>
        <a:xfrm>
          <a:off x="4858380" y="1015572"/>
          <a:ext cx="924490" cy="924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3</a:t>
          </a:r>
        </a:p>
      </dsp:txBody>
      <dsp:txXfrm>
        <a:off x="4993768" y="1150960"/>
        <a:ext cx="653714" cy="653714"/>
      </dsp:txXfrm>
    </dsp:sp>
    <dsp:sp modelId="{6388B06E-555B-4924-BFFE-BDC2FFF2BDB5}">
      <dsp:nvSpPr>
        <dsp:cNvPr id="0" name=""/>
        <dsp:cNvSpPr/>
      </dsp:nvSpPr>
      <dsp:spPr>
        <a:xfrm>
          <a:off x="7747413" y="669696"/>
          <a:ext cx="1848981" cy="1616242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Utilize factory for data creation and retrieval</a:t>
          </a:r>
        </a:p>
      </dsp:txBody>
      <dsp:txXfrm>
        <a:off x="8209658" y="912132"/>
        <a:ext cx="901378" cy="1131370"/>
      </dsp:txXfrm>
    </dsp:sp>
    <dsp:sp modelId="{E0765A7B-FB8A-435E-B7EC-4018CDA86536}">
      <dsp:nvSpPr>
        <dsp:cNvPr id="0" name=""/>
        <dsp:cNvSpPr/>
      </dsp:nvSpPr>
      <dsp:spPr>
        <a:xfrm>
          <a:off x="7285168" y="1015572"/>
          <a:ext cx="924490" cy="924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4</a:t>
          </a:r>
        </a:p>
      </dsp:txBody>
      <dsp:txXfrm>
        <a:off x="7420556" y="1150960"/>
        <a:ext cx="653714" cy="653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1/9/2023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6000" dirty="0"/>
              <a:t>Flyweight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6E6B-732C-CD26-93A5-8E782E7B41D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Related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46938-6064-F79D-94C7-32ED56D41116}"/>
              </a:ext>
            </a:extLst>
          </p:cNvPr>
          <p:cNvSpPr txBox="1"/>
          <p:nvPr/>
        </p:nvSpPr>
        <p:spPr>
          <a:xfrm>
            <a:off x="1295400" y="1620838"/>
            <a:ext cx="9328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like the Factory pattern is used in many Flyweight implementations, the flyweights can be used in other patterns and workflows as well: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Strategy and State patterns can be implemented with the use of flyweights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Visitor pattern can behave similarly to how flyweights operate although generally implemented differently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caching aspect of flyweights is reminiscent of </a:t>
            </a:r>
            <a:r>
              <a:rPr lang="en-US" dirty="0" err="1"/>
              <a:t>memoization</a:t>
            </a:r>
            <a:r>
              <a:rPr lang="en-US" dirty="0"/>
              <a:t>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Multiton</a:t>
            </a:r>
            <a:r>
              <a:rPr lang="en-US" dirty="0"/>
              <a:t> – a generalized singleton implementation for handling multiple types of objects</a:t>
            </a: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6E6B-732C-CD26-93A5-8E782E7B41D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Final Thoughts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46938-6064-F79D-94C7-32ED56D41116}"/>
              </a:ext>
            </a:extLst>
          </p:cNvPr>
          <p:cNvSpPr txBox="1"/>
          <p:nvPr/>
        </p:nvSpPr>
        <p:spPr>
          <a:xfrm>
            <a:off x="1295400" y="1434374"/>
            <a:ext cx="9328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Flyweight provides a mechanism for efficiently managing large quantities of related objects by separating intrinsic and extrinsic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an increased code complexity due to handling of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Operations can be confusing since the operation is on the flyweight and not the unique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efficiency comes at the cost of runtime object lookups leading to more processing operations</a:t>
            </a:r>
          </a:p>
        </p:txBody>
      </p:sp>
    </p:spTree>
    <p:extLst>
      <p:ext uri="{BB962C8B-B14F-4D97-AF65-F5344CB8AC3E}">
        <p14:creationId xmlns:p14="http://schemas.microsoft.com/office/powerpoint/2010/main" val="336576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370" y="1981201"/>
            <a:ext cx="4800600" cy="3809999"/>
          </a:xfrm>
        </p:spPr>
        <p:txBody>
          <a:bodyPr>
            <a:normAutofit/>
          </a:bodyPr>
          <a:lstStyle/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Contextual Forces</a:t>
            </a:r>
          </a:p>
          <a:p>
            <a:r>
              <a:rPr lang="en-US" sz="2400" dirty="0"/>
              <a:t>Example Scenarios</a:t>
            </a:r>
          </a:p>
          <a:p>
            <a:r>
              <a:rPr lang="en-US" sz="2400" dirty="0"/>
              <a:t>Data Modeling Process</a:t>
            </a:r>
          </a:p>
          <a:p>
            <a:r>
              <a:rPr lang="en-US" sz="2400" dirty="0"/>
              <a:t>Example Implementation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2902A3-5D2F-754F-87EB-C1EC42C24562}"/>
              </a:ext>
            </a:extLst>
          </p:cNvPr>
          <p:cNvSpPr txBox="1">
            <a:spLocks/>
          </p:cNvSpPr>
          <p:nvPr/>
        </p:nvSpPr>
        <p:spPr>
          <a:xfrm>
            <a:off x="5261815" y="1981200"/>
            <a:ext cx="48006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Code Walkthrough</a:t>
            </a:r>
          </a:p>
          <a:p>
            <a:r>
              <a:rPr lang="en-US" sz="2400" dirty="0"/>
              <a:t>Benefits and Downsides</a:t>
            </a:r>
          </a:p>
          <a:p>
            <a:r>
              <a:rPr lang="en-US" sz="2400" dirty="0"/>
              <a:t>Final Thoughts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31323C9-B04F-BEA3-0C0D-E2CB7E9ED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14" b="89899" l="10000" r="95333">
                        <a14:foregroundMark x1="65000" y1="20875" x2="65000" y2="20875"/>
                        <a14:foregroundMark x1="67667" y1="22559" x2="67667" y2="22559"/>
                        <a14:foregroundMark x1="17333" y1="22559" x2="17333" y2="22559"/>
                        <a14:foregroundMark x1="19667" y1="23906" x2="19667" y2="23906"/>
                        <a14:foregroundMark x1="21333" y1="24242" x2="21333" y2="24242"/>
                        <a14:foregroundMark x1="14667" y1="21549" x2="14667" y2="21549"/>
                        <a14:foregroundMark x1="22667" y1="20875" x2="22667" y2="20875"/>
                        <a14:foregroundMark x1="10333" y1="4714" x2="10333" y2="4714"/>
                        <a14:foregroundMark x1="17333" y1="9091" x2="17333" y2="9091"/>
                        <a14:foregroundMark x1="19333" y1="10101" x2="19333" y2="10101"/>
                        <a14:foregroundMark x1="15667" y1="7744" x2="15667" y2="7744"/>
                        <a14:foregroundMark x1="20667" y1="50842" x2="20667" y2="50842"/>
                        <a14:foregroundMark x1="20000" y1="50842" x2="20000" y2="50842"/>
                        <a14:foregroundMark x1="20000" y1="51515" x2="20000" y2="51515"/>
                        <a14:foregroundMark x1="20000" y1="51515" x2="20000" y2="51515"/>
                        <a14:foregroundMark x1="19333" y1="52189" x2="19333" y2="52189"/>
                        <a14:foregroundMark x1="92000" y1="82155" x2="92000" y2="82155"/>
                        <a14:foregroundMark x1="95333" y1="86195" x2="95333" y2="86195"/>
                        <a14:foregroundMark x1="67000" y1="74747" x2="67000" y2="74747"/>
                        <a14:foregroundMark x1="67667" y1="76094" x2="67667" y2="76094"/>
                        <a14:foregroundMark x1="64333" y1="73401" x2="64333" y2="73401"/>
                        <a14:foregroundMark x1="70333" y1="40067" x2="70333" y2="40067"/>
                        <a14:foregroundMark x1="21000" y1="50505" x2="21000" y2="50505"/>
                        <a14:foregroundMark x1="20667" y1="51178" x2="20667" y2="51178"/>
                        <a14:backgroundMark x1="22333" y1="71044" x2="22333" y2="71044"/>
                        <a14:backgroundMark x1="23667" y1="76431" x2="23667" y2="764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5599" y="1646238"/>
            <a:ext cx="4454769" cy="4410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94D5FB-9B58-5333-83C9-C255CFE0F1A1}"/>
              </a:ext>
            </a:extLst>
          </p:cNvPr>
          <p:cNvSpPr txBox="1"/>
          <p:nvPr/>
        </p:nvSpPr>
        <p:spPr>
          <a:xfrm>
            <a:off x="330520" y="2281688"/>
            <a:ext cx="6375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Objects take up memory. Many objects take</a:t>
            </a:r>
          </a:p>
          <a:p>
            <a:r>
              <a:rPr lang="en-US" sz="2400" dirty="0"/>
              <a:t>up more and more memory. How do we keep</a:t>
            </a:r>
          </a:p>
          <a:p>
            <a:r>
              <a:rPr lang="en-US" sz="2400" dirty="0"/>
              <a:t>the memory requirements from exploding as</a:t>
            </a:r>
            <a:br>
              <a:rPr lang="en-US" sz="2400" dirty="0"/>
            </a:br>
            <a:r>
              <a:rPr lang="en-US" sz="2400" dirty="0"/>
              <a:t>more items are created?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CFD36-9642-A4BA-4E7D-0405E055331F}"/>
              </a:ext>
            </a:extLst>
          </p:cNvPr>
          <p:cNvSpPr txBox="1"/>
          <p:nvPr/>
        </p:nvSpPr>
        <p:spPr>
          <a:xfrm>
            <a:off x="819051" y="4486798"/>
            <a:ext cx="5886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 problem, we just won’t load everything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into memory at once!</a:t>
            </a:r>
          </a:p>
        </p:txBody>
      </p:sp>
    </p:spTree>
    <p:extLst>
      <p:ext uri="{BB962C8B-B14F-4D97-AF65-F5344CB8AC3E}">
        <p14:creationId xmlns:p14="http://schemas.microsoft.com/office/powerpoint/2010/main" val="41399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Forces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4D5FB-9B58-5333-83C9-C255CFE0F1A1}"/>
              </a:ext>
            </a:extLst>
          </p:cNvPr>
          <p:cNvSpPr txBox="1"/>
          <p:nvPr/>
        </p:nvSpPr>
        <p:spPr>
          <a:xfrm>
            <a:off x="1374229" y="1646238"/>
            <a:ext cx="836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Sometimes there is no way around creating and maintaining</a:t>
            </a:r>
          </a:p>
          <a:p>
            <a:r>
              <a:rPr lang="en-US" sz="2400" dirty="0"/>
              <a:t>large numbers of objects in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58984-A1E7-67D7-D2CE-EE6827BE5FB7}"/>
              </a:ext>
            </a:extLst>
          </p:cNvPr>
          <p:cNvSpPr txBox="1"/>
          <p:nvPr/>
        </p:nvSpPr>
        <p:spPr>
          <a:xfrm>
            <a:off x="1681017" y="2587949"/>
            <a:ext cx="7887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 of reading/writing to slower storage like disks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Monetary costs of data access in cloud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limitations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of a problem these days but smart devices still have additional restrictions than traditional desktop or server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items might require secure handling, for example a requirement the data can only live in encrypted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Filesystem Restrictions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file systems have hard limits on the size of files. In data intensive applications, the data may exceed file max sizes</a:t>
            </a:r>
          </a:p>
        </p:txBody>
      </p:sp>
    </p:spTree>
    <p:extLst>
      <p:ext uri="{BB962C8B-B14F-4D97-AF65-F5344CB8AC3E}">
        <p14:creationId xmlns:p14="http://schemas.microsoft.com/office/powerpoint/2010/main" val="112792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Applications and Scenarios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4D5FB-9B58-5333-83C9-C255CFE0F1A1}"/>
              </a:ext>
            </a:extLst>
          </p:cNvPr>
          <p:cNvSpPr txBox="1"/>
          <p:nvPr/>
        </p:nvSpPr>
        <p:spPr>
          <a:xfrm>
            <a:off x="1374229" y="1646238"/>
            <a:ext cx="9203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While the Flyweight pattern is not discussed much, it is critical and</a:t>
            </a:r>
          </a:p>
          <a:p>
            <a:r>
              <a:rPr lang="en-US" sz="2400" dirty="0"/>
              <a:t>extensively used by each of us every single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BBCF3-A517-784D-17CE-033D2EDB84BE}"/>
              </a:ext>
            </a:extLst>
          </p:cNvPr>
          <p:cNvSpPr txBox="1"/>
          <p:nvPr/>
        </p:nvSpPr>
        <p:spPr>
          <a:xfrm>
            <a:off x="1467168" y="4980929"/>
            <a:ext cx="10227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Basically, anything that deals with many objects at once which have some</a:t>
            </a:r>
            <a:br>
              <a:rPr lang="en-US" sz="2400" dirty="0"/>
            </a:br>
            <a:r>
              <a:rPr lang="en-US" sz="2400" dirty="0"/>
              <a:t>sort of shared information!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D7BAB-98E2-D035-1FCB-AFCF8EC61E8A}"/>
              </a:ext>
            </a:extLst>
          </p:cNvPr>
          <p:cNvSpPr txBox="1"/>
          <p:nvPr/>
        </p:nvSpPr>
        <p:spPr>
          <a:xfrm>
            <a:off x="1948872" y="2742457"/>
            <a:ext cx="7887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Editors and Word Processors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Particle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CAD/Drawing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Browsers (Windows Explorer or MacOS Finder)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UI Systems</a:t>
            </a:r>
          </a:p>
        </p:txBody>
      </p:sp>
    </p:spTree>
    <p:extLst>
      <p:ext uri="{BB962C8B-B14F-4D97-AF65-F5344CB8AC3E}">
        <p14:creationId xmlns:p14="http://schemas.microsoft.com/office/powerpoint/2010/main" val="16472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Data Modeling Process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783177"/>
              </p:ext>
            </p:extLst>
          </p:nvPr>
        </p:nvGraphicFramePr>
        <p:xfrm>
          <a:off x="1295400" y="1256145"/>
          <a:ext cx="9601200" cy="2955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F83D71-AE3B-8930-24C7-5FD1A31EC0F8}"/>
              </a:ext>
            </a:extLst>
          </p:cNvPr>
          <p:cNvSpPr txBox="1"/>
          <p:nvPr/>
        </p:nvSpPr>
        <p:spPr>
          <a:xfrm>
            <a:off x="2521789" y="3795470"/>
            <a:ext cx="2347822" cy="2031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TextCharacter</a:t>
            </a:r>
            <a:r>
              <a:rPr lang="en-US" dirty="0"/>
              <a:t> {</a:t>
            </a:r>
          </a:p>
          <a:p>
            <a:r>
              <a:rPr lang="en-US" dirty="0"/>
              <a:t>    value: string,</a:t>
            </a:r>
          </a:p>
          <a:p>
            <a:r>
              <a:rPr lang="en-US" dirty="0"/>
              <a:t>    </a:t>
            </a:r>
            <a:r>
              <a:rPr lang="en-US" dirty="0" err="1"/>
              <a:t>fontName</a:t>
            </a:r>
            <a:r>
              <a:rPr lang="en-US" dirty="0"/>
              <a:t>: string</a:t>
            </a:r>
          </a:p>
          <a:p>
            <a:r>
              <a:rPr lang="en-US" dirty="0"/>
              <a:t>    </a:t>
            </a:r>
            <a:r>
              <a:rPr lang="en-US" dirty="0" err="1"/>
              <a:t>fontSize</a:t>
            </a:r>
            <a:r>
              <a:rPr lang="en-US" dirty="0"/>
              <a:t>: number</a:t>
            </a:r>
          </a:p>
          <a:p>
            <a:r>
              <a:rPr lang="en-US" dirty="0"/>
              <a:t>    </a:t>
            </a:r>
            <a:r>
              <a:rPr lang="en-US" dirty="0" err="1"/>
              <a:t>fontColor</a:t>
            </a:r>
            <a:r>
              <a:rPr lang="en-US" dirty="0"/>
              <a:t>: string</a:t>
            </a:r>
          </a:p>
          <a:p>
            <a:r>
              <a:rPr lang="en-US" dirty="0"/>
              <a:t>    </a:t>
            </a:r>
            <a:r>
              <a:rPr lang="en-US" dirty="0" err="1"/>
              <a:t>fontGlyph</a:t>
            </a:r>
            <a:r>
              <a:rPr lang="en-US" dirty="0"/>
              <a:t>: byte[]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104FD-9EA8-0A9F-503E-8C1514434449}"/>
              </a:ext>
            </a:extLst>
          </p:cNvPr>
          <p:cNvSpPr txBox="1"/>
          <p:nvPr/>
        </p:nvSpPr>
        <p:spPr>
          <a:xfrm>
            <a:off x="6702732" y="3795470"/>
            <a:ext cx="2967479" cy="14773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TextCharacter</a:t>
            </a:r>
            <a:r>
              <a:rPr lang="en-US" dirty="0"/>
              <a:t> {</a:t>
            </a:r>
          </a:p>
          <a:p>
            <a:r>
              <a:rPr lang="en-US" dirty="0"/>
              <a:t>    value: string,</a:t>
            </a:r>
          </a:p>
          <a:p>
            <a:r>
              <a:rPr lang="en-US" dirty="0"/>
              <a:t>    // Flyweight as reference</a:t>
            </a:r>
          </a:p>
          <a:p>
            <a:r>
              <a:rPr lang="en-US" dirty="0"/>
              <a:t>    </a:t>
            </a:r>
            <a:r>
              <a:rPr lang="en-US" dirty="0" err="1"/>
              <a:t>fontData</a:t>
            </a:r>
            <a:r>
              <a:rPr lang="en-US" dirty="0"/>
              <a:t>: </a:t>
            </a:r>
            <a:r>
              <a:rPr lang="en-US" dirty="0" err="1"/>
              <a:t>FontDataClass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66F033-0D10-702A-EA58-4111311F281A}"/>
              </a:ext>
            </a:extLst>
          </p:cNvPr>
          <p:cNvSpPr/>
          <p:nvPr/>
        </p:nvSpPr>
        <p:spPr>
          <a:xfrm>
            <a:off x="5300198" y="44303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D28E1-F28A-1E7E-CFF4-92CC6DA878CC}"/>
              </a:ext>
            </a:extLst>
          </p:cNvPr>
          <p:cNvSpPr txBox="1"/>
          <p:nvPr/>
        </p:nvSpPr>
        <p:spPr>
          <a:xfrm>
            <a:off x="1034472" y="2551974"/>
            <a:ext cx="68082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Factory is responsible for creating, storing, and</a:t>
            </a:r>
            <a:br>
              <a:rPr lang="en-US" dirty="0"/>
            </a:br>
            <a:r>
              <a:rPr lang="en-US" dirty="0"/>
              <a:t>retrieving flyweights.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PrintableText</a:t>
            </a:r>
            <a:r>
              <a:rPr lang="en-US" dirty="0"/>
              <a:t> utilizes the flyweight for intrinsic data while</a:t>
            </a:r>
            <a:br>
              <a:rPr lang="en-US" dirty="0"/>
            </a:br>
            <a:r>
              <a:rPr lang="en-US" dirty="0"/>
              <a:t>keeping track of extrinsic data (value)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contains content made up of </a:t>
            </a:r>
            <a:r>
              <a:rPr lang="en-US" dirty="0" err="1"/>
              <a:t>PrintableText</a:t>
            </a:r>
            <a:br>
              <a:rPr lang="en-US" dirty="0"/>
            </a:br>
            <a:r>
              <a:rPr lang="en-US" dirty="0"/>
              <a:t>objects corresponding to the file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generate millions of </a:t>
            </a:r>
            <a:r>
              <a:rPr lang="en-US" dirty="0" err="1"/>
              <a:t>PrintableText</a:t>
            </a:r>
            <a:r>
              <a:rPr lang="en-US" dirty="0"/>
              <a:t> objects because</a:t>
            </a:r>
            <a:br>
              <a:rPr lang="en-US" dirty="0"/>
            </a:br>
            <a:r>
              <a:rPr lang="en-US" dirty="0"/>
              <a:t>the intrinsic data is cached and accessed by reference rather</a:t>
            </a:r>
            <a:br>
              <a:rPr lang="en-US" dirty="0"/>
            </a:br>
            <a:r>
              <a:rPr lang="en-US" dirty="0"/>
              <a:t>than storing all information in each text object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4BA15-F059-0690-5870-08CA8D94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27" y="1939369"/>
            <a:ext cx="3029373" cy="38105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499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0B8447-B55C-F0AC-B28F-E399B7AF4C67}"/>
              </a:ext>
            </a:extLst>
          </p:cNvPr>
          <p:cNvSpPr txBox="1"/>
          <p:nvPr/>
        </p:nvSpPr>
        <p:spPr>
          <a:xfrm>
            <a:off x="3264031" y="2505670"/>
            <a:ext cx="6103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Code Walkthrough!</a:t>
            </a:r>
          </a:p>
        </p:txBody>
      </p:sp>
    </p:spTree>
    <p:extLst>
      <p:ext uri="{BB962C8B-B14F-4D97-AF65-F5344CB8AC3E}">
        <p14:creationId xmlns:p14="http://schemas.microsoft.com/office/powerpoint/2010/main" val="220031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Downsides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Massive room for memory optimization</a:t>
            </a:r>
          </a:p>
          <a:p>
            <a:r>
              <a:rPr lang="en-US" dirty="0"/>
              <a:t>Can provide clear separation of concerns on operations</a:t>
            </a:r>
          </a:p>
          <a:p>
            <a:r>
              <a:rPr lang="en-US" dirty="0"/>
              <a:t>Utilizes other patterns such as a factory to ensure consistent creation and retrieval of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processing power is needed due to cache maintenance</a:t>
            </a:r>
          </a:p>
          <a:p>
            <a:pPr lvl="1"/>
            <a:r>
              <a:rPr lang="en-US" dirty="0"/>
              <a:t>Each new object requires a cache check</a:t>
            </a:r>
          </a:p>
          <a:p>
            <a:r>
              <a:rPr lang="en-US" dirty="0"/>
              <a:t>Depending on implementation, you may not be able to preload flyweights leading to more dynamic allocations at runtime</a:t>
            </a:r>
          </a:p>
        </p:txBody>
      </p:sp>
    </p:spTree>
    <p:extLst>
      <p:ext uri="{BB962C8B-B14F-4D97-AF65-F5344CB8AC3E}">
        <p14:creationId xmlns:p14="http://schemas.microsoft.com/office/powerpoint/2010/main" val="33580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202</TotalTime>
  <Words>607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Design Patterns</vt:lpstr>
      <vt:lpstr>Agenda</vt:lpstr>
      <vt:lpstr>Problem Statement</vt:lpstr>
      <vt:lpstr>Contextual Forces</vt:lpstr>
      <vt:lpstr>Example Applications and Scenarios</vt:lpstr>
      <vt:lpstr>Flyweight Data Modeling Process</vt:lpstr>
      <vt:lpstr>Example Implementation</vt:lpstr>
      <vt:lpstr>PowerPoint Presentation</vt:lpstr>
      <vt:lpstr>Benefits and Downsides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Sean Merritt</dc:creator>
  <cp:lastModifiedBy>Sean Merritt</cp:lastModifiedBy>
  <cp:revision>27</cp:revision>
  <dcterms:created xsi:type="dcterms:W3CDTF">2023-01-08T01:26:32Z</dcterms:created>
  <dcterms:modified xsi:type="dcterms:W3CDTF">2023-01-09T21:22:04Z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