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7" r:id="rId5"/>
    <p:sldId id="258" r:id="rId6"/>
    <p:sldId id="263" r:id="rId7"/>
    <p:sldId id="266" r:id="rId8"/>
    <p:sldId id="267" r:id="rId9"/>
    <p:sldId id="265" r:id="rId10"/>
    <p:sldId id="269" r:id="rId11"/>
    <p:sldId id="270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orient="horz" pos="2496">
          <p15:clr>
            <a:srgbClr val="A4A3A4"/>
          </p15:clr>
        </p15:guide>
        <p15:guide id="3" orient="horz" pos="2880">
          <p15:clr>
            <a:srgbClr val="A4A3A4"/>
          </p15:clr>
        </p15:guide>
        <p15:guide id="4" orient="horz" pos="1056">
          <p15:clr>
            <a:srgbClr val="A4A3A4"/>
          </p15:clr>
        </p15:guide>
        <p15:guide id="5" orient="horz" pos="3888">
          <p15:clr>
            <a:srgbClr val="A4A3A4"/>
          </p15:clr>
        </p15:guide>
        <p15:guide id="6" orient="horz" pos="240">
          <p15:clr>
            <a:srgbClr val="A4A3A4"/>
          </p15:clr>
        </p15:guide>
        <p15:guide id="7" pos="3839">
          <p15:clr>
            <a:srgbClr val="A4A3A4"/>
          </p15:clr>
        </p15:guide>
        <p15:guide id="8" pos="527">
          <p15:clr>
            <a:srgbClr val="A4A3A4"/>
          </p15:clr>
        </p15:guide>
        <p15:guide id="9" pos="815">
          <p15:clr>
            <a:srgbClr val="A4A3A4"/>
          </p15:clr>
        </p15:guide>
        <p15:guide id="10" pos="6863">
          <p15:clr>
            <a:srgbClr val="A4A3A4"/>
          </p15:clr>
        </p15:guide>
        <p15:guide id="11" pos="6143">
          <p15:clr>
            <a:srgbClr val="A4A3A4"/>
          </p15:clr>
        </p15:guide>
        <p15:guide id="12" pos="4703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ean Merritt" initials="S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22" autoAdjust="0"/>
  </p:normalViewPr>
  <p:slideViewPr>
    <p:cSldViewPr>
      <p:cViewPr>
        <p:scale>
          <a:sx n="79" d="100"/>
          <a:sy n="79" d="100"/>
        </p:scale>
        <p:origin x="-1740" y="-768"/>
      </p:cViewPr>
      <p:guideLst>
        <p:guide orient="horz" pos="2160"/>
        <p:guide orient="horz" pos="2496"/>
        <p:guide orient="horz" pos="2880"/>
        <p:guide orient="horz" pos="1056"/>
        <p:guide orient="horz" pos="3888"/>
        <p:guide orient="horz" pos="240"/>
        <p:guide pos="3839"/>
        <p:guide pos="527"/>
        <p:guide pos="815"/>
        <p:guide pos="6863"/>
        <p:guide pos="6143"/>
        <p:guide pos="470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22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A207F-0F91-42F2-96D0-049C6003623B}" type="datetimeFigureOut">
              <a:rPr lang="en-US"/>
              <a:t>8/23/2017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67D4A-04CB-4EDF-8FB1-342A02FC8EC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0125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CC13F5-F2B1-464B-BE8F-27ABFBD2FBDE}" type="datetimeFigureOut">
              <a:rPr lang="en-US"/>
              <a:t>8/23/2017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351F-DBB1-4664-ADA9-83BC7CB8848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2362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14" y="990600"/>
            <a:ext cx="8458200" cy="3200400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13" y="4267200"/>
            <a:ext cx="8458200" cy="1371600"/>
          </a:xfrm>
          <a:noFill/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2A58A-F6A3-44B4-8553-CA3EAF252FB7}" type="datetime1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9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812" y="1676400"/>
            <a:ext cx="3810000" cy="2438400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522412" y="0"/>
            <a:ext cx="5943601" cy="6858000"/>
          </a:xfrm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0812" y="4191000"/>
            <a:ext cx="3810000" cy="1524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951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600200">
              <a:defRPr/>
            </a:lvl6pPr>
            <a:lvl7pPr marL="1874520">
              <a:defRPr/>
            </a:lvl7pPr>
            <a:lvl8pPr marL="2148840">
              <a:defRPr/>
            </a:lvl8pPr>
            <a:lvl9pPr marL="2423160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F513F-1C7D-48A3-9E66-761794785CC6}" type="datetime1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3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4" y="381000"/>
            <a:ext cx="8305800" cy="5791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BC340-5827-402A-ABD7-86B6900F77A8}" type="datetime1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98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2" y="152400"/>
            <a:ext cx="9601200" cy="6858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dirty="0"/>
            </a:lvl1pPr>
          </a:lstStyle>
          <a:p>
            <a:pPr lvl="0"/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BD3E-AD23-4233-B7FD-BCC74AA741B1}" type="datetime1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9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Bar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24939"/>
            <a:ext cx="12188825" cy="990600"/>
          </a:xfrm>
          <a:prstGeom prst="rect">
            <a:avLst/>
          </a:prstGeom>
          <a:solidFill>
            <a:schemeClr val="bg2">
              <a:alpha val="7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223838" lvl="0" indent="-228600">
              <a:lnSpc>
                <a:spcPct val="90000"/>
              </a:lnSpc>
              <a:spcBef>
                <a:spcPts val="1600"/>
              </a:spcBef>
              <a:buClr>
                <a:schemeClr val="accent6"/>
              </a:buClr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2" y="152400"/>
            <a:ext cx="9601200" cy="6858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BD3E-AD23-4233-B7FD-BCC74AA741B1}" type="datetime1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357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2057400"/>
            <a:ext cx="8458201" cy="2666999"/>
          </a:xfrm>
        </p:spPr>
        <p:txBody>
          <a:bodyPr anchor="b">
            <a:normAutofit/>
          </a:bodyPr>
          <a:lstStyle>
            <a:lvl1pPr algn="l">
              <a:defRPr sz="4800" b="0" i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4876800"/>
            <a:ext cx="8458201" cy="1143000"/>
          </a:xfrm>
          <a:noFill/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85C56-1C19-4454-A6D4-FDB294070137}" type="datetime1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6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680" y="-21579"/>
            <a:ext cx="9601200" cy="98724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2" y="1676400"/>
            <a:ext cx="4700016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035" y="1676401"/>
            <a:ext cx="4700016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EA3F-BC83-4494-8BB2-CF9729692A8C}" type="datetime1">
              <a:rPr lang="en-US" smtClean="0"/>
              <a:t>8/23/2017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451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1" y="0"/>
            <a:ext cx="11580813" cy="9906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399"/>
            <a:ext cx="4701142" cy="76200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516457"/>
            <a:ext cx="4701142" cy="365574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676399"/>
            <a:ext cx="4703259" cy="76200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516457"/>
            <a:ext cx="4703259" cy="365574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BCFC3-C38C-4973-9593-9C0AA203E374}" type="datetime1">
              <a:rPr lang="en-US" smtClean="0"/>
              <a:t>8/23/2017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68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E9B8-A638-47B9-8EAF-A06FB35BB403}" type="datetime1">
              <a:rPr lang="en-US" smtClean="0"/>
              <a:t>8/23/2017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18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414C0-40BC-46FB-ADE3-F7141007B5FB}" type="datetime1">
              <a:rPr lang="en-US" smtClean="0"/>
              <a:t>8/23/2017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1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811" y="1676400"/>
            <a:ext cx="3810000" cy="2438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3" y="685800"/>
            <a:ext cx="61722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0811" y="4191000"/>
            <a:ext cx="3810000" cy="1524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BC97-2F5E-4770-AEEF-8F2730A3EA80}" type="datetime1">
              <a:rPr lang="en-US" smtClean="0"/>
              <a:t>8/23/2017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3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24939"/>
            <a:ext cx="12188825" cy="990600"/>
          </a:xfrm>
          <a:prstGeom prst="rect">
            <a:avLst/>
          </a:prstGeom>
          <a:solidFill>
            <a:schemeClr val="bg2">
              <a:alpha val="7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223838" lvl="0" indent="-228600">
              <a:lnSpc>
                <a:spcPct val="90000"/>
              </a:lnSpc>
              <a:spcBef>
                <a:spcPts val="1600"/>
              </a:spcBef>
              <a:buClr>
                <a:schemeClr val="accent6"/>
              </a:buClr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24939"/>
            <a:ext cx="96012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9601200" cy="4495800"/>
          </a:xfrm>
          <a:prstGeom prst="rect">
            <a:avLst/>
          </a:prstGeom>
          <a:solidFill>
            <a:schemeClr val="bg2">
              <a:alpha val="7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7178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41B0D41C-F0D3-49F0-8041-67FC705A40C6}" type="datetime1">
              <a:rPr lang="en-US" smtClean="0"/>
              <a:pPr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3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8600" algn="l" defTabSz="914400" rtl="0" eaLnBrk="1" latinLnBrk="0" hangingPunct="1">
        <a:lnSpc>
          <a:spcPct val="90000"/>
        </a:lnSpc>
        <a:spcBef>
          <a:spcPts val="16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G286LQM6BU" TargetMode="External"/><Relationship Id="rId2" Type="http://schemas.openxmlformats.org/officeDocument/2006/relationships/hyperlink" Target="http://www.dofactory.com/net/adapter-design-pattern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5211" y="3200400"/>
            <a:ext cx="11123613" cy="1600200"/>
          </a:xfrm>
          <a:prstGeom prst="rect">
            <a:avLst/>
          </a:prstGeom>
          <a:solidFill>
            <a:schemeClr val="bg2">
              <a:alpha val="7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223838" indent="-228600">
              <a:lnSpc>
                <a:spcPct val="90000"/>
              </a:lnSpc>
              <a:spcBef>
                <a:spcPts val="1600"/>
              </a:spcBef>
              <a:buClr>
                <a:schemeClr val="accent6"/>
              </a:buClr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Adapter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28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88825" cy="1219200"/>
          </a:xfrm>
          <a:prstGeom prst="rect">
            <a:avLst/>
          </a:prstGeom>
          <a:solidFill>
            <a:schemeClr val="bg2">
              <a:alpha val="7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223838" indent="-228600">
              <a:lnSpc>
                <a:spcPct val="90000"/>
              </a:lnSpc>
              <a:spcBef>
                <a:spcPts val="1600"/>
              </a:spcBef>
              <a:buClr>
                <a:schemeClr val="accent6"/>
              </a:buClr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84212" y="304800"/>
            <a:ext cx="8991600" cy="60960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93813" y="1676400"/>
            <a:ext cx="6248399" cy="44958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Pattern Description</a:t>
            </a:r>
          </a:p>
          <a:p>
            <a:pPr lvl="0"/>
            <a:r>
              <a:rPr lang="en-US" dirty="0"/>
              <a:t>When To Use</a:t>
            </a:r>
            <a:r>
              <a:rPr lang="en-US" dirty="0" smtClean="0"/>
              <a:t>?</a:t>
            </a:r>
          </a:p>
          <a:p>
            <a:pPr lvl="0"/>
            <a:r>
              <a:rPr lang="en-US" dirty="0" smtClean="0"/>
              <a:t>Code Examples</a:t>
            </a:r>
            <a:endParaRPr lang="en-US" dirty="0"/>
          </a:p>
          <a:p>
            <a:pPr lvl="0"/>
            <a:r>
              <a:rPr lang="en-US" dirty="0" smtClean="0"/>
              <a:t>Pros/Cons</a:t>
            </a:r>
          </a:p>
          <a:p>
            <a:pPr lvl="0"/>
            <a:r>
              <a:rPr lang="en-US" dirty="0" smtClean="0"/>
              <a:t>CSP Applicability</a:t>
            </a:r>
          </a:p>
          <a:p>
            <a:pPr lvl="0"/>
            <a:r>
              <a:rPr lang="en-US" smtClean="0"/>
              <a:t>External </a:t>
            </a:r>
            <a:r>
              <a:rPr lang="en-US" dirty="0" smtClean="0"/>
              <a:t>Resources</a:t>
            </a:r>
          </a:p>
          <a:p>
            <a:pPr lvl="0"/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8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836611" y="1676398"/>
            <a:ext cx="10744199" cy="4648202"/>
          </a:xfrm>
          <a:prstGeom prst="rect">
            <a:avLst/>
          </a:prstGeom>
          <a:solidFill>
            <a:schemeClr val="bg2">
              <a:alpha val="7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600"/>
              </a:spcBef>
              <a:buClr>
                <a:schemeClr val="accent6"/>
              </a:buClr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Description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5212" y="1981200"/>
            <a:ext cx="3962400" cy="39624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 anchor="ctr" anchorCtr="1">
            <a:noAutofit/>
          </a:bodyPr>
          <a:lstStyle/>
          <a:p>
            <a:r>
              <a:rPr lang="en-US" b="1" dirty="0"/>
              <a:t>The </a:t>
            </a:r>
            <a:r>
              <a:rPr lang="en-US" b="1" dirty="0" smtClean="0"/>
              <a:t>Adapter pattern </a:t>
            </a:r>
            <a:r>
              <a:rPr lang="en-US" dirty="0" smtClean="0"/>
              <a:t>allows </a:t>
            </a:r>
            <a:r>
              <a:rPr lang="en-US" dirty="0" smtClean="0"/>
              <a:t>otherwise incompatible classes to work together by providing an adapter interface for one class that the other expects.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812" y="1894336"/>
            <a:ext cx="5486400" cy="3931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864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an interface you cannot or would rather not change needs to interact with incompatible code.</a:t>
            </a:r>
            <a:endParaRPr lang="en-US" dirty="0" smtClean="0"/>
          </a:p>
          <a:p>
            <a:r>
              <a:rPr lang="en-US" dirty="0"/>
              <a:t>When we need to call several objects with different interfaces in a consistent or generic manner.</a:t>
            </a:r>
          </a:p>
        </p:txBody>
      </p:sp>
    </p:spTree>
    <p:extLst>
      <p:ext uri="{BB962C8B-B14F-4D97-AF65-F5344CB8AC3E}">
        <p14:creationId xmlns:p14="http://schemas.microsoft.com/office/powerpoint/2010/main" val="299055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Pros/Cons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217612" y="2514600"/>
            <a:ext cx="4701142" cy="3655743"/>
          </a:xfrm>
        </p:spPr>
        <p:txBody>
          <a:bodyPr/>
          <a:lstStyle/>
          <a:p>
            <a:r>
              <a:rPr lang="en-US" dirty="0" smtClean="0"/>
              <a:t>Allows flexibility in changing ‘</a:t>
            </a:r>
            <a:r>
              <a:rPr lang="en-US" dirty="0" err="1" smtClean="0"/>
              <a:t>adaptee</a:t>
            </a:r>
            <a:r>
              <a:rPr lang="en-US" dirty="0" smtClean="0"/>
              <a:t>’ interface</a:t>
            </a:r>
            <a:endParaRPr lang="en-US" dirty="0"/>
          </a:p>
          <a:p>
            <a:r>
              <a:rPr lang="en-US" dirty="0" smtClean="0"/>
              <a:t>Facilitates </a:t>
            </a:r>
            <a:r>
              <a:rPr lang="en-US" dirty="0" smtClean="0"/>
              <a:t>following SOLID principles by reducing need to modify client </a:t>
            </a:r>
            <a:r>
              <a:rPr lang="en-US" dirty="0" smtClean="0"/>
              <a:t>code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Extra layer of abstraction can unnecessarily complicate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80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CSP Applicability – Could we utilize this?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Data access layer</a:t>
            </a:r>
          </a:p>
          <a:p>
            <a:pPr lvl="1"/>
            <a:r>
              <a:rPr lang="en-US" dirty="0" smtClean="0"/>
              <a:t>Logging</a:t>
            </a:r>
          </a:p>
          <a:p>
            <a:pPr lvl="1"/>
            <a:r>
              <a:rPr lang="en-US" dirty="0" smtClean="0"/>
              <a:t>Thoughts?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46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DoFactory</a:t>
            </a:r>
            <a:r>
              <a:rPr lang="en-US" dirty="0" smtClean="0"/>
              <a:t>: Adapter Design Pattern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www.dofactory.com/net/adapter-design-pattern</a:t>
            </a:r>
            <a:endParaRPr lang="en-US" dirty="0" smtClean="0"/>
          </a:p>
          <a:p>
            <a:r>
              <a:rPr lang="en-US" dirty="0" smtClean="0"/>
              <a:t>Derek </a:t>
            </a:r>
            <a:r>
              <a:rPr lang="en-US" dirty="0" err="1" smtClean="0"/>
              <a:t>Banas</a:t>
            </a:r>
            <a:r>
              <a:rPr lang="en-US" dirty="0" smtClean="0"/>
              <a:t>: Adapter Design Pattern</a:t>
            </a:r>
          </a:p>
          <a:p>
            <a:pPr lvl="1"/>
            <a:r>
              <a:rPr lang="en-US" dirty="0">
                <a:hlinkClick r:id="rId3"/>
              </a:rPr>
              <a:t>https://www.youtube.com/watch?v=qG286LQM6BU</a:t>
            </a:r>
            <a:endParaRPr lang="en-US" dirty="0" smtClean="0"/>
          </a:p>
          <a:p>
            <a:r>
              <a:rPr lang="en-US" dirty="0" smtClean="0"/>
              <a:t>Wikipedia</a:t>
            </a:r>
            <a:r>
              <a:rPr lang="en-US" dirty="0" smtClean="0"/>
              <a:t>: </a:t>
            </a:r>
            <a:r>
              <a:rPr lang="en-US" dirty="0" smtClean="0"/>
              <a:t>Adapter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://en.wikipedia.org/wiki/Adapter_pattern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582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pPr marL="0" indent="0" algn="ctr">
              <a:buNone/>
            </a:pPr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100378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exagonal design templat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4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Hexagonal design slides.potx" id="{12658BD0-7259-4A0F-91D4-55B50BBE9BFD}" vid="{57622FE6-AF39-47E3-8976-1D25291C345B}"/>
    </a:ext>
  </a:extLst>
</a:theme>
</file>

<file path=ppt/theme/theme2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E3F31A2D0C1F45A24E95D70568F1A3" ma:contentTypeVersion="3" ma:contentTypeDescription="Create a new document." ma:contentTypeScope="" ma:versionID="988cf5963be4cac173c7f9a0c1461be5">
  <xsd:schema xmlns:xsd="http://www.w3.org/2001/XMLSchema" xmlns:xs="http://www.w3.org/2001/XMLSchema" xmlns:p="http://schemas.microsoft.com/office/2006/metadata/properties" xmlns:ns1="http://schemas.microsoft.com/sharepoint/v3" xmlns:ns2="daa1910f-e4e5-4627-8891-e67aeaad4311" targetNamespace="http://schemas.microsoft.com/office/2006/metadata/properties" ma:root="true" ma:fieldsID="393182699d77a26b21f9c0b508d5c46c" ns1:_="" ns2:_="">
    <xsd:import namespace="http://schemas.microsoft.com/sharepoint/v3"/>
    <xsd:import namespace="daa1910f-e4e5-4627-8891-e67aeaad4311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a1910f-e4e5-4627-8891-e67aeaad431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3BA9B2DE-E8DE-4408-8F69-C58F577092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aa1910f-e4e5-4627-8891-e67aeaad43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11D6E40-F509-498A-BF02-00C895783B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2427FAC-CD3A-494C-985C-09E26C5EA507}">
  <ds:schemaRefs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daa1910f-e4e5-4627-8891-e67aeaad4311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Hexagonal design slides</Template>
  <TotalTime>7273</TotalTime>
  <Words>153</Words>
  <Application>Microsoft Office PowerPoint</Application>
  <PresentationFormat>Custom</PresentationFormat>
  <Paragraphs>37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Hexagonal design template</vt:lpstr>
      <vt:lpstr>Design Patterns</vt:lpstr>
      <vt:lpstr>Agenda</vt:lpstr>
      <vt:lpstr>Pattern Description</vt:lpstr>
      <vt:lpstr>When To Use</vt:lpstr>
      <vt:lpstr>Pros/Cons</vt:lpstr>
      <vt:lpstr>CSP Applicability – Could we utilize this?</vt:lpstr>
      <vt:lpstr>External Resources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Merritt, Sean</dc:creator>
  <cp:lastModifiedBy>Alex Scudiero</cp:lastModifiedBy>
  <cp:revision>64</cp:revision>
  <dcterms:created xsi:type="dcterms:W3CDTF">2017-04-07T13:46:44Z</dcterms:created>
  <dcterms:modified xsi:type="dcterms:W3CDTF">2017-08-24T15:44:23Z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0x010100B2E3F31A2D0C1F45A24E95D70568F1A3</vt:lpwstr>
  </property>
  <property fmtid="{D5CDD505-2E9C-101B-9397-08002B2CF9AE}" pid="3" name="Order">
    <vt:r8>74063900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