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63" r:id="rId7"/>
    <p:sldId id="266" r:id="rId8"/>
    <p:sldId id="271" r:id="rId9"/>
    <p:sldId id="267" r:id="rId10"/>
    <p:sldId id="265" r:id="rId11"/>
    <p:sldId id="268" r:id="rId12"/>
    <p:sldId id="269" r:id="rId13"/>
    <p:sldId id="27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erritt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654" y="10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6/28/2017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6/28/2017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dirty="0"/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80" y="-21579"/>
            <a:ext cx="9601200" cy="9872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0"/>
            <a:ext cx="11580813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4939"/>
            <a:ext cx="9601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lyweight-design-pattern" TargetMode="External"/><Relationship Id="rId2" Type="http://schemas.openxmlformats.org/officeDocument/2006/relationships/hyperlink" Target="https://en.wikipedia.org/wiki/Flyweight_patter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Hash_consing" TargetMode="External"/><Relationship Id="rId4" Type="http://schemas.openxmlformats.org/officeDocument/2006/relationships/hyperlink" Target="https://en.wikipedia.org/wiki/String_inte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Flyweight Pattern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03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304800"/>
            <a:ext cx="8991600" cy="609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6248399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Pattern Description</a:t>
            </a:r>
          </a:p>
          <a:p>
            <a:pPr lvl="0"/>
            <a:r>
              <a:rPr lang="en-US" dirty="0"/>
              <a:t>When To Use?</a:t>
            </a:r>
          </a:p>
          <a:p>
            <a:pPr lvl="0"/>
            <a:r>
              <a:rPr lang="en-US" dirty="0"/>
              <a:t>Code Examples</a:t>
            </a:r>
          </a:p>
          <a:p>
            <a:pPr lvl="0"/>
            <a:r>
              <a:rPr lang="en-US" dirty="0"/>
              <a:t>Pros</a:t>
            </a:r>
            <a:r>
              <a:rPr lang="en-US"/>
              <a:t>/Cons</a:t>
            </a:r>
          </a:p>
          <a:p>
            <a:pPr lvl="0"/>
            <a:r>
              <a:rPr lang="en-US"/>
              <a:t>CSP </a:t>
            </a:r>
            <a:r>
              <a:rPr lang="en-US" dirty="0"/>
              <a:t>Applicability</a:t>
            </a:r>
          </a:p>
          <a:p>
            <a:pPr lvl="0"/>
            <a:r>
              <a:rPr lang="en-US" dirty="0"/>
              <a:t>Summary</a:t>
            </a:r>
          </a:p>
          <a:p>
            <a:pPr lvl="0"/>
            <a:r>
              <a:rPr lang="en-US" dirty="0"/>
              <a:t>External Resources</a:t>
            </a:r>
          </a:p>
          <a:p>
            <a:pPr lvl="0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6611" y="1676398"/>
            <a:ext cx="10744199" cy="464820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212" y="1981200"/>
            <a:ext cx="3962400" cy="396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b="1" dirty="0"/>
              <a:t>The Flyweight Pattern</a:t>
            </a:r>
            <a:r>
              <a:rPr lang="en-US" dirty="0"/>
              <a:t> is primarily used as an optimization technique for situations where there will be many objects, all sharing common information. A prime example is a word processor the base object (glyph) doesn’t also contain extrinsic data such as color and position.</a:t>
            </a:r>
          </a:p>
          <a:p>
            <a:endParaRPr lang="en-US" dirty="0"/>
          </a:p>
          <a:p>
            <a:r>
              <a:rPr lang="en-US" dirty="0"/>
              <a:t>The Flyweight pattern is in the structural design pattern family.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B6AC8-FBF7-427E-9C8B-455B39A4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575" y="1828800"/>
            <a:ext cx="588727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a large number of objects that are structurally the same.</a:t>
            </a:r>
          </a:p>
          <a:p>
            <a:r>
              <a:rPr lang="en-US" dirty="0"/>
              <a:t>When construction of objects is resource intensive, this pattern can be applied to reuse the constructions to increase performance.</a:t>
            </a:r>
          </a:p>
          <a:p>
            <a:r>
              <a:rPr lang="en-US" dirty="0"/>
              <a:t>Performance-intensive operations that are frequently used such as comparing strings. This is also known as string interning.</a:t>
            </a:r>
          </a:p>
          <a:p>
            <a:r>
              <a:rPr lang="en-US" dirty="0"/>
              <a:t>When writing applications for hardware with limited resources.</a:t>
            </a:r>
          </a:p>
          <a:p>
            <a:r>
              <a:rPr lang="en-US" dirty="0"/>
              <a:t>Often used in CAD and vector-based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Yay code!</a:t>
            </a:r>
          </a:p>
        </p:txBody>
      </p:sp>
    </p:spTree>
    <p:extLst>
      <p:ext uri="{BB962C8B-B14F-4D97-AF65-F5344CB8AC3E}">
        <p14:creationId xmlns:p14="http://schemas.microsoft.com/office/powerpoint/2010/main" val="306735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Efficiently handle large numbers of small objects.</a:t>
            </a:r>
          </a:p>
          <a:p>
            <a:r>
              <a:rPr lang="en-US" dirty="0"/>
              <a:t>Lower memory costs due to reuse.</a:t>
            </a:r>
          </a:p>
          <a:p>
            <a:r>
              <a:rPr lang="en-US" dirty="0"/>
              <a:t>Applicable when object identity isn’t important.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Increased runtime for object construction due to lookups.</a:t>
            </a:r>
          </a:p>
          <a:p>
            <a:r>
              <a:rPr lang="en-US" dirty="0"/>
              <a:t>Extrinsic state may add additional computations.</a:t>
            </a:r>
          </a:p>
        </p:txBody>
      </p:sp>
    </p:spTree>
    <p:extLst>
      <p:ext uri="{BB962C8B-B14F-4D97-AF65-F5344CB8AC3E}">
        <p14:creationId xmlns:p14="http://schemas.microsoft.com/office/powerpoint/2010/main" val="2672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Applicability – Could we utilize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We’re already using this in a sense with our dependency injection setup, specifically the </a:t>
            </a:r>
            <a:r>
              <a:rPr lang="en-US" dirty="0" err="1"/>
              <a:t>IoC</a:t>
            </a:r>
            <a:r>
              <a:rPr lang="en-US" dirty="0"/>
              <a:t> containers.</a:t>
            </a:r>
          </a:p>
          <a:p>
            <a:r>
              <a:rPr lang="en-US" dirty="0"/>
              <a:t>Potential applicability in wizard pages with the expensive construction costs and similar structures.</a:t>
            </a:r>
          </a:p>
          <a:p>
            <a:r>
              <a:rPr lang="en-US" dirty="0"/>
              <a:t>Quote Manager grid objects.</a:t>
            </a:r>
          </a:p>
          <a:p>
            <a:r>
              <a:rPr lang="en-US" dirty="0"/>
              <a:t>Workflow types, service types, 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flyweight pattern is a proven pattern for software that handles many small objects.</a:t>
            </a:r>
          </a:p>
          <a:p>
            <a:r>
              <a:rPr lang="en-US" dirty="0"/>
              <a:t>The separation of intrinsic and extrinsic state promotes separation of common data.</a:t>
            </a:r>
          </a:p>
          <a:p>
            <a:r>
              <a:rPr lang="en-US" dirty="0"/>
              <a:t>We’re already using it to a certain extent within other patterns inside CSP.</a:t>
            </a:r>
          </a:p>
          <a:p>
            <a:r>
              <a:rPr lang="en-US" dirty="0"/>
              <a:t>Additionally, C# itself utilizes the Flyweight pattern with the implicit string interning it does.</a:t>
            </a:r>
          </a:p>
        </p:txBody>
      </p:sp>
    </p:spTree>
    <p:extLst>
      <p:ext uri="{BB962C8B-B14F-4D97-AF65-F5344CB8AC3E}">
        <p14:creationId xmlns:p14="http://schemas.microsoft.com/office/powerpoint/2010/main" val="17779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Wikipedia’s Flyweight Pattern page</a:t>
            </a:r>
          </a:p>
          <a:p>
            <a:pPr lvl="1"/>
            <a:r>
              <a:rPr lang="en-US" dirty="0">
                <a:hlinkClick r:id="rId2"/>
              </a:rPr>
              <a:t>https://en.wikipedia.org/wiki/Flyweight_pattern</a:t>
            </a:r>
            <a:endParaRPr lang="en-US" dirty="0"/>
          </a:p>
          <a:p>
            <a:r>
              <a:rPr lang="en-US" dirty="0" err="1"/>
              <a:t>DoFactory</a:t>
            </a:r>
            <a:r>
              <a:rPr lang="en-US" dirty="0"/>
              <a:t> – Overview of pattern with C# examples</a:t>
            </a:r>
          </a:p>
          <a:p>
            <a:pPr lvl="1"/>
            <a:r>
              <a:rPr lang="en-US" dirty="0">
                <a:hlinkClick r:id="rId3"/>
              </a:rPr>
              <a:t>http://www.dofactory.com/net/flyweight-design-pattern</a:t>
            </a:r>
            <a:endParaRPr lang="en-US" dirty="0"/>
          </a:p>
          <a:p>
            <a:r>
              <a:rPr lang="en-US" dirty="0"/>
              <a:t>See also:</a:t>
            </a:r>
          </a:p>
          <a:p>
            <a:pPr lvl="1"/>
            <a:r>
              <a:rPr lang="en-US" dirty="0">
                <a:hlinkClick r:id="rId4"/>
              </a:rPr>
              <a:t>https://en.wikipedia.org/wiki/String_interning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https://en.wikipedia.org/wiki/Hash_consing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509</TotalTime>
  <Words>389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Euphemia</vt:lpstr>
      <vt:lpstr>Palatino Linotype</vt:lpstr>
      <vt:lpstr>Hexagonal design template</vt:lpstr>
      <vt:lpstr>Design Patterns</vt:lpstr>
      <vt:lpstr>Agenda</vt:lpstr>
      <vt:lpstr>Pattern Description</vt:lpstr>
      <vt:lpstr>When To Use</vt:lpstr>
      <vt:lpstr>Code Example</vt:lpstr>
      <vt:lpstr>Pros/Cons</vt:lpstr>
      <vt:lpstr>CSP Applicability – Could we utilize this?</vt:lpstr>
      <vt:lpstr>Summary</vt:lpstr>
      <vt:lpstr>External 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Merritt, Sean</cp:lastModifiedBy>
  <cp:revision>51</cp:revision>
  <dcterms:created xsi:type="dcterms:W3CDTF">2017-04-07T13:46:44Z</dcterms:created>
  <dcterms:modified xsi:type="dcterms:W3CDTF">2017-06-29T01:43:30Z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