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3" r:id="rId7"/>
    <p:sldId id="266" r:id="rId8"/>
    <p:sldId id="271" r:id="rId9"/>
    <p:sldId id="267" r:id="rId10"/>
    <p:sldId id="265" r:id="rId11"/>
    <p:sldId id="269" r:id="rId12"/>
    <p:sldId id="270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2496">
          <p15:clr>
            <a:srgbClr val="A4A3A4"/>
          </p15:clr>
        </p15:guide>
        <p15:guide id="3" orient="horz" pos="2880">
          <p15:clr>
            <a:srgbClr val="A4A3A4"/>
          </p15:clr>
        </p15:guide>
        <p15:guide id="4" orient="horz" pos="1056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orient="horz" pos="240">
          <p15:clr>
            <a:srgbClr val="A4A3A4"/>
          </p15:clr>
        </p15:guide>
        <p15:guide id="7" pos="3839">
          <p15:clr>
            <a:srgbClr val="A4A3A4"/>
          </p15:clr>
        </p15:guide>
        <p15:guide id="8" pos="527">
          <p15:clr>
            <a:srgbClr val="A4A3A4"/>
          </p15:clr>
        </p15:guide>
        <p15:guide id="9" pos="815">
          <p15:clr>
            <a:srgbClr val="A4A3A4"/>
          </p15:clr>
        </p15:guide>
        <p15:guide id="10" pos="6863">
          <p15:clr>
            <a:srgbClr val="A4A3A4"/>
          </p15:clr>
        </p15:guide>
        <p15:guide id="11" pos="6143">
          <p15:clr>
            <a:srgbClr val="A4A3A4"/>
          </p15:clr>
        </p15:guide>
        <p15:guide id="12" pos="470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ean Merritt" initials="S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16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2" autoAdjust="0"/>
  </p:normalViewPr>
  <p:slideViewPr>
    <p:cSldViewPr>
      <p:cViewPr varScale="1">
        <p:scale>
          <a:sx n="62" d="100"/>
          <a:sy n="62" d="100"/>
        </p:scale>
        <p:origin x="-552" y="-72"/>
      </p:cViewPr>
      <p:guideLst>
        <p:guide orient="horz" pos="2160"/>
        <p:guide orient="horz" pos="2496"/>
        <p:guide orient="horz" pos="2880"/>
        <p:guide orient="horz" pos="1056"/>
        <p:guide orient="horz" pos="3888"/>
        <p:guide orient="horz" pos="240"/>
        <p:guide pos="3839"/>
        <p:guide pos="527"/>
        <p:guide pos="815"/>
        <p:guide pos="6863"/>
        <p:guide pos="6143"/>
        <p:guide pos="470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A207F-0F91-42F2-96D0-049C6003623B}" type="datetimeFigureOut">
              <a:rPr lang="en-US"/>
              <a:t>10/18/2017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67D4A-04CB-4EDF-8FB1-342A02FC8EC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125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CC13F5-F2B1-464B-BE8F-27ABFBD2FBDE}" type="datetimeFigureOut">
              <a:rPr lang="en-US"/>
              <a:t>10/18/2017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1351F-DBB1-4664-ADA9-83BC7CB8848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362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14" y="990600"/>
            <a:ext cx="8458200" cy="3200400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13" y="4267200"/>
            <a:ext cx="8458200" cy="1371600"/>
          </a:xfrm>
          <a:noFill/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2A58A-F6A3-44B4-8553-CA3EAF252FB7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2" y="1676400"/>
            <a:ext cx="3810000" cy="2438400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22412" y="0"/>
            <a:ext cx="5943601" cy="6858000"/>
          </a:xfr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2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9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600200">
              <a:defRPr/>
            </a:lvl6pPr>
            <a:lvl7pPr marL="1874520">
              <a:defRPr/>
            </a:lvl7pPr>
            <a:lvl8pPr marL="2148840">
              <a:defRPr/>
            </a:lvl8pPr>
            <a:lvl9pPr marL="2423160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513F-1C7D-48A3-9E66-761794785CC6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4" y="381000"/>
            <a:ext cx="8305800" cy="5791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BC340-5827-402A-ABD7-86B6900F77A8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9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dirty="0"/>
            </a:lvl1pPr>
          </a:lstStyle>
          <a:p>
            <a:pPr lvl="0"/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Ba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152400"/>
            <a:ext cx="9601200" cy="6858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5BD3E-AD23-4233-B7FD-BCC74AA741B1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2057400"/>
            <a:ext cx="8458201" cy="2666999"/>
          </a:xfrm>
        </p:spPr>
        <p:txBody>
          <a:bodyPr anchor="b">
            <a:normAutofit/>
          </a:bodyPr>
          <a:lstStyle>
            <a:lvl1pPr algn="l">
              <a:defRPr sz="48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876800"/>
            <a:ext cx="8458201" cy="1143000"/>
          </a:xfrm>
          <a:noFill/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85C56-1C19-4454-A6D4-FDB294070137}" type="datetime1">
              <a:rPr lang="en-US" smtClean="0"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680" y="-21579"/>
            <a:ext cx="9601200" cy="98724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2" y="1676400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035" y="1676401"/>
            <a:ext cx="4700016" cy="4495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EA3F-BC83-4494-8BB2-CF9729692A8C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1" y="0"/>
            <a:ext cx="11580813" cy="9906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399"/>
            <a:ext cx="4701142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516457"/>
            <a:ext cx="4701142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676399"/>
            <a:ext cx="4703259" cy="76200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516457"/>
            <a:ext cx="4703259" cy="365574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600200">
              <a:defRPr sz="1600"/>
            </a:lvl6pPr>
            <a:lvl7pPr marL="1874520">
              <a:defRPr sz="1600"/>
            </a:lvl7pPr>
            <a:lvl8pPr marL="2148840">
              <a:defRPr sz="1600"/>
            </a:lvl8pPr>
            <a:lvl9pPr marL="242316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BCFC3-C38C-4973-9593-9C0AA203E374}" type="datetime1">
              <a:rPr lang="en-US" smtClean="0"/>
              <a:t>10/18/2017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E9B8-A638-47B9-8EAF-A06FB35BB403}" type="datetime1">
              <a:rPr lang="en-US" smtClean="0"/>
              <a:t>10/18/2017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18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414C0-40BC-46FB-ADE3-F7141007B5FB}" type="datetime1">
              <a:rPr lang="en-US" smtClean="0"/>
              <a:t>10/18/2017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5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811" y="1676400"/>
            <a:ext cx="3810000" cy="2438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685800"/>
            <a:ext cx="61722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0811" y="4191000"/>
            <a:ext cx="3810000" cy="1524000"/>
          </a:xfrm>
          <a:noFill/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8BC97-2F5E-4770-AEEF-8F2730A3EA80}" type="datetime1">
              <a:rPr lang="en-US" smtClean="0"/>
              <a:t>10/18/2017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EFA0A-2F20-4B60-98C6-5FFDA469A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24939"/>
            <a:ext cx="12188825" cy="9906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lvl="0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24939"/>
            <a:ext cx="96012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9601200" cy="44958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178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1B0D41C-F0D3-49F0-8041-67FC705A40C6}" type="datetime1">
              <a:rPr lang="en-US" smtClean="0"/>
              <a:pPr/>
              <a:t>10/18/2017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512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1FEFA0A-2F20-4B60-98C6-5FFDA469AA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8600" algn="l" defTabSz="914400" rtl="0" eaLnBrk="1" latinLnBrk="0" hangingPunct="1">
        <a:lnSpc>
          <a:spcPct val="90000"/>
        </a:lnSpc>
        <a:spcBef>
          <a:spcPts val="1600"/>
        </a:spcBef>
        <a:buClr>
          <a:schemeClr val="accent6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6"/>
        </a:buClr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spcBef>
          <a:spcPts val="600"/>
        </a:spcBef>
        <a:buFont typeface="Euphemia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design_patterns/mediator" TargetMode="External"/><Relationship Id="rId2" Type="http://schemas.openxmlformats.org/officeDocument/2006/relationships/hyperlink" Target="https://en.wikipedia.org/wiki/Mediator_pattern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5211" y="3200400"/>
            <a:ext cx="11123613" cy="1600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Mediator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825" cy="1219200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3838" indent="-228600"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4212" y="304800"/>
            <a:ext cx="8991600" cy="6096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3" y="1676400"/>
            <a:ext cx="6248399" cy="449580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Pattern Description</a:t>
            </a:r>
          </a:p>
          <a:p>
            <a:pPr lvl="0"/>
            <a:r>
              <a:rPr lang="en-US" dirty="0"/>
              <a:t>When To Use?</a:t>
            </a:r>
          </a:p>
          <a:p>
            <a:pPr lvl="0"/>
            <a:r>
              <a:rPr lang="en-US" dirty="0"/>
              <a:t>Code Examples</a:t>
            </a:r>
          </a:p>
          <a:p>
            <a:pPr lvl="0"/>
            <a:r>
              <a:rPr lang="en-US" dirty="0"/>
              <a:t>Pros/Cons</a:t>
            </a:r>
          </a:p>
          <a:p>
            <a:pPr lvl="0"/>
            <a:r>
              <a:rPr lang="en-US" dirty="0"/>
              <a:t>CSP Applicability</a:t>
            </a:r>
          </a:p>
          <a:p>
            <a:pPr lvl="0"/>
            <a:r>
              <a:rPr lang="en-US" dirty="0" smtClean="0"/>
              <a:t>External </a:t>
            </a:r>
            <a:r>
              <a:rPr lang="en-US" dirty="0"/>
              <a:t>Resources</a:t>
            </a:r>
          </a:p>
          <a:p>
            <a:pPr lvl="0"/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0818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36611" y="1676398"/>
            <a:ext cx="10744199" cy="4648202"/>
          </a:xfrm>
          <a:prstGeom prst="rect">
            <a:avLst/>
          </a:prstGeom>
          <a:solidFill>
            <a:schemeClr val="bg2">
              <a:alpha val="7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6"/>
              </a:buClr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Description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212" y="1981200"/>
            <a:ext cx="3962400" cy="3962400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Mediator Pattern</a:t>
            </a:r>
            <a:r>
              <a:rPr lang="en-US" dirty="0" smtClean="0"/>
              <a:t> is a pattern where a mediator object is defined which encapsulates how a set of colleague objects interact.</a:t>
            </a:r>
            <a:endParaRPr lang="en-US" strike="sngStrike" dirty="0" smtClean="0"/>
          </a:p>
          <a:p>
            <a:endParaRPr lang="en-US" dirty="0" smtClean="0"/>
          </a:p>
          <a:p>
            <a:r>
              <a:rPr lang="en-US" dirty="0" smtClean="0"/>
              <a:t>The Mediator pattern </a:t>
            </a:r>
            <a:r>
              <a:rPr lang="en-US" dirty="0"/>
              <a:t>is in the </a:t>
            </a:r>
            <a:r>
              <a:rPr lang="en-US" dirty="0" smtClean="0"/>
              <a:t>behavioral design </a:t>
            </a:r>
            <a:r>
              <a:rPr lang="en-US" dirty="0"/>
              <a:t>pattern family.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94B36AD-C401-4D57-A2EB-DAF9EDA5FE8B}"/>
              </a:ext>
            </a:extLst>
          </p:cNvPr>
          <p:cNvSpPr/>
          <p:nvPr/>
        </p:nvSpPr>
        <p:spPr>
          <a:xfrm>
            <a:off x="5789612" y="2286000"/>
            <a:ext cx="5029200" cy="3124200"/>
          </a:xfrm>
          <a:prstGeom prst="rect">
            <a:avLst/>
          </a:prstGeom>
          <a:solidFill>
            <a:schemeClr val="accent4">
              <a:lumMod val="20000"/>
              <a:lumOff val="80000"/>
              <a:alpha val="56078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2" y="3048000"/>
            <a:ext cx="4724400" cy="143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86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2" y="1752600"/>
            <a:ext cx="9601200" cy="4495800"/>
          </a:xfrm>
        </p:spPr>
        <p:txBody>
          <a:bodyPr/>
          <a:lstStyle/>
          <a:p>
            <a:r>
              <a:rPr lang="en-US" dirty="0" smtClean="0"/>
              <a:t>When objects need to interact but cannot know about each other or don’t share a common mode of communication.</a:t>
            </a:r>
          </a:p>
          <a:p>
            <a:r>
              <a:rPr lang="en-US" dirty="0"/>
              <a:t>When object communication is complex and it’s presence is preventing object reusability or flexibility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To encapsulate communication between objects in a common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600200"/>
            <a:ext cx="10744200" cy="4597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735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Pros/Cons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Promotes </a:t>
            </a:r>
            <a:r>
              <a:rPr lang="en-US" dirty="0" smtClean="0"/>
              <a:t>single responsibility by removing communication logic from colleague objects.</a:t>
            </a:r>
          </a:p>
          <a:p>
            <a:r>
              <a:rPr lang="en-US" dirty="0" smtClean="0"/>
              <a:t>Colleague objects do not need to know anything about </a:t>
            </a:r>
            <a:r>
              <a:rPr lang="en-US" smtClean="0"/>
              <a:t>each other.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An observer might be a better option if the colleague should know itself how to react to a given communication.</a:t>
            </a:r>
          </a:p>
          <a:p>
            <a:r>
              <a:rPr lang="en-US" dirty="0" smtClean="0"/>
              <a:t>Overuse can cause mediator to become ‘god object’ that knows/does too 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Applicability – Could we utilize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validation</a:t>
            </a:r>
          </a:p>
          <a:p>
            <a:r>
              <a:rPr lang="en-US" dirty="0" smtClean="0"/>
              <a:t>Thoughts?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012" y="1676400"/>
            <a:ext cx="9601200" cy="4495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Mediator Pattern – Wikipedia 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en.wikipedia.org/wiki/Mediator_pattern</a:t>
            </a: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 smtClean="0"/>
              <a:t>Mediator Design Pattern - </a:t>
            </a:r>
            <a:r>
              <a:rPr lang="en-US" dirty="0" err="1" smtClean="0"/>
              <a:t>SourceMaking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https://sourcemaking.com/design_patterns/mediatorDoFactory </a:t>
            </a:r>
            <a:r>
              <a:rPr lang="en-US" dirty="0">
                <a:hlinkClick r:id="rId3"/>
              </a:rPr>
              <a:t>– Overview of pattern with C# </a:t>
            </a:r>
            <a:r>
              <a:rPr lang="en-US" dirty="0" smtClean="0">
                <a:hlinkClick r:id="rId3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6558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marL="0" indent="0" algn="ctr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0037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xagonal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4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Hexagonal design slides.potx" id="{12658BD0-7259-4A0F-91D4-55B50BBE9BFD}" vid="{57622FE6-AF39-47E3-8976-1D25291C345B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5ED73A5-C2D2-4D49-BB89-167E8E32C9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1D6E40-F509-498A-BF02-00C895783B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427FAC-CD3A-494C-985C-09E26C5EA507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Hexagonal design slides</Template>
  <TotalTime>1573</TotalTime>
  <Words>206</Words>
  <Application>Microsoft Office PowerPoint</Application>
  <PresentationFormat>Custom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Hexagonal design template</vt:lpstr>
      <vt:lpstr>Design Patterns</vt:lpstr>
      <vt:lpstr>Agenda</vt:lpstr>
      <vt:lpstr>Pattern Description</vt:lpstr>
      <vt:lpstr>When To Use</vt:lpstr>
      <vt:lpstr>Code Example</vt:lpstr>
      <vt:lpstr>Pros/Cons</vt:lpstr>
      <vt:lpstr>CSP Applicability – Could we utilize this?</vt:lpstr>
      <vt:lpstr>External Resources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Merritt, Sean</dc:creator>
  <cp:lastModifiedBy>Alex Scudiero</cp:lastModifiedBy>
  <cp:revision>64</cp:revision>
  <dcterms:created xsi:type="dcterms:W3CDTF">2017-04-07T13:46:44Z</dcterms:created>
  <dcterms:modified xsi:type="dcterms:W3CDTF">2017-10-19T16:41:51Z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