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58" r:id="rId6"/>
    <p:sldId id="263" r:id="rId7"/>
    <p:sldId id="266" r:id="rId8"/>
    <p:sldId id="271" r:id="rId9"/>
    <p:sldId id="267" r:id="rId10"/>
    <p:sldId id="265" r:id="rId11"/>
    <p:sldId id="268" r:id="rId12"/>
    <p:sldId id="269" r:id="rId13"/>
    <p:sldId id="270"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an Merritt"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81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2" autoAdjust="0"/>
  </p:normalViewPr>
  <p:slideViewPr>
    <p:cSldViewPr>
      <p:cViewPr varScale="1">
        <p:scale>
          <a:sx n="60" d="100"/>
          <a:sy n="60" d="100"/>
        </p:scale>
        <p:origin x="72" y="1134"/>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8/23/2017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8/23/2017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8/23/2017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8/23/2017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8/23/2017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6612" y="152400"/>
            <a:ext cx="9601200" cy="685800"/>
          </a:xfrm>
        </p:spPr>
        <p:txBody>
          <a:bodyPr vert="horz" lIns="91440" tIns="45720" rIns="91440" bIns="45720" rtlCol="0" anchor="b">
            <a:normAutofit/>
          </a:bodyPr>
          <a:lstStyle>
            <a:lvl1pPr>
              <a:defRPr dirty="0"/>
            </a:lvl1pPr>
          </a:lstStyle>
          <a:p>
            <a:pPr lvl="0"/>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8/23/2017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Bar and Content">
    <p:spTree>
      <p:nvGrpSpPr>
        <p:cNvPr id="1" name=""/>
        <p:cNvGrpSpPr/>
        <p:nvPr/>
      </p:nvGrpSpPr>
      <p:grpSpPr>
        <a:xfrm>
          <a:off x="0" y="0"/>
          <a:ext cx="0" cy="0"/>
          <a:chOff x="0" y="0"/>
          <a:chExt cx="0" cy="0"/>
        </a:xfrm>
      </p:grpSpPr>
      <p:sp>
        <p:nvSpPr>
          <p:cNvPr id="7" name="Rectangle 6"/>
          <p:cNvSpPr/>
          <p:nvPr userDrawn="1"/>
        </p:nvSpPr>
        <p:spPr>
          <a:xfrm>
            <a:off x="0" y="-24939"/>
            <a:ext cx="12188825" cy="990600"/>
          </a:xfrm>
          <a:prstGeom prst="rect">
            <a:avLst/>
          </a:prstGeom>
          <a:solidFill>
            <a:schemeClr val="bg2">
              <a:alpha val="70000"/>
            </a:schemeClr>
          </a:solidFill>
        </p:spPr>
        <p:txBody>
          <a:bodyPr vert="horz" lIns="91440" tIns="45720" rIns="91440" bIns="45720" rtlCol="0">
            <a:normAutofit/>
          </a:bodyPr>
          <a:lstStyle/>
          <a:p>
            <a:pPr marL="223838" lvl="0" indent="-228600">
              <a:lnSpc>
                <a:spcPct val="90000"/>
              </a:lnSpc>
              <a:spcBef>
                <a:spcPts val="1600"/>
              </a:spcBef>
              <a:buClr>
                <a:schemeClr val="accent6"/>
              </a:buClr>
              <a:buFont typeface="Arial" pitchFamily="34" charset="0"/>
              <a:buChar char="•"/>
            </a:pPr>
            <a:endParaRPr lang="en-US" sz="2400" dirty="0">
              <a:solidFill>
                <a:schemeClr val="tx1"/>
              </a:solidFill>
            </a:endParaRPr>
          </a:p>
        </p:txBody>
      </p:sp>
      <p:sp>
        <p:nvSpPr>
          <p:cNvPr id="2" name="Title 1"/>
          <p:cNvSpPr>
            <a:spLocks noGrp="1"/>
          </p:cNvSpPr>
          <p:nvPr>
            <p:ph type="title"/>
          </p:nvPr>
        </p:nvSpPr>
        <p:spPr>
          <a:xfrm>
            <a:off x="836612" y="152400"/>
            <a:ext cx="9601200" cy="685800"/>
          </a:xfrm>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8/23/2017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1173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8/23/2017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80" y="-21579"/>
            <a:ext cx="9601200" cy="987240"/>
          </a:xfrm>
        </p:spPr>
        <p:txBody>
          <a:bodyPr/>
          <a:lstStyle/>
          <a:p>
            <a:r>
              <a:rPr lang="en-US" dirty="0"/>
              <a:t>Click to edit Master title style</a:t>
            </a:r>
            <a:endParaRPr dirty="0"/>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8/23/2017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011" y="0"/>
            <a:ext cx="11580813" cy="990600"/>
          </a:xfrm>
        </p:spPr>
        <p:txBody>
          <a:bodyPr anchor="ct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8/23/2017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8/23/2017</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8/23/2017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8/23/2017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24939"/>
            <a:ext cx="12188825" cy="990600"/>
          </a:xfrm>
          <a:prstGeom prst="rect">
            <a:avLst/>
          </a:prstGeom>
          <a:solidFill>
            <a:schemeClr val="bg2">
              <a:alpha val="70000"/>
            </a:schemeClr>
          </a:solidFill>
        </p:spPr>
        <p:txBody>
          <a:bodyPr vert="horz" lIns="91440" tIns="45720" rIns="91440" bIns="45720" rtlCol="0">
            <a:normAutofit/>
          </a:bodyPr>
          <a:lstStyle/>
          <a:p>
            <a:pPr marL="223838" lvl="0" indent="-228600">
              <a:lnSpc>
                <a:spcPct val="90000"/>
              </a:lnSpc>
              <a:spcBef>
                <a:spcPts val="1600"/>
              </a:spcBef>
              <a:buClr>
                <a:schemeClr val="accent6"/>
              </a:buClr>
              <a:buFont typeface="Arial" pitchFamily="34" charset="0"/>
              <a:buChar char="•"/>
            </a:pPr>
            <a:endParaRPr lang="en-US" sz="2400" dirty="0">
              <a:solidFill>
                <a:schemeClr val="tx1"/>
              </a:solidFill>
            </a:endParaRPr>
          </a:p>
        </p:txBody>
      </p:sp>
      <p:sp>
        <p:nvSpPr>
          <p:cNvPr id="2" name="Title Placeholder 1"/>
          <p:cNvSpPr>
            <a:spLocks noGrp="1"/>
          </p:cNvSpPr>
          <p:nvPr>
            <p:ph type="title"/>
          </p:nvPr>
        </p:nvSpPr>
        <p:spPr>
          <a:xfrm>
            <a:off x="0" y="-24939"/>
            <a:ext cx="9601200" cy="990600"/>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8/23/2017</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dofactory.com/net/singleton-design-pattern" TargetMode="External"/><Relationship Id="rId2" Type="http://schemas.openxmlformats.org/officeDocument/2006/relationships/hyperlink" Target="https://en.wikipedia.org/wiki/Singleton_patter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5211" y="3200400"/>
            <a:ext cx="11123613" cy="1600200"/>
          </a:xfrm>
          <a:prstGeom prst="rect">
            <a:avLst/>
          </a:prstGeom>
          <a:solidFill>
            <a:schemeClr val="bg2">
              <a:alpha val="70000"/>
            </a:schemeClr>
          </a:solidFill>
        </p:spPr>
        <p:txBody>
          <a:bodyPr vert="horz" lIns="91440" tIns="45720" rIns="91440" bIns="45720" rtlCol="0">
            <a:normAutofit/>
          </a:bodyPr>
          <a:lstStyle/>
          <a:p>
            <a:pPr marL="223838" indent="-228600">
              <a:lnSpc>
                <a:spcPct val="90000"/>
              </a:lnSpc>
              <a:spcBef>
                <a:spcPts val="1600"/>
              </a:spcBef>
              <a:buClr>
                <a:schemeClr val="accent6"/>
              </a:buClr>
              <a:buFont typeface="Arial" pitchFamily="34" charset="0"/>
              <a:buChar char="•"/>
            </a:pPr>
            <a:endParaRPr lang="en-US" sz="2400" dirty="0">
              <a:solidFill>
                <a:schemeClr val="tx1"/>
              </a:solidFill>
            </a:endParaRPr>
          </a:p>
        </p:txBody>
      </p:sp>
      <p:sp>
        <p:nvSpPr>
          <p:cNvPr id="2" name="Title 1"/>
          <p:cNvSpPr>
            <a:spLocks noGrp="1"/>
          </p:cNvSpPr>
          <p:nvPr>
            <p:ph type="ctrTitle"/>
          </p:nvPr>
        </p:nvSpPr>
        <p:spPr/>
        <p:txBody>
          <a:bodyPr/>
          <a:lstStyle/>
          <a:p>
            <a:r>
              <a:rPr lang="en-US" dirty="0"/>
              <a:t>Design Patterns</a:t>
            </a:r>
          </a:p>
        </p:txBody>
      </p:sp>
      <p:sp>
        <p:nvSpPr>
          <p:cNvPr id="3" name="Subtitle 2"/>
          <p:cNvSpPr>
            <a:spLocks noGrp="1"/>
          </p:cNvSpPr>
          <p:nvPr>
            <p:ph type="subTitle" idx="1"/>
          </p:nvPr>
        </p:nvSpPr>
        <p:spPr/>
        <p:txBody>
          <a:bodyPr/>
          <a:lstStyle/>
          <a:p>
            <a:r>
              <a:rPr lang="en-US" dirty="0"/>
              <a:t>Singleton Pattern</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chor="ctr" anchorCtr="0"/>
          <a:lstStyle/>
          <a:p>
            <a:pPr marL="0" indent="0" algn="ctr">
              <a:buNone/>
            </a:pPr>
            <a:r>
              <a:rPr lang="en-US" dirty="0"/>
              <a:t>Questions?</a:t>
            </a:r>
          </a:p>
        </p:txBody>
      </p:sp>
    </p:spTree>
    <p:extLst>
      <p:ext uri="{BB962C8B-B14F-4D97-AF65-F5344CB8AC3E}">
        <p14:creationId xmlns:p14="http://schemas.microsoft.com/office/powerpoint/2010/main" val="410037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88825" cy="1219200"/>
          </a:xfrm>
          <a:prstGeom prst="rect">
            <a:avLst/>
          </a:prstGeom>
          <a:solidFill>
            <a:schemeClr val="bg2">
              <a:alpha val="70000"/>
            </a:schemeClr>
          </a:solidFill>
        </p:spPr>
        <p:txBody>
          <a:bodyPr vert="horz" lIns="91440" tIns="45720" rIns="91440" bIns="45720" rtlCol="0">
            <a:normAutofit/>
          </a:bodyPr>
          <a:lstStyle/>
          <a:p>
            <a:pPr marL="223838" indent="-228600">
              <a:lnSpc>
                <a:spcPct val="90000"/>
              </a:lnSpc>
              <a:spcBef>
                <a:spcPts val="1600"/>
              </a:spcBef>
              <a:buClr>
                <a:schemeClr val="accent6"/>
              </a:buClr>
              <a:buFont typeface="Arial" pitchFamily="34" charset="0"/>
              <a:buChar char="•"/>
            </a:pPr>
            <a:endParaRPr lang="en-US" sz="2400" dirty="0">
              <a:solidFill>
                <a:schemeClr val="tx1"/>
              </a:solidFill>
            </a:endParaRPr>
          </a:p>
        </p:txBody>
      </p:sp>
      <p:sp>
        <p:nvSpPr>
          <p:cNvPr id="13" name="Title 12"/>
          <p:cNvSpPr>
            <a:spLocks noGrp="1"/>
          </p:cNvSpPr>
          <p:nvPr>
            <p:ph type="title"/>
          </p:nvPr>
        </p:nvSpPr>
        <p:spPr>
          <a:xfrm>
            <a:off x="684212" y="304800"/>
            <a:ext cx="8991600" cy="609600"/>
          </a:xfrm>
        </p:spPr>
        <p:txBody>
          <a:bodyPr/>
          <a:lstStyle/>
          <a:p>
            <a:r>
              <a:rPr lang="en-US" dirty="0"/>
              <a:t>Agenda</a:t>
            </a:r>
          </a:p>
        </p:txBody>
      </p:sp>
      <p:sp>
        <p:nvSpPr>
          <p:cNvPr id="14" name="Content Placeholder 13"/>
          <p:cNvSpPr>
            <a:spLocks noGrp="1"/>
          </p:cNvSpPr>
          <p:nvPr>
            <p:ph idx="1"/>
          </p:nvPr>
        </p:nvSpPr>
        <p:spPr>
          <a:xfrm>
            <a:off x="1293813" y="1676400"/>
            <a:ext cx="6248399" cy="4495800"/>
          </a:xfrm>
        </p:spPr>
        <p:txBody>
          <a:bodyPr>
            <a:normAutofit/>
          </a:bodyPr>
          <a:lstStyle/>
          <a:p>
            <a:pPr lvl="0"/>
            <a:r>
              <a:rPr lang="en-US" dirty="0"/>
              <a:t>Pattern Description</a:t>
            </a:r>
          </a:p>
          <a:p>
            <a:pPr lvl="0"/>
            <a:r>
              <a:rPr lang="en-US" dirty="0"/>
              <a:t>When To Use?</a:t>
            </a:r>
          </a:p>
          <a:p>
            <a:pPr lvl="0"/>
            <a:r>
              <a:rPr lang="en-US" dirty="0"/>
              <a:t>Code Examples</a:t>
            </a:r>
          </a:p>
          <a:p>
            <a:pPr lvl="0"/>
            <a:r>
              <a:rPr lang="en-US" dirty="0"/>
              <a:t>Pros</a:t>
            </a:r>
            <a:r>
              <a:rPr lang="en-US"/>
              <a:t>/Cons</a:t>
            </a:r>
          </a:p>
          <a:p>
            <a:pPr lvl="0"/>
            <a:r>
              <a:rPr lang="en-US"/>
              <a:t>CSP </a:t>
            </a:r>
            <a:r>
              <a:rPr lang="en-US" dirty="0"/>
              <a:t>Applicability</a:t>
            </a:r>
          </a:p>
          <a:p>
            <a:pPr lvl="0"/>
            <a:r>
              <a:rPr lang="en-US" dirty="0"/>
              <a:t>Summary</a:t>
            </a:r>
          </a:p>
          <a:p>
            <a:pPr lvl="0"/>
            <a:r>
              <a:rPr lang="en-US" dirty="0"/>
              <a:t>External Resources</a:t>
            </a:r>
          </a:p>
          <a:p>
            <a:pPr lvl="0"/>
            <a:r>
              <a:rPr lang="en-US" dirty="0"/>
              <a:t>Questions</a:t>
            </a:r>
          </a:p>
        </p:txBody>
      </p:sp>
    </p:spTree>
    <p:extLst>
      <p:ext uri="{BB962C8B-B14F-4D97-AF65-F5344CB8AC3E}">
        <p14:creationId xmlns:p14="http://schemas.microsoft.com/office/powerpoint/2010/main" val="10818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36611" y="1676398"/>
            <a:ext cx="10744199" cy="4648202"/>
          </a:xfrm>
          <a:prstGeom prst="rect">
            <a:avLst/>
          </a:prstGeom>
          <a:solidFill>
            <a:schemeClr val="bg2">
              <a:alpha val="70000"/>
            </a:schemeClr>
          </a:solidFill>
        </p:spPr>
        <p:txBody>
          <a:bodyPr vert="horz" lIns="91440" tIns="45720" rIns="91440" bIns="45720" rtlCol="0">
            <a:normAutofit/>
          </a:bodyPr>
          <a:lstStyle/>
          <a:p>
            <a:pPr>
              <a:lnSpc>
                <a:spcPct val="90000"/>
              </a:lnSpc>
              <a:spcBef>
                <a:spcPts val="1600"/>
              </a:spcBef>
              <a:buClr>
                <a:schemeClr val="accent6"/>
              </a:buClr>
            </a:pPr>
            <a:endParaRPr lang="en-US" sz="2400" dirty="0">
              <a:solidFill>
                <a:schemeClr val="tx1"/>
              </a:solidFill>
            </a:endParaRPr>
          </a:p>
        </p:txBody>
      </p:sp>
      <p:sp>
        <p:nvSpPr>
          <p:cNvPr id="7" name="Title 6"/>
          <p:cNvSpPr>
            <a:spLocks noGrp="1"/>
          </p:cNvSpPr>
          <p:nvPr>
            <p:ph type="title"/>
          </p:nvPr>
        </p:nvSpPr>
        <p:spPr/>
        <p:txBody>
          <a:bodyPr/>
          <a:lstStyle/>
          <a:p>
            <a:r>
              <a:rPr lang="en-US" dirty="0"/>
              <a:t>Pattern Description</a:t>
            </a:r>
          </a:p>
        </p:txBody>
      </p:sp>
      <p:sp>
        <p:nvSpPr>
          <p:cNvPr id="15" name="TextBox 14"/>
          <p:cNvSpPr txBox="1"/>
          <p:nvPr/>
        </p:nvSpPr>
        <p:spPr>
          <a:xfrm>
            <a:off x="1065212" y="1981200"/>
            <a:ext cx="3962400" cy="3962400"/>
          </a:xfrm>
          <a:prstGeom prst="rect">
            <a:avLst/>
          </a:prstGeom>
          <a:noFill/>
          <a:ln>
            <a:solidFill>
              <a:schemeClr val="accent4"/>
            </a:solidFill>
          </a:ln>
        </p:spPr>
        <p:txBody>
          <a:bodyPr wrap="square" rtlCol="0" anchor="ctr" anchorCtr="1">
            <a:noAutofit/>
          </a:bodyPr>
          <a:lstStyle/>
          <a:p>
            <a:r>
              <a:rPr lang="en-US" b="1" dirty="0"/>
              <a:t>The Singleton Pattern</a:t>
            </a:r>
            <a:r>
              <a:rPr lang="en-US" dirty="0"/>
              <a:t> is commonly used in cases where the application requires a single instance of an object across concerns. This is accomplished by hiding the construction of the object from outside consumers and instead having the singleton class itself be responsible for creation.</a:t>
            </a:r>
          </a:p>
          <a:p>
            <a:endParaRPr lang="en-US" dirty="0"/>
          </a:p>
          <a:p>
            <a:r>
              <a:rPr lang="en-US" dirty="0"/>
              <a:t>The Singleton pattern is in the creational design pattern family.</a:t>
            </a:r>
          </a:p>
        </p:txBody>
      </p:sp>
      <p:sp>
        <p:nvSpPr>
          <p:cNvPr id="2" name="Rectangle 1">
            <a:extLst>
              <a:ext uri="{FF2B5EF4-FFF2-40B4-BE49-F238E27FC236}">
                <a16:creationId xmlns:a16="http://schemas.microsoft.com/office/drawing/2014/main" id="{594B36AD-C401-4D57-A2EB-DAF9EDA5FE8B}"/>
              </a:ext>
            </a:extLst>
          </p:cNvPr>
          <p:cNvSpPr/>
          <p:nvPr/>
        </p:nvSpPr>
        <p:spPr>
          <a:xfrm>
            <a:off x="5789612" y="2286000"/>
            <a:ext cx="5029200" cy="3124200"/>
          </a:xfrm>
          <a:prstGeom prst="rect">
            <a:avLst/>
          </a:prstGeom>
          <a:solidFill>
            <a:schemeClr val="accent4">
              <a:lumMod val="20000"/>
              <a:lumOff val="80000"/>
              <a:alpha val="56078"/>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pic>
        <p:nvPicPr>
          <p:cNvPr id="1026" name="Picture 2" descr="https://upload.wikimedia.org/wikipedia/commons/thumb/f/fb/Singleton_UML_class_diagram.svg/500px-Singleton_UML_class_diagram.svg.png">
            <a:extLst>
              <a:ext uri="{FF2B5EF4-FFF2-40B4-BE49-F238E27FC236}">
                <a16:creationId xmlns:a16="http://schemas.microsoft.com/office/drawing/2014/main" id="{C691FD2A-6816-4FBD-878A-B657B664A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961" y="2438400"/>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64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
        <p:nvSpPr>
          <p:cNvPr id="3" name="Content Placeholder 2"/>
          <p:cNvSpPr>
            <a:spLocks noGrp="1"/>
          </p:cNvSpPr>
          <p:nvPr>
            <p:ph idx="1"/>
          </p:nvPr>
        </p:nvSpPr>
        <p:spPr/>
        <p:txBody>
          <a:bodyPr/>
          <a:lstStyle/>
          <a:p>
            <a:r>
              <a:rPr lang="en-US" dirty="0"/>
              <a:t>When there should only be a single instance of an object during the lifetime of the system (or multiple systems in a distributed environment).</a:t>
            </a:r>
          </a:p>
          <a:p>
            <a:r>
              <a:rPr lang="en-US" dirty="0"/>
              <a:t>When you need a way to get a handle on an object through a single execution path.</a:t>
            </a:r>
          </a:p>
          <a:p>
            <a:r>
              <a:rPr lang="en-US" dirty="0"/>
              <a:t>To replace heavy global variables.</a:t>
            </a:r>
          </a:p>
          <a:p>
            <a:r>
              <a:rPr lang="en-US" dirty="0"/>
              <a:t>You need easy control over lazy-loading capabilities.</a:t>
            </a:r>
          </a:p>
          <a:p>
            <a:r>
              <a:rPr lang="en-US" dirty="0"/>
              <a:t>Many design patterns are implemented either fully or in part with the singleton pattern.</a:t>
            </a:r>
          </a:p>
          <a:p>
            <a:r>
              <a:rPr lang="en-US" dirty="0"/>
              <a:t>Application-level state objects are usually singletons.</a:t>
            </a:r>
          </a:p>
          <a:p>
            <a:endParaRPr lang="en-US" dirty="0"/>
          </a:p>
        </p:txBody>
      </p:sp>
    </p:spTree>
    <p:extLst>
      <p:ext uri="{BB962C8B-B14F-4D97-AF65-F5344CB8AC3E}">
        <p14:creationId xmlns:p14="http://schemas.microsoft.com/office/powerpoint/2010/main" val="299055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Example</a:t>
            </a:r>
          </a:p>
        </p:txBody>
      </p:sp>
      <p:sp>
        <p:nvSpPr>
          <p:cNvPr id="3" name="Content Placeholder 2"/>
          <p:cNvSpPr>
            <a:spLocks noGrp="1"/>
          </p:cNvSpPr>
          <p:nvPr>
            <p:ph idx="1"/>
          </p:nvPr>
        </p:nvSpPr>
        <p:spPr/>
        <p:txBody>
          <a:bodyPr anchor="ctr" anchorCtr="0"/>
          <a:lstStyle/>
          <a:p>
            <a:pPr marL="0" indent="0" algn="ctr">
              <a:buNone/>
            </a:pPr>
            <a:r>
              <a:rPr lang="en-US" dirty="0"/>
              <a:t>Yay code!</a:t>
            </a:r>
          </a:p>
        </p:txBody>
      </p:sp>
    </p:spTree>
    <p:extLst>
      <p:ext uri="{BB962C8B-B14F-4D97-AF65-F5344CB8AC3E}">
        <p14:creationId xmlns:p14="http://schemas.microsoft.com/office/powerpoint/2010/main" val="306735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Pros/Cons</a:t>
            </a:r>
          </a:p>
        </p:txBody>
      </p:sp>
      <p:sp>
        <p:nvSpPr>
          <p:cNvPr id="4" name="Text Placeholder 3"/>
          <p:cNvSpPr>
            <a:spLocks noGrp="1"/>
          </p:cNvSpPr>
          <p:nvPr>
            <p:ph type="body" idx="1"/>
          </p:nvPr>
        </p:nvSpPr>
        <p:spPr/>
        <p:txBody>
          <a:bodyPr/>
          <a:lstStyle/>
          <a:p>
            <a:r>
              <a:rPr lang="en-US" dirty="0"/>
              <a:t>Pros</a:t>
            </a:r>
          </a:p>
        </p:txBody>
      </p:sp>
      <p:sp>
        <p:nvSpPr>
          <p:cNvPr id="5" name="Content Placeholder 4"/>
          <p:cNvSpPr>
            <a:spLocks noGrp="1"/>
          </p:cNvSpPr>
          <p:nvPr>
            <p:ph sz="half" idx="2"/>
          </p:nvPr>
        </p:nvSpPr>
        <p:spPr/>
        <p:txBody>
          <a:bodyPr/>
          <a:lstStyle/>
          <a:p>
            <a:r>
              <a:rPr lang="en-US" dirty="0"/>
              <a:t>Easily ensure only a single instance of an object can be created.</a:t>
            </a:r>
          </a:p>
          <a:p>
            <a:r>
              <a:rPr lang="en-US" dirty="0"/>
              <a:t>Helps enforce encapsulation.</a:t>
            </a:r>
          </a:p>
          <a:p>
            <a:r>
              <a:rPr lang="en-US" dirty="0"/>
              <a:t>Can be used when implementing other design patterns.</a:t>
            </a:r>
          </a:p>
          <a:p>
            <a:r>
              <a:rPr lang="en-US" dirty="0"/>
              <a:t>Lazy loading.</a:t>
            </a:r>
          </a:p>
          <a:p>
            <a:r>
              <a:rPr lang="en-US" dirty="0"/>
              <a:t>Tight control over how an object is created.</a:t>
            </a:r>
          </a:p>
        </p:txBody>
      </p:sp>
      <p:sp>
        <p:nvSpPr>
          <p:cNvPr id="6" name="Text Placeholder 5"/>
          <p:cNvSpPr>
            <a:spLocks noGrp="1"/>
          </p:cNvSpPr>
          <p:nvPr>
            <p:ph type="body" sz="quarter" idx="3"/>
          </p:nvPr>
        </p:nvSpPr>
        <p:spPr/>
        <p:txBody>
          <a:bodyPr/>
          <a:lstStyle/>
          <a:p>
            <a:r>
              <a:rPr lang="en-US" dirty="0"/>
              <a:t>Cons</a:t>
            </a:r>
          </a:p>
        </p:txBody>
      </p:sp>
      <p:sp>
        <p:nvSpPr>
          <p:cNvPr id="7" name="Content Placeholder 6"/>
          <p:cNvSpPr>
            <a:spLocks noGrp="1"/>
          </p:cNvSpPr>
          <p:nvPr>
            <p:ph sz="quarter" idx="4"/>
          </p:nvPr>
        </p:nvSpPr>
        <p:spPr/>
        <p:txBody>
          <a:bodyPr/>
          <a:lstStyle/>
          <a:p>
            <a:r>
              <a:rPr lang="en-US" dirty="0"/>
              <a:t>Can be over-used resulting in performance issues.</a:t>
            </a:r>
          </a:p>
          <a:p>
            <a:r>
              <a:rPr lang="en-US" dirty="0"/>
              <a:t>Is one of the more simple design patterns leading to over-use and incorrect usage.</a:t>
            </a:r>
          </a:p>
          <a:p>
            <a:r>
              <a:rPr lang="en-US" dirty="0"/>
              <a:t>Easy to run into issues in multi-threaded environments when implementer doesn’t fully understand thread safety</a:t>
            </a:r>
          </a:p>
        </p:txBody>
      </p:sp>
    </p:spTree>
    <p:extLst>
      <p:ext uri="{BB962C8B-B14F-4D97-AF65-F5344CB8AC3E}">
        <p14:creationId xmlns:p14="http://schemas.microsoft.com/office/powerpoint/2010/main" val="267280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CSP Applicability – Could we utilize this?</a:t>
            </a:r>
          </a:p>
        </p:txBody>
      </p:sp>
      <p:sp>
        <p:nvSpPr>
          <p:cNvPr id="3" name="Content Placeholder 2"/>
          <p:cNvSpPr>
            <a:spLocks noGrp="1"/>
          </p:cNvSpPr>
          <p:nvPr>
            <p:ph idx="1"/>
          </p:nvPr>
        </p:nvSpPr>
        <p:spPr/>
        <p:txBody>
          <a:bodyPr>
            <a:normAutofit/>
          </a:bodyPr>
          <a:lstStyle/>
          <a:p>
            <a:endParaRPr lang="en-US" dirty="0"/>
          </a:p>
          <a:p>
            <a:r>
              <a:rPr lang="en-US" dirty="0"/>
              <a:t>We’re already using it in a number of places. Most notably our DI, </a:t>
            </a:r>
            <a:r>
              <a:rPr lang="en-US" dirty="0" err="1"/>
              <a:t>AutoMapper</a:t>
            </a:r>
            <a:r>
              <a:rPr lang="en-US" dirty="0"/>
              <a:t>, and service (like navigation service) implementations.</a:t>
            </a:r>
          </a:p>
          <a:p>
            <a:r>
              <a:rPr lang="en-US" dirty="0"/>
              <a:t>Additional areas we could utilize this pattern include:</a:t>
            </a:r>
          </a:p>
          <a:p>
            <a:pPr lvl="1"/>
            <a:r>
              <a:rPr lang="en-US" dirty="0"/>
              <a:t>CSP application state tracking</a:t>
            </a:r>
          </a:p>
          <a:p>
            <a:pPr lvl="1"/>
            <a:r>
              <a:rPr lang="en-US" dirty="0"/>
              <a:t>Wizard pages/Service Orders</a:t>
            </a:r>
          </a:p>
          <a:p>
            <a:r>
              <a:rPr lang="en-US" dirty="0"/>
              <a:t>As implementation details for a number of places an abstract factory would benefit.</a:t>
            </a:r>
          </a:p>
          <a:p>
            <a:r>
              <a:rPr lang="en-US" dirty="0"/>
              <a:t>Certain “global” variables fed into the different screens.</a:t>
            </a:r>
          </a:p>
        </p:txBody>
      </p:sp>
    </p:spTree>
    <p:extLst>
      <p:ext uri="{BB962C8B-B14F-4D97-AF65-F5344CB8AC3E}">
        <p14:creationId xmlns:p14="http://schemas.microsoft.com/office/powerpoint/2010/main" val="17764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endParaRPr lang="en-US" dirty="0"/>
          </a:p>
          <a:p>
            <a:r>
              <a:rPr lang="en-US" dirty="0"/>
              <a:t>The Singleton pattern is one of the most common design patterns given it’s strong application fit over a variety of scenarios.</a:t>
            </a:r>
          </a:p>
          <a:p>
            <a:r>
              <a:rPr lang="en-US" dirty="0"/>
              <a:t>It’s often used as an implementation detail within larger design patterns.</a:t>
            </a:r>
          </a:p>
          <a:p>
            <a:r>
              <a:rPr lang="en-US" dirty="0"/>
              <a:t>Great when you require total control over the count of objects (generally just 1 hence the name).</a:t>
            </a:r>
          </a:p>
          <a:p>
            <a:r>
              <a:rPr lang="en-US" dirty="0"/>
              <a:t>As with all things in life except bacon, this pattern can and is often misused leading to people calling it an anti-pattern.</a:t>
            </a:r>
          </a:p>
        </p:txBody>
      </p:sp>
    </p:spTree>
    <p:extLst>
      <p:ext uri="{BB962C8B-B14F-4D97-AF65-F5344CB8AC3E}">
        <p14:creationId xmlns:p14="http://schemas.microsoft.com/office/powerpoint/2010/main" val="177798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Resources</a:t>
            </a:r>
          </a:p>
        </p:txBody>
      </p:sp>
      <p:sp>
        <p:nvSpPr>
          <p:cNvPr id="3" name="Content Placeholder 2"/>
          <p:cNvSpPr>
            <a:spLocks noGrp="1"/>
          </p:cNvSpPr>
          <p:nvPr>
            <p:ph idx="1"/>
          </p:nvPr>
        </p:nvSpPr>
        <p:spPr/>
        <p:txBody>
          <a:bodyPr>
            <a:normAutofit/>
          </a:bodyPr>
          <a:lstStyle/>
          <a:p>
            <a:endParaRPr lang="en-US" dirty="0"/>
          </a:p>
          <a:p>
            <a:r>
              <a:rPr lang="en-US" dirty="0"/>
              <a:t>Wikipedia’s Flyweight Pattern page</a:t>
            </a:r>
          </a:p>
          <a:p>
            <a:pPr lvl="1"/>
            <a:r>
              <a:rPr lang="en-US" dirty="0">
                <a:hlinkClick r:id="rId2"/>
              </a:rPr>
              <a:t>https://en.wikipedia.org/wiki/Singleton_pattern</a:t>
            </a:r>
            <a:endParaRPr lang="en-US" dirty="0"/>
          </a:p>
          <a:p>
            <a:r>
              <a:rPr lang="en-US" dirty="0" err="1"/>
              <a:t>DoFactory</a:t>
            </a:r>
            <a:r>
              <a:rPr lang="en-US" dirty="0"/>
              <a:t> – Overview of pattern with C# examples</a:t>
            </a:r>
          </a:p>
          <a:p>
            <a:pPr lvl="1"/>
            <a:r>
              <a:rPr lang="en-US" dirty="0">
                <a:hlinkClick r:id="rId3"/>
              </a:rPr>
              <a:t>http://www.dofactory.com/net</a:t>
            </a:r>
            <a:r>
              <a:rPr lang="en-US">
                <a:hlinkClick r:id="rId3"/>
              </a:rPr>
              <a:t>/singleton-design-pattern</a:t>
            </a:r>
            <a:endParaRPr lang="en-US" dirty="0"/>
          </a:p>
        </p:txBody>
      </p:sp>
    </p:spTree>
    <p:extLst>
      <p:ext uri="{BB962C8B-B14F-4D97-AF65-F5344CB8AC3E}">
        <p14:creationId xmlns:p14="http://schemas.microsoft.com/office/powerpoint/2010/main" val="365582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427FAC-CD3A-494C-985C-09E26C5EA507}">
  <ds:schemaRefs>
    <ds:schemaRef ds:uri="http://purl.org/dc/dcmitype/"/>
    <ds:schemaRef ds:uri="http://schemas.microsoft.com/office/2006/documentManagement/types"/>
    <ds:schemaRef ds:uri="http://schemas.openxmlformats.org/package/2006/metadata/core-properties"/>
    <ds:schemaRef ds:uri="40262f94-9f35-4ac3-9a90-690165a166b7"/>
    <ds:schemaRef ds:uri="http://schemas.microsoft.com/office/2006/metadata/properties"/>
    <ds:schemaRef ds:uri="http://purl.org/dc/elements/1.1/"/>
    <ds:schemaRef ds:uri="http://purl.org/dc/terms/"/>
    <ds:schemaRef ds:uri="http://schemas.microsoft.com/office/infopath/2007/PartnerControls"/>
    <ds:schemaRef ds:uri="a4f35948-e619-41b3-aa29-22878b09cfd2"/>
    <ds:schemaRef ds:uri="http://www.w3.org/XML/1998/namespace"/>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580</TotalTime>
  <Words>447</Words>
  <Application>Microsoft Office PowerPoint</Application>
  <PresentationFormat>Custom</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Euphemia</vt:lpstr>
      <vt:lpstr>Palatino Linotype</vt:lpstr>
      <vt:lpstr>Hexagonal design template</vt:lpstr>
      <vt:lpstr>Design Patterns</vt:lpstr>
      <vt:lpstr>Agenda</vt:lpstr>
      <vt:lpstr>Pattern Description</vt:lpstr>
      <vt:lpstr>When To Use</vt:lpstr>
      <vt:lpstr>Code Example</vt:lpstr>
      <vt:lpstr>Pros/Cons</vt:lpstr>
      <vt:lpstr>CSP Applicability – Could we utilize this?</vt:lpstr>
      <vt:lpstr>Summary</vt:lpstr>
      <vt:lpstr>External 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Merritt, Sean</dc:creator>
  <cp:lastModifiedBy>Sean Merritt</cp:lastModifiedBy>
  <cp:revision>58</cp:revision>
  <dcterms:created xsi:type="dcterms:W3CDTF">2017-04-07T13:46:44Z</dcterms:created>
  <dcterms:modified xsi:type="dcterms:W3CDTF">2017-08-24T00:21:33Z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