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Arial Black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of the harder principles to understand as it requires a different way of viewing dependencies and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DIP -&gt; product manager -&gt; change principle to base</a:t>
            </a:r>
            <a:endParaRPr/>
          </a:p>
        </p:txBody>
      </p:sp>
      <p:sp>
        <p:nvSpPr>
          <p:cNvPr id="211" name="Google Shape;21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to SRP directory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ProductManager class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Identify violations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Correct violations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Corrected code in refactored directory for checking and reference</a:t>
            </a:r>
            <a:endParaRPr/>
          </a:p>
        </p:txBody>
      </p:sp>
      <p:sp>
        <p:nvSpPr>
          <p:cNvPr id="179" name="Google Shape;17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Polymorphic: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interface can be reused but implementation need not be. Interfaces are closed for modification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 -&gt; logger -&gt; create principle logger to solve</a:t>
            </a:r>
            <a:endParaRPr/>
          </a:p>
        </p:txBody>
      </p:sp>
      <p:sp>
        <p:nvSpPr>
          <p:cNvPr id="187" name="Google Shape;18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LSP is an example of behavioral subtyping: subtyping constrained by behaviors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libraries with external consumers places more importance on this principle since you don't have control over upgrade processes of consumers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Helps avoid deep inheritance chains because subtypes can’t introduce side effects if called as parent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at LSP Naïve/Refactored -&gt; logger.ts -&gt; Database Logger</a:t>
            </a:r>
            <a:endParaRPr/>
          </a:p>
        </p:txBody>
      </p:sp>
      <p:sp>
        <p:nvSpPr>
          <p:cNvPr id="195" name="Google Shape;19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Violations of this principle usually end up with implementations using NotImplementedExceptions  on methods they don’t care about but are required to specify due to the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Look at LSP Naïve/Refactored -&gt; logger.ts -&gt; Colors in the base interface forces file logger to implement colors it doesn’t need</a:t>
            </a:r>
            <a:endParaRPr/>
          </a:p>
        </p:txBody>
      </p:sp>
      <p:sp>
        <p:nvSpPr>
          <p:cNvPr id="203" name="Google Shape;20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1"/>
          <p:cNvSpPr txBox="1"/>
          <p:nvPr>
            <p:ph hasCustomPrompt="1" type="title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rtl="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20040" lvl="1" marL="914400" rtl="0" algn="l">
              <a:spcBef>
                <a:spcPts val="360"/>
              </a:spcBef>
              <a:spcAft>
                <a:spcPts val="0"/>
              </a:spcAft>
              <a:buSzPts val="1440"/>
              <a:buChar char="○"/>
              <a:defRPr/>
            </a:lvl2pPr>
            <a:lvl3pPr indent="-302894" lvl="2" marL="13716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rtl="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3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3"/>
          <p:cNvSpPr txBox="1"/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4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7"/>
          <p:cNvSpPr txBox="1"/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9"/>
          <p:cNvSpPr txBox="1"/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idx="1" type="subTitle"/>
          </p:nvPr>
        </p:nvSpPr>
        <p:spPr>
          <a:xfrm>
            <a:off x="3124200" y="3276600"/>
            <a:ext cx="5867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>
                <a:solidFill>
                  <a:srgbClr val="C5C5FF"/>
                </a:solidFill>
              </a:rPr>
              <a:t>Better code through design principles</a:t>
            </a:r>
            <a:endParaRPr/>
          </a:p>
        </p:txBody>
      </p:sp>
      <p:sp>
        <p:nvSpPr>
          <p:cNvPr id="145" name="Google Shape;145;p14"/>
          <p:cNvSpPr txBox="1"/>
          <p:nvPr/>
        </p:nvSpPr>
        <p:spPr>
          <a:xfrm>
            <a:off x="2895600" y="2293203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C5C5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S.O.L.I.D.</a:t>
            </a:r>
            <a:endParaRPr/>
          </a:p>
        </p:txBody>
      </p:sp>
      <p:cxnSp>
        <p:nvCxnSpPr>
          <p:cNvPr id="146" name="Google Shape;146;p14"/>
          <p:cNvCxnSpPr/>
          <p:nvPr/>
        </p:nvCxnSpPr>
        <p:spPr>
          <a:xfrm>
            <a:off x="3276600" y="3100939"/>
            <a:ext cx="5791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chemeClr val="lt1">
                <a:alpha val="34901"/>
              </a:scheme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457199" y="457200"/>
            <a:ext cx="848131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</a:t>
            </a:r>
            <a:r>
              <a:rPr lang="en-US"/>
              <a:t>D)</a:t>
            </a:r>
            <a:r>
              <a:rPr lang="en-US"/>
              <a:t>ependency Inversion Principle</a:t>
            </a:r>
            <a:endParaRPr/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533399" y="1981200"/>
            <a:ext cx="8001000" cy="18675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High-level modules should not depend on low-level modules. Both should depend on abstractions.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Abstractions should not depend on details and details should not depend on abstractions</a:t>
            </a:r>
            <a:endParaRPr/>
          </a:p>
        </p:txBody>
      </p:sp>
      <p:sp>
        <p:nvSpPr>
          <p:cNvPr id="215" name="Google Shape;215;p23"/>
          <p:cNvSpPr txBox="1"/>
          <p:nvPr/>
        </p:nvSpPr>
        <p:spPr>
          <a:xfrm>
            <a:off x="609600" y="3898655"/>
            <a:ext cx="79248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Avoids tightly-coupled layers as is traditionally seen in application architecture where high level objects depend directly on low-level objects</a:t>
            </a:r>
            <a:endParaRPr>
              <a:solidFill>
                <a:schemeClr val="lt1"/>
              </a:solidFill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Inversion doesn’t mean low-level now depends on high-level!</a:t>
            </a:r>
            <a:endParaRPr>
              <a:solidFill>
                <a:schemeClr val="lt1"/>
              </a:solidFill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Abstractions are used to facilitate loosely-coupled relationships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Thinking Points/Downsides</a:t>
            </a:r>
            <a:endParaRPr/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457200" y="1981199"/>
            <a:ext cx="8229600" cy="433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350"/>
              <a:buFont typeface="Noto Sans Symbols"/>
              <a:buChar char="▪"/>
            </a:pPr>
            <a:r>
              <a:rPr lang="en-US" sz="1800"/>
              <a:t>Application of the principles outlined in SOLID inflate the codebase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SzPts val="1350"/>
              <a:buFont typeface="Noto Sans Symbols"/>
              <a:buChar char="▪"/>
            </a:pPr>
            <a:r>
              <a:rPr lang="en-US" sz="1800"/>
              <a:t>Strict adherence to the principles can lead to over-engineering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SzPts val="1350"/>
              <a:buFont typeface="Noto Sans Symbols"/>
              <a:buChar char="▪"/>
            </a:pPr>
            <a:r>
              <a:rPr lang="en-US" sz="1800"/>
              <a:t>The codebase can be made more difficult to junior developers or developers new to a language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SzPts val="1350"/>
              <a:buFont typeface="Noto Sans Symbols"/>
              <a:buChar char="▪"/>
            </a:pPr>
            <a:r>
              <a:rPr lang="en-US" sz="1800"/>
              <a:t>There are situations where some of the principles don’t apply and can be harder to implement when forced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SzPts val="1350"/>
              <a:buFont typeface="Noto Sans Symbols"/>
              <a:buChar char="▪"/>
            </a:pPr>
            <a:r>
              <a:rPr lang="en-US" sz="1800"/>
              <a:t>While SOLID can be used in agile environments, it puts a heavier focus on design which can lead to a lower degree of agility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What is SOLID?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81000" lvl="0" marL="342900" rtl="0" algn="l">
              <a:spcBef>
                <a:spcPts val="64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Why should you care?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81000" lvl="0" marL="342900" rtl="0" algn="l">
              <a:spcBef>
                <a:spcPts val="64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Exercise overview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81000" lvl="0" marL="342900" rtl="0" algn="l">
              <a:spcBef>
                <a:spcPts val="64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Walkthrough of each principle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81000" lvl="0" marL="342900" rtl="0" algn="l">
              <a:spcBef>
                <a:spcPts val="64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Thinking points/downsides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SOLID?</a:t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457200" y="1981200"/>
            <a:ext cx="8229600" cy="4383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342900" rtl="0" algn="l">
              <a:spcBef>
                <a:spcPts val="0"/>
              </a:spcBef>
              <a:spcAft>
                <a:spcPts val="0"/>
              </a:spcAft>
              <a:buSzPts val="29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 collection of formal design principles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74650" lvl="0" marL="342900" rtl="0" algn="l">
              <a:spcBef>
                <a:spcPts val="640"/>
              </a:spcBef>
              <a:spcAft>
                <a:spcPts val="0"/>
              </a:spcAft>
              <a:buSzPts val="29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Each principle builds off the previous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74650" lvl="0" marL="342900" rtl="0" algn="l">
              <a:spcBef>
                <a:spcPts val="640"/>
              </a:spcBef>
              <a:spcAft>
                <a:spcPts val="0"/>
              </a:spcAft>
              <a:buSzPts val="29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principles have been around for decades and proven effective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Should You Care?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457200" y="1981200"/>
            <a:ext cx="8229600" cy="2359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342900" rtl="0" algn="l">
              <a:spcBef>
                <a:spcPts val="0"/>
              </a:spcBef>
              <a:spcAft>
                <a:spcPts val="0"/>
              </a:spcAft>
              <a:buSzPts val="29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Cleaner code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74650" lvl="0" marL="342900" rtl="0" algn="l">
              <a:spcBef>
                <a:spcPts val="640"/>
              </a:spcBef>
              <a:spcAft>
                <a:spcPts val="0"/>
              </a:spcAft>
              <a:buSzPts val="29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More flexible code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74650" lvl="0" marL="342900" rtl="0" algn="l">
              <a:spcBef>
                <a:spcPts val="640"/>
              </a:spcBef>
              <a:spcAft>
                <a:spcPts val="0"/>
              </a:spcAft>
              <a:buSzPts val="29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Easier to maintain code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74650" lvl="0" marL="342900" rtl="0" algn="l">
              <a:spcBef>
                <a:spcPts val="640"/>
              </a:spcBef>
              <a:spcAft>
                <a:spcPts val="0"/>
              </a:spcAft>
              <a:buSzPts val="29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More modular code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457200" y="5268206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future self will thank you!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Overview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457200" y="1751617"/>
            <a:ext cx="7848600" cy="33246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are given an existing (and naïve) implementation of a product manager application. The product manager is responsible for maintain a catalog of products. This implementation has the manager maintaining the catalog, performing product validation, and printing logging messages.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product’s name must be unique, the price a positive number, and the inventory amount must be greater than 0 or an exception is logged.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1380744" y="5129898"/>
            <a:ext cx="7763256" cy="1728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each principle, we will perform the following steps</a:t>
            </a:r>
            <a:endParaRPr>
              <a:solidFill>
                <a:schemeClr val="lt1"/>
              </a:solidFill>
            </a:endParaRPr>
          </a:p>
          <a:p>
            <a:pPr indent="-457200" lvl="1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Look at the existing code</a:t>
            </a:r>
            <a:endParaRPr>
              <a:solidFill>
                <a:schemeClr val="lt1"/>
              </a:solidFill>
            </a:endParaRPr>
          </a:p>
          <a:p>
            <a:pPr indent="-457200" lvl="1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Identify validation issues</a:t>
            </a:r>
            <a:endParaRPr sz="1800">
              <a:solidFill>
                <a:schemeClr val="lt1"/>
              </a:solidFill>
            </a:endParaRPr>
          </a:p>
          <a:p>
            <a:pPr indent="-457200" lvl="1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Correct the violations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(S)ingle Responsibility Principle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533400" y="1981200"/>
            <a:ext cx="8077200" cy="40011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class should have one and only one reason to change.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533400" y="2440962"/>
            <a:ext cx="8077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class has a single job (domain of responsibility)</a:t>
            </a:r>
            <a:endParaRPr>
              <a:solidFill>
                <a:schemeClr val="lt1"/>
              </a:solidFill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change to a class due to a change in the class’s domain is ok</a:t>
            </a:r>
            <a:endParaRPr>
              <a:solidFill>
                <a:schemeClr val="lt1"/>
              </a:solidFill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change to a class due to a change in a different domain is not ok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(O)pen / Closed Principle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533400" y="1981200"/>
            <a:ext cx="8077200" cy="40011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class should be open for extension but closed for modification</a:t>
            </a:r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609600" y="2554941"/>
            <a:ext cx="7924800" cy="3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class can have its behavior extended without modifying its source code</a:t>
            </a:r>
            <a:endParaRPr>
              <a:solidFill>
                <a:schemeClr val="lt1"/>
              </a:solidFill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 are two variations:</a:t>
            </a:r>
            <a:endParaRPr>
              <a:solidFill>
                <a:schemeClr val="lt1"/>
              </a:solidFill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Meyer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Older definition relying on basic inheritance</a:t>
            </a:r>
            <a:endParaRPr>
              <a:solidFill>
                <a:schemeClr val="lt1"/>
              </a:solidFill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Polymorphic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Modern definition relying on abstract classes and interfaces.</a:t>
            </a:r>
            <a:endParaRPr>
              <a:solidFill>
                <a:schemeClr val="lt1"/>
              </a:solidFill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Promotes utilization of object-oriented language features such as inheritance and Polymorphism: ad-hoc, parametric, and subtype polymorphism.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(L)iskov’s Substitution Principle</a:t>
            </a:r>
            <a:endParaRPr/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533400" y="1981200"/>
            <a:ext cx="8077200" cy="11082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 is a subtype of T, then objects of type T in a program may be replaced with objects of type S without altering any of the desirable properties of that program</a:t>
            </a:r>
            <a:endParaRPr/>
          </a:p>
        </p:txBody>
      </p:sp>
      <p:sp>
        <p:nvSpPr>
          <p:cNvPr id="199" name="Google Shape;199;p21"/>
          <p:cNvSpPr txBox="1"/>
          <p:nvPr/>
        </p:nvSpPr>
        <p:spPr>
          <a:xfrm>
            <a:off x="609600" y="3152490"/>
            <a:ext cx="7924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derived class cannot break parent functionality or introduce side effects if substituted</a:t>
            </a:r>
            <a:endParaRPr>
              <a:solidFill>
                <a:schemeClr val="lt1"/>
              </a:solidFill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LSP is an example of behavioral subtyping</a:t>
            </a:r>
            <a:endParaRPr>
              <a:solidFill>
                <a:schemeClr val="lt1"/>
              </a:solidFill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Especially important when creating shared libraries with diverse consumers!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(I)nterface Segregation Principle</a:t>
            </a:r>
            <a:endParaRPr/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533400" y="1981200"/>
            <a:ext cx="8077200" cy="7542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client should never be forced to implement an interface that it doesn’t use or be forced to depend on methods they don’t use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609600" y="2865619"/>
            <a:ext cx="79248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Interfaces should be lean, small, and specific</a:t>
            </a:r>
            <a:endParaRPr>
              <a:solidFill>
                <a:schemeClr val="lt1"/>
              </a:solidFill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Interfaces should not require class implementations to implement methods or properties it doesn’t need</a:t>
            </a:r>
            <a:endParaRPr>
              <a:solidFill>
                <a:schemeClr val="lt1"/>
              </a:solidFill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External clients should not be forced to use interfaces they don’t need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