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sldIdLst>
    <p:sldId id="265" r:id="rId2"/>
    <p:sldId id="257" r:id="rId3"/>
    <p:sldId id="258" r:id="rId4"/>
    <p:sldId id="259" r:id="rId5"/>
    <p:sldId id="278" r:id="rId6"/>
    <p:sldId id="260" r:id="rId7"/>
    <p:sldId id="267" r:id="rId8"/>
    <p:sldId id="270" r:id="rId9"/>
    <p:sldId id="272" r:id="rId10"/>
    <p:sldId id="275" r:id="rId11"/>
    <p:sldId id="277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5775EA-883C-415E-A949-36C28E3833A4}">
          <p14:sldIdLst>
            <p14:sldId id="265"/>
            <p14:sldId id="257"/>
            <p14:sldId id="258"/>
            <p14:sldId id="259"/>
          </p14:sldIdLst>
        </p14:section>
        <p14:section name="Exercise Overview" id="{BD7EB61A-6F6B-4CAA-8E75-097C346574B5}">
          <p14:sldIdLst>
            <p14:sldId id="278"/>
          </p14:sldIdLst>
        </p14:section>
        <p14:section name="Single Responsibility" id="{C1CBC155-D830-4A95-9363-28BC2615D57F}">
          <p14:sldIdLst>
            <p14:sldId id="260"/>
          </p14:sldIdLst>
        </p14:section>
        <p14:section name="Open Close" id="{CCFF5B3F-F3D2-4072-B596-F047F8A42C03}">
          <p14:sldIdLst>
            <p14:sldId id="267"/>
          </p14:sldIdLst>
        </p14:section>
        <p14:section name="Liskov's Substitution" id="{A924F8A7-84EB-44CA-A92A-466978AF6180}">
          <p14:sldIdLst>
            <p14:sldId id="270"/>
          </p14:sldIdLst>
        </p14:section>
        <p14:section name="Interface Segregation" id="{E8CE35AE-E49A-44FC-915A-8411A7B730A9}">
          <p14:sldIdLst>
            <p14:sldId id="272"/>
          </p14:sldIdLst>
        </p14:section>
        <p14:section name="Dependency Inversion" id="{162F6FD9-BAD9-483E-991A-7D515C8D0BD7}">
          <p14:sldIdLst>
            <p14:sldId id="275"/>
          </p14:sldIdLst>
        </p14:section>
        <p14:section name="Conclusion" id="{993DF7FC-9BF6-4C84-91F1-A636A9D4DF4D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FF"/>
    <a:srgbClr val="C5C5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24" autoAdjust="0"/>
  </p:normalViewPr>
  <p:slideViewPr>
    <p:cSldViewPr snapToGrid="0">
      <p:cViewPr varScale="1">
        <p:scale>
          <a:sx n="85" d="100"/>
          <a:sy n="85" d="100"/>
        </p:scale>
        <p:origin x="18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702F0-ED24-45CE-839C-BA1A0DD21166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1984-958E-440D-825E-23B0DCA09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1984-958E-440D-825E-23B0DCA091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1984-958E-440D-825E-23B0DCA091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8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1984-958E-440D-825E-23B0DCA091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96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to VS -&gt; SRP project</a:t>
            </a:r>
          </a:p>
          <a:p>
            <a:endParaRPr lang="en-US" dirty="0"/>
          </a:p>
          <a:p>
            <a:r>
              <a:rPr lang="en-US" dirty="0" err="1"/>
              <a:t>ShapeManager</a:t>
            </a:r>
            <a:r>
              <a:rPr lang="en-US" dirty="0"/>
              <a:t> class</a:t>
            </a:r>
          </a:p>
          <a:p>
            <a:pPr marL="171450" indent="-171450">
              <a:buFontTx/>
              <a:buChar char="-"/>
            </a:pPr>
            <a:r>
              <a:rPr lang="en-US" dirty="0"/>
              <a:t>Identify violations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Correct violations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Corrected code in </a:t>
            </a:r>
            <a:r>
              <a:rPr lang="en-US" dirty="0" err="1"/>
              <a:t>ShapeManagerSRP</a:t>
            </a:r>
            <a:r>
              <a:rPr lang="en-US" dirty="0"/>
              <a:t> for checking </a:t>
            </a:r>
            <a:r>
              <a:rPr lang="en-US"/>
              <a:t>and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1984-958E-440D-825E-23B0DCA091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71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Polymorphic: </a:t>
            </a:r>
          </a:p>
          <a:p>
            <a:r>
              <a:rPr lang="en-US" dirty="0"/>
              <a:t>The interface can be reused but implementation need not be. Interfaces are closed for modification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1984-958E-440D-825E-23B0DCA091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71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LSP is an example of behavioral subtyping: subtyping constrained by behaviors</a:t>
            </a:r>
          </a:p>
          <a:p>
            <a:endParaRPr lang="en-US" dirty="0"/>
          </a:p>
          <a:p>
            <a:r>
              <a:rPr lang="en-US" dirty="0"/>
              <a:t>Creating libraries with external consumers places more importance on this principle since you don't have control over upgrade processes of consumers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1984-958E-440D-825E-23B0DCA091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71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Violations of this principle usually end up with implementations using </a:t>
            </a:r>
            <a:r>
              <a:rPr lang="en-US" err="1"/>
              <a:t>NotImplementedExceptions</a:t>
            </a:r>
            <a:r>
              <a:rPr lang="en-US"/>
              <a:t>  on methods they don’t care about but are required to specify due to the interfaces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1984-958E-440D-825E-23B0DCA091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54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of the harder principles to understand as it requires a different way of viewing dependencies and design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1984-958E-440D-825E-23B0DCA091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4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DE8FA87-0B0F-4F78-8926-1C89DA116BD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FBA846-714B-415F-B28B-D3B50420259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09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9428D4-8159-4046-8445-9E8493DF92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6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DC372F-D3AE-4607-89C6-AAC91DCB6D1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95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EAA02A-E236-4131-91CE-7059EFA0905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30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2CD93A-3EAA-45E2-BB83-68199C209A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40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C6F011-72BD-4449-93F5-2BC97AE26C1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29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CA9319-4F56-4F91-97B2-8C679E6A43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70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919B59-7A32-4E8B-AF25-6E669F034C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72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8FAC6F-4D28-41F4-82BE-7FB47D5B9A7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17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011289-38D6-488A-A47B-F0E87CF2B1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95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BE0912B5-92CA-44E4-AFED-9C295BAE8DC5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124200" y="3276600"/>
            <a:ext cx="5867400" cy="609600"/>
          </a:xfrm>
        </p:spPr>
        <p:txBody>
          <a:bodyPr/>
          <a:lstStyle/>
          <a:p>
            <a:pPr algn="r"/>
            <a:r>
              <a:rPr lang="en-US" sz="2000">
                <a:solidFill>
                  <a:srgbClr val="C5C5FF"/>
                </a:solidFill>
              </a:rPr>
              <a:t>Better code through design principles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2293203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C5C5FF"/>
                </a:solidFill>
                <a:latin typeface="Lucida Console" panose="020B0609040504020204" pitchFamily="49" charset="0"/>
              </a:rPr>
              <a:t> S.O.L.I.D.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76600" y="3100939"/>
            <a:ext cx="5791200" cy="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68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81317" cy="1371600"/>
          </a:xfrm>
        </p:spPr>
        <p:txBody>
          <a:bodyPr/>
          <a:lstStyle/>
          <a:p>
            <a:r>
              <a:rPr lang="en-US" b="1"/>
              <a:t>D</a:t>
            </a:r>
            <a:r>
              <a:rPr lang="en-US"/>
              <a:t>ependency Inversion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981200"/>
            <a:ext cx="8001001" cy="1692771"/>
          </a:xfrm>
          <a:solidFill>
            <a:srgbClr val="E5E5FF"/>
          </a:solidFill>
          <a:ln>
            <a:solidFill>
              <a:schemeClr val="accent2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2000" kern="1200" dirty="0"/>
              <a:t>High-level modules should not depend on low-level modules. Both should depend on abstractions.</a:t>
            </a:r>
            <a:br>
              <a:rPr lang="en-US" sz="2000" kern="1200" dirty="0"/>
            </a:br>
            <a:endParaRPr lang="en-US" sz="2000" kern="1200" dirty="0"/>
          </a:p>
          <a:p>
            <a:pPr marL="0" indent="0" algn="ctr">
              <a:buNone/>
            </a:pPr>
            <a:r>
              <a:rPr lang="en-US" sz="2000" kern="1200" dirty="0"/>
              <a:t>Abstractions should not depend on details and details should not depend on abstractions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898655"/>
            <a:ext cx="7924800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Avoids tightly-coupled layers as is traditionally seen in application architecture where high level objects depend directly on low-level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Inversion doesn’t mean low-level now depends on high-level!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Abstractions are used to facilitate loosely-coupled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373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Points/Downsides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8229600" cy="43338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Application of the principles outlined in SOLID inflate the codebase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Strict adherence to the principles can lead to over-engineering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The codebase can be made more difficult to junior developers or developers new to a language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There are situations where some of the principles don’t apply and can be harder to implement when forced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While SOLID can be used in agile environments, it puts a heavier focus on design which can lead to a lower degree </a:t>
            </a:r>
            <a:r>
              <a:rPr lang="en-US" sz="1800"/>
              <a:t>of agility</a:t>
            </a:r>
            <a:r>
              <a:rPr 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448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r>
              <a:rPr lang="en-US" dirty="0"/>
              <a:t>What is SOLID?</a:t>
            </a:r>
          </a:p>
          <a:p>
            <a:r>
              <a:rPr lang="en-US" dirty="0"/>
              <a:t>Why should you care?</a:t>
            </a:r>
          </a:p>
          <a:p>
            <a:r>
              <a:rPr lang="en-US" dirty="0"/>
              <a:t>Exercise overview</a:t>
            </a:r>
          </a:p>
          <a:p>
            <a:r>
              <a:rPr lang="en-US" dirty="0"/>
              <a:t>Walkthrough of each principle</a:t>
            </a:r>
          </a:p>
          <a:p>
            <a:r>
              <a:rPr lang="en-US" dirty="0"/>
              <a:t>Thinking points/downsides</a:t>
            </a:r>
          </a:p>
        </p:txBody>
      </p:sp>
    </p:spTree>
    <p:extLst>
      <p:ext uri="{BB962C8B-B14F-4D97-AF65-F5344CB8AC3E}">
        <p14:creationId xmlns:p14="http://schemas.microsoft.com/office/powerpoint/2010/main" val="244935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SOLID?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3024"/>
          </a:xfrm>
        </p:spPr>
        <p:txBody>
          <a:bodyPr/>
          <a:lstStyle/>
          <a:p>
            <a:r>
              <a:rPr lang="en-US" dirty="0"/>
              <a:t>A collection of formal design principles</a:t>
            </a:r>
          </a:p>
          <a:p>
            <a:r>
              <a:rPr lang="en-US" dirty="0"/>
              <a:t>Each principle builds off the previous</a:t>
            </a:r>
          </a:p>
          <a:p>
            <a:r>
              <a:rPr lang="en-US" dirty="0"/>
              <a:t>The principles have been around for decades and proven effective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1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Should You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359152"/>
          </a:xfrm>
        </p:spPr>
        <p:txBody>
          <a:bodyPr/>
          <a:lstStyle/>
          <a:p>
            <a:r>
              <a:rPr lang="en-US"/>
              <a:t>Cleaner code</a:t>
            </a:r>
          </a:p>
          <a:p>
            <a:r>
              <a:rPr lang="en-US"/>
              <a:t>More flexible code</a:t>
            </a:r>
          </a:p>
          <a:p>
            <a:r>
              <a:rPr lang="en-US"/>
              <a:t>Easier to maintain code</a:t>
            </a:r>
          </a:p>
          <a:p>
            <a:r>
              <a:rPr lang="en-US"/>
              <a:t>More modular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268206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/>
              <a:t>Your future self will thank you!</a:t>
            </a:r>
          </a:p>
        </p:txBody>
      </p:sp>
    </p:spTree>
    <p:extLst>
      <p:ext uri="{BB962C8B-B14F-4D97-AF65-F5344CB8AC3E}">
        <p14:creationId xmlns:p14="http://schemas.microsoft.com/office/powerpoint/2010/main" val="301044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7848600" cy="2123658"/>
          </a:xfrm>
          <a:prstGeom prst="rect">
            <a:avLst/>
          </a:prstGeom>
          <a:solidFill>
            <a:srgbClr val="E5E5FF"/>
          </a:solidFill>
          <a:ln>
            <a:solidFill>
              <a:schemeClr val="accent2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 sz="2800">
                <a:latin typeface="+mn-lt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dk1"/>
                </a:solidFill>
                <a:latin typeface="+mn-lt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dk1"/>
                </a:solidFill>
                <a:latin typeface="+mn-lt"/>
              </a:defRPr>
            </a:lvl3pPr>
            <a:lvl4pPr marL="1600200" indent="-228600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dk1"/>
                </a:solidFill>
                <a:latin typeface="+mn-lt"/>
              </a:defRPr>
            </a:lvl4pPr>
            <a:lvl5pPr marL="2057400" indent="-2286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sz="2000" dirty="0"/>
              <a:t>We are given an existing (and naïve) implementation of a shape manager application. The shape manager is responsible for holding and managing a collection of named shape objects. </a:t>
            </a:r>
          </a:p>
          <a:p>
            <a:endParaRPr lang="en-US" sz="2000" dirty="0"/>
          </a:p>
          <a:p>
            <a:r>
              <a:rPr lang="en-US" sz="2000" dirty="0"/>
              <a:t>Each shape’s name must be unique or an exception is logged.</a:t>
            </a: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399AA7-F736-47AE-9354-A3CCC5E9CBED}"/>
              </a:ext>
            </a:extLst>
          </p:cNvPr>
          <p:cNvSpPr/>
          <p:nvPr/>
        </p:nvSpPr>
        <p:spPr>
          <a:xfrm>
            <a:off x="457200" y="4163408"/>
            <a:ext cx="7763256" cy="1728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 each principle, we will perform the following steps</a:t>
            </a:r>
          </a:p>
          <a:p>
            <a:pPr marL="1200150" lvl="1" indent="-45720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en-US" sz="2000" dirty="0"/>
              <a:t>Take a look at the existing code</a:t>
            </a:r>
          </a:p>
          <a:p>
            <a:pPr marL="1200150" lvl="1" indent="-45720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en-US" sz="2000" dirty="0"/>
              <a:t>Identify principle violations</a:t>
            </a:r>
          </a:p>
          <a:p>
            <a:pPr marL="1200150" lvl="1" indent="-45720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en-US" sz="2000" dirty="0"/>
              <a:t>Correct the violations</a:t>
            </a:r>
          </a:p>
        </p:txBody>
      </p:sp>
    </p:spTree>
    <p:extLst>
      <p:ext uri="{BB962C8B-B14F-4D97-AF65-F5344CB8AC3E}">
        <p14:creationId xmlns:p14="http://schemas.microsoft.com/office/powerpoint/2010/main" val="149440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(S)ingle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077200" cy="400110"/>
          </a:xfrm>
          <a:solidFill>
            <a:srgbClr val="E5E5FF"/>
          </a:solidFill>
          <a:ln>
            <a:solidFill>
              <a:schemeClr val="accent2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2000" kern="1200"/>
              <a:t>A class should have one and only one reason to change.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2440962"/>
            <a:ext cx="8077200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class has a single job (domain of responsibility)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change to a class due to a change in the class’s domain is 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change to a class due to a change in a different domain is not ok</a:t>
            </a:r>
          </a:p>
        </p:txBody>
      </p:sp>
    </p:spTree>
    <p:extLst>
      <p:ext uri="{BB962C8B-B14F-4D97-AF65-F5344CB8AC3E}">
        <p14:creationId xmlns:p14="http://schemas.microsoft.com/office/powerpoint/2010/main" val="222780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(O)pen / 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077200" cy="400110"/>
          </a:xfrm>
          <a:solidFill>
            <a:srgbClr val="E5E5FF"/>
          </a:solidFill>
          <a:ln>
            <a:solidFill>
              <a:schemeClr val="accent2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2000" kern="1200" dirty="0"/>
              <a:t>A class should be open for extension but closed for modification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554941"/>
            <a:ext cx="792480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class can have its behavior extended without modifying its source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two variations: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Meyer</a:t>
            </a:r>
            <a:r>
              <a:rPr lang="en-US" dirty="0"/>
              <a:t>: Older definition relying on basic inheritance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Polymorphic</a:t>
            </a:r>
            <a:r>
              <a:rPr lang="en-US" dirty="0"/>
              <a:t>: Modern definition relying on abstract classes and interfaces.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Promotes utilization of object-oriented language features such as inheritance and Polymorphism: specifically ad-hoc, parametric, and subtype polymorphism.</a:t>
            </a:r>
          </a:p>
        </p:txBody>
      </p:sp>
    </p:spTree>
    <p:extLst>
      <p:ext uri="{BB962C8B-B14F-4D97-AF65-F5344CB8AC3E}">
        <p14:creationId xmlns:p14="http://schemas.microsoft.com/office/powerpoint/2010/main" val="193629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(L)</a:t>
            </a:r>
            <a:r>
              <a:rPr lang="en-US" err="1"/>
              <a:t>iskov’s</a:t>
            </a:r>
            <a:r>
              <a:rPr lang="en-US"/>
              <a:t> Substitution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077200" cy="1015663"/>
          </a:xfrm>
          <a:solidFill>
            <a:srgbClr val="E5E5FF"/>
          </a:solidFill>
          <a:ln>
            <a:solidFill>
              <a:schemeClr val="accent2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2000" kern="1200" dirty="0"/>
              <a:t>If S is a subtype of T, then objects of type T in a program may be replaced with objects of type S without altering any of the desirable properties of that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152490"/>
            <a:ext cx="7924800" cy="2169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derived class cannot break parent functionality or introduce side effects if substituted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LSP is an example of behavioral subtyping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Especially important when creating shared libraries with diverse consumers!</a:t>
            </a:r>
          </a:p>
        </p:txBody>
      </p:sp>
    </p:spTree>
    <p:extLst>
      <p:ext uri="{BB962C8B-B14F-4D97-AF65-F5344CB8AC3E}">
        <p14:creationId xmlns:p14="http://schemas.microsoft.com/office/powerpoint/2010/main" val="383094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(I)</a:t>
            </a:r>
            <a:r>
              <a:rPr lang="en-US" err="1"/>
              <a:t>nterface</a:t>
            </a:r>
            <a:r>
              <a:rPr lang="en-US"/>
              <a:t> Segregation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077200" cy="707886"/>
          </a:xfrm>
          <a:solidFill>
            <a:srgbClr val="E5E5FF"/>
          </a:solidFill>
          <a:ln>
            <a:solidFill>
              <a:schemeClr val="accent2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2000" kern="1200" dirty="0"/>
              <a:t>A client should never be forced to implement an interface that it doesn’t use or be forced to depend on methods they don’t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865619"/>
            <a:ext cx="7924800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Interfaces should be lean, small, and specific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Interfaces should not require class implementations to implement methods or properties it doesn’t need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External clients should not be forced to use interfaces they don’t need</a:t>
            </a:r>
          </a:p>
        </p:txBody>
      </p:sp>
    </p:spTree>
    <p:extLst>
      <p:ext uri="{BB962C8B-B14F-4D97-AF65-F5344CB8AC3E}">
        <p14:creationId xmlns:p14="http://schemas.microsoft.com/office/powerpoint/2010/main" val="328007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683</Words>
  <Application>Microsoft Office PowerPoint</Application>
  <PresentationFormat>On-screen Show (4:3)</PresentationFormat>
  <Paragraphs>83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Lucida Console</vt:lpstr>
      <vt:lpstr>Times New Roman</vt:lpstr>
      <vt:lpstr>Wingdings</vt:lpstr>
      <vt:lpstr>Pixel design template</vt:lpstr>
      <vt:lpstr>PowerPoint Presentation</vt:lpstr>
      <vt:lpstr>Agenda</vt:lpstr>
      <vt:lpstr>What is SOLID?</vt:lpstr>
      <vt:lpstr>Why Should You Care?</vt:lpstr>
      <vt:lpstr>Exercise Overview</vt:lpstr>
      <vt:lpstr>(S)ingle Responsibility Principle</vt:lpstr>
      <vt:lpstr>(O)pen / Closed Principle</vt:lpstr>
      <vt:lpstr>(L)iskov’s Substitution Principle</vt:lpstr>
      <vt:lpstr>(I)nterface Segregation Principle</vt:lpstr>
      <vt:lpstr>Dependency Inversion Principle</vt:lpstr>
      <vt:lpstr>Thinking Points/Downsides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Merritt, Sean</cp:lastModifiedBy>
  <cp:revision>42</cp:revision>
  <dcterms:modified xsi:type="dcterms:W3CDTF">2017-07-14T13:44:10Z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