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8" r:id="rId4"/>
    <p:sldId id="273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22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QG8eZs8AJ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2261</a:t>
            </a:r>
            <a:br>
              <a:rPr lang="en-US" dirty="0" smtClean="0"/>
            </a:br>
            <a:r>
              <a:rPr lang="en-US" dirty="0" smtClean="0"/>
              <a:t>Recitation 6</a:t>
            </a:r>
            <a:br>
              <a:rPr lang="en-US" dirty="0" smtClean="0"/>
            </a:br>
            <a:r>
              <a:rPr lang="en-US" dirty="0" smtClean="0"/>
              <a:t>1/30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Animation, Multiple files, and Flicker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files are getting big…</a:t>
            </a:r>
          </a:p>
          <a:p>
            <a:pPr lvl="1"/>
            <a:r>
              <a:rPr lang="en-US" dirty="0" smtClean="0"/>
              <a:t>…and they’re just </a:t>
            </a:r>
            <a:r>
              <a:rPr lang="en-US" dirty="0" err="1" smtClean="0"/>
              <a:t>gonna</a:t>
            </a:r>
            <a:r>
              <a:rPr lang="en-US" dirty="0" smtClean="0"/>
              <a:t> keep growing</a:t>
            </a:r>
          </a:p>
          <a:p>
            <a:r>
              <a:rPr lang="en-US" dirty="0" smtClean="0"/>
              <a:t>We need better code organization</a:t>
            </a:r>
          </a:p>
          <a:p>
            <a:pPr lvl="1"/>
            <a:r>
              <a:rPr lang="en-US" dirty="0" smtClean="0"/>
              <a:t>Every game may need </a:t>
            </a:r>
            <a:r>
              <a:rPr lang="en-US" dirty="0" err="1" smtClean="0"/>
              <a:t>setPixel</a:t>
            </a:r>
            <a:r>
              <a:rPr lang="en-US" dirty="0" smtClean="0"/>
              <a:t>, but won’t need code specific to another game</a:t>
            </a:r>
          </a:p>
        </p:txBody>
      </p:sp>
    </p:spTree>
    <p:extLst>
      <p:ext uri="{BB962C8B-B14F-4D97-AF65-F5344CB8AC3E}">
        <p14:creationId xmlns:p14="http://schemas.microsoft.com/office/powerpoint/2010/main" val="21791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myLib.c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benefit us to make a “library file” with reusable code</a:t>
            </a:r>
          </a:p>
          <a:p>
            <a:pPr lvl="1"/>
            <a:r>
              <a:rPr lang="en-US" dirty="0" smtClean="0">
                <a:latin typeface="+mj-lt"/>
              </a:rPr>
              <a:t>COLOR</a:t>
            </a:r>
            <a:r>
              <a:rPr lang="en-US" dirty="0" smtClean="0"/>
              <a:t> macros, </a:t>
            </a:r>
            <a:r>
              <a:rPr lang="en-US" dirty="0" smtClean="0">
                <a:latin typeface="+mj-lt"/>
              </a:rPr>
              <a:t>OFFSET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setPixel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delay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videoBuffer</a:t>
            </a:r>
            <a:r>
              <a:rPr lang="en-US" dirty="0" smtClean="0"/>
              <a:t>, etc.</a:t>
            </a:r>
          </a:p>
          <a:p>
            <a:pPr lvl="1"/>
            <a:r>
              <a:rPr lang="en-US" i="1" dirty="0" smtClean="0"/>
              <a:t>Not </a:t>
            </a:r>
            <a:r>
              <a:rPr lang="en-US" dirty="0" smtClean="0">
                <a:latin typeface="+mj-lt"/>
              </a:rPr>
              <a:t>main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movePlayerLeft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isGameOver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Make sure to add it to your </a:t>
            </a:r>
            <a:r>
              <a:rPr lang="en-US" dirty="0" err="1" smtClean="0">
                <a:latin typeface="+mj-lt"/>
              </a:rPr>
              <a:t>Makefile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SOURCES</a:t>
            </a:r>
          </a:p>
          <a:p>
            <a:pPr lvl="1"/>
            <a:r>
              <a:rPr lang="en-US" dirty="0" smtClean="0"/>
              <a:t>Otherwise </a:t>
            </a:r>
            <a:r>
              <a:rPr lang="en-US" dirty="0" smtClean="0">
                <a:latin typeface="+mj-lt"/>
              </a:rPr>
              <a:t>make</a:t>
            </a:r>
            <a:r>
              <a:rPr lang="en-US" dirty="0" smtClean="0"/>
              <a:t> won’t know it exists</a:t>
            </a:r>
          </a:p>
          <a:p>
            <a:r>
              <a:rPr lang="en-US" dirty="0" smtClean="0"/>
              <a:t>How will </a:t>
            </a:r>
            <a:r>
              <a:rPr lang="en-US" dirty="0" err="1" smtClean="0">
                <a:latin typeface="+mj-lt"/>
              </a:rPr>
              <a:t>main.c</a:t>
            </a:r>
            <a:r>
              <a:rPr lang="en-US" dirty="0" smtClean="0"/>
              <a:t> know it exists?</a:t>
            </a:r>
          </a:p>
          <a:p>
            <a:pPr lvl="1"/>
            <a:r>
              <a:rPr lang="en-US" dirty="0" smtClean="0"/>
              <a:t>To call </a:t>
            </a:r>
            <a:r>
              <a:rPr lang="en-US" dirty="0" err="1" smtClean="0">
                <a:latin typeface="+mj-lt"/>
              </a:rPr>
              <a:t>drawRect</a:t>
            </a:r>
            <a:r>
              <a:rPr lang="en-US" dirty="0" smtClean="0"/>
              <a:t>, it needs to know what </a:t>
            </a:r>
            <a:r>
              <a:rPr lang="en-US" dirty="0" err="1" smtClean="0">
                <a:latin typeface="+mj-lt"/>
              </a:rPr>
              <a:t>drawRect</a:t>
            </a:r>
            <a:r>
              <a:rPr lang="en-US" dirty="0" smtClean="0"/>
              <a:t> needs to know.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type of file that only the preprocessor cares about</a:t>
            </a:r>
          </a:p>
          <a:p>
            <a:r>
              <a:rPr lang="en-US" dirty="0" smtClean="0"/>
              <a:t>You can put preprocessor things and declarations in them</a:t>
            </a:r>
          </a:p>
          <a:p>
            <a:pPr lvl="1"/>
            <a:r>
              <a:rPr lang="en-US" dirty="0" smtClean="0"/>
              <a:t>But no memory-affecting code (assignments, function definitions, etc.)</a:t>
            </a:r>
          </a:p>
          <a:p>
            <a:r>
              <a:rPr lang="en-US" dirty="0" smtClean="0"/>
              <a:t>For </a:t>
            </a:r>
            <a:r>
              <a:rPr lang="en-US" dirty="0" err="1" smtClean="0">
                <a:latin typeface="+mj-lt"/>
              </a:rPr>
              <a:t>myLib.c</a:t>
            </a:r>
            <a:r>
              <a:rPr lang="en-US" dirty="0" smtClean="0"/>
              <a:t>, create </a:t>
            </a:r>
            <a:r>
              <a:rPr lang="en-US" dirty="0" err="1" smtClean="0">
                <a:latin typeface="+mj-lt"/>
              </a:rPr>
              <a:t>myLib.h</a:t>
            </a:r>
            <a:r>
              <a:rPr lang="en-US" dirty="0" smtClean="0"/>
              <a:t> and copy that stuff in</a:t>
            </a:r>
          </a:p>
          <a:p>
            <a:pPr lvl="1"/>
            <a:r>
              <a:rPr lang="en-US" dirty="0" smtClean="0"/>
              <a:t>And remove them from </a:t>
            </a:r>
            <a:r>
              <a:rPr lang="en-US" dirty="0" err="1" smtClean="0">
                <a:latin typeface="+mj-lt"/>
              </a:rPr>
              <a:t>myLib.c</a:t>
            </a:r>
            <a:r>
              <a:rPr lang="en-US" dirty="0" smtClean="0"/>
              <a:t> after copying</a:t>
            </a:r>
          </a:p>
          <a:p>
            <a:r>
              <a:rPr lang="en-US" dirty="0" smtClean="0"/>
              <a:t>At the top of </a:t>
            </a:r>
            <a:r>
              <a:rPr lang="en-US" dirty="0" err="1" smtClean="0">
                <a:latin typeface="+mj-lt"/>
              </a:rPr>
              <a:t>myLib.c</a:t>
            </a:r>
            <a:r>
              <a:rPr lang="en-US" dirty="0" smtClean="0"/>
              <a:t>, add:  </a:t>
            </a:r>
            <a:r>
              <a:rPr lang="en-US" dirty="0" smtClean="0">
                <a:latin typeface="+mj-lt"/>
              </a:rPr>
              <a:t>#include “</a:t>
            </a:r>
            <a:r>
              <a:rPr lang="en-US" dirty="0" err="1" smtClean="0">
                <a:latin typeface="+mj-lt"/>
              </a:rPr>
              <a:t>myLib.h</a:t>
            </a:r>
            <a:r>
              <a:rPr lang="en-US" dirty="0" smtClean="0">
                <a:latin typeface="+mj-lt"/>
              </a:rPr>
              <a:t>”</a:t>
            </a:r>
          </a:p>
          <a:p>
            <a:pPr lvl="1"/>
            <a:r>
              <a:rPr lang="en-US" dirty="0" smtClean="0"/>
              <a:t>Do the same for every .c file that needs the macros, variable declarations, and functions whose prototypes are in </a:t>
            </a:r>
            <a:r>
              <a:rPr lang="en-US" dirty="0" err="1" smtClean="0">
                <a:latin typeface="+mj-lt"/>
              </a:rPr>
              <a:t>myLib.h</a:t>
            </a:r>
            <a:endParaRPr lang="en-US" dirty="0" smtClean="0">
              <a:latin typeface="+mj-lt"/>
            </a:endParaRPr>
          </a:p>
          <a:p>
            <a:r>
              <a:rPr lang="en-US" dirty="0" smtClean="0"/>
              <a:t>Our </a:t>
            </a:r>
            <a:r>
              <a:rPr lang="en-US" dirty="0" err="1" smtClean="0">
                <a:latin typeface="+mj-lt"/>
              </a:rPr>
              <a:t>Makefile</a:t>
            </a:r>
            <a:r>
              <a:rPr lang="en-US" dirty="0" smtClean="0"/>
              <a:t> doesn’t need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each file that needs it</a:t>
            </a:r>
          </a:p>
          <a:p>
            <a:pPr lvl="1"/>
            <a:r>
              <a:rPr lang="en-US" dirty="0" smtClean="0">
                <a:latin typeface="+mj-lt"/>
              </a:rPr>
              <a:t>#include “</a:t>
            </a:r>
            <a:r>
              <a:rPr lang="en-US" dirty="0" err="1" smtClean="0">
                <a:latin typeface="+mj-lt"/>
              </a:rPr>
              <a:t>headerFileName.h</a:t>
            </a:r>
            <a:r>
              <a:rPr lang="en-US" dirty="0" smtClean="0">
                <a:latin typeface="+mj-lt"/>
              </a:rPr>
              <a:t>”</a:t>
            </a:r>
          </a:p>
          <a:p>
            <a:r>
              <a:rPr lang="en-US" dirty="0" smtClean="0"/>
              <a:t>There are also C libraries included with your C distribution</a:t>
            </a:r>
          </a:p>
          <a:p>
            <a:pPr lvl="1"/>
            <a:r>
              <a:rPr lang="en-US" dirty="0" err="1" smtClean="0">
                <a:latin typeface="+mj-lt"/>
              </a:rPr>
              <a:t>stdlib</a:t>
            </a:r>
            <a:r>
              <a:rPr lang="en-US" dirty="0" smtClean="0"/>
              <a:t> (</a:t>
            </a:r>
            <a:r>
              <a:rPr lang="en-US" dirty="0" err="1" smtClean="0">
                <a:latin typeface="+mj-lt"/>
              </a:rPr>
              <a:t>java.util</a:t>
            </a:r>
            <a:r>
              <a:rPr lang="en-US" dirty="0" smtClean="0"/>
              <a:t>), </a:t>
            </a:r>
            <a:r>
              <a:rPr lang="en-US" dirty="0" err="1" smtClean="0">
                <a:latin typeface="+mj-lt"/>
              </a:rPr>
              <a:t>stdio</a:t>
            </a:r>
            <a:r>
              <a:rPr lang="en-US" dirty="0" smtClean="0"/>
              <a:t> (</a:t>
            </a:r>
            <a:r>
              <a:rPr lang="en-US" dirty="0" smtClean="0">
                <a:latin typeface="+mj-lt"/>
              </a:rPr>
              <a:t>java.io</a:t>
            </a:r>
            <a:r>
              <a:rPr lang="en-US" dirty="0" smtClean="0"/>
              <a:t>), etc.</a:t>
            </a:r>
          </a:p>
          <a:p>
            <a:r>
              <a:rPr lang="en-US" dirty="0" smtClean="0"/>
              <a:t>Include their header files to access the functions and other goodies they provide</a:t>
            </a:r>
          </a:p>
          <a:p>
            <a:pPr lvl="1"/>
            <a:r>
              <a:rPr lang="en-US" dirty="0" smtClean="0">
                <a:latin typeface="+mj-lt"/>
              </a:rPr>
              <a:t>#include &lt;</a:t>
            </a:r>
            <a:r>
              <a:rPr lang="en-US" dirty="0" err="1" smtClean="0">
                <a:latin typeface="+mj-lt"/>
              </a:rPr>
              <a:t>stdlib.h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>
                <a:latin typeface="+mj-lt"/>
              </a:rPr>
              <a:t>&lt;&gt;</a:t>
            </a:r>
            <a:r>
              <a:rPr lang="en-US" dirty="0" smtClean="0"/>
              <a:t> instead of </a:t>
            </a:r>
            <a:r>
              <a:rPr lang="en-US" dirty="0" smtClean="0">
                <a:latin typeface="+mj-lt"/>
              </a:rPr>
              <a:t>“”</a:t>
            </a:r>
            <a:r>
              <a:rPr lang="en-US" dirty="0" smtClean="0"/>
              <a:t>, so the preprocessor knows where to look</a:t>
            </a:r>
          </a:p>
        </p:txBody>
      </p:sp>
    </p:spTree>
    <p:extLst>
      <p:ext uri="{BB962C8B-B14F-4D97-AF65-F5344CB8AC3E}">
        <p14:creationId xmlns:p14="http://schemas.microsoft.com/office/powerpoint/2010/main" val="18202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296398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do the following: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dit a header file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 not edit any file that #includes 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the changes you made to the header file will have no effect</a:t>
            </a:r>
          </a:p>
          <a:p>
            <a:r>
              <a:rPr lang="en-US" dirty="0" smtClean="0"/>
              <a:t>The OS keeps a timestamp of the last time files were edited</a:t>
            </a:r>
          </a:p>
          <a:p>
            <a:r>
              <a:rPr lang="en-US" dirty="0" smtClean="0"/>
              <a:t>If the </a:t>
            </a:r>
            <a:r>
              <a:rPr lang="en-US" dirty="0" smtClean="0">
                <a:latin typeface="+mj-lt"/>
              </a:rPr>
              <a:t>SOURCES</a:t>
            </a:r>
            <a:r>
              <a:rPr lang="en-US" dirty="0" smtClean="0"/>
              <a:t> are the same version as the compile, they are not recompiled</a:t>
            </a:r>
          </a:p>
          <a:p>
            <a:pPr lvl="1"/>
            <a:r>
              <a:rPr lang="en-US" dirty="0" smtClean="0"/>
              <a:t>This saves a ton of time when recompiling huge projects</a:t>
            </a:r>
          </a:p>
          <a:p>
            <a:pPr lvl="1"/>
            <a:r>
              <a:rPr lang="en-US" dirty="0" smtClean="0"/>
              <a:t>It also means that if the .c file isn’t recompiled, the header files are not re-included</a:t>
            </a:r>
          </a:p>
        </p:txBody>
      </p:sp>
    </p:spTree>
    <p:extLst>
      <p:ext uri="{BB962C8B-B14F-4D97-AF65-F5344CB8AC3E}">
        <p14:creationId xmlns:p14="http://schemas.microsoft.com/office/powerpoint/2010/main" val="36241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clean before you make build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Catch-all solution (one step, always works)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It may take forever to recompile everything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the .c files that include it, then undo, save, and compile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Way faster (usually)</a:t>
            </a:r>
            <a:endParaRPr lang="en-US" dirty="0"/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Annoying to find all files that #include the header file in question</a:t>
            </a:r>
          </a:p>
          <a:p>
            <a:pPr lvl="2"/>
            <a:r>
              <a:rPr lang="en-US" dirty="0" smtClean="0"/>
              <a:t>Easy to forget one (which may not matter)</a:t>
            </a:r>
          </a:p>
        </p:txBody>
      </p:sp>
    </p:spTree>
    <p:extLst>
      <p:ext uri="{BB962C8B-B14F-4D97-AF65-F5344CB8AC3E}">
        <p14:creationId xmlns:p14="http://schemas.microsoft.com/office/powerpoint/2010/main" val="39996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Display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processor sets a location in memory</a:t>
            </a:r>
          </a:p>
          <a:p>
            <a:pPr lvl="1"/>
            <a:r>
              <a:rPr lang="en-US" dirty="0" smtClean="0"/>
              <a:t>A wire to the memory location sets the value</a:t>
            </a:r>
          </a:p>
          <a:p>
            <a:r>
              <a:rPr lang="en-US" dirty="0" smtClean="0"/>
              <a:t>The </a:t>
            </a:r>
            <a:r>
              <a:rPr lang="en-US" dirty="0"/>
              <a:t>screen gets its info from memory</a:t>
            </a:r>
          </a:p>
          <a:p>
            <a:pPr lvl="1"/>
            <a:r>
              <a:rPr lang="en-US" dirty="0"/>
              <a:t>A wire to the memory location accesses the value</a:t>
            </a:r>
          </a:p>
          <a:p>
            <a:r>
              <a:rPr lang="en-US" dirty="0" smtClean="0"/>
              <a:t>These two things cannot happen simultaneously</a:t>
            </a:r>
            <a:endParaRPr lang="en-US" dirty="0"/>
          </a:p>
          <a:p>
            <a:pPr lvl="1"/>
            <a:r>
              <a:rPr lang="en-US" dirty="0" smtClean="0"/>
              <a:t>If the screen refreshes ~</a:t>
            </a:r>
            <a:r>
              <a:rPr lang="en-US" dirty="0" smtClean="0">
                <a:latin typeface="+mj-lt"/>
              </a:rPr>
              <a:t>60</a:t>
            </a:r>
            <a:r>
              <a:rPr lang="en-US" dirty="0" smtClean="0"/>
              <a:t>fps, and you write constantly, they will conflict often</a:t>
            </a:r>
          </a:p>
          <a:p>
            <a:r>
              <a:rPr lang="en-US" dirty="0" smtClean="0"/>
              <a:t>If they conflict, who wins?</a:t>
            </a:r>
          </a:p>
          <a:p>
            <a:pPr lvl="1"/>
            <a:r>
              <a:rPr lang="en-US" dirty="0" smtClean="0"/>
              <a:t>The processor, </a:t>
            </a:r>
            <a:r>
              <a:rPr lang="en-US" dirty="0" smtClean="0">
                <a:latin typeface="+mj-lt"/>
              </a:rPr>
              <a:t>100</a:t>
            </a:r>
            <a:r>
              <a:rPr lang="en-US" dirty="0" smtClean="0"/>
              <a:t>% of the time</a:t>
            </a:r>
          </a:p>
          <a:p>
            <a:pPr lvl="1"/>
            <a:r>
              <a:rPr lang="en-US" dirty="0" smtClean="0"/>
              <a:t>Better for display to flicker than code to glitch unpredictably</a:t>
            </a:r>
          </a:p>
          <a:p>
            <a:r>
              <a:rPr lang="en-US" dirty="0"/>
              <a:t>You can’t change when the screen does its accessing</a:t>
            </a:r>
          </a:p>
          <a:p>
            <a:pPr lvl="1"/>
            <a:r>
              <a:rPr lang="en-US" dirty="0"/>
              <a:t>That’s hardwired in</a:t>
            </a:r>
          </a:p>
          <a:p>
            <a:pPr lvl="1"/>
            <a:r>
              <a:rPr lang="en-US" dirty="0"/>
              <a:t>Instead, change the when the code accesses the video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7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</a:t>
            </a:r>
            <a:r>
              <a:rPr lang="en-US" smtClean="0"/>
              <a:t>drawing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pixel is drawn one-at-a-time</a:t>
            </a:r>
          </a:p>
          <a:p>
            <a:pPr lvl="1"/>
            <a:r>
              <a:rPr lang="en-US" dirty="0" smtClean="0"/>
              <a:t>Left-to-right, top-to-bottom</a:t>
            </a:r>
          </a:p>
          <a:p>
            <a:pPr lvl="1"/>
            <a:r>
              <a:rPr lang="en-US" dirty="0" smtClean="0"/>
              <a:t>~</a:t>
            </a:r>
            <a:r>
              <a:rPr lang="en-US" dirty="0" smtClean="0">
                <a:latin typeface="+mj-lt"/>
              </a:rPr>
              <a:t>60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Pauses shortly after each row</a:t>
            </a:r>
          </a:p>
          <a:p>
            <a:pPr lvl="1"/>
            <a:r>
              <a:rPr lang="en-US" dirty="0" err="1" smtClean="0"/>
              <a:t>HBlank</a:t>
            </a:r>
            <a:endParaRPr lang="en-US" dirty="0" smtClean="0"/>
          </a:p>
          <a:p>
            <a:r>
              <a:rPr lang="en-US" dirty="0" smtClean="0"/>
              <a:t>Pauses </a:t>
            </a:r>
            <a:r>
              <a:rPr lang="en-US" dirty="0" err="1" smtClean="0"/>
              <a:t>longly</a:t>
            </a:r>
            <a:r>
              <a:rPr lang="en-US" dirty="0" smtClean="0"/>
              <a:t> after the last row, then starts over</a:t>
            </a:r>
          </a:p>
          <a:p>
            <a:pPr lvl="1"/>
            <a:r>
              <a:rPr lang="en-US" dirty="0" err="1" smtClean="0"/>
              <a:t>Vblank</a:t>
            </a:r>
            <a:endParaRPr lang="en-US" dirty="0" smtClean="0"/>
          </a:p>
          <a:p>
            <a:r>
              <a:rPr lang="en-US" dirty="0" smtClean="0"/>
              <a:t>If we set pixels in the blank periods, there’s no way they will conflict with the video circuit</a:t>
            </a:r>
          </a:p>
          <a:p>
            <a:pPr lvl="1"/>
            <a:r>
              <a:rPr lang="en-US" dirty="0" smtClean="0"/>
              <a:t>As long as you finish setting in time</a:t>
            </a:r>
          </a:p>
        </p:txBody>
      </p:sp>
    </p:spTree>
    <p:extLst>
      <p:ext uri="{BB962C8B-B14F-4D97-AF65-F5344CB8AC3E}">
        <p14:creationId xmlns:p14="http://schemas.microsoft.com/office/powerpoint/2010/main" val="12465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29639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is a register in memory that is incremented each time the screen finishes drawing a row.  We call it the Scanline.</a:t>
            </a:r>
          </a:p>
          <a:p>
            <a:pPr lvl="1"/>
            <a:r>
              <a:rPr lang="en-US" dirty="0" smtClean="0"/>
              <a:t>When it finishes everything, it resets to </a:t>
            </a:r>
            <a:r>
              <a:rPr lang="en-US" dirty="0" smtClean="0">
                <a:latin typeface="+mj-lt"/>
              </a:rPr>
              <a:t>0</a:t>
            </a:r>
          </a:p>
          <a:p>
            <a:pPr lvl="1"/>
            <a:r>
              <a:rPr lang="en-US" dirty="0" smtClean="0"/>
              <a:t>Located at </a:t>
            </a:r>
            <a:r>
              <a:rPr lang="en-US" dirty="0" smtClean="0">
                <a:latin typeface="+mj-lt"/>
              </a:rPr>
              <a:t>0x4000006</a:t>
            </a:r>
          </a:p>
          <a:p>
            <a:r>
              <a:rPr lang="en-US" sz="2000" dirty="0" smtClean="0">
                <a:latin typeface="+mj-lt"/>
              </a:rPr>
              <a:t>#define SCANLINECOUNTER (*(volatile unsigned short *)0x4000006)</a:t>
            </a:r>
            <a:endParaRPr lang="en-US" dirty="0"/>
          </a:p>
          <a:p>
            <a:pPr lvl="1"/>
            <a:r>
              <a:rPr lang="en-US" dirty="0" smtClean="0">
                <a:latin typeface="+mj-lt"/>
              </a:rPr>
              <a:t>0</a:t>
            </a:r>
            <a:r>
              <a:rPr lang="en-US" dirty="0" smtClean="0"/>
              <a:t>:  drawing the first row</a:t>
            </a:r>
          </a:p>
          <a:p>
            <a:pPr lvl="1"/>
            <a:r>
              <a:rPr lang="en-US" dirty="0" smtClean="0">
                <a:latin typeface="+mj-lt"/>
              </a:rPr>
              <a:t>159</a:t>
            </a:r>
            <a:r>
              <a:rPr lang="en-US" dirty="0" smtClean="0"/>
              <a:t>:  drawing the last row</a:t>
            </a:r>
          </a:p>
          <a:p>
            <a:pPr lvl="1"/>
            <a:r>
              <a:rPr lang="en-US" dirty="0" smtClean="0">
                <a:latin typeface="+mj-lt"/>
              </a:rPr>
              <a:t>160</a:t>
            </a:r>
            <a:r>
              <a:rPr lang="en-US" dirty="0" smtClean="0"/>
              <a:t>:  beginning of </a:t>
            </a:r>
            <a:r>
              <a:rPr lang="en-US" dirty="0" err="1" smtClean="0"/>
              <a:t>vblank</a:t>
            </a:r>
            <a:endParaRPr lang="en-US" dirty="0" smtClean="0"/>
          </a:p>
          <a:p>
            <a:pPr lvl="1"/>
            <a:r>
              <a:rPr lang="en-US" dirty="0" smtClean="0">
                <a:latin typeface="+mj-lt"/>
              </a:rPr>
              <a:t>227</a:t>
            </a:r>
            <a:r>
              <a:rPr lang="en-US" dirty="0" smtClean="0"/>
              <a:t>:  end of </a:t>
            </a:r>
            <a:r>
              <a:rPr lang="en-US" dirty="0" err="1" smtClean="0"/>
              <a:t>vblank</a:t>
            </a:r>
            <a:endParaRPr lang="en-US" dirty="0" smtClean="0"/>
          </a:p>
          <a:p>
            <a:pPr lvl="2"/>
            <a:r>
              <a:rPr lang="en-US" dirty="0" smtClean="0"/>
              <a:t>Then it cycles back around.</a:t>
            </a:r>
          </a:p>
          <a:p>
            <a:r>
              <a:rPr lang="en-US" dirty="0" smtClean="0"/>
              <a:t>Why volatile?</a:t>
            </a:r>
          </a:p>
          <a:p>
            <a:pPr lvl="1"/>
            <a:r>
              <a:rPr lang="en-US" dirty="0" smtClean="0"/>
              <a:t>Because it is changed by the hardware, C doesn’t expect it to change, so it only grabs it from memory once.</a:t>
            </a:r>
          </a:p>
          <a:p>
            <a:pPr lvl="1"/>
            <a:r>
              <a:rPr lang="en-US" dirty="0" smtClean="0"/>
              <a:t>Making it volatile tells C to grab it from the memory every time we tell it to</a:t>
            </a:r>
          </a:p>
        </p:txBody>
      </p:sp>
    </p:spTree>
    <p:extLst>
      <p:ext uri="{BB962C8B-B14F-4D97-AF65-F5344CB8AC3E}">
        <p14:creationId xmlns:p14="http://schemas.microsoft.com/office/powerpoint/2010/main" val="19066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and Clarifications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dirty="0" smtClean="0">
                <a:latin typeface="+mj-lt"/>
              </a:rPr>
              <a:t>01</a:t>
            </a:r>
            <a:r>
              <a:rPr lang="en-US" dirty="0" smtClean="0"/>
              <a:t> grades are out</a:t>
            </a:r>
          </a:p>
          <a:p>
            <a:r>
              <a:rPr lang="en-US" dirty="0" smtClean="0"/>
              <a:t>HW</a:t>
            </a:r>
            <a:r>
              <a:rPr lang="en-US" dirty="0" smtClean="0">
                <a:latin typeface="+mj-lt"/>
              </a:rPr>
              <a:t>01</a:t>
            </a:r>
            <a:r>
              <a:rPr lang="en-US" dirty="0" smtClean="0"/>
              <a:t> due Thursday (</a:t>
            </a:r>
            <a:r>
              <a:rPr lang="en-US" dirty="0" smtClean="0">
                <a:latin typeface="+mj-lt"/>
              </a:rPr>
              <a:t>2/1</a:t>
            </a:r>
            <a:r>
              <a:rPr lang="en-US" dirty="0" smtClean="0"/>
              <a:t>)</a:t>
            </a:r>
          </a:p>
          <a:p>
            <a:r>
              <a:rPr lang="en-US" dirty="0" smtClean="0"/>
              <a:t>HW</a:t>
            </a:r>
            <a:r>
              <a:rPr lang="en-US" dirty="0" smtClean="0">
                <a:latin typeface="+mj-lt"/>
              </a:rPr>
              <a:t>02</a:t>
            </a:r>
            <a:r>
              <a:rPr lang="en-US" dirty="0" smtClean="0"/>
              <a:t> released tonight, due next Tuesday (</a:t>
            </a:r>
            <a:r>
              <a:rPr lang="en-US" dirty="0" smtClean="0">
                <a:latin typeface="+mj-lt"/>
              </a:rPr>
              <a:t>2/6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296398" cy="4267200"/>
          </a:xfrm>
        </p:spPr>
        <p:txBody>
          <a:bodyPr/>
          <a:lstStyle/>
          <a:p>
            <a:r>
              <a:rPr lang="en-US" dirty="0" smtClean="0"/>
              <a:t>There’s no such thing as magic.</a:t>
            </a:r>
          </a:p>
          <a:p>
            <a:pPr lvl="1"/>
            <a:r>
              <a:rPr lang="en-US" dirty="0" smtClean="0"/>
              <a:t>You tell the pixels what to be, and they do that until told otherwise</a:t>
            </a:r>
          </a:p>
          <a:p>
            <a:r>
              <a:rPr lang="en-US" dirty="0" smtClean="0"/>
              <a:t>Remember these?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youtu.be/EQG8eZs8AJc</a:t>
            </a:r>
            <a:endParaRPr lang="en-US" dirty="0" smtClean="0"/>
          </a:p>
          <a:p>
            <a:r>
              <a:rPr lang="en-US" dirty="0" smtClean="0"/>
              <a:t>In works just like that</a:t>
            </a:r>
          </a:p>
          <a:p>
            <a:pPr lvl="1"/>
            <a:r>
              <a:rPr lang="en-US" dirty="0" smtClean="0"/>
              <a:t>Draw, erase, then draw again</a:t>
            </a:r>
          </a:p>
          <a:p>
            <a:r>
              <a:rPr lang="en-US" dirty="0" smtClean="0"/>
              <a:t>Be efficient</a:t>
            </a:r>
          </a:p>
          <a:p>
            <a:pPr lvl="1"/>
            <a:r>
              <a:rPr lang="en-US" dirty="0" smtClean="0"/>
              <a:t>Don’t erase or draw unless you need to</a:t>
            </a:r>
          </a:p>
        </p:txBody>
      </p:sp>
    </p:spTree>
    <p:extLst>
      <p:ext uri="{BB962C8B-B14F-4D97-AF65-F5344CB8AC3E}">
        <p14:creationId xmlns:p14="http://schemas.microsoft.com/office/powerpoint/2010/main" val="42469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Slowing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 such thing as magic.</a:t>
            </a:r>
          </a:p>
          <a:p>
            <a:pPr lvl="1"/>
            <a:r>
              <a:rPr lang="en-US" dirty="0"/>
              <a:t>You </a:t>
            </a:r>
            <a:r>
              <a:rPr lang="en-US" dirty="0" smtClean="0"/>
              <a:t>told it what to do, and it’ll do it as fast as possible</a:t>
            </a:r>
          </a:p>
          <a:p>
            <a:r>
              <a:rPr lang="en-US" dirty="0" smtClean="0"/>
              <a:t>Give it some work to do between frames</a:t>
            </a:r>
          </a:p>
          <a:p>
            <a:pPr marL="274320" lvl="1" indent="0">
              <a:buNone/>
            </a:pPr>
            <a:r>
              <a:rPr lang="en-US" dirty="0" smtClean="0">
                <a:latin typeface="+mj-lt"/>
              </a:rPr>
              <a:t>void delay(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amount) {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trash = 0;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for(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&lt;amount*1000;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++) {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trash++;</a:t>
            </a:r>
          </a:p>
          <a:p>
            <a:pPr marL="274320" lvl="1" indent="0">
              <a:buNone/>
            </a:pPr>
            <a:r>
              <a:rPr lang="en-US" dirty="0" smtClean="0">
                <a:latin typeface="+mj-lt"/>
              </a:rPr>
              <a:t>	}</a:t>
            </a:r>
          </a:p>
          <a:p>
            <a:pPr marL="274320" lvl="1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r>
              <a:rPr lang="en-US" dirty="0" smtClean="0"/>
              <a:t>This won’t delay anything (not even a little 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thinks it’s smarter than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You (usually) want your code to run as fast as possible.</a:t>
            </a:r>
          </a:p>
          <a:p>
            <a:r>
              <a:rPr lang="en-US" dirty="0" smtClean="0"/>
              <a:t>C will not even compile sections that aren’t doing anything</a:t>
            </a:r>
          </a:p>
          <a:p>
            <a:pPr lvl="1"/>
            <a:r>
              <a:rPr lang="en-US" dirty="0" smtClean="0"/>
              <a:t>Like incrementing an unused variable</a:t>
            </a:r>
          </a:p>
          <a:p>
            <a:r>
              <a:rPr lang="en-US" dirty="0" smtClean="0"/>
              <a:t>Solution:  the keyword </a:t>
            </a:r>
            <a:r>
              <a:rPr lang="en-US" dirty="0" smtClean="0">
                <a:latin typeface="+mj-lt"/>
              </a:rPr>
              <a:t>volatile</a:t>
            </a:r>
            <a:endParaRPr lang="en-US" dirty="0" smtClean="0"/>
          </a:p>
          <a:p>
            <a:pPr lvl="1"/>
            <a:r>
              <a:rPr lang="en-US" dirty="0" smtClean="0"/>
              <a:t>It means “Shut up C, I know what I’m doing.”</a:t>
            </a:r>
          </a:p>
          <a:p>
            <a:pPr lvl="1"/>
            <a:r>
              <a:rPr lang="en-US" dirty="0" smtClean="0"/>
              <a:t>Doesn’t allow the compiler to optimize, so don’t abuse it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void delay(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amount) {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volatile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trash = 0;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	for(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=0;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&lt;amount*1000;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++) {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		trash++;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}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5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Animating moving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Draw, then delay, erase, draw, repeat.</a:t>
            </a:r>
          </a:p>
          <a:p>
            <a:pPr lvl="1"/>
            <a:r>
              <a:rPr lang="en-US" dirty="0" smtClean="0"/>
              <a:t>Or, better: erase, draw, delay, repeat.</a:t>
            </a:r>
          </a:p>
          <a:p>
            <a:r>
              <a:rPr lang="en-US" dirty="0" smtClean="0"/>
              <a:t>Find a balance of movement speed (pixels per frame) and delay</a:t>
            </a:r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peed</a:t>
            </a:r>
            <a:r>
              <a:rPr lang="en-US" dirty="0" smtClean="0"/>
              <a:t> </a:t>
            </a:r>
            <a:r>
              <a:rPr lang="en-US" sz="2800" dirty="0" smtClean="0"/>
              <a:t>delay</a:t>
            </a:r>
            <a:r>
              <a:rPr lang="en-US" dirty="0"/>
              <a:t>:  </a:t>
            </a:r>
            <a:r>
              <a:rPr lang="en-US" dirty="0" smtClean="0"/>
              <a:t>too slow</a:t>
            </a:r>
            <a:endParaRPr lang="en-US" dirty="0"/>
          </a:p>
          <a:p>
            <a:pPr lvl="1"/>
            <a:r>
              <a:rPr lang="en-US" sz="2800" dirty="0"/>
              <a:t>speed </a:t>
            </a:r>
            <a:r>
              <a:rPr lang="en-US" sz="1600" dirty="0"/>
              <a:t>delay</a:t>
            </a:r>
            <a:r>
              <a:rPr lang="en-US" dirty="0"/>
              <a:t>:  </a:t>
            </a:r>
            <a:r>
              <a:rPr lang="en-US" dirty="0" smtClean="0"/>
              <a:t>too fast</a:t>
            </a:r>
            <a:endParaRPr lang="en-US" dirty="0"/>
          </a:p>
          <a:p>
            <a:pPr lvl="1"/>
            <a:r>
              <a:rPr lang="en-US" sz="1600" dirty="0"/>
              <a:t>speed delay</a:t>
            </a:r>
            <a:r>
              <a:rPr lang="en-US" dirty="0"/>
              <a:t>:  </a:t>
            </a:r>
            <a:r>
              <a:rPr lang="en-US" dirty="0" smtClean="0"/>
              <a:t>flicker</a:t>
            </a:r>
            <a:endParaRPr lang="en-US" dirty="0"/>
          </a:p>
          <a:p>
            <a:pPr lvl="1"/>
            <a:r>
              <a:rPr lang="en-US" sz="2800" dirty="0"/>
              <a:t>speed delay</a:t>
            </a:r>
            <a:r>
              <a:rPr lang="en-US" dirty="0"/>
              <a:t>:  </a:t>
            </a:r>
            <a:r>
              <a:rPr lang="en-US" dirty="0" smtClean="0"/>
              <a:t>“low framerate”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objects with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animating</a:t>
            </a:r>
          </a:p>
          <a:p>
            <a:pPr lvl="1"/>
            <a:r>
              <a:rPr lang="en-US" dirty="0" smtClean="0"/>
              <a:t>Delay, erase, draw, repeat</a:t>
            </a:r>
          </a:p>
          <a:p>
            <a:pPr marL="274320" lvl="1" indent="0">
              <a:buNone/>
            </a:pPr>
            <a:endParaRPr lang="en-US" dirty="0"/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dirty="0"/>
              <a:t>Put the erase-draw-delay cycle into a loop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dirty="0" smtClean="0"/>
              <a:t>Make the drawing parameters into variables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dirty="0" smtClean="0"/>
              <a:t>Manipulate the variables as you see fit</a:t>
            </a:r>
          </a:p>
          <a:p>
            <a:endParaRPr lang="en-US" dirty="0" smtClean="0"/>
          </a:p>
          <a:p>
            <a:r>
              <a:rPr lang="en-US" dirty="0" smtClean="0"/>
              <a:t>It’s not rocket science; it’s computer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0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1041</TotalTime>
  <Words>1016</Words>
  <Application>Microsoft Office PowerPoint</Application>
  <PresentationFormat>Custom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Chalkboard 16x9</vt:lpstr>
      <vt:lpstr>CS 2261 Recitation 6 1/30</vt:lpstr>
      <vt:lpstr>Announcements and Clarifications</vt:lpstr>
      <vt:lpstr>Basic Animation</vt:lpstr>
      <vt:lpstr>Introduction</vt:lpstr>
      <vt:lpstr>Slowing it down</vt:lpstr>
      <vt:lpstr>C thinks it’s smarter than you</vt:lpstr>
      <vt:lpstr>Animating moving objects</vt:lpstr>
      <vt:lpstr>Moving objects with code</vt:lpstr>
      <vt:lpstr>Multiple Files</vt:lpstr>
      <vt:lpstr>Introduction</vt:lpstr>
      <vt:lpstr>Introducing myLib.c</vt:lpstr>
      <vt:lpstr>Header Files</vt:lpstr>
      <vt:lpstr>Including Header Files</vt:lpstr>
      <vt:lpstr>Editing header files</vt:lpstr>
      <vt:lpstr>The Solution(s)</vt:lpstr>
      <vt:lpstr>Flicker</vt:lpstr>
      <vt:lpstr>How Display Works</vt:lpstr>
      <vt:lpstr>Screen drawing order</vt:lpstr>
      <vt:lpstr>Scanline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2261 Recitation # MM/DD</dc:title>
  <dc:creator>Joshua Redding</dc:creator>
  <cp:lastModifiedBy>Joshua Redding</cp:lastModifiedBy>
  <cp:revision>71</cp:revision>
  <dcterms:created xsi:type="dcterms:W3CDTF">2017-08-29T17:13:36Z</dcterms:created>
  <dcterms:modified xsi:type="dcterms:W3CDTF">2018-01-31T21:45:48Z</dcterms:modified>
</cp:coreProperties>
</file>