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erriweather" panose="020B0604020202020204" charset="0"/>
      <p:regular r:id="rId19"/>
      <p:bold r:id="rId20"/>
      <p:italic r:id="rId21"/>
      <p:boldItalic r:id="rId22"/>
    </p:embeddedFont>
    <p:embeddedFont>
      <p:font typeface="Merriweather Light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Roboto Black" panose="020B0604020202020204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" y="2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e7b3d686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e7b3d686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e4ed8f13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e4ed8f13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4ed8f13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4ed8f13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e7aab30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e7aab30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e7b3d68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e7b3d68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a0fb2d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a0fb2d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e7b3d686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e7b3d686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0f7b853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0f7b853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9d07e5e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d9d07e5e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Kelvin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7b3d6865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7b3d6865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Koustav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4ed8f13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4ed8f13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Kelvin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4ed8f1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4ed8f1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4ed8f13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4ed8f13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e7b3d686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e7b3d686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Koustav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e7b3d68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e7b3d68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dat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sa.gov/coronavirus/passenger-throughput?mc=memberadvisory-1-3-20&amp;_cldee=dGRtY2NyZWFyeUBhb2wuY29t&amp;recipientid=lead-882c29649088e91180da005056b04ad6-dd335c30587b4189960ee1641a4c2a03&amp;utm_source=ClickDimensions&amp;utm_medium=email&amp;utm_campaign=memberadvisory-1-3-20&amp;esid=71e83b7f-852e-ea11-80da-005056b04ad6&amp;page=1" TargetMode="External"/><Relationship Id="rId5" Type="http://schemas.openxmlformats.org/officeDocument/2006/relationships/hyperlink" Target="https://www.opentable.com/state-of-industry" TargetMode="External"/><Relationship Id="rId4" Type="http://schemas.openxmlformats.org/officeDocument/2006/relationships/hyperlink" Target="https://covid.cdc.gov/covid-data-track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12255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The State of Recovery </a:t>
            </a:r>
            <a:endParaRPr sz="3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&amp; American Life</a:t>
            </a:r>
            <a:endParaRPr sz="33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177175" y="35232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1" b="1">
                <a:solidFill>
                  <a:schemeClr val="lt1"/>
                </a:solidFill>
              </a:rPr>
              <a:t>Team 3 | Destiny’s Child</a:t>
            </a:r>
            <a:endParaRPr sz="2051" b="1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Koustav Bandyopadhyay | Alli Patnoe | Kelvin Walls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body" idx="4294967295"/>
          </p:nvPr>
        </p:nvSpPr>
        <p:spPr>
          <a:xfrm>
            <a:off x="6504350" y="3277900"/>
            <a:ext cx="2543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✘"/>
            </a:pPr>
            <a:r>
              <a:rPr lang="en" sz="1200">
                <a:solidFill>
                  <a:schemeClr val="lt2"/>
                </a:solidFill>
              </a:rPr>
              <a:t>Long-time periods with variation in +/- correlation</a:t>
            </a:r>
            <a:endParaRPr sz="120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200"/>
              <a:buChar char="✘"/>
            </a:pPr>
            <a:r>
              <a:rPr lang="en" sz="1200">
                <a:solidFill>
                  <a:schemeClr val="lt2"/>
                </a:solidFill>
              </a:rPr>
              <a:t>Outliers over holidays based on comp over nature of data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5722" y="1356405"/>
            <a:ext cx="7254349" cy="3868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Americans changing their dining behavior in response to outbreaks?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471500" y="1611075"/>
            <a:ext cx="245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Statistics: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9" name="Google Shape;139;p22"/>
          <p:cNvCxnSpPr/>
          <p:nvPr/>
        </p:nvCxnSpPr>
        <p:spPr>
          <a:xfrm rot="10800000" flipH="1">
            <a:off x="6571025" y="1963650"/>
            <a:ext cx="12156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2"/>
          <p:cNvSpPr txBox="1"/>
          <p:nvPr/>
        </p:nvSpPr>
        <p:spPr>
          <a:xfrm>
            <a:off x="6571025" y="3049350"/>
            <a:ext cx="245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Concerns: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1" name="Google Shape;141;p22"/>
          <p:cNvCxnSpPr/>
          <p:nvPr/>
        </p:nvCxnSpPr>
        <p:spPr>
          <a:xfrm rot="10800000" flipH="1">
            <a:off x="6670550" y="3401925"/>
            <a:ext cx="12156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2"/>
          <p:cNvSpPr txBox="1">
            <a:spLocks noGrp="1"/>
          </p:cNvSpPr>
          <p:nvPr>
            <p:ph type="body" idx="4294967295"/>
          </p:nvPr>
        </p:nvSpPr>
        <p:spPr>
          <a:xfrm>
            <a:off x="6463400" y="1759900"/>
            <a:ext cx="2543100" cy="12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🖩"/>
            </a:pPr>
            <a:r>
              <a:rPr lang="en" sz="1400" b="1">
                <a:solidFill>
                  <a:schemeClr val="lt2"/>
                </a:solidFill>
              </a:rPr>
              <a:t>Correlation</a:t>
            </a:r>
            <a:r>
              <a:rPr lang="en" sz="1400">
                <a:solidFill>
                  <a:schemeClr val="lt2"/>
                </a:solidFill>
              </a:rPr>
              <a:t>: </a:t>
            </a:r>
            <a:r>
              <a:rPr lang="en" sz="1400" b="1">
                <a:solidFill>
                  <a:schemeClr val="lt2"/>
                </a:solidFill>
              </a:rPr>
              <a:t>0.176863</a:t>
            </a:r>
            <a:endParaRPr sz="1400" b="1"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🖩"/>
            </a:pPr>
            <a:r>
              <a:rPr lang="en" sz="1400" b="1">
                <a:solidFill>
                  <a:schemeClr val="lt2"/>
                </a:solidFill>
              </a:rPr>
              <a:t>P-value</a:t>
            </a:r>
            <a:r>
              <a:rPr lang="en" sz="1400">
                <a:solidFill>
                  <a:schemeClr val="lt2"/>
                </a:solidFill>
              </a:rPr>
              <a:t>: </a:t>
            </a:r>
            <a:r>
              <a:rPr lang="en" sz="1400" b="1">
                <a:solidFill>
                  <a:schemeClr val="lt2"/>
                </a:solidFill>
              </a:rPr>
              <a:t>0.000953</a:t>
            </a:r>
            <a:endParaRPr sz="14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Americans changing their dining behavior in response to outbreaks?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4125" y="1358500"/>
            <a:ext cx="7254349" cy="38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/>
          <p:nvPr/>
        </p:nvSpPr>
        <p:spPr>
          <a:xfrm>
            <a:off x="691375" y="1822750"/>
            <a:ext cx="890400" cy="2933100"/>
          </a:xfrm>
          <a:prstGeom prst="rect">
            <a:avLst/>
          </a:prstGeom>
          <a:solidFill>
            <a:srgbClr val="626B73">
              <a:alpha val="5055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1446635" y="2397075"/>
            <a:ext cx="103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Spring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2198057" y="2397075"/>
            <a:ext cx="103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Summer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3098166" y="2397075"/>
            <a:ext cx="103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Fall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4769842" y="2397075"/>
            <a:ext cx="103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Winter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1579385" y="3368625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-0.801</a:t>
            </a:r>
            <a:endParaRPr sz="1000" b="1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330807" y="3368625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0.316</a:t>
            </a:r>
            <a:endParaRPr sz="1000" b="1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230916" y="3368625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-0.903</a:t>
            </a:r>
            <a:endParaRPr sz="1000" b="1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902592" y="3368625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-0.962</a:t>
            </a:r>
            <a:endParaRPr sz="1000" b="1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1579385" y="3606750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0.030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2330807" y="3606750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0.541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230916" y="3606750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0.001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902592" y="3606750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1.4e-7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23"/>
          <p:cNvCxnSpPr/>
          <p:nvPr/>
        </p:nvCxnSpPr>
        <p:spPr>
          <a:xfrm rot="10800000" flipH="1">
            <a:off x="6571025" y="1963650"/>
            <a:ext cx="12156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3"/>
          <p:cNvSpPr txBox="1"/>
          <p:nvPr/>
        </p:nvSpPr>
        <p:spPr>
          <a:xfrm>
            <a:off x="1264975" y="3318825"/>
            <a:ext cx="23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</a:t>
            </a:r>
            <a:endParaRPr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264975" y="3566475"/>
            <a:ext cx="23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</a:t>
            </a:r>
            <a:endParaRPr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471500" y="1611075"/>
            <a:ext cx="245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Statistics: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473916" y="3797918"/>
            <a:ext cx="245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Conclusions: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 rot="10800000" flipH="1">
            <a:off x="6573441" y="4150493"/>
            <a:ext cx="12156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3"/>
          <p:cNvSpPr txBox="1">
            <a:spLocks noGrp="1"/>
          </p:cNvSpPr>
          <p:nvPr>
            <p:ph type="body" idx="4294967295"/>
          </p:nvPr>
        </p:nvSpPr>
        <p:spPr>
          <a:xfrm>
            <a:off x="6319100" y="2064700"/>
            <a:ext cx="26874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🖩"/>
            </a:pPr>
            <a:r>
              <a:rPr lang="en" sz="1200" b="1"/>
              <a:t>In the Spring, Fall, and Winter, </a:t>
            </a:r>
            <a:r>
              <a:rPr lang="en" sz="1200"/>
              <a:t>we see a significant </a:t>
            </a:r>
            <a:r>
              <a:rPr lang="en" sz="1200" b="1">
                <a:solidFill>
                  <a:srgbClr val="980000"/>
                </a:solidFill>
              </a:rPr>
              <a:t>negative correlation </a:t>
            </a:r>
            <a:r>
              <a:rPr lang="en" sz="1200">
                <a:solidFill>
                  <a:schemeClr val="lt2"/>
                </a:solidFill>
              </a:rPr>
              <a:t>between new cases and dining out</a:t>
            </a:r>
            <a:endParaRPr sz="1200"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600"/>
              <a:buChar char="🖩"/>
            </a:pPr>
            <a:r>
              <a:rPr lang="en" sz="1200" b="1"/>
              <a:t>In the Summer, </a:t>
            </a:r>
            <a:r>
              <a:rPr lang="en" sz="1200"/>
              <a:t>we see a slightly </a:t>
            </a:r>
            <a:r>
              <a:rPr lang="en" sz="1200" b="1">
                <a:solidFill>
                  <a:srgbClr val="38761D"/>
                </a:solidFill>
              </a:rPr>
              <a:t>positive correlation</a:t>
            </a:r>
            <a:r>
              <a:rPr lang="en" sz="1200"/>
              <a:t>, but it is not significant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6321825" y="4178851"/>
            <a:ext cx="24588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Arial"/>
              <a:buChar char="✓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 a national level, there was a visible response to outbreaks and recessions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Americans traveling?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4294967295"/>
          </p:nvPr>
        </p:nvSpPr>
        <p:spPr>
          <a:xfrm>
            <a:off x="359625" y="3151805"/>
            <a:ext cx="4267800" cy="21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⟶"/>
            </a:pPr>
            <a:r>
              <a:rPr lang="en" sz="1400"/>
              <a:t>Number of passengers going through TSA checkpoints across the United States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⟶"/>
            </a:pPr>
            <a:r>
              <a:rPr lang="en" sz="1400"/>
              <a:t>Data compared to the same day of the week from the same week in the previous year</a:t>
            </a:r>
            <a:endParaRPr sz="1400"/>
          </a:p>
        </p:txBody>
      </p:sp>
      <p:sp>
        <p:nvSpPr>
          <p:cNvPr id="176" name="Google Shape;176;p24"/>
          <p:cNvSpPr/>
          <p:nvPr/>
        </p:nvSpPr>
        <p:spPr>
          <a:xfrm>
            <a:off x="283425" y="1504050"/>
            <a:ext cx="4408800" cy="202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50" y="1625165"/>
            <a:ext cx="929434" cy="7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43" y="2424800"/>
            <a:ext cx="4178626" cy="9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125" y="1635875"/>
            <a:ext cx="3281351" cy="7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625" y="1658025"/>
            <a:ext cx="4146976" cy="306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5725" y="1356400"/>
            <a:ext cx="7254379" cy="386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>
            <a:spLocks noGrp="1"/>
          </p:cNvSpPr>
          <p:nvPr>
            <p:ph type="body" idx="4294967295"/>
          </p:nvPr>
        </p:nvSpPr>
        <p:spPr>
          <a:xfrm>
            <a:off x="6504350" y="3382785"/>
            <a:ext cx="2543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✓"/>
            </a:pPr>
            <a:r>
              <a:rPr lang="en" sz="1200">
                <a:solidFill>
                  <a:schemeClr val="lt2"/>
                </a:solidFill>
              </a:rPr>
              <a:t>Cases and traveler throughput are positively correlated</a:t>
            </a:r>
            <a:endParaRPr sz="120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200"/>
              <a:buChar char="✓"/>
            </a:pPr>
            <a:r>
              <a:rPr lang="en" sz="1200">
                <a:solidFill>
                  <a:schemeClr val="lt2"/>
                </a:solidFill>
              </a:rPr>
              <a:t>Cases might not explain throughput as much as throughput explains cases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Americans postponing travel in response to outbreaks?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6471500" y="1611075"/>
            <a:ext cx="245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Statistics: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 rot="10800000" flipH="1">
            <a:off x="6571025" y="1963650"/>
            <a:ext cx="12156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5"/>
          <p:cNvSpPr txBox="1"/>
          <p:nvPr/>
        </p:nvSpPr>
        <p:spPr>
          <a:xfrm>
            <a:off x="6571025" y="3049350"/>
            <a:ext cx="245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Conclusions: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 rot="10800000" flipH="1">
            <a:off x="6670550" y="3401925"/>
            <a:ext cx="12156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5"/>
          <p:cNvSpPr txBox="1">
            <a:spLocks noGrp="1"/>
          </p:cNvSpPr>
          <p:nvPr>
            <p:ph type="body" idx="4294967295"/>
          </p:nvPr>
        </p:nvSpPr>
        <p:spPr>
          <a:xfrm>
            <a:off x="6463400" y="1607500"/>
            <a:ext cx="2543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🖩"/>
            </a:pPr>
            <a:r>
              <a:rPr lang="en" sz="1400" b="1">
                <a:solidFill>
                  <a:schemeClr val="lt2"/>
                </a:solidFill>
              </a:rPr>
              <a:t>Correlation</a:t>
            </a:r>
            <a:r>
              <a:rPr lang="en" sz="1400">
                <a:solidFill>
                  <a:schemeClr val="lt2"/>
                </a:solidFill>
              </a:rPr>
              <a:t>: </a:t>
            </a:r>
            <a:r>
              <a:rPr lang="en" sz="1400" b="1">
                <a:solidFill>
                  <a:srgbClr val="626B73"/>
                </a:solidFill>
                <a:highlight>
                  <a:srgbClr val="FFFFFF"/>
                </a:highlight>
              </a:rPr>
              <a:t>0.208712</a:t>
            </a:r>
            <a:endParaRPr sz="1400" b="1">
              <a:solidFill>
                <a:srgbClr val="626B73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🖩"/>
            </a:pPr>
            <a:r>
              <a:rPr lang="en" sz="1400" b="1">
                <a:solidFill>
                  <a:schemeClr val="lt2"/>
                </a:solidFill>
              </a:rPr>
              <a:t>P-value</a:t>
            </a:r>
            <a:r>
              <a:rPr lang="en" sz="1400">
                <a:solidFill>
                  <a:schemeClr val="lt2"/>
                </a:solidFill>
              </a:rPr>
              <a:t>: </a:t>
            </a:r>
            <a:r>
              <a:rPr lang="en" sz="1400" b="1">
                <a:solidFill>
                  <a:srgbClr val="626B7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0.000236</a:t>
            </a:r>
            <a:endParaRPr sz="1400" b="1">
              <a:solidFill>
                <a:srgbClr val="626B7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540350" y="602575"/>
            <a:ext cx="76470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>
                <a:solidFill>
                  <a:schemeClr val="accent2"/>
                </a:solidFill>
              </a:rPr>
              <a:t>Americans have shown a willingness to re-enter public spaces</a:t>
            </a:r>
            <a:r>
              <a:rPr lang="en" sz="2500"/>
              <a:t>, </a:t>
            </a:r>
            <a:r>
              <a:rPr lang="en" sz="2500">
                <a:latin typeface="Merriweather Light"/>
                <a:ea typeface="Merriweather Light"/>
                <a:cs typeface="Merriweather Light"/>
                <a:sym typeface="Merriweather Light"/>
              </a:rPr>
              <a:t>whether it be a restaurant or an airplane</a:t>
            </a:r>
            <a:endParaRPr sz="25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Merriweather Light"/>
                <a:ea typeface="Merriweather Light"/>
                <a:cs typeface="Merriweather Light"/>
                <a:sym typeface="Merriweather Light"/>
              </a:rPr>
              <a:t>Dips in seated diners may be more of a correlation vs. a causation</a:t>
            </a:r>
            <a:r>
              <a:rPr lang="en" sz="2500"/>
              <a:t>; </a:t>
            </a:r>
            <a:r>
              <a:rPr lang="en" sz="2500" b="1">
                <a:solidFill>
                  <a:schemeClr val="accent2"/>
                </a:solidFill>
              </a:rPr>
              <a:t>regulation and weather </a:t>
            </a:r>
            <a:r>
              <a:rPr lang="en" sz="2500">
                <a:latin typeface="Merriweather Light"/>
                <a:ea typeface="Merriweather Light"/>
                <a:cs typeface="Merriweather Light"/>
                <a:sym typeface="Merriweather Light"/>
              </a:rPr>
              <a:t>may have done more to change behavior than COVID-19</a:t>
            </a:r>
            <a:endParaRPr sz="25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311700" y="2063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1834475" y="196200"/>
            <a:ext cx="53349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References</a:t>
            </a:r>
            <a:endParaRPr sz="2400"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507900" y="888100"/>
            <a:ext cx="7929000" cy="3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Unemployment Claims: United States Bureau of Labor Statistics </a:t>
            </a:r>
            <a:endParaRPr sz="17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Databases, Tables &amp; Calculators by Subject (bls.gov)</a:t>
            </a:r>
            <a:br>
              <a:rPr lang="en" sz="1500"/>
            </a:br>
            <a:endParaRPr sz="15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COVID New Cases  : Centers for Disease Control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CDC COVID Data Tracker</a:t>
            </a:r>
            <a:br>
              <a:rPr lang="en" sz="1500"/>
            </a:br>
            <a:endParaRPr sz="15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Dining : OpenTable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https://www.opentable.com/state-of-industry</a:t>
            </a:r>
            <a:br>
              <a:rPr lang="en" sz="1500"/>
            </a:br>
            <a:endParaRPr sz="15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Travel Data : TSA Passenger Checkpoints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TSA checkpoint travel numbers (current year(s) versus prior year/same weekday) | Transportation Security Administration</a:t>
            </a:r>
            <a:br>
              <a:rPr lang="en" sz="1500"/>
            </a:b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591375" y="500925"/>
            <a:ext cx="42678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⟶"/>
            </a:pPr>
            <a:r>
              <a:rPr lang="en" sz="1600"/>
              <a:t>We set out to measure </a:t>
            </a:r>
            <a:r>
              <a:rPr lang="en" sz="1600" b="1">
                <a:highlight>
                  <a:schemeClr val="accent3"/>
                </a:highlight>
              </a:rPr>
              <a:t>the state of recovery in America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—</a:t>
            </a:r>
            <a:r>
              <a:rPr lang="en" sz="1600"/>
              <a:t> despite ongoing, rising cases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— </a:t>
            </a:r>
            <a:r>
              <a:rPr lang="en" sz="1600"/>
              <a:t>from two perspectives: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 b="1">
                <a:solidFill>
                  <a:schemeClr val="dk1"/>
                </a:solidFill>
              </a:rPr>
              <a:t>Economic Affairs</a:t>
            </a:r>
            <a:endParaRPr sz="1600" b="1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Are Americans back at work?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 b="1">
                <a:solidFill>
                  <a:schemeClr val="dk1"/>
                </a:solidFill>
              </a:rPr>
              <a:t>Entertainment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 b="1">
                <a:solidFill>
                  <a:schemeClr val="dk1"/>
                </a:solidFill>
              </a:rPr>
              <a:t>&amp; Mobility</a:t>
            </a:r>
            <a:endParaRPr sz="1600" b="1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Are Americans eating out?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Are Americans traveling?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⟶"/>
            </a:pPr>
            <a:r>
              <a:rPr lang="en" sz="1600"/>
              <a:t>Then, we evaluated </a:t>
            </a:r>
            <a:r>
              <a:rPr lang="en" sz="1600" b="1">
                <a:highlight>
                  <a:schemeClr val="accent3"/>
                </a:highlight>
              </a:rPr>
              <a:t>if these measures react to rising outbreaks</a:t>
            </a:r>
            <a:r>
              <a:rPr lang="en" sz="1600"/>
              <a:t>, e.g.,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— 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eriod"/>
            </a:pPr>
            <a:r>
              <a:rPr lang="en" sz="1600" b="1">
                <a:solidFill>
                  <a:schemeClr val="accent1"/>
                </a:solidFill>
              </a:rPr>
              <a:t>How well have businesses adapted?</a:t>
            </a:r>
            <a:endParaRPr sz="1600" b="1">
              <a:solidFill>
                <a:schemeClr val="accent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eriod"/>
            </a:pPr>
            <a:r>
              <a:rPr lang="en" sz="1600" b="1">
                <a:solidFill>
                  <a:schemeClr val="accent1"/>
                </a:solidFill>
              </a:rPr>
              <a:t>What’s the state of COVID fatigue?</a:t>
            </a:r>
            <a:endParaRPr sz="1600" b="1">
              <a:solidFill>
                <a:schemeClr val="accent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10343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Overview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 Light"/>
                <a:ea typeface="Merriweather Light"/>
                <a:cs typeface="Merriweather Light"/>
                <a:sym typeface="Merriweather Light"/>
              </a:rPr>
              <a:t>What’s the state of American life?</a:t>
            </a:r>
            <a:endParaRPr sz="20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591375" y="500925"/>
            <a:ext cx="4267800" cy="40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⟶"/>
            </a:pPr>
            <a:r>
              <a:rPr lang="en" sz="1800" b="1">
                <a:solidFill>
                  <a:schemeClr val="accent1"/>
                </a:solidFill>
              </a:rPr>
              <a:t>CDC 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—</a:t>
            </a:r>
            <a:r>
              <a:rPr lang="en" sz="1800"/>
              <a:t> new daily COVID-19 cases </a:t>
            </a:r>
            <a:endParaRPr sz="1800"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⟶"/>
            </a:pPr>
            <a:r>
              <a:rPr lang="en" sz="1800" b="1">
                <a:solidFill>
                  <a:schemeClr val="accent1"/>
                </a:solidFill>
              </a:rPr>
              <a:t>Bureau of Labor Statistics 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—</a:t>
            </a:r>
            <a:r>
              <a:rPr lang="en" sz="1800"/>
              <a:t> weekly new unemployment claims</a:t>
            </a:r>
            <a:endParaRPr sz="1800"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⟶"/>
            </a:pPr>
            <a:r>
              <a:rPr lang="en" sz="1800" b="1">
                <a:solidFill>
                  <a:schemeClr val="accent1"/>
                </a:solidFill>
              </a:rPr>
              <a:t>OpenTable</a:t>
            </a:r>
            <a:r>
              <a:rPr lang="en" sz="1800"/>
              <a:t>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—</a:t>
            </a:r>
            <a:r>
              <a:rPr lang="en" sz="1800"/>
              <a:t> percent change in Seated Diners vs. a year ago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⟶"/>
            </a:pPr>
            <a:r>
              <a:rPr lang="en" sz="1800" b="1">
                <a:solidFill>
                  <a:schemeClr val="accent1"/>
                </a:solidFill>
              </a:rPr>
              <a:t>TSA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—</a:t>
            </a:r>
            <a:r>
              <a:rPr lang="en" sz="1800"/>
              <a:t> daily passenger counts passing through U.S. airports </a:t>
            </a:r>
            <a:endParaRPr sz="1800"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10343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Data Sources</a:t>
            </a:r>
            <a:endParaRPr sz="31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10343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Hypothesis</a:t>
            </a:r>
            <a:endParaRPr sz="3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3753" y="647625"/>
            <a:ext cx="42678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⟶"/>
            </a:pPr>
            <a:r>
              <a:rPr lang="en" sz="2100"/>
              <a:t>We expected our </a:t>
            </a:r>
            <a:r>
              <a:rPr lang="en" sz="2100" b="1">
                <a:highlight>
                  <a:schemeClr val="accent3"/>
                </a:highlight>
              </a:rPr>
              <a:t>measures to respond to rising cases</a:t>
            </a:r>
            <a:r>
              <a:rPr lang="en" sz="2100" b="1"/>
              <a:t> </a:t>
            </a:r>
            <a:r>
              <a:rPr lang="en" sz="2100"/>
              <a:t>i.e., 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—</a:t>
            </a:r>
            <a:r>
              <a:rPr lang="en" sz="1800"/>
              <a:t> </a:t>
            </a:r>
            <a:endParaRPr sz="210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⟶"/>
            </a:pPr>
            <a:r>
              <a:rPr lang="en" sz="2100" b="1"/>
              <a:t>Unemployment claims </a:t>
            </a:r>
            <a:r>
              <a:rPr lang="en" sz="2100"/>
              <a:t>would have a </a:t>
            </a:r>
            <a:r>
              <a:rPr lang="en" sz="2100" b="1">
                <a:highlight>
                  <a:schemeClr val="accent3"/>
                </a:highlight>
              </a:rPr>
              <a:t>direct relationship with COVID-19 cases</a:t>
            </a:r>
            <a:endParaRPr sz="2100" b="1">
              <a:highlight>
                <a:schemeClr val="accent3"/>
              </a:highlight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⟶"/>
            </a:pPr>
            <a:r>
              <a:rPr lang="en" sz="2100" b="1"/>
              <a:t>Seated diners and travelers</a:t>
            </a:r>
            <a:r>
              <a:rPr lang="en" sz="2100"/>
              <a:t> would </a:t>
            </a:r>
            <a:r>
              <a:rPr lang="en" sz="2100" b="1">
                <a:highlight>
                  <a:schemeClr val="accent3"/>
                </a:highlight>
              </a:rPr>
              <a:t>have an inverse relationship with COVID-19 cases</a:t>
            </a:r>
            <a:endParaRPr sz="2100" b="1"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819" y="1633294"/>
            <a:ext cx="4117213" cy="29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body" idx="4294967295"/>
          </p:nvPr>
        </p:nvSpPr>
        <p:spPr>
          <a:xfrm>
            <a:off x="359625" y="3107096"/>
            <a:ext cx="4267800" cy="21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⟶"/>
            </a:pPr>
            <a:r>
              <a:rPr lang="en" sz="1400"/>
              <a:t>New daily reported COVID-19 cases for the entire United States 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⟶"/>
            </a:pPr>
            <a:r>
              <a:rPr lang="en" sz="1400"/>
              <a:t>Measured from March 2020 - December 2020</a:t>
            </a:r>
            <a:endParaRPr sz="1400"/>
          </a:p>
        </p:txBody>
      </p:sp>
      <p:sp>
        <p:nvSpPr>
          <p:cNvPr id="90" name="Google Shape;90;p17"/>
          <p:cNvSpPr/>
          <p:nvPr/>
        </p:nvSpPr>
        <p:spPr>
          <a:xfrm>
            <a:off x="283425" y="1504050"/>
            <a:ext cx="4408800" cy="202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Pattern of the Pandemic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25" y="2176175"/>
            <a:ext cx="4006199" cy="119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25" y="1633876"/>
            <a:ext cx="4267800" cy="51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283425" y="1504050"/>
            <a:ext cx="4408800" cy="202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Americans back at work?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1615300"/>
            <a:ext cx="36836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75" y="2390050"/>
            <a:ext cx="3856550" cy="9673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body" idx="4294967295"/>
          </p:nvPr>
        </p:nvSpPr>
        <p:spPr>
          <a:xfrm>
            <a:off x="283425" y="3278696"/>
            <a:ext cx="42678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⟶"/>
            </a:pPr>
            <a:r>
              <a:rPr lang="en" sz="1400"/>
              <a:t>Weekly new unemployment claims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⟶"/>
            </a:pPr>
            <a:r>
              <a:rPr lang="en" sz="1400"/>
              <a:t>Repeat claimants are excluded from this data, so it is not a cumulative total or a measure of total unemployment</a:t>
            </a:r>
            <a:endParaRPr sz="1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625" y="1581825"/>
            <a:ext cx="4146975" cy="310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body" idx="4294967295"/>
          </p:nvPr>
        </p:nvSpPr>
        <p:spPr>
          <a:xfrm>
            <a:off x="6504350" y="3049300"/>
            <a:ext cx="2543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SzPts val="1200"/>
              <a:buChar char="✓"/>
            </a:pPr>
            <a:r>
              <a:rPr lang="en" sz="1200">
                <a:solidFill>
                  <a:schemeClr val="lt2"/>
                </a:solidFill>
              </a:rPr>
              <a:t>Negative Correlation between UI claims and new cases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outbreaks create a rebirth of claims?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471500" y="1611075"/>
            <a:ext cx="245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Statistics: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 rot="10800000" flipH="1">
            <a:off x="6571025" y="1963650"/>
            <a:ext cx="12156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6571025" y="3049350"/>
            <a:ext cx="245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Conclusions: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 rot="10800000" flipH="1">
            <a:off x="6670550" y="3401925"/>
            <a:ext cx="12156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6463400" y="1607500"/>
            <a:ext cx="2543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🖩"/>
            </a:pPr>
            <a:r>
              <a:rPr lang="en" sz="1400" b="1">
                <a:solidFill>
                  <a:schemeClr val="lt2"/>
                </a:solidFill>
              </a:rPr>
              <a:t>Correlation</a:t>
            </a:r>
            <a:r>
              <a:rPr lang="en" sz="1400">
                <a:solidFill>
                  <a:schemeClr val="lt2"/>
                </a:solidFill>
              </a:rPr>
              <a:t>: </a:t>
            </a:r>
            <a:r>
              <a:rPr lang="en" sz="1400" b="1">
                <a:solidFill>
                  <a:schemeClr val="lt2"/>
                </a:solidFill>
              </a:rPr>
              <a:t>-0.34</a:t>
            </a:r>
            <a:endParaRPr sz="1400" b="1"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🖩"/>
            </a:pPr>
            <a:r>
              <a:rPr lang="en" sz="1400" b="1">
                <a:solidFill>
                  <a:schemeClr val="lt2"/>
                </a:solidFill>
              </a:rPr>
              <a:t>P-value</a:t>
            </a:r>
            <a:r>
              <a:rPr lang="en" sz="1400">
                <a:solidFill>
                  <a:schemeClr val="lt2"/>
                </a:solidFill>
              </a:rPr>
              <a:t>: </a:t>
            </a:r>
            <a:r>
              <a:rPr lang="en" sz="1400" b="1">
                <a:solidFill>
                  <a:schemeClr val="lt2"/>
                </a:solidFill>
              </a:rPr>
              <a:t>0.000258</a:t>
            </a:r>
            <a:endParaRPr sz="1400" b="1">
              <a:solidFill>
                <a:schemeClr val="lt2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l="1075" t="2101" r="1115" b="12835"/>
          <a:stretch/>
        </p:blipFill>
        <p:spPr>
          <a:xfrm>
            <a:off x="157125" y="1924600"/>
            <a:ext cx="6306276" cy="2407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540350" y="602575"/>
            <a:ext cx="76470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>
                <a:solidFill>
                  <a:schemeClr val="accent2"/>
                </a:solidFill>
              </a:rPr>
              <a:t>Many businesses have found a way to move forward</a:t>
            </a:r>
            <a:r>
              <a:rPr lang="en" sz="2500"/>
              <a:t>, despite immense hurdles; however, we acknowledge that </a:t>
            </a:r>
            <a:r>
              <a:rPr lang="en" sz="2500" b="1">
                <a:solidFill>
                  <a:schemeClr val="accent2"/>
                </a:solidFill>
              </a:rPr>
              <a:t>10M+ Americans remain unemployed</a:t>
            </a:r>
            <a:endParaRPr sz="25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4294967295"/>
          </p:nvPr>
        </p:nvSpPr>
        <p:spPr>
          <a:xfrm>
            <a:off x="359625" y="3183296"/>
            <a:ext cx="4267800" cy="21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⟶"/>
            </a:pPr>
            <a:r>
              <a:rPr lang="en" sz="1400"/>
              <a:t>20,000 restaurants that provide OpenTable with information on all of their reservations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⟶"/>
            </a:pPr>
            <a:r>
              <a:rPr lang="en" sz="1400"/>
              <a:t>Data compared to the same day of the week from the same week in the previous year </a:t>
            </a:r>
            <a:endParaRPr sz="1400"/>
          </a:p>
        </p:txBody>
      </p:sp>
      <p:sp>
        <p:nvSpPr>
          <p:cNvPr id="126" name="Google Shape;126;p21"/>
          <p:cNvSpPr/>
          <p:nvPr/>
        </p:nvSpPr>
        <p:spPr>
          <a:xfrm>
            <a:off x="283425" y="1504050"/>
            <a:ext cx="4408800" cy="202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Americans eating out?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5" y="1528925"/>
            <a:ext cx="2092874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25" y="2109500"/>
            <a:ext cx="4098277" cy="12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200" y="1633875"/>
            <a:ext cx="4006212" cy="29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635</Words>
  <Application>Microsoft Office PowerPoint</Application>
  <PresentationFormat>On-screen Show (16:9)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Merriweather</vt:lpstr>
      <vt:lpstr>Roboto</vt:lpstr>
      <vt:lpstr>Arial</vt:lpstr>
      <vt:lpstr>Merriweather Light</vt:lpstr>
      <vt:lpstr>Roboto Black</vt:lpstr>
      <vt:lpstr>Paradigm</vt:lpstr>
      <vt:lpstr>The State of Recovery  &amp; American Life</vt:lpstr>
      <vt:lpstr>Overview  What’s the state of American life?</vt:lpstr>
      <vt:lpstr>Data Sources</vt:lpstr>
      <vt:lpstr>Hypothesis </vt:lpstr>
      <vt:lpstr>The Pattern of the Pandemic</vt:lpstr>
      <vt:lpstr>Are Americans back at work?</vt:lpstr>
      <vt:lpstr>Do outbreaks create a rebirth of claims?</vt:lpstr>
      <vt:lpstr> Many businesses have found a way to move forward, despite immense hurdles; however, we acknowledge that 10M+ Americans remain unemployed      </vt:lpstr>
      <vt:lpstr>Are Americans eating out?</vt:lpstr>
      <vt:lpstr>Are Americans changing their dining behavior in response to outbreaks?</vt:lpstr>
      <vt:lpstr>Are Americans changing their dining behavior in response to outbreaks?</vt:lpstr>
      <vt:lpstr>Are Americans traveling?</vt:lpstr>
      <vt:lpstr>Are Americans postponing travel in response to outbreaks? </vt:lpstr>
      <vt:lpstr> Americans have shown a willingness to re-enter public spaces, whether it be a restaurant or an airplane  Dips in seated diners may be more of a correlation vs. a causation; regulation and weather may have done more to change behavior than COVID-19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Recovery  &amp; American Life</dc:title>
  <dc:creator>18475</dc:creator>
  <cp:lastModifiedBy>Allison Patnoe</cp:lastModifiedBy>
  <cp:revision>1</cp:revision>
  <dcterms:modified xsi:type="dcterms:W3CDTF">2021-02-20T16:11:32Z</dcterms:modified>
</cp:coreProperties>
</file>