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92" r:id="rId16"/>
    <p:sldId id="270" r:id="rId17"/>
    <p:sldId id="271" r:id="rId18"/>
    <p:sldId id="274" r:id="rId19"/>
    <p:sldId id="272" r:id="rId20"/>
    <p:sldId id="273" r:id="rId21"/>
    <p:sldId id="275" r:id="rId22"/>
    <p:sldId id="276" r:id="rId23"/>
    <p:sldId id="277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3" r:id="rId36"/>
    <p:sldId id="291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/>
    <p:restoredTop sz="87278"/>
  </p:normalViewPr>
  <p:slideViewPr>
    <p:cSldViewPr snapToGrid="0" snapToObjects="1">
      <p:cViewPr>
        <p:scale>
          <a:sx n="100" d="100"/>
          <a:sy n="100" d="100"/>
        </p:scale>
        <p:origin x="1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9692F-651C-904F-8D4B-AA0030981078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EDA8-726C-D74B-AE85-8D2663E70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Pronunciation optional</a:t>
            </a:r>
          </a:p>
          <a:p>
            <a:r>
              <a:rPr lang="en-US" dirty="0"/>
              <a:t>Who's</a:t>
            </a:r>
            <a:r>
              <a:rPr lang="en-US" baseline="0" dirty="0"/>
              <a:t> had some experience with python? </a:t>
            </a:r>
          </a:p>
          <a:p>
            <a:r>
              <a:rPr lang="en-US" baseline="0" dirty="0"/>
              <a:t>Sit by each other! 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6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I'm going to skip this slide this time, just tell people there are rules, but this isn't that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4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probably sufficient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33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0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be worth pointing out, for people with no python experience (but with other programming experience) that python is very flexible in this regard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12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7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bit of practice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96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72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an example of something that couldn’t be used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3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by the way, there’s an order of operations, but you’re better off using parentheses</a:t>
            </a:r>
          </a:p>
          <a:p>
            <a:r>
              <a:rPr lang="en-US" baseline="0" dirty="0"/>
              <a:t>(but it’s: is, in, not, and, or)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03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Caveats: </a:t>
            </a:r>
          </a:p>
          <a:p>
            <a:r>
              <a:rPr lang="en-US" dirty="0"/>
              <a:t>I'm no expert in Python, nor in python teaching, so stop me if you have questions!</a:t>
            </a:r>
            <a:r>
              <a:rPr lang="en-US" baseline="0" dirty="0"/>
              <a:t> </a:t>
            </a:r>
          </a:p>
          <a:p>
            <a:endParaRPr lang="en-US" baseline="0" dirty="0"/>
          </a:p>
          <a:p>
            <a:r>
              <a:rPr lang="en-US" baseline="0" dirty="0"/>
              <a:t>Rework this to focus on the task “7” in “12350987346”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8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to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7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to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05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we go to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4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can tie everything together on our example problem!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96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them to think about it first, then go through it on the board, then</a:t>
            </a:r>
            <a:r>
              <a:rPr lang="en-US" baseline="0" dirty="0"/>
              <a:t> in code (see how time goes, this whole thing will take around 15 minutes)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things to think about: </a:t>
            </a:r>
          </a:p>
          <a:p>
            <a:r>
              <a:rPr lang="en-US" dirty="0"/>
              <a:t>They</a:t>
            </a:r>
            <a:r>
              <a:rPr lang="en-US" baseline="0" dirty="0"/>
              <a:t> might not know about variable names, what equals means, quotations for strings, etc. Lots of ways to raise errors here. </a:t>
            </a:r>
          </a:p>
          <a:p>
            <a:endParaRPr lang="en-US" baseline="0" dirty="0"/>
          </a:p>
          <a:p>
            <a:r>
              <a:rPr lang="en-US" baseline="0" dirty="0"/>
              <a:t>If you don’t have a mac, this might be a little trickier. </a:t>
            </a:r>
          </a:p>
          <a:p>
            <a:r>
              <a:rPr lang="en-US" baseline="0" dirty="0"/>
              <a:t>This is where I introduce </a:t>
            </a:r>
            <a:r>
              <a:rPr lang="en-US" baseline="0" dirty="0" err="1"/>
              <a:t>int’s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Breeze through this also, I will only use </a:t>
            </a:r>
            <a:r>
              <a:rPr lang="en-US" dirty="0" err="1"/>
              <a:t>jupyter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For todays</a:t>
            </a:r>
            <a:r>
              <a:rPr lang="en-US" baseline="0" dirty="0"/>
              <a:t> demonstration I’ll be using </a:t>
            </a:r>
            <a:r>
              <a:rPr lang="en-US" baseline="0" dirty="0" err="1"/>
              <a:t>TextWrangler</a:t>
            </a:r>
            <a:r>
              <a:rPr lang="en-US" baseline="0" dirty="0"/>
              <a:t>, which is free and works pretty well on Apple. I actually do everything in Vim, and I’d encourage you to check it out, but there’s a pretty steep learning curve. </a:t>
            </a:r>
          </a:p>
          <a:p>
            <a:endParaRPr lang="en-US" baseline="0" dirty="0"/>
          </a:p>
          <a:p>
            <a:r>
              <a:rPr lang="en-US" baseline="0" dirty="0"/>
              <a:t>Text Edit really doesn’t work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49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rest of the demonstrations</a:t>
            </a:r>
            <a:r>
              <a:rPr lang="en-US" baseline="0" dirty="0"/>
              <a:t> I’ll be doing in either </a:t>
            </a:r>
            <a:r>
              <a:rPr lang="en-US" baseline="0" dirty="0" err="1"/>
              <a:t>jupyter</a:t>
            </a:r>
            <a:r>
              <a:rPr lang="en-US" baseline="0" dirty="0"/>
              <a:t> or </a:t>
            </a:r>
            <a:r>
              <a:rPr lang="en-US" baseline="0" dirty="0" err="1"/>
              <a:t>textwrangler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depending on the class, give people time</a:t>
            </a:r>
            <a:r>
              <a:rPr lang="en-US" baseline="0" dirty="0"/>
              <a:t> to go through this. This will give people their first familiarity with python in a fairly safe setting, and will provide the foundation, both emotionally, socially, and mechanically for the more complex problems down the road. So take 5 minutes on this.. It will give you time to debug a lot of the issues now rather than later.  </a:t>
            </a:r>
          </a:p>
          <a:p>
            <a:endParaRPr lang="en-US" baseline="0" dirty="0"/>
          </a:p>
          <a:p>
            <a:r>
              <a:rPr lang="en-US" baseline="0" dirty="0"/>
              <a:t>Point  out that print behaves differently for 1+1 and “1+1”. This introduces the idea of strings and </a:t>
            </a:r>
            <a:r>
              <a:rPr lang="en-US" baseline="0" dirty="0" err="1"/>
              <a:t>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</a:t>
            </a:r>
            <a:r>
              <a:rPr lang="en-US" baseline="0" dirty="0"/>
              <a:t> not to think of this as an equation. A single equal sign merely assigns a value. We’ll talk about double equal signs and equations later.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8EDA8-726C-D74B-AE85-8D2663E709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F625-AFEB-0943-925F-3AED9818B624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8DBB-C22E-784A-9C64-D622B5E6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F625-AFEB-0943-925F-3AED9818B624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8DBB-C22E-784A-9C64-D622B5E6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8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F625-AFEB-0943-925F-3AED9818B624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8DBB-C22E-784A-9C64-D622B5E6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F625-AFEB-0943-925F-3AED9818B624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8DBB-C22E-784A-9C64-D622B5E6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0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F625-AFEB-0943-925F-3AED9818B624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8DBB-C22E-784A-9C64-D622B5E6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F625-AFEB-0943-925F-3AED9818B624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8DBB-C22E-784A-9C64-D622B5E6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F625-AFEB-0943-925F-3AED9818B624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8DBB-C22E-784A-9C64-D622B5E6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F625-AFEB-0943-925F-3AED9818B624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8DBB-C22E-784A-9C64-D622B5E6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F625-AFEB-0943-925F-3AED9818B624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8DBB-C22E-784A-9C64-D622B5E6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F625-AFEB-0943-925F-3AED9818B624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8DBB-C22E-784A-9C64-D622B5E6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2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F625-AFEB-0943-925F-3AED9818B624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8DBB-C22E-784A-9C64-D622B5E6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4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3F625-AFEB-0943-925F-3AED9818B624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8DBB-C22E-784A-9C64-D622B5E6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Ammon Perkes </a:t>
            </a:r>
          </a:p>
          <a:p>
            <a:r>
              <a:rPr lang="en-US" dirty="0"/>
              <a:t>BIOL 437 / GCB 536 / …</a:t>
            </a:r>
          </a:p>
          <a:p>
            <a:r>
              <a:rPr lang="en-US"/>
              <a:t>September 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5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Using python: fun with printing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each of the following, in each one think about what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en-US" dirty="0"/>
              <a:t> is doing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2772" y="6176963"/>
            <a:ext cx="1097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Tip: in terminal/command line you can press the up arrow to cycle through your history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EDDCE-EBBC-D342-8004-35839D613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4" y="2296523"/>
            <a:ext cx="8387080" cy="3663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EBDF9-BBC6-3841-8414-476D88854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700" y="465946"/>
            <a:ext cx="723900" cy="8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1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Variables: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think of variables as boxes for temporarily storing data. We name the boxes so that we can use them again later.</a:t>
            </a:r>
          </a:p>
          <a:p>
            <a:r>
              <a:rPr lang="en-US" dirty="0"/>
              <a:t>Different languages operate differently, but variables must generally be </a:t>
            </a:r>
            <a:r>
              <a:rPr lang="en-US" i="1" dirty="0"/>
              <a:t>defined</a:t>
            </a:r>
            <a:r>
              <a:rPr lang="en-US" dirty="0"/>
              <a:t> (or </a:t>
            </a:r>
            <a:r>
              <a:rPr lang="en-US" i="1" dirty="0"/>
              <a:t>declared</a:t>
            </a:r>
            <a:r>
              <a:rPr lang="en-US" dirty="0"/>
              <a:t>) before being used. (Python is no exception, although it is quite flexible, making it comparatively easy)</a:t>
            </a:r>
          </a:p>
          <a:p>
            <a:r>
              <a:rPr lang="en-US" dirty="0"/>
              <a:t>Variable names can be almost anything, but certain words (e.g.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en-US" dirty="0"/>
              <a:t>) are reserved for commands. </a:t>
            </a:r>
          </a:p>
        </p:txBody>
      </p:sp>
    </p:spTree>
    <p:extLst>
      <p:ext uri="{BB962C8B-B14F-4D97-AF65-F5344CB8AC3E}">
        <p14:creationId xmlns:p14="http://schemas.microsoft.com/office/powerpoint/2010/main" val="150535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Variables: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myGene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= “Fmr1”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06710" y="2293458"/>
            <a:ext cx="3382200" cy="1924860"/>
            <a:chOff x="1706710" y="2293458"/>
            <a:chExt cx="3382200" cy="1924860"/>
          </a:xfrm>
        </p:grpSpPr>
        <p:sp>
          <p:nvSpPr>
            <p:cNvPr id="4" name="Rectangle 3"/>
            <p:cNvSpPr/>
            <p:nvPr/>
          </p:nvSpPr>
          <p:spPr>
            <a:xfrm>
              <a:off x="3487479" y="2293458"/>
              <a:ext cx="1601431" cy="693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2"/>
            </p:cNvCxnSpPr>
            <p:nvPr/>
          </p:nvCxnSpPr>
          <p:spPr>
            <a:xfrm flipH="1">
              <a:off x="3232298" y="2986527"/>
              <a:ext cx="1055897" cy="841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06710" y="3848986"/>
              <a:ext cx="233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Variable Name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80074" y="2293457"/>
            <a:ext cx="3792954" cy="2000886"/>
            <a:chOff x="5380074" y="2293457"/>
            <a:chExt cx="3792954" cy="2000886"/>
          </a:xfrm>
        </p:grpSpPr>
        <p:sp>
          <p:nvSpPr>
            <p:cNvPr id="5" name="Rectangle 4"/>
            <p:cNvSpPr/>
            <p:nvPr/>
          </p:nvSpPr>
          <p:spPr>
            <a:xfrm>
              <a:off x="5380074" y="2293457"/>
              <a:ext cx="1516641" cy="6930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5" idx="2"/>
            </p:cNvCxnSpPr>
            <p:nvPr/>
          </p:nvCxnSpPr>
          <p:spPr>
            <a:xfrm>
              <a:off x="6138395" y="2986526"/>
              <a:ext cx="758320" cy="862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95999" y="3925011"/>
              <a:ext cx="307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(in this case a </a:t>
              </a:r>
              <a:r>
                <a:rPr lang="en-US" i="1" dirty="0"/>
                <a:t>string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57486" y="2746204"/>
            <a:ext cx="1393371" cy="1825138"/>
            <a:chOff x="4557486" y="2746204"/>
            <a:chExt cx="1393371" cy="182513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5233953" y="2746204"/>
              <a:ext cx="401" cy="1102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57486" y="3925011"/>
              <a:ext cx="1393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“assignment operator”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33600" y="5471886"/>
            <a:ext cx="635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tells python: Store the value “Fmr1” in the box called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myGene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Variables: Naming Rules and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(breaking these results in errors):</a:t>
            </a:r>
          </a:p>
          <a:p>
            <a:pPr lvl="1"/>
            <a:r>
              <a:rPr lang="en-US" dirty="0"/>
              <a:t>No spaces, no special characters. Use only letters, numbers, and underscores</a:t>
            </a:r>
          </a:p>
          <a:p>
            <a:pPr lvl="1"/>
            <a:r>
              <a:rPr lang="en-US" dirty="0"/>
              <a:t>Names cannot begin with a number (i.e. 7eleven won’t work)</a:t>
            </a:r>
          </a:p>
          <a:p>
            <a:pPr lvl="1"/>
            <a:r>
              <a:rPr lang="en-US" dirty="0"/>
              <a:t>You can’t use python-reserved words (i.e.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en-US" dirty="0"/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Names are case sensitive, so </a:t>
            </a:r>
            <a:r>
              <a:rPr lang="en-US" dirty="0" err="1"/>
              <a:t>myGENE</a:t>
            </a:r>
            <a:r>
              <a:rPr lang="en-US" dirty="0"/>
              <a:t> is a different variable than </a:t>
            </a:r>
            <a:r>
              <a:rPr lang="en-US" dirty="0" err="1"/>
              <a:t>myGene</a:t>
            </a:r>
            <a:endParaRPr lang="en-US" dirty="0"/>
          </a:p>
          <a:p>
            <a:r>
              <a:rPr lang="en-US" dirty="0"/>
              <a:t>Conventions (this makes code easier to read):</a:t>
            </a:r>
          </a:p>
          <a:p>
            <a:pPr lvl="1"/>
            <a:r>
              <a:rPr lang="en-US" dirty="0"/>
              <a:t>Begin a variable with a lower case letter</a:t>
            </a:r>
          </a:p>
          <a:p>
            <a:pPr lvl="1"/>
            <a:r>
              <a:rPr lang="en-US" dirty="0"/>
              <a:t>Make names descriptive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myGene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instead of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mg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If using multiple words, use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camelCase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under_scores</a:t>
            </a:r>
            <a:r>
              <a:rPr lang="en-US" dirty="0"/>
              <a:t> to make it easier to read</a:t>
            </a:r>
          </a:p>
        </p:txBody>
      </p:sp>
    </p:spTree>
    <p:extLst>
      <p:ext uri="{BB962C8B-B14F-4D97-AF65-F5344CB8AC3E}">
        <p14:creationId xmlns:p14="http://schemas.microsoft.com/office/powerpoint/2010/main" val="31064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Variables: good and bad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Good variable names:</a:t>
            </a:r>
          </a:p>
          <a:p>
            <a:pPr lvl="1"/>
            <a:r>
              <a:rPr lang="en-US" dirty="0" err="1"/>
              <a:t>geneID</a:t>
            </a:r>
            <a:endParaRPr lang="en-US" dirty="0"/>
          </a:p>
          <a:p>
            <a:pPr lvl="1"/>
            <a:r>
              <a:rPr lang="en-US" dirty="0" err="1"/>
              <a:t>personCount</a:t>
            </a:r>
            <a:endParaRPr lang="en-US" dirty="0"/>
          </a:p>
          <a:p>
            <a:pPr lvl="1"/>
            <a:r>
              <a:rPr lang="en-US" dirty="0" err="1"/>
              <a:t>Input_file</a:t>
            </a:r>
            <a:endParaRPr lang="en-US" dirty="0"/>
          </a:p>
          <a:p>
            <a:pPr lvl="1"/>
            <a:r>
              <a:rPr lang="en-US" dirty="0" err="1"/>
              <a:t>avgGeneCount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Bad variable names: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3rdColumn</a:t>
            </a:r>
            <a:r>
              <a:rPr lang="en-US" dirty="0"/>
              <a:t>  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tnisfnld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person#</a:t>
            </a:r>
            <a:r>
              <a:rPr lang="en-US" dirty="0"/>
              <a:t> 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8880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Variables: good and bad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Good variable names:</a:t>
            </a:r>
          </a:p>
          <a:p>
            <a:pPr lvl="1"/>
            <a:r>
              <a:rPr lang="en-US" dirty="0" err="1"/>
              <a:t>geneID</a:t>
            </a:r>
            <a:endParaRPr lang="en-US" dirty="0"/>
          </a:p>
          <a:p>
            <a:pPr lvl="1"/>
            <a:r>
              <a:rPr lang="en-US" dirty="0" err="1"/>
              <a:t>personCount</a:t>
            </a:r>
            <a:endParaRPr lang="en-US" dirty="0"/>
          </a:p>
          <a:p>
            <a:pPr lvl="1"/>
            <a:r>
              <a:rPr lang="en-US" dirty="0" err="1"/>
              <a:t>Input_file</a:t>
            </a:r>
            <a:endParaRPr lang="en-US" dirty="0"/>
          </a:p>
          <a:p>
            <a:pPr lvl="1"/>
            <a:r>
              <a:rPr lang="en-US" dirty="0" err="1"/>
              <a:t>avgGeneCount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Bad variable names: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3rdColumn</a:t>
            </a:r>
            <a:r>
              <a:rPr lang="en-US" dirty="0"/>
              <a:t> (illegal)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tnisfnld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(gibberish)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person#</a:t>
            </a:r>
            <a:r>
              <a:rPr lang="en-US" dirty="0"/>
              <a:t> (illegal)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en-US" dirty="0"/>
              <a:t> (reserved word)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21863-7C1C-B14C-BC30-244A883CB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465946"/>
            <a:ext cx="723900" cy="8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7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Variables: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75574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comes in different types (numbers, characters, words,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Variables work differently depending on the type of data they contain. We’ll mostly be working with a few data types: </a:t>
            </a:r>
          </a:p>
          <a:p>
            <a:pPr lvl="1"/>
            <a:r>
              <a:rPr lang="en-US" b="1" dirty="0"/>
              <a:t>String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</a:t>
            </a:r>
            <a:r>
              <a:rPr lang="en-US" b="1" dirty="0"/>
              <a:t>)</a:t>
            </a:r>
            <a:r>
              <a:rPr lang="en-US" dirty="0"/>
              <a:t>- a </a:t>
            </a:r>
            <a:r>
              <a:rPr lang="en-US" i="1" dirty="0"/>
              <a:t>string</a:t>
            </a:r>
            <a:r>
              <a:rPr lang="en-US" dirty="0"/>
              <a:t> contains text. You can think of it as a series of individual characters, like beads on a string. Strings are enclosed in quotes to distinguish them from variables or commands. (“double” and ‘single’ quotes both work)</a:t>
            </a:r>
          </a:p>
          <a:p>
            <a:pPr lvl="1"/>
            <a:r>
              <a:rPr lang="en-US" b="1" dirty="0"/>
              <a:t>Integers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b="1" dirty="0"/>
              <a:t>) </a:t>
            </a:r>
            <a:r>
              <a:rPr lang="mr-IN" dirty="0"/>
              <a:t>–</a:t>
            </a:r>
            <a:r>
              <a:rPr lang="en-US" dirty="0"/>
              <a:t> Just like in math, integers are counting numbers (1,2,3,-1,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pPr lvl="1"/>
            <a:r>
              <a:rPr lang="en-US" b="1" dirty="0"/>
              <a:t>Floating point numbers 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float</a:t>
            </a:r>
            <a:r>
              <a:rPr lang="en-US" b="1" dirty="0"/>
              <a:t>)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dirty="0"/>
              <a:t>numbers with decimals.                     Be aware </a:t>
            </a:r>
            <a:r>
              <a:rPr lang="en-US" dirty="0" err="1"/>
              <a:t>Ints</a:t>
            </a:r>
            <a:r>
              <a:rPr lang="en-US" dirty="0"/>
              <a:t> and floats sometimes work differently:                           (in Python 2, 7/10 != 7/10.0) </a:t>
            </a:r>
          </a:p>
          <a:p>
            <a:pPr lvl="1"/>
            <a:r>
              <a:rPr lang="en-US" b="1" dirty="0"/>
              <a:t>Booleans (</a:t>
            </a:r>
            <a:r>
              <a:rPr lang="en-US" dirty="0"/>
              <a:t>bool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True or False (1 or 0). Used for logical operations (discussed in detail later)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07832-1EF2-E342-9A66-07C753FA4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465946"/>
            <a:ext cx="723900" cy="8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7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Variables: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type is determined when the variable is defined</a:t>
            </a:r>
          </a:p>
          <a:p>
            <a:r>
              <a:rPr lang="en-US" dirty="0"/>
              <a:t>So </a:t>
            </a:r>
          </a:p>
          <a:p>
            <a:pPr lvl="1"/>
            <a:r>
              <a:rPr lang="en-US" dirty="0" err="1"/>
              <a:t>myGene</a:t>
            </a:r>
            <a:r>
              <a:rPr lang="en-US" dirty="0"/>
              <a:t> = “Fmr1” is a string</a:t>
            </a:r>
          </a:p>
          <a:p>
            <a:pPr lvl="1"/>
            <a:r>
              <a:rPr lang="en-US" dirty="0" err="1"/>
              <a:t>myGene</a:t>
            </a:r>
            <a:r>
              <a:rPr lang="en-US" dirty="0"/>
              <a:t> = 8 is an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/>
              <a:t>myGene</a:t>
            </a:r>
            <a:r>
              <a:rPr lang="en-US" dirty="0"/>
              <a:t> = 8.7 is a float</a:t>
            </a:r>
          </a:p>
          <a:p>
            <a:r>
              <a:rPr lang="en-US" dirty="0"/>
              <a:t>if you redefine a variable it will change its type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Data Types: Boolean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(or “bool”) is a type of variable, just like strings and </a:t>
            </a:r>
            <a:r>
              <a:rPr lang="en-US" dirty="0" err="1"/>
              <a:t>ints</a:t>
            </a:r>
            <a:r>
              <a:rPr lang="en-US" dirty="0"/>
              <a:t>, but it can only take one of 2 values: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False </a:t>
            </a:r>
          </a:p>
          <a:p>
            <a:r>
              <a:rPr lang="en-US" dirty="0"/>
              <a:t>True and False are reserved words and must be capitalized</a:t>
            </a:r>
          </a:p>
          <a:p>
            <a:r>
              <a:rPr lang="en-US" dirty="0"/>
              <a:t>Try not to think of them as words, they’re interpreted by the computer as 1 and 0, respectively.  (In fact you can use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/>
              <a:t> or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dirty="0"/>
              <a:t> in place of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55CFF-F201-0146-852F-68F6C1CC6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465946"/>
            <a:ext cx="723900" cy="8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2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programming as a way to give your computer (extremely specific) instructions</a:t>
            </a:r>
          </a:p>
          <a:p>
            <a:r>
              <a:rPr lang="en-US" dirty="0"/>
              <a:t>Often we need to provide conditional instructions, e.g.</a:t>
            </a:r>
          </a:p>
          <a:p>
            <a:r>
              <a:rPr lang="en-US" dirty="0"/>
              <a:t>To get to the bus stop by bike: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u="sng" dirty="0"/>
              <a:t>it’s before 6pm</a:t>
            </a:r>
            <a:r>
              <a:rPr lang="en-US" dirty="0"/>
              <a:t>, stay north on 38</a:t>
            </a:r>
            <a:r>
              <a:rPr lang="en-US" baseline="30000" dirty="0"/>
              <a:t>th</a:t>
            </a:r>
            <a:r>
              <a:rPr lang="en-US" dirty="0"/>
              <a:t> to chestnut, </a:t>
            </a:r>
            <a:r>
              <a:rPr lang="en-US" b="1" dirty="0"/>
              <a:t>otherwise</a:t>
            </a:r>
            <a:r>
              <a:rPr lang="en-US" dirty="0"/>
              <a:t> cut across campus after the crosswalk</a:t>
            </a:r>
          </a:p>
          <a:p>
            <a:pPr lvl="1"/>
            <a:r>
              <a:rPr lang="en-US" dirty="0"/>
              <a:t>When you get to chestnut, turn right, and continue until JFK.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Logical Statements: if-else</a:t>
            </a:r>
          </a:p>
        </p:txBody>
      </p:sp>
    </p:spTree>
    <p:extLst>
      <p:ext uri="{BB962C8B-B14F-4D97-AF65-F5344CB8AC3E}">
        <p14:creationId xmlns:p14="http://schemas.microsoft.com/office/powerpoint/2010/main" val="101217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Using python</a:t>
            </a:r>
          </a:p>
          <a:p>
            <a:r>
              <a:rPr lang="en-US" dirty="0"/>
              <a:t>2. Variables and data types</a:t>
            </a:r>
          </a:p>
          <a:p>
            <a:r>
              <a:rPr lang="en-US" dirty="0"/>
              <a:t>3. Logical statements (if-else)</a:t>
            </a:r>
          </a:p>
          <a:p>
            <a:r>
              <a:rPr lang="en-US" dirty="0"/>
              <a:t>4. Loops</a:t>
            </a:r>
          </a:p>
          <a:p>
            <a:r>
              <a:rPr lang="en-US" dirty="0"/>
              <a:t>5. Lists</a:t>
            </a:r>
          </a:p>
          <a:p>
            <a:r>
              <a:rPr lang="en-US" dirty="0"/>
              <a:t>6. Application: String Matching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40" y="365125"/>
            <a:ext cx="5408645" cy="6139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29800" y="6504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/353/</a:t>
            </a:r>
          </a:p>
        </p:txBody>
      </p:sp>
    </p:spTree>
    <p:extLst>
      <p:ext uri="{BB962C8B-B14F-4D97-AF65-F5344CB8AC3E}">
        <p14:creationId xmlns:p14="http://schemas.microsoft.com/office/powerpoint/2010/main" val="15914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C515F-D7D5-3F46-B6FA-1A8264B08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54" y="3602496"/>
            <a:ext cx="9842500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Logical Statements: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1632"/>
          </a:xfrm>
        </p:spPr>
        <p:txBody>
          <a:bodyPr>
            <a:normAutofit/>
          </a:bodyPr>
          <a:lstStyle/>
          <a:p>
            <a:r>
              <a:rPr lang="en-US" dirty="0"/>
              <a:t>In our instructions, the “if” “otherwise” provided a branch, depending on existing conditions. </a:t>
            </a:r>
          </a:p>
          <a:p>
            <a:r>
              <a:rPr lang="en-US" dirty="0"/>
              <a:t>We do this in python using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else</a:t>
            </a:r>
          </a:p>
          <a:p>
            <a:r>
              <a:rPr lang="en-US" dirty="0"/>
              <a:t>In python, we would give the same instructions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30172" y="3918857"/>
            <a:ext cx="5704114" cy="2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9589408" y="4661240"/>
            <a:ext cx="566057" cy="1175657"/>
          </a:xfrm>
          <a:prstGeom prst="rightBrace">
            <a:avLst>
              <a:gd name="adj1" fmla="val 8333"/>
              <a:gd name="adj2" fmla="val 512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89408" y="3318692"/>
            <a:ext cx="248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and False are special words called </a:t>
            </a:r>
            <a:r>
              <a:rPr lang="en-US" b="1" dirty="0"/>
              <a:t>Booleans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55465" y="4542971"/>
            <a:ext cx="1920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if/else statement. depending on the condition (daytime) it determines which section to execute</a:t>
            </a:r>
          </a:p>
        </p:txBody>
      </p:sp>
    </p:spTree>
    <p:extLst>
      <p:ext uri="{BB962C8B-B14F-4D97-AF65-F5344CB8AC3E}">
        <p14:creationId xmlns:p14="http://schemas.microsoft.com/office/powerpoint/2010/main" val="2013895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Logical Statements: Using if-else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308771" cy="220902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3899709"/>
            <a:ext cx="8755743" cy="2277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the colon following the </a:t>
            </a:r>
            <a:r>
              <a:rPr lang="en-US" i="1" dirty="0"/>
              <a:t>if</a:t>
            </a:r>
            <a:r>
              <a:rPr lang="en-US" dirty="0"/>
              <a:t> and </a:t>
            </a:r>
            <a:r>
              <a:rPr lang="en-US" i="1" dirty="0"/>
              <a:t>else</a:t>
            </a:r>
            <a:r>
              <a:rPr lang="en-US" dirty="0"/>
              <a:t> statements</a:t>
            </a:r>
          </a:p>
          <a:p>
            <a:r>
              <a:rPr lang="en-US" dirty="0"/>
              <a:t>The spacing defines the </a:t>
            </a:r>
            <a:r>
              <a:rPr lang="en-US" i="1" dirty="0"/>
              <a:t>if</a:t>
            </a:r>
            <a:r>
              <a:rPr lang="en-US" dirty="0"/>
              <a:t> block (a good text editor is helpful here)</a:t>
            </a:r>
          </a:p>
        </p:txBody>
      </p:sp>
    </p:spTree>
    <p:extLst>
      <p:ext uri="{BB962C8B-B14F-4D97-AF65-F5344CB8AC3E}">
        <p14:creationId xmlns:p14="http://schemas.microsoft.com/office/powerpoint/2010/main" val="1176598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Logical Statements: Using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that can be evaluated as true or false can be used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 True? 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 or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/>
              <a:t> True?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 equal to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 greater than or equal to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chemeClr val="accent6"/>
                </a:solidFill>
              </a:rPr>
              <a:t>b</a:t>
            </a:r>
            <a:r>
              <a:rPr lang="en-US" dirty="0"/>
              <a:t> less than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 and greater than 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is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 equal to “ACGTAT”?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29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Logical Statements: Using if-else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941150" y="2288478"/>
            <a:ext cx="682172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32" y="1825625"/>
            <a:ext cx="8642135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9D4251-9400-1D4D-8014-AF1595130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700" y="465946"/>
            <a:ext cx="723900" cy="8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92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Minute Break, next up: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US" dirty="0"/>
              <a:t>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en-US" dirty="0"/>
              <a:t> loops!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768840" cy="2109467"/>
          </a:xfrm>
        </p:spPr>
      </p:pic>
    </p:spTree>
    <p:extLst>
      <p:ext uri="{BB962C8B-B14F-4D97-AF65-F5344CB8AC3E}">
        <p14:creationId xmlns:p14="http://schemas.microsoft.com/office/powerpoint/2010/main" val="53569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Using python</a:t>
            </a:r>
          </a:p>
          <a:p>
            <a:r>
              <a:rPr lang="en-US" dirty="0"/>
              <a:t>2. Variables and data types</a:t>
            </a:r>
          </a:p>
          <a:p>
            <a:r>
              <a:rPr lang="en-US" dirty="0"/>
              <a:t>3. Logical statements (if-else)</a:t>
            </a:r>
          </a:p>
          <a:p>
            <a:r>
              <a:rPr lang="en-US" dirty="0"/>
              <a:t>4. Loops</a:t>
            </a:r>
          </a:p>
          <a:p>
            <a:r>
              <a:rPr lang="en-US" dirty="0"/>
              <a:t>5. Lists</a:t>
            </a:r>
          </a:p>
          <a:p>
            <a:r>
              <a:rPr lang="en-US" dirty="0"/>
              <a:t>6. Application: String Matching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40" y="365125"/>
            <a:ext cx="5408645" cy="6139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29800" y="6504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/353/</a:t>
            </a:r>
          </a:p>
        </p:txBody>
      </p:sp>
    </p:spTree>
    <p:extLst>
      <p:ext uri="{BB962C8B-B14F-4D97-AF65-F5344CB8AC3E}">
        <p14:creationId xmlns:p14="http://schemas.microsoft.com/office/powerpoint/2010/main" val="11542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Loops: Intro to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68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Loops provide a tool to repeat an action multiple times</a:t>
            </a:r>
          </a:p>
          <a:p>
            <a:r>
              <a:rPr lang="en-US" dirty="0"/>
              <a:t>Since programming almost always seeks to automate an otherwise exhaustive task, loops are one of the fundamental techniques</a:t>
            </a:r>
          </a:p>
          <a:p>
            <a:r>
              <a:rPr lang="en-US" dirty="0"/>
              <a:t>There are only two loop operations: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US" dirty="0"/>
              <a:t> loop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en-US" dirty="0"/>
              <a:t> 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AD977-BF2B-DD4C-9620-C6F5EC993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28" r="38342"/>
          <a:stretch/>
        </p:blipFill>
        <p:spPr>
          <a:xfrm>
            <a:off x="6283234" y="1825624"/>
            <a:ext cx="5211387" cy="35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19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Loops: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049253" cy="477530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US" dirty="0"/>
              <a:t> loop repeats an action a specified number of times</a:t>
            </a:r>
          </a:p>
          <a:p>
            <a:r>
              <a:rPr lang="en-US" b="1" dirty="0" err="1"/>
              <a:t>iterable</a:t>
            </a:r>
            <a:r>
              <a:rPr lang="en-US" dirty="0"/>
              <a:t>: anything you can work through in discrete steps (iterate). Strings, lists, files all can be iterated</a:t>
            </a:r>
          </a:p>
          <a:p>
            <a:r>
              <a:rPr lang="en-US" b="1" dirty="0" err="1"/>
              <a:t>var</a:t>
            </a:r>
            <a:r>
              <a:rPr lang="en-US" dirty="0"/>
              <a:t> takes on each value in the </a:t>
            </a:r>
            <a:r>
              <a:rPr lang="en-US" dirty="0" err="1"/>
              <a:t>iterable</a:t>
            </a:r>
            <a:r>
              <a:rPr lang="en-US" dirty="0"/>
              <a:t> (e.g. each letter in a string)</a:t>
            </a:r>
          </a:p>
          <a:p>
            <a:r>
              <a:rPr lang="en-US" dirty="0"/>
              <a:t>When there are no values left, the loop ends.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52" y="1825625"/>
            <a:ext cx="5466347" cy="1613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D9A8F-47CA-1F49-968D-D82DAE305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386" y="3622787"/>
            <a:ext cx="6250445" cy="25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91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Loops: Using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simplest ways to use a for loop is with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range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</a:t>
            </a:r>
            <a:r>
              <a:rPr lang="en-US" dirty="0" err="1"/>
              <a:t>iterable</a:t>
            </a:r>
            <a:r>
              <a:rPr lang="en-US" dirty="0"/>
              <a:t> can be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5F34A-7149-174C-B481-C3577A802D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03" t="14204" b="19001"/>
          <a:stretch/>
        </p:blipFill>
        <p:spPr>
          <a:xfrm>
            <a:off x="838200" y="2442753"/>
            <a:ext cx="7153637" cy="2076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7F9779-7493-7B4F-ABA2-1717B8BC9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700" y="465946"/>
            <a:ext cx="723900" cy="8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3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Loops: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44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en-US" dirty="0"/>
              <a:t> loop repeats an action an indefinite amount of times, based on some condition</a:t>
            </a:r>
          </a:p>
          <a:p>
            <a:r>
              <a:rPr lang="en-US" dirty="0"/>
              <a:t>while loops are useful when you aren’t sure how many times you will need to repeat an action</a:t>
            </a:r>
          </a:p>
          <a:p>
            <a:r>
              <a:rPr lang="en-US" dirty="0"/>
              <a:t>Beware of creating infinite loops!</a:t>
            </a:r>
          </a:p>
          <a:p>
            <a:r>
              <a:rPr lang="en-US" dirty="0"/>
              <a:t>If you’re code doesn’t seem to be doing anything (or if it’s printing endlessly) hit CTRL-C to quit (or stop in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4" y="1825624"/>
            <a:ext cx="3970421" cy="1204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41C3B-9884-3C41-A798-5B83E88FA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7446"/>
            <a:ext cx="5842535" cy="1972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34471F-9D5E-AB45-AE0A-5B5DBDCE7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700" y="465946"/>
            <a:ext cx="723900" cy="8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9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Using python: Three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Interpreter</a:t>
            </a:r>
          </a:p>
          <a:p>
            <a:pPr lvl="1"/>
            <a:r>
              <a:rPr lang="en-US" dirty="0"/>
              <a:t>Quickly see the results of a single line of code</a:t>
            </a:r>
          </a:p>
          <a:p>
            <a:pPr lvl="1"/>
            <a:r>
              <a:rPr lang="en-US" dirty="0"/>
              <a:t>Great for quickly testing small pieces</a:t>
            </a:r>
          </a:p>
          <a:p>
            <a:r>
              <a:rPr lang="en-US" dirty="0"/>
              <a:t>Using scripts</a:t>
            </a:r>
          </a:p>
          <a:p>
            <a:pPr lvl="1"/>
            <a:r>
              <a:rPr lang="en-US" dirty="0"/>
              <a:t>Easily re-run the same code (important for longer blocks)</a:t>
            </a:r>
          </a:p>
          <a:p>
            <a:pPr lvl="1"/>
            <a:r>
              <a:rPr lang="en-US" dirty="0"/>
              <a:t>Share your code with others</a:t>
            </a:r>
          </a:p>
          <a:p>
            <a:r>
              <a:rPr lang="en-US" dirty="0"/>
              <a:t>Interactive Notebooks like </a:t>
            </a:r>
            <a:r>
              <a:rPr lang="en-US" dirty="0" err="1"/>
              <a:t>Jupyter</a:t>
            </a:r>
            <a:r>
              <a:rPr lang="en-US" dirty="0"/>
              <a:t> or </a:t>
            </a:r>
            <a:r>
              <a:rPr lang="en-US" dirty="0" err="1"/>
              <a:t>iPython</a:t>
            </a:r>
            <a:endParaRPr lang="en-US" dirty="0"/>
          </a:p>
          <a:p>
            <a:pPr lvl="1"/>
            <a:r>
              <a:rPr lang="en-US" dirty="0"/>
              <a:t>Best of both worlds, especially for demonstration</a:t>
            </a:r>
          </a:p>
          <a:p>
            <a:pPr lvl="1"/>
            <a:r>
              <a:rPr lang="en-US" dirty="0"/>
              <a:t>Easy learning curve, but requires some installation to set up</a:t>
            </a:r>
          </a:p>
          <a:p>
            <a:pPr lvl="1"/>
            <a:r>
              <a:rPr lang="en-US" dirty="0"/>
              <a:t>Text editing is not always as powerful as a text editor</a:t>
            </a:r>
          </a:p>
        </p:txBody>
      </p:sp>
    </p:spTree>
    <p:extLst>
      <p:ext uri="{BB962C8B-B14F-4D97-AF65-F5344CB8AC3E}">
        <p14:creationId xmlns:p14="http://schemas.microsoft.com/office/powerpoint/2010/main" val="1121183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Loops: Using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Waiting for correct input from user</a:t>
            </a:r>
          </a:p>
          <a:p>
            <a:r>
              <a:rPr lang="en-US" dirty="0"/>
              <a:t>Counting calculations (e.g. How many times can you divide 100 by 2?) </a:t>
            </a:r>
          </a:p>
          <a:p>
            <a:r>
              <a:rPr lang="en-US" dirty="0"/>
              <a:t>Search until successful </a:t>
            </a:r>
          </a:p>
          <a:p>
            <a:r>
              <a:rPr lang="en-US" dirty="0"/>
              <a:t>Anytime your loop length is unknown</a:t>
            </a:r>
          </a:p>
          <a:p>
            <a:r>
              <a:rPr lang="en-US" dirty="0"/>
              <a:t>Watch out for endless loops!  (Remember CTRL-C)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53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Loops: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US" dirty="0"/>
              <a:t> vs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for when:</a:t>
            </a:r>
          </a:p>
          <a:p>
            <a:pPr lvl="1"/>
            <a:r>
              <a:rPr lang="en-US" dirty="0"/>
              <a:t>number of steps is known</a:t>
            </a:r>
          </a:p>
          <a:p>
            <a:pPr lvl="1"/>
            <a:r>
              <a:rPr lang="en-US" dirty="0"/>
              <a:t>you want to go through all of the steps</a:t>
            </a:r>
          </a:p>
          <a:p>
            <a:r>
              <a:rPr lang="en-US" dirty="0"/>
              <a:t>Use while when:</a:t>
            </a:r>
          </a:p>
          <a:p>
            <a:pPr lvl="1"/>
            <a:r>
              <a:rPr lang="en-US" dirty="0"/>
              <a:t>number of steps required is unknown</a:t>
            </a:r>
          </a:p>
          <a:p>
            <a:pPr lvl="1"/>
            <a:r>
              <a:rPr lang="en-US" dirty="0"/>
              <a:t>you can stop once the condition is met</a:t>
            </a:r>
          </a:p>
          <a:p>
            <a:r>
              <a:rPr lang="en-US" dirty="0"/>
              <a:t>Loops often take the bulk of your run time, beware of inefficiencies within for loops. </a:t>
            </a:r>
          </a:p>
          <a:p>
            <a:r>
              <a:rPr lang="en-US" dirty="0"/>
              <a:t>In while loops (but not in for loops) you can create 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831083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Lists: Intro to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list</a:t>
            </a:r>
            <a:r>
              <a:rPr lang="en-US" dirty="0"/>
              <a:t> is a built-in data structure in Python (i.e. a way of storing a series of data points)</a:t>
            </a:r>
          </a:p>
          <a:p>
            <a:r>
              <a:rPr lang="en-US" dirty="0"/>
              <a:t>Lists are denoted with brackets ( </a:t>
            </a:r>
            <a:r>
              <a:rPr lang="en-US" dirty="0" err="1"/>
              <a:t>mylist</a:t>
            </a:r>
            <a:r>
              <a:rPr lang="en-US" dirty="0"/>
              <a:t> = [“thing 1”, “thing 2”] )</a:t>
            </a:r>
          </a:p>
          <a:p>
            <a:r>
              <a:rPr lang="en-US" dirty="0"/>
              <a:t>Lists can be composed of anything (numbers, words, objects, other lists) and can be mixed (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[ 1, “cat”, [1,2,3], False] 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You can use any list in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US" dirty="0"/>
              <a:t>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6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Lists: Using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indexed, starting at 0</a:t>
            </a:r>
          </a:p>
          <a:p>
            <a:r>
              <a:rPr lang="en-US" dirty="0"/>
              <a:t>lists are accessed using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listName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index]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mylist</a:t>
            </a:r>
            <a:r>
              <a:rPr lang="en-US" dirty="0"/>
              <a:t> = [ “cat”, False, “Ammon”, 204, 2.75 ]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49013"/>
              </p:ext>
            </p:extLst>
          </p:nvPr>
        </p:nvGraphicFramePr>
        <p:xfrm>
          <a:off x="2225432" y="386017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‘cat’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Ammon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4739" y="4232525"/>
            <a:ext cx="105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myList</a:t>
            </a:r>
            <a:r>
              <a:rPr lang="en-US" dirty="0"/>
              <a:t>: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24554" y="4793463"/>
            <a:ext cx="0" cy="87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618892" y="4793463"/>
            <a:ext cx="0" cy="87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7015" y="5807631"/>
            <a:ext cx="105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myList</a:t>
            </a:r>
            <a:r>
              <a:rPr lang="en-US" dirty="0"/>
              <a:t>[0]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32032" y="5807631"/>
            <a:ext cx="147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myList</a:t>
            </a:r>
            <a:r>
              <a:rPr lang="en-US" dirty="0"/>
              <a:t>[1]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8D9E41-BEE1-0741-891C-AD9A4F2C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00" y="465946"/>
            <a:ext cx="723900" cy="8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48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Lists: Creating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 lists</a:t>
            </a:r>
          </a:p>
          <a:p>
            <a:pPr lvl="1"/>
            <a:r>
              <a:rPr lang="en-US" dirty="0" err="1"/>
              <a:t>myList</a:t>
            </a:r>
            <a:r>
              <a:rPr lang="en-US" dirty="0"/>
              <a:t> = []</a:t>
            </a:r>
          </a:p>
          <a:p>
            <a:r>
              <a:rPr lang="en-US" dirty="0"/>
              <a:t>List of elements: </a:t>
            </a:r>
          </a:p>
          <a:p>
            <a:pPr lvl="1"/>
            <a:r>
              <a:rPr lang="en-US" dirty="0" err="1"/>
              <a:t>myList</a:t>
            </a:r>
            <a:r>
              <a:rPr lang="en-US" dirty="0"/>
              <a:t> = [“cat”, “fish”, “dog”]</a:t>
            </a:r>
          </a:p>
          <a:p>
            <a:r>
              <a:rPr lang="en-US" dirty="0"/>
              <a:t>Quickly make lists of numbers using range:</a:t>
            </a:r>
          </a:p>
          <a:p>
            <a:pPr lvl="1"/>
            <a:r>
              <a:rPr lang="en-US" dirty="0" err="1"/>
              <a:t>myList</a:t>
            </a:r>
            <a:r>
              <a:rPr lang="en-US" dirty="0"/>
              <a:t> =  list(range(5,100,10))</a:t>
            </a:r>
          </a:p>
        </p:txBody>
      </p:sp>
    </p:spTree>
    <p:extLst>
      <p:ext uri="{BB962C8B-B14F-4D97-AF65-F5344CB8AC3E}">
        <p14:creationId xmlns:p14="http://schemas.microsoft.com/office/powerpoint/2010/main" val="221886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5B59-4CE6-CF4D-9D36-4228599D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Strings as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9DA6-DB5B-D141-825E-66F0D8EA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can be indexed and iterated just like lists</a:t>
            </a:r>
          </a:p>
          <a:p>
            <a:r>
              <a:rPr lang="en-US" dirty="0" err="1"/>
              <a:t>myString</a:t>
            </a:r>
            <a:r>
              <a:rPr lang="en-US" dirty="0"/>
              <a:t> = ‘This is a string’</a:t>
            </a:r>
          </a:p>
          <a:p>
            <a:r>
              <a:rPr lang="en-US" dirty="0" err="1"/>
              <a:t>myString</a:t>
            </a:r>
            <a:r>
              <a:rPr lang="en-US" dirty="0"/>
              <a:t>[5] = ’</a:t>
            </a:r>
            <a:r>
              <a:rPr lang="en-US" dirty="0" err="1"/>
              <a:t>i</a:t>
            </a:r>
            <a:r>
              <a:rPr lang="en-US" dirty="0"/>
              <a:t>’</a:t>
            </a:r>
          </a:p>
          <a:p>
            <a:r>
              <a:rPr lang="en-US" dirty="0" err="1"/>
              <a:t>myString</a:t>
            </a:r>
            <a:r>
              <a:rPr lang="en-US" dirty="0"/>
              <a:t>[0:6] = ‘This </a:t>
            </a:r>
            <a:r>
              <a:rPr lang="en-US" dirty="0" err="1"/>
              <a:t>i</a:t>
            </a:r>
            <a:r>
              <a:rPr lang="en-US" dirty="0"/>
              <a:t>’</a:t>
            </a:r>
          </a:p>
          <a:p>
            <a:r>
              <a:rPr lang="en-US" dirty="0"/>
              <a:t>for letter in </a:t>
            </a:r>
            <a:r>
              <a:rPr lang="en-US" dirty="0" err="1"/>
              <a:t>myString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print(letter)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037C9-BAFF-AB4E-9B32-7B7003131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465946"/>
            <a:ext cx="723900" cy="8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2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Learning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Practice!</a:t>
            </a:r>
          </a:p>
          <a:p>
            <a:r>
              <a:rPr lang="en-US" dirty="0"/>
              <a:t>Read supplemental materials</a:t>
            </a:r>
          </a:p>
          <a:p>
            <a:r>
              <a:rPr lang="en-US" dirty="0"/>
              <a:t>Use Google, watch YouTube videos, ask real humans for help</a:t>
            </a:r>
          </a:p>
          <a:p>
            <a:r>
              <a:rPr lang="en-US" dirty="0"/>
              <a:t>Notes on debugging</a:t>
            </a:r>
          </a:p>
          <a:p>
            <a:pPr lvl="1"/>
            <a:r>
              <a:rPr lang="en-US" dirty="0"/>
              <a:t>Read your error message, note the line that’s causing problems</a:t>
            </a:r>
          </a:p>
          <a:p>
            <a:pPr lvl="1"/>
            <a:r>
              <a:rPr lang="en-US" dirty="0"/>
              <a:t>Google (you can google your error message for explanations on why it broke)</a:t>
            </a:r>
          </a:p>
          <a:p>
            <a:pPr lvl="1"/>
            <a:r>
              <a:rPr lang="en-US" dirty="0"/>
              <a:t>Use print to check values before it breaks</a:t>
            </a:r>
          </a:p>
          <a:p>
            <a:pPr lvl="1"/>
            <a:r>
              <a:rPr lang="en-US" dirty="0"/>
              <a:t>Walk through code in interpreter</a:t>
            </a:r>
          </a:p>
          <a:p>
            <a:pPr lvl="1"/>
            <a:r>
              <a:rPr lang="en-US" dirty="0"/>
              <a:t>Write out code </a:t>
            </a:r>
          </a:p>
          <a:p>
            <a:pPr lvl="1"/>
            <a:r>
              <a:rPr lang="en-US" dirty="0"/>
              <a:t>Use proper debugging tools (</a:t>
            </a:r>
            <a:r>
              <a:rPr lang="en-US" dirty="0" err="1"/>
              <a:t>pbd</a:t>
            </a:r>
            <a:r>
              <a:rPr lang="en-US" dirty="0"/>
              <a:t>, others)</a:t>
            </a:r>
          </a:p>
        </p:txBody>
      </p:sp>
    </p:spTree>
    <p:extLst>
      <p:ext uri="{BB962C8B-B14F-4D97-AF65-F5344CB8AC3E}">
        <p14:creationId xmlns:p14="http://schemas.microsoft.com/office/powerpoint/2010/main" val="776280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Application: String Matching	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some arbitrary section is found in your reference DNA</a:t>
            </a:r>
          </a:p>
          <a:p>
            <a:pPr lvl="1"/>
            <a:r>
              <a:rPr lang="en-US" dirty="0" err="1"/>
              <a:t>refSeq</a:t>
            </a:r>
            <a:r>
              <a:rPr lang="en-US" dirty="0"/>
              <a:t> = "ATACGGCAATATGACGCATTCGTGAGGCATACGACG”</a:t>
            </a:r>
          </a:p>
          <a:p>
            <a:pPr lvl="1"/>
            <a:r>
              <a:rPr lang="en-US" dirty="0" err="1"/>
              <a:t>querySeq</a:t>
            </a:r>
            <a:r>
              <a:rPr lang="en-US" dirty="0"/>
              <a:t> = "GAGGCATA”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1838"/>
            <a:ext cx="5707281" cy="31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Using python: The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type ‘python’ in the terminal/command line</a:t>
            </a:r>
          </a:p>
          <a:p>
            <a:r>
              <a:rPr lang="en-US" dirty="0"/>
              <a:t>The interpreter will </a:t>
            </a:r>
            <a:r>
              <a:rPr lang="en-US" b="1" dirty="0"/>
              <a:t>immediately</a:t>
            </a:r>
            <a:r>
              <a:rPr lang="en-US" dirty="0"/>
              <a:t> evaluate a line of code (unlike a script, which will not run until executed)</a:t>
            </a:r>
          </a:p>
          <a:p>
            <a:r>
              <a:rPr lang="en-US" dirty="0"/>
              <a:t>It remembers variables entered, making it great for </a:t>
            </a:r>
            <a:r>
              <a:rPr lang="en-US" b="1" dirty="0"/>
              <a:t>testing small sections of code</a:t>
            </a:r>
            <a:r>
              <a:rPr lang="en-US" dirty="0"/>
              <a:t>. (or as a programmable calculator). For longer code, the interpreter quickly becomes difficult to work with.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73877"/>
            <a:ext cx="10631467" cy="11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7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Using python: Using the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terminal</a:t>
            </a:r>
          </a:p>
          <a:p>
            <a:r>
              <a:rPr lang="en-US" dirty="0"/>
              <a:t>Type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</a:t>
            </a:r>
          </a:p>
          <a:p>
            <a:r>
              <a:rPr lang="en-US" dirty="0"/>
              <a:t>Type code and press enter to see the result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Because it remembers variables, you can also use the interpreter as a programmable calculator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44" y="5249091"/>
            <a:ext cx="4564741" cy="1511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A2F71-2D3E-2D41-88D9-F70C8B557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944" y="3306173"/>
            <a:ext cx="67945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2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Using Python: Create and run a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editors make it easy to write, edit, and share code</a:t>
            </a:r>
          </a:p>
          <a:p>
            <a:r>
              <a:rPr lang="en-US" dirty="0"/>
              <a:t>Step 1: Create a script</a:t>
            </a:r>
          </a:p>
          <a:p>
            <a:pPr lvl="1"/>
            <a:r>
              <a:rPr lang="en-US" dirty="0"/>
              <a:t>Open a plain text editor (Notepad++, </a:t>
            </a:r>
            <a:r>
              <a:rPr lang="en-US" dirty="0" err="1"/>
              <a:t>BBedit</a:t>
            </a:r>
            <a:r>
              <a:rPr lang="en-US" dirty="0"/>
              <a:t>, etc. MS Word won’t work)</a:t>
            </a:r>
          </a:p>
          <a:p>
            <a:pPr lvl="1"/>
            <a:r>
              <a:rPr lang="en-US" dirty="0"/>
              <a:t> Type the following: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Save your file 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test.py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Notice that, after saving, you likely have conditional highlighting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7F22E-2051-BF47-A19C-B1739A3B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545" y="3579835"/>
            <a:ext cx="8978900" cy="113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06599-F59E-D741-B8E6-0DC2B092B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545" y="5681663"/>
            <a:ext cx="8737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3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Using Python: Create and run a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Running the script</a:t>
            </a:r>
          </a:p>
          <a:p>
            <a:pPr lvl="1"/>
            <a:r>
              <a:rPr lang="en-US" dirty="0"/>
              <a:t>Open terminal and move to the correct directory (using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cd</a:t>
            </a:r>
            <a:r>
              <a:rPr lang="en-US" dirty="0"/>
              <a:t> to change directory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ls </a:t>
            </a:r>
            <a:r>
              <a:rPr lang="en-US" dirty="0"/>
              <a:t>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dir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(for OSX or windows, respectively) to list files/folders in the directory.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One you have found your script, type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test.py</a:t>
            </a:r>
            <a:endParaRPr lang="en-US" dirty="0"/>
          </a:p>
          <a:p>
            <a:pPr lvl="1"/>
            <a:r>
              <a:rPr lang="en-US" dirty="0"/>
              <a:t>Assuming there are no errors in the code you should see your code’s output: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51" r="4373" b="22390"/>
          <a:stretch/>
        </p:blipFill>
        <p:spPr>
          <a:xfrm>
            <a:off x="1447800" y="4245429"/>
            <a:ext cx="975943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5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Using Python: Interactive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notebooks like </a:t>
            </a:r>
            <a:r>
              <a:rPr lang="en-US" dirty="0" err="1"/>
              <a:t>Jupyter</a:t>
            </a:r>
            <a:r>
              <a:rPr lang="en-US" dirty="0"/>
              <a:t> or </a:t>
            </a:r>
            <a:r>
              <a:rPr lang="en-US" dirty="0" err="1"/>
              <a:t>iPython</a:t>
            </a:r>
            <a:r>
              <a:rPr lang="en-US" dirty="0"/>
              <a:t> can dramatically lower the learning curve and improve the experience of coding in Python</a:t>
            </a:r>
          </a:p>
          <a:p>
            <a:r>
              <a:rPr lang="en-US" dirty="0"/>
              <a:t>They allow you to run code in sections, similar to the interpreter, but make saving, editing, and sharing your finished code much easier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C94A2-985D-4F43-8C91-4233FB8AE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700434"/>
            <a:ext cx="11353800" cy="3157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8D3C0E-4708-6D4B-9B79-FAE10093D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700" y="465946"/>
            <a:ext cx="723900" cy="8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1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26D3A7E-38F6-9D42-B354-77DEDECCF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70" t="53020" r="66178" b="34116"/>
          <a:stretch/>
        </p:blipFill>
        <p:spPr>
          <a:xfrm>
            <a:off x="2834640" y="1775116"/>
            <a:ext cx="4865914" cy="881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Using Python: So what are we doing?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2003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This is called a </a:t>
            </a:r>
            <a:r>
              <a:rPr lang="en-US" i="1" dirty="0"/>
              <a:t>print statement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print</a:t>
            </a:r>
            <a:r>
              <a:rPr lang="en-US" dirty="0"/>
              <a:t> command outputs contents to the terminal screen</a:t>
            </a:r>
          </a:p>
          <a:p>
            <a:r>
              <a:rPr lang="en-US" dirty="0"/>
              <a:t>To print a line of text (called a </a:t>
            </a:r>
            <a:r>
              <a:rPr lang="en-US" i="1" dirty="0"/>
              <a:t>string</a:t>
            </a:r>
            <a:r>
              <a:rPr lang="en-US" dirty="0"/>
              <a:t>), it must be enclosed in quotations. This identifies the text as a string instead of as some other command.</a:t>
            </a:r>
          </a:p>
          <a:p>
            <a:r>
              <a:rPr lang="en-US" dirty="0"/>
              <a:t>Most commands are of the format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command(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0469" y="1879612"/>
            <a:ext cx="1150457" cy="6390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70193" y="1879612"/>
            <a:ext cx="3090727" cy="639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627632" y="2518693"/>
            <a:ext cx="2143288" cy="644160"/>
            <a:chOff x="1627632" y="2518693"/>
            <a:chExt cx="2143288" cy="644160"/>
          </a:xfrm>
        </p:grpSpPr>
        <p:sp>
          <p:nvSpPr>
            <p:cNvPr id="8" name="TextBox 7"/>
            <p:cNvSpPr txBox="1"/>
            <p:nvPr/>
          </p:nvSpPr>
          <p:spPr>
            <a:xfrm>
              <a:off x="1627632" y="2778805"/>
              <a:ext cx="1207008" cy="38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“function”</a:t>
              </a:r>
            </a:p>
          </p:txBody>
        </p:sp>
        <p:cxnSp>
          <p:nvCxnSpPr>
            <p:cNvPr id="13" name="Straight Connector 12"/>
            <p:cNvCxnSpPr>
              <a:stCxn id="8" idx="0"/>
            </p:cNvCxnSpPr>
            <p:nvPr/>
          </p:nvCxnSpPr>
          <p:spPr>
            <a:xfrm flipV="1">
              <a:off x="2231136" y="2518693"/>
              <a:ext cx="1539784" cy="260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907459" y="2518693"/>
            <a:ext cx="3940628" cy="906443"/>
            <a:chOff x="5907459" y="2518693"/>
            <a:chExt cx="3940628" cy="906443"/>
          </a:xfrm>
        </p:grpSpPr>
        <p:sp>
          <p:nvSpPr>
            <p:cNvPr id="9" name="TextBox 8"/>
            <p:cNvSpPr txBox="1"/>
            <p:nvPr/>
          </p:nvSpPr>
          <p:spPr>
            <a:xfrm>
              <a:off x="6620690" y="2778805"/>
              <a:ext cx="3227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”argument” (in this case, a line of text, called a </a:t>
              </a:r>
              <a:r>
                <a:rPr lang="en-US" i="1" dirty="0"/>
                <a:t>string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5907459" y="2518693"/>
              <a:ext cx="2326929" cy="260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75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10216</TotalTime>
  <Words>2615</Words>
  <Application>Microsoft Macintosh PowerPoint</Application>
  <PresentationFormat>Widescreen</PresentationFormat>
  <Paragraphs>311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Mangal</vt:lpstr>
      <vt:lpstr>Office Theme</vt:lpstr>
      <vt:lpstr>Introduction to Python</vt:lpstr>
      <vt:lpstr>Overview</vt:lpstr>
      <vt:lpstr>1. Using python: Three Approaches</vt:lpstr>
      <vt:lpstr>1.1 Using python: The Interpreter</vt:lpstr>
      <vt:lpstr>1.1 Using python: Using the Interpreter</vt:lpstr>
      <vt:lpstr>1.2 Using Python: Create and run a script</vt:lpstr>
      <vt:lpstr>1.2 Using Python: Create and run a script</vt:lpstr>
      <vt:lpstr>1.3 Using Python: Interactive Notebooks</vt:lpstr>
      <vt:lpstr>1.4 Using Python: So what are we doing? </vt:lpstr>
      <vt:lpstr>1.4 Using python: fun with printing </vt:lpstr>
      <vt:lpstr>2.1 Variables: Introduction</vt:lpstr>
      <vt:lpstr>2.1 Variables: Introduction</vt:lpstr>
      <vt:lpstr>2.2 Variables: Naming Rules and Conventions</vt:lpstr>
      <vt:lpstr>2.2 Variables: good and bad examples</vt:lpstr>
      <vt:lpstr>2.2 Variables: good and bad examples</vt:lpstr>
      <vt:lpstr>2.3 Variables: Data types</vt:lpstr>
      <vt:lpstr>2.3 Variables: Data types</vt:lpstr>
      <vt:lpstr>2.4 Data Types: Boolean Variables</vt:lpstr>
      <vt:lpstr>3.1 Logical Statements: if-else</vt:lpstr>
      <vt:lpstr>3.1 Logical Statements: if-else</vt:lpstr>
      <vt:lpstr>3.3 Logical Statements: Using if-else</vt:lpstr>
      <vt:lpstr>3.3 Logical Statements: Using if-else</vt:lpstr>
      <vt:lpstr>3.3 Logical Statements: Using if-else</vt:lpstr>
      <vt:lpstr>5 Minute Break, next up: for and while loops!</vt:lpstr>
      <vt:lpstr>Overview</vt:lpstr>
      <vt:lpstr>4.1 Loops: Intro to Loops</vt:lpstr>
      <vt:lpstr>4.2 Loops: The for Loop</vt:lpstr>
      <vt:lpstr>4.2 Loops: Using the for loop</vt:lpstr>
      <vt:lpstr>4.3 Loops: The while Loop</vt:lpstr>
      <vt:lpstr>4.3 Loops: Using the while loop</vt:lpstr>
      <vt:lpstr>4.4 Loops: for vs while</vt:lpstr>
      <vt:lpstr>5.1 Lists: Intro to Lists</vt:lpstr>
      <vt:lpstr>5.2 Lists: Using Lists</vt:lpstr>
      <vt:lpstr>5.2 Lists: Creating lists</vt:lpstr>
      <vt:lpstr>5.3 Strings as lists</vt:lpstr>
      <vt:lpstr>7.1 Learning Python</vt:lpstr>
      <vt:lpstr>6.1 Application: String Matching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Ammon Perkes</dc:creator>
  <cp:lastModifiedBy>Microsoft Office User</cp:lastModifiedBy>
  <cp:revision>68</cp:revision>
  <dcterms:created xsi:type="dcterms:W3CDTF">2017-08-30T14:48:04Z</dcterms:created>
  <dcterms:modified xsi:type="dcterms:W3CDTF">2018-09-05T19:29:12Z</dcterms:modified>
</cp:coreProperties>
</file>