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75" r:id="rId7"/>
  </p:sldIdLst>
  <p:sldSz cx="9144000" cy="5143500" type="screen16x9"/>
  <p:notesSz cx="6858000" cy="9144000"/>
  <p:embeddedFontLst>
    <p:embeddedFont>
      <p:font typeface="Cousine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AF40B1D-D3DE-4A29-B6DA-4CC47025B032}">
  <a:tblStyle styleId="{4AF40B1D-D3DE-4A29-B6DA-4CC47025B0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a1e9b1cd0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a1e9b1cd0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1e9b1cd0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1e9b1cd0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a1e9b1cd0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a1e9b1cd0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9808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 rot="5400000">
            <a:off x="4527177" y="744699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 rot="10800000">
            <a:off x="660998" y="3645100"/>
            <a:ext cx="1080000" cy="9951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8296743" y="2299856"/>
            <a:ext cx="0" cy="20751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16" name="Google Shape;16;p2"/>
          <p:cNvSpPr/>
          <p:nvPr/>
        </p:nvSpPr>
        <p:spPr>
          <a:xfrm rot="-5400000">
            <a:off x="4525702" y="-1293868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>
            <a:off x="7216304" y="1888685"/>
            <a:ext cx="1395000" cy="12855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rot="5400000">
            <a:off x="4527177" y="-550510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0" name="Google Shape;20;p3"/>
          <p:cNvSpPr/>
          <p:nvPr/>
        </p:nvSpPr>
        <p:spPr>
          <a:xfrm rot="-5400000">
            <a:off x="695075" y="986571"/>
            <a:ext cx="995100" cy="10662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8365300" y="1345300"/>
            <a:ext cx="0" cy="1696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22" name="Google Shape;22;p3"/>
          <p:cNvSpPr/>
          <p:nvPr/>
        </p:nvSpPr>
        <p:spPr>
          <a:xfrm rot="-5400000">
            <a:off x="4525702" y="-2134011"/>
            <a:ext cx="92588" cy="7106862"/>
          </a:xfrm>
          <a:custGeom>
            <a:avLst/>
            <a:gdLst/>
            <a:ahLst/>
            <a:cxnLst/>
            <a:rect l="l" t="t" r="r" b="b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 lim="8000"/>
            <a:headEnd type="none" w="med" len="med"/>
            <a:tailEnd type="none" w="med" len="med"/>
          </a:ln>
        </p:spPr>
      </p:sp>
      <p:sp>
        <p:nvSpPr>
          <p:cNvPr id="23" name="Google Shape;23;p3"/>
          <p:cNvSpPr/>
          <p:nvPr/>
        </p:nvSpPr>
        <p:spPr>
          <a:xfrm rot="5400000">
            <a:off x="7048175" y="2866905"/>
            <a:ext cx="1285500" cy="1377300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921200" y="1509206"/>
            <a:ext cx="7205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698564" y="3108819"/>
            <a:ext cx="354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20778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731381" y="1239803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6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91700" y="96300"/>
            <a:ext cx="8966100" cy="49452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sine"/>
              <a:buNone/>
              <a:defRPr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457200" y="1125000"/>
            <a:ext cx="8229600" cy="3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▪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▫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●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○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sine"/>
              <a:buChar char="■"/>
              <a:defRPr sz="24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entralbank.ie/consumer-hub/explainers/what-is-fintech-and-how-is-it-changing-financial-products" TargetMode="External"/><Relationship Id="rId3" Type="http://schemas.openxmlformats.org/officeDocument/2006/relationships/hyperlink" Target="https://www.smallbizgenius.net/by-the-numbers/crowdfunding-stats/" TargetMode="External"/><Relationship Id="rId7" Type="http://schemas.openxmlformats.org/officeDocument/2006/relationships/hyperlink" Target="https://www.mymoneysouq.com/financial-blog/what-is-crowdfunding-investment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gradehacker.com/blog/the-importance-of-higher-education/" TargetMode="External"/><Relationship Id="rId5" Type="http://schemas.openxmlformats.org/officeDocument/2006/relationships/hyperlink" Target="https://morningconsult.com/2022/10/11/college-affordability-student-loans-survey-data/" TargetMode="External"/><Relationship Id="rId4" Type="http://schemas.openxmlformats.org/officeDocument/2006/relationships/hyperlink" Target="https://www.ideaplotting.com/tips-successful-crowdfunding-campaign/" TargetMode="External"/><Relationship Id="rId9" Type="http://schemas.openxmlformats.org/officeDocument/2006/relationships/hyperlink" Target="https://www.appstudio.ca/blog/successful-fintech-startup-ideas/#Crowdfunding_Applic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ctrTitle"/>
          </p:nvPr>
        </p:nvSpPr>
        <p:spPr>
          <a:xfrm>
            <a:off x="914400" y="2676064"/>
            <a:ext cx="721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GREATER ACCESS TO </a:t>
            </a:r>
            <a:r>
              <a:rPr lang="en">
                <a:solidFill>
                  <a:srgbClr val="FFD966"/>
                </a:solidFill>
              </a:rPr>
              <a:t>AFFORDABLE </a:t>
            </a:r>
            <a:r>
              <a:rPr lang="en"/>
              <a:t>EDUCATION THROUGH FINANCE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 idx="4294967295"/>
          </p:nvPr>
        </p:nvSpPr>
        <p:spPr>
          <a:xfrm>
            <a:off x="1021001" y="3835875"/>
            <a:ext cx="71061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Andrea Santiago, Akshitha Singathi, Raymond Otoadese, Noelia Vazquez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404330" y="493832"/>
            <a:ext cx="8229600" cy="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social Finance?</a:t>
            </a:r>
            <a:endParaRPr/>
          </a:p>
        </p:txBody>
      </p:sp>
      <p:sp>
        <p:nvSpPr>
          <p:cNvPr id="72" name="Google Shape;72;p12"/>
          <p:cNvSpPr txBox="1"/>
          <p:nvPr/>
        </p:nvSpPr>
        <p:spPr>
          <a:xfrm>
            <a:off x="259050" y="3743213"/>
            <a:ext cx="86259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“</a:t>
            </a:r>
            <a:r>
              <a:rPr lang="en" sz="20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Social finance is a term used to describe a range of financial products and services that have a social or environmental purpose”</a:t>
            </a:r>
            <a:r>
              <a:rPr lang="en" sz="8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[2]</a:t>
            </a:r>
            <a:endParaRPr sz="900">
              <a:solidFill>
                <a:srgbClr val="FFFFFF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163875" y="1047238"/>
            <a:ext cx="55284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sine"/>
              <a:buChar char="●"/>
            </a:pPr>
            <a:r>
              <a:rPr lang="en" sz="1500" b="1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Inventors are looking for ways to finance their money and make an impact in society.</a:t>
            </a:r>
            <a:endParaRPr sz="1500" b="1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sine"/>
              <a:buChar char="●"/>
            </a:pPr>
            <a:r>
              <a:rPr lang="en" sz="1500" b="1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They believe in social responsibility which is an obligation to take care of the needs and interest of society while maximizing shareholder value.</a:t>
            </a:r>
            <a:endParaRPr sz="1500" b="1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sine"/>
              <a:buChar char="●"/>
            </a:pPr>
            <a:r>
              <a:rPr lang="en" sz="1500" b="1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A way to support and support change is through Social Finance</a:t>
            </a:r>
            <a:endParaRPr sz="1500" b="1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5" name="Google Shape;7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424" y="641674"/>
            <a:ext cx="2859500" cy="2607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274325" y="246900"/>
            <a:ext cx="796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FINTECH MARKET AND ITS PRODUCTS</a:t>
            </a:r>
            <a:endParaRPr sz="20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480050" y="905250"/>
            <a:ext cx="536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2125" y="739500"/>
            <a:ext cx="3252375" cy="1797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4" name="Google Shape;84;p13"/>
          <p:cNvSpPr txBox="1"/>
          <p:nvPr/>
        </p:nvSpPr>
        <p:spPr>
          <a:xfrm>
            <a:off x="22175" y="1033275"/>
            <a:ext cx="5519100" cy="3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1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The Financial Technology (FinTech) Industry has seen enormous growth and has captured more impact-related investment funds than any other industry.</a:t>
            </a:r>
            <a:endParaRPr sz="11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sine"/>
              <a:buChar char="●"/>
            </a:pPr>
            <a:r>
              <a:rPr lang="en" sz="11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It has attracted the attention of many stockholders who want to invest in new business ideas.</a:t>
            </a:r>
            <a:endParaRPr sz="11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sine"/>
              <a:buChar char="●"/>
            </a:pPr>
            <a:r>
              <a:rPr lang="en" sz="11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The value of the FinTech companies in the United States generated 79 billion US dollars of value </a:t>
            </a:r>
            <a:endParaRPr sz="11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sine"/>
              <a:buChar char="●"/>
            </a:pPr>
            <a:r>
              <a:rPr lang="en" sz="11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Some popular FinTech products (apps) are: digital banking, Investment, P2P Payment, Insurance, Money savings, Crypto exchange platform, RegTech Apps, and crowdfunding.</a:t>
            </a:r>
            <a:endParaRPr sz="11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100" y="3927975"/>
            <a:ext cx="759260" cy="87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6" name="Google Shape;8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42725" y="2760650"/>
            <a:ext cx="1230025" cy="87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7" name="Google Shape;8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9225" y="3860150"/>
            <a:ext cx="1113528" cy="7262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8" name="Google Shape;8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2125" y="3860149"/>
            <a:ext cx="1056099" cy="876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89" name="Google Shape;8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41275" y="2677400"/>
            <a:ext cx="1591049" cy="10428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0" name="Google Shape;90;p13"/>
          <p:cNvSpPr txBox="1"/>
          <p:nvPr/>
        </p:nvSpPr>
        <p:spPr>
          <a:xfrm>
            <a:off x="8449050" y="2229650"/>
            <a:ext cx="946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[5]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449050" y="449647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[5]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7" name="Google Shape;97;p14"/>
          <p:cNvSpPr txBox="1"/>
          <p:nvPr/>
        </p:nvSpPr>
        <p:spPr>
          <a:xfrm>
            <a:off x="239825" y="1001150"/>
            <a:ext cx="2958000" cy="2786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 promising investment trend to focus on is crowdfunding. Through crowdfunding, people can raise money with the help of friends, family, individual investors, or customers.</a:t>
            </a:r>
            <a:endParaRPr sz="1500"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700" y="509025"/>
            <a:ext cx="5655549" cy="377037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9" name="Google Shape;99;p14"/>
          <p:cNvSpPr txBox="1"/>
          <p:nvPr/>
        </p:nvSpPr>
        <p:spPr>
          <a:xfrm>
            <a:off x="274325" y="4279400"/>
            <a:ext cx="84903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sine"/>
                <a:ea typeface="Cousine"/>
                <a:cs typeface="Cousine"/>
                <a:sym typeface="Cousine"/>
              </a:rPr>
              <a:t> The market of crowdfunding is expected to reach $300 billion by 2025, and some projects are expected to generate 17.2 billion per year (Kishore, 2022).</a:t>
            </a:r>
            <a:endParaRPr sz="1500">
              <a:solidFill>
                <a:schemeClr val="dk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8632875" y="4032500"/>
            <a:ext cx="781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[4]</a:t>
            </a:r>
            <a:endParaRPr sz="8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64425" y="696600"/>
            <a:ext cx="5171100" cy="388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usine"/>
              <a:buChar char="●"/>
            </a:pPr>
            <a:r>
              <a:rPr lang="en" sz="13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Americans believe college costs hold people back from pursuing higher education</a:t>
            </a:r>
            <a:endParaRPr sz="13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usine"/>
              <a:buChar char="●"/>
            </a:pPr>
            <a:r>
              <a:rPr lang="en" sz="13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In a survey done by the NORC, 75% cannot afford the cost of college 30%</a:t>
            </a:r>
            <a:endParaRPr sz="13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usine"/>
              <a:buChar char="●"/>
            </a:pPr>
            <a:r>
              <a:rPr lang="en" sz="13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A big concern for students is student debt. Only 8% of students are confident that they will successfully be able to pay for college</a:t>
            </a:r>
            <a:endParaRPr sz="13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usine"/>
              <a:buChar char="●"/>
            </a:pPr>
            <a:r>
              <a:rPr lang="en" sz="13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Grants and scholarships are available to help fund educational costs however it is not enough</a:t>
            </a:r>
            <a:endParaRPr sz="1300">
              <a:solidFill>
                <a:schemeClr val="lt1"/>
              </a:solidFill>
              <a:latin typeface="Cousine"/>
              <a:ea typeface="Cousine"/>
              <a:cs typeface="Cousine"/>
              <a:sym typeface="Cousine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300"/>
              <a:buFont typeface="Cousine"/>
              <a:buChar char="●"/>
            </a:pPr>
            <a:r>
              <a:rPr lang="en" sz="13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40% of crowdfunding investments are focused on business and entrepreneurship, while only 20% focus on social causes (Stevanovic, 2022).</a:t>
            </a:r>
            <a:r>
              <a:rPr lang="en" sz="1100">
                <a:solidFill>
                  <a:schemeClr val="dk1"/>
                </a:solidFill>
                <a:latin typeface="Cousine"/>
                <a:ea typeface="Cousine"/>
                <a:cs typeface="Cousine"/>
                <a:sym typeface="Cousine"/>
              </a:rPr>
              <a:t> 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7" name="Google Shape;10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3000" y="619650"/>
            <a:ext cx="3400875" cy="21367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8" name="Google Shape;108;p15"/>
          <p:cNvSpPr txBox="1"/>
          <p:nvPr/>
        </p:nvSpPr>
        <p:spPr>
          <a:xfrm>
            <a:off x="205750" y="219450"/>
            <a:ext cx="862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301750" y="142500"/>
            <a:ext cx="7900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ousine"/>
                <a:ea typeface="Cousine"/>
                <a:cs typeface="Cousine"/>
                <a:sym typeface="Cousine"/>
              </a:rPr>
              <a:t>EDUCATION A MARKET TO FOCUS ON!</a:t>
            </a: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  <p:pic>
        <p:nvPicPr>
          <p:cNvPr id="110" name="Google Shape;11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3000" y="2946025"/>
            <a:ext cx="3345225" cy="200099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1" name="Google Shape;111;p15"/>
          <p:cNvSpPr txBox="1"/>
          <p:nvPr/>
        </p:nvSpPr>
        <p:spPr>
          <a:xfrm>
            <a:off x="8424750" y="2540900"/>
            <a:ext cx="559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sine"/>
                <a:ea typeface="Cousine"/>
                <a:cs typeface="Cousine"/>
                <a:sym typeface="Cousine"/>
              </a:rPr>
              <a:t>[2]</a:t>
            </a:r>
            <a:endParaRPr sz="900">
              <a:latin typeface="Cousine"/>
              <a:ea typeface="Cousine"/>
              <a:cs typeface="Cousine"/>
              <a:sym typeface="Cousine"/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8424750" y="4641575"/>
            <a:ext cx="1152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usine"/>
                <a:ea typeface="Cousine"/>
                <a:cs typeface="Cousine"/>
                <a:sym typeface="Cousine"/>
              </a:rPr>
              <a:t>[3]</a:t>
            </a:r>
            <a:endParaRPr sz="900"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>
            <a:spLocks noGrp="1"/>
          </p:cNvSpPr>
          <p:nvPr>
            <p:ph type="sldNum" idx="12"/>
          </p:nvPr>
        </p:nvSpPr>
        <p:spPr>
          <a:xfrm>
            <a:off x="8523157" y="4641567"/>
            <a:ext cx="461100" cy="2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79" name="Google Shape;279;p30"/>
          <p:cNvSpPr txBox="1"/>
          <p:nvPr/>
        </p:nvSpPr>
        <p:spPr>
          <a:xfrm>
            <a:off x="219600" y="76925"/>
            <a:ext cx="89244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sine"/>
                <a:ea typeface="Cousine"/>
                <a:cs typeface="Cousine"/>
                <a:sym typeface="Cousine"/>
              </a:rPr>
              <a:t>References: Slide 1-5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marL="3556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AppStudio. (2022, February 15). </a:t>
            </a:r>
            <a:r>
              <a:rPr lang="en" sz="900" i="1">
                <a:solidFill>
                  <a:schemeClr val="dk1"/>
                </a:solidFill>
              </a:rPr>
              <a:t>Successful fintech startup ideas to consider in 2022</a:t>
            </a:r>
            <a:r>
              <a:rPr lang="en" sz="900">
                <a:solidFill>
                  <a:schemeClr val="dk1"/>
                </a:solidFill>
              </a:rPr>
              <a:t>. AppStudio. Retrieved November 20, 2022, from https://www.appstudio.ca/blog/successful-fintech-startup-ideas/#Crowdfunding_Applications    [4]</a:t>
            </a:r>
            <a:endParaRPr sz="900">
              <a:solidFill>
                <a:schemeClr val="dk1"/>
              </a:solidFill>
            </a:endParaRPr>
          </a:p>
          <a:p>
            <a:pPr marL="3556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Bulger, Z., &amp; Rouen, E. (2022, July 15). </a:t>
            </a:r>
            <a:r>
              <a:rPr lang="en" sz="900" i="1">
                <a:solidFill>
                  <a:schemeClr val="dk1"/>
                </a:solidFill>
              </a:rPr>
              <a:t>How fintech can deliver on its social impact promises</a:t>
            </a:r>
            <a:r>
              <a:rPr lang="en" sz="900">
                <a:solidFill>
                  <a:schemeClr val="dk1"/>
                </a:solidFill>
              </a:rPr>
              <a:t>. Harvard Business Review. Retrieved November 27, 2022, from https://hbr.org/2022/07/how-fintech-can-deliver-on-its-social-impact-promises  [3]</a:t>
            </a:r>
            <a:endParaRPr sz="900">
              <a:solidFill>
                <a:schemeClr val="dk1"/>
              </a:solidFill>
            </a:endParaRPr>
          </a:p>
          <a:p>
            <a:pPr marL="3556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Croll, D. (2022, September 18). </a:t>
            </a:r>
            <a:r>
              <a:rPr lang="en" sz="900" i="1">
                <a:solidFill>
                  <a:schemeClr val="dk1"/>
                </a:solidFill>
              </a:rPr>
              <a:t>What is Social Finance?</a:t>
            </a:r>
            <a:r>
              <a:rPr lang="en" sz="900">
                <a:solidFill>
                  <a:schemeClr val="dk1"/>
                </a:solidFill>
              </a:rPr>
              <a:t> Data in Finance. Retrieved November 25, 2022, from https://www.datainfinance.info/what-is-social-finance/  [2]</a:t>
            </a:r>
            <a:endParaRPr sz="900">
              <a:solidFill>
                <a:schemeClr val="dk1"/>
              </a:solidFill>
            </a:endParaRPr>
          </a:p>
          <a:p>
            <a:pPr marL="3556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Jacobson Snyder, A. (2022, October 11). </a:t>
            </a:r>
            <a:r>
              <a:rPr lang="en" sz="900" i="1">
                <a:solidFill>
                  <a:schemeClr val="dk1"/>
                </a:solidFill>
              </a:rPr>
              <a:t>More than 3 in 4 Americans believe college is difficult to afford</a:t>
            </a:r>
            <a:r>
              <a:rPr lang="en" sz="900">
                <a:solidFill>
                  <a:schemeClr val="dk1"/>
                </a:solidFill>
              </a:rPr>
              <a:t>. Morning Consult. Retrieved November 22, 2022, from https://morningconsult.com/2022/10/11/college-affordability-student-loans-survey-data/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Kishore, K. (2022, September 30). </a:t>
            </a:r>
            <a:r>
              <a:rPr lang="en" sz="900" i="1">
                <a:solidFill>
                  <a:schemeClr val="dk1"/>
                </a:solidFill>
              </a:rPr>
              <a:t>Crowdfunding app development - cost and key features</a:t>
            </a:r>
            <a:r>
              <a:rPr lang="en" sz="900">
                <a:solidFill>
                  <a:schemeClr val="dk1"/>
                </a:solidFill>
              </a:rPr>
              <a:t>.      	OctalIT Blog. Retrieved November 22, 2022, from    https://www.octalsoftware.com/blog/crowdfunding-app-development/    [5]</a:t>
            </a:r>
            <a:endParaRPr sz="900">
              <a:solidFill>
                <a:schemeClr val="dk1"/>
              </a:solidFill>
            </a:endParaRPr>
          </a:p>
          <a:p>
            <a:pPr marL="3556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Redlin, P. (2022, August 24). </a:t>
            </a:r>
            <a:r>
              <a:rPr lang="en" sz="900" i="1">
                <a:solidFill>
                  <a:schemeClr val="dk1"/>
                </a:solidFill>
              </a:rPr>
              <a:t>Students are worried about paying for college</a:t>
            </a:r>
            <a:r>
              <a:rPr lang="en" sz="900">
                <a:solidFill>
                  <a:schemeClr val="dk1"/>
                </a:solidFill>
              </a:rPr>
              <a:t>. Edvisors. Retrieved November 26, 2022, from https://www.edvisors.com/blog/students-are-worried-about-paying-for-college/</a:t>
            </a:r>
            <a:endParaRPr sz="900">
              <a:solidFill>
                <a:schemeClr val="dk1"/>
              </a:solidFill>
            </a:endParaRPr>
          </a:p>
          <a:p>
            <a:pPr marL="3556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Stevanovic, I. (2022, March 17). </a:t>
            </a:r>
            <a:r>
              <a:rPr lang="en" sz="900" i="1">
                <a:solidFill>
                  <a:schemeClr val="dk1"/>
                </a:solidFill>
              </a:rPr>
              <a:t>40+ crucial crowdfunding stats in 2022</a:t>
            </a:r>
            <a:r>
              <a:rPr lang="en" sz="900">
                <a:solidFill>
                  <a:schemeClr val="dk1"/>
                </a:solidFill>
              </a:rPr>
              <a:t>. SmallBizGenius. Retrieved November 26, 2022, from</a:t>
            </a:r>
            <a:r>
              <a:rPr lang="en" sz="9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https://www.smallbizgenius.net/by-the-numbers/crowdfunding-stats/</a:t>
            </a:r>
            <a:endParaRPr sz="900" u="sng">
              <a:solidFill>
                <a:schemeClr val="hlink"/>
              </a:solidFill>
            </a:endParaRPr>
          </a:p>
          <a:p>
            <a:pPr marL="355600" lvl="0" indent="-355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ESG. (n.d.). </a:t>
            </a:r>
            <a:r>
              <a:rPr lang="en" sz="900" i="1">
                <a:solidFill>
                  <a:schemeClr val="dk1"/>
                </a:solidFill>
              </a:rPr>
              <a:t>What is social responsibility to investors?</a:t>
            </a:r>
            <a:r>
              <a:rPr lang="en" sz="900">
                <a:solidFill>
                  <a:schemeClr val="dk1"/>
                </a:solidFill>
              </a:rPr>
              <a:t> ESG. Retrieved November 25, 2022, from https://www.esgthereport.com/what-is-social-responsibility-to-investors/ 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Cousine"/>
                <a:ea typeface="Cousine"/>
                <a:cs typeface="Cousine"/>
                <a:sym typeface="Cousine"/>
              </a:rPr>
              <a:t>I</a:t>
            </a:r>
            <a:r>
              <a:rPr lang="en" sz="1100">
                <a:latin typeface="Cousine"/>
                <a:ea typeface="Cousine"/>
                <a:cs typeface="Cousine"/>
                <a:sym typeface="Cousine"/>
              </a:rPr>
              <a:t>mages:</a:t>
            </a:r>
            <a:endParaRPr sz="1100"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sine"/>
                <a:ea typeface="Cousine"/>
                <a:cs typeface="Cousine"/>
                <a:sym typeface="Cousine"/>
              </a:rPr>
              <a:t>[1]</a:t>
            </a:r>
            <a:r>
              <a:rPr lang="en" sz="800" u="sng">
                <a:solidFill>
                  <a:schemeClr val="hlink"/>
                </a:solidFill>
                <a:hlinkClick r:id="rId4"/>
              </a:rPr>
              <a:t>9 Tips for Starting a Successful Crowdfunding Campaign (ideaplotting.com)</a:t>
            </a:r>
            <a:r>
              <a:rPr lang="en" sz="1100">
                <a:latin typeface="Cousine"/>
                <a:ea typeface="Cousine"/>
                <a:cs typeface="Cousine"/>
                <a:sym typeface="Cousine"/>
              </a:rPr>
              <a:t>   </a:t>
            </a:r>
            <a:endParaRPr sz="1100"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sine"/>
                <a:ea typeface="Cousine"/>
                <a:cs typeface="Cousine"/>
                <a:sym typeface="Cousine"/>
              </a:rPr>
              <a:t>[2]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More Than 3 in 4 Americans Believe College Is Difficult to Afford - Morning Consult</a:t>
            </a:r>
            <a:r>
              <a:rPr lang="en" sz="1100">
                <a:latin typeface="Cousine"/>
                <a:ea typeface="Cousine"/>
                <a:cs typeface="Cousine"/>
                <a:sym typeface="Cousine"/>
              </a:rPr>
              <a:t> </a:t>
            </a:r>
            <a:endParaRPr sz="1100"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sine"/>
                <a:ea typeface="Cousine"/>
                <a:cs typeface="Cousine"/>
                <a:sym typeface="Cousine"/>
              </a:rPr>
              <a:t>[3]</a:t>
            </a:r>
            <a:r>
              <a:rPr lang="en" sz="800" u="sng">
                <a:solidFill>
                  <a:schemeClr val="hlink"/>
                </a:solidFill>
                <a:hlinkClick r:id="rId6"/>
              </a:rPr>
              <a:t>The Importance of Higher Education | Why Does It Matter? (gradehacker.com)</a:t>
            </a:r>
            <a:endParaRPr sz="1100"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sine"/>
                <a:ea typeface="Cousine"/>
                <a:cs typeface="Cousine"/>
                <a:sym typeface="Cousine"/>
              </a:rPr>
              <a:t>[4]</a:t>
            </a:r>
            <a:r>
              <a:rPr lang="en" sz="800" u="sng">
                <a:solidFill>
                  <a:schemeClr val="hlink"/>
                </a:solidFill>
                <a:hlinkClick r:id="rId7"/>
              </a:rPr>
              <a:t>What is Crowdfunding Investment? - MyMoneySouq Financial Blog</a:t>
            </a:r>
            <a:endParaRPr sz="1100"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sine"/>
                <a:ea typeface="Cousine"/>
                <a:cs typeface="Cousine"/>
                <a:sym typeface="Cousine"/>
              </a:rPr>
              <a:t>[5]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What is fintech and how is it changing financial products | Central Bank of Ireland | Central Bank of Ireland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sine"/>
                <a:ea typeface="Cousine"/>
                <a:cs typeface="Cousine"/>
                <a:sym typeface="Cousine"/>
              </a:rPr>
              <a:t>[6]</a:t>
            </a:r>
            <a:r>
              <a:rPr lang="en" sz="1100" u="sng">
                <a:solidFill>
                  <a:schemeClr val="hlink"/>
                </a:solidFill>
                <a:hlinkClick r:id="rId9"/>
              </a:rPr>
              <a:t>Most Successful Fintech Startup Ideas in 2022 (appstudio.ca)</a:t>
            </a:r>
            <a:endParaRPr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sine"/>
              <a:ea typeface="Cousine"/>
              <a:cs typeface="Cousine"/>
              <a:sym typeface="Cousi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sine"/>
              <a:ea typeface="Cousine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565F6F"/>
      </a:dk2>
      <a:lt2>
        <a:srgbClr val="DFE3E9"/>
      </a:lt2>
      <a:accent1>
        <a:srgbClr val="4D98DB"/>
      </a:accent1>
      <a:accent2>
        <a:srgbClr val="6FA8DC"/>
      </a:accent2>
      <a:accent3>
        <a:srgbClr val="9FC5E8"/>
      </a:accent3>
      <a:accent4>
        <a:srgbClr val="CFE2F3"/>
      </a:accent4>
      <a:accent5>
        <a:srgbClr val="D9D9D9"/>
      </a:accent5>
      <a:accent6>
        <a:srgbClr val="999999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816</Words>
  <Application>Microsoft Office PowerPoint</Application>
  <PresentationFormat>On-screen Show (16:9)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Cousine</vt:lpstr>
      <vt:lpstr>Arial</vt:lpstr>
      <vt:lpstr>Valentine template</vt:lpstr>
      <vt:lpstr>GREATER ACCESS TO AFFORDABLE EDUCATION THROUGH FINANCE</vt:lpstr>
      <vt:lpstr>What is social Finance?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GREATER ACCESS TO AFFORDABLE EDUCATION THROUGH FINANCE</dc:title>
  <dc:creator>andrea santiago</dc:creator>
  <cp:lastModifiedBy>andrea santiago</cp:lastModifiedBy>
  <cp:revision>1</cp:revision>
  <dcterms:modified xsi:type="dcterms:W3CDTF">2022-12-02T19:18:05Z</dcterms:modified>
</cp:coreProperties>
</file>